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10">
  <p:sldMasterIdLst>
    <p:sldMasterId id="2147483648" r:id="rId1"/>
  </p:sldMasterIdLst>
  <p:notesMasterIdLst>
    <p:notesMasterId r:id="rId214"/>
  </p:notesMasterIdLst>
  <p:handoutMasterIdLst>
    <p:handoutMasterId r:id="rId215"/>
  </p:handoutMasterIdLst>
  <p:sldIdLst>
    <p:sldId id="258" r:id="rId2"/>
    <p:sldId id="259" r:id="rId3"/>
    <p:sldId id="260" r:id="rId4"/>
    <p:sldId id="419" r:id="rId5"/>
    <p:sldId id="447" r:id="rId6"/>
    <p:sldId id="261" r:id="rId7"/>
    <p:sldId id="291" r:id="rId8"/>
    <p:sldId id="500" r:id="rId9"/>
    <p:sldId id="346" r:id="rId10"/>
    <p:sldId id="501" r:id="rId11"/>
    <p:sldId id="499" r:id="rId12"/>
    <p:sldId id="600" r:id="rId13"/>
    <p:sldId id="596" r:id="rId14"/>
    <p:sldId id="598" r:id="rId15"/>
    <p:sldId id="599" r:id="rId16"/>
    <p:sldId id="602" r:id="rId17"/>
    <p:sldId id="603" r:id="rId18"/>
    <p:sldId id="582" r:id="rId19"/>
    <p:sldId id="418" r:id="rId20"/>
    <p:sldId id="321" r:id="rId21"/>
    <p:sldId id="322" r:id="rId22"/>
    <p:sldId id="324" r:id="rId23"/>
    <p:sldId id="323" r:id="rId24"/>
    <p:sldId id="325" r:id="rId25"/>
    <p:sldId id="327" r:id="rId26"/>
    <p:sldId id="328" r:id="rId27"/>
    <p:sldId id="329" r:id="rId28"/>
    <p:sldId id="330" r:id="rId29"/>
    <p:sldId id="331" r:id="rId30"/>
    <p:sldId id="294" r:id="rId31"/>
    <p:sldId id="361" r:id="rId32"/>
    <p:sldId id="638" r:id="rId33"/>
    <p:sldId id="590" r:id="rId34"/>
    <p:sldId id="591" r:id="rId35"/>
    <p:sldId id="332" r:id="rId36"/>
    <p:sldId id="289" r:id="rId37"/>
    <p:sldId id="593" r:id="rId38"/>
    <p:sldId id="290" r:id="rId39"/>
    <p:sldId id="641" r:id="rId40"/>
    <p:sldId id="342" r:id="rId41"/>
    <p:sldId id="343" r:id="rId42"/>
    <p:sldId id="344" r:id="rId43"/>
    <p:sldId id="636" r:id="rId44"/>
    <p:sldId id="615" r:id="rId45"/>
    <p:sldId id="637" r:id="rId46"/>
    <p:sldId id="642" r:id="rId47"/>
    <p:sldId id="643" r:id="rId48"/>
    <p:sldId id="644" r:id="rId49"/>
    <p:sldId id="264" r:id="rId50"/>
    <p:sldId id="337" r:id="rId51"/>
    <p:sldId id="359" r:id="rId52"/>
    <p:sldId id="312" r:id="rId53"/>
    <p:sldId id="647" r:id="rId54"/>
    <p:sldId id="492" r:id="rId55"/>
    <p:sldId id="493" r:id="rId56"/>
    <p:sldId id="358" r:id="rId57"/>
    <p:sldId id="357" r:id="rId58"/>
    <p:sldId id="491" r:id="rId59"/>
    <p:sldId id="614" r:id="rId60"/>
    <p:sldId id="448" r:id="rId61"/>
    <p:sldId id="585" r:id="rId62"/>
    <p:sldId id="339" r:id="rId63"/>
    <p:sldId id="308" r:id="rId64"/>
    <p:sldId id="364" r:id="rId65"/>
    <p:sldId id="360" r:id="rId66"/>
    <p:sldId id="362" r:id="rId67"/>
    <p:sldId id="363" r:id="rId68"/>
    <p:sldId id="309" r:id="rId69"/>
    <p:sldId id="350" r:id="rId70"/>
    <p:sldId id="352" r:id="rId71"/>
    <p:sldId id="353" r:id="rId72"/>
    <p:sldId id="354" r:id="rId73"/>
    <p:sldId id="355" r:id="rId74"/>
    <p:sldId id="356" r:id="rId75"/>
    <p:sldId id="310" r:id="rId76"/>
    <p:sldId id="550" r:id="rId77"/>
    <p:sldId id="552" r:id="rId78"/>
    <p:sldId id="633" r:id="rId79"/>
    <p:sldId id="634" r:id="rId80"/>
    <p:sldId id="553" r:id="rId81"/>
    <p:sldId id="554" r:id="rId82"/>
    <p:sldId id="555" r:id="rId83"/>
    <p:sldId id="616" r:id="rId84"/>
    <p:sldId id="622" r:id="rId85"/>
    <p:sldId id="556" r:id="rId86"/>
    <p:sldId id="557" r:id="rId87"/>
    <p:sldId id="558" r:id="rId88"/>
    <p:sldId id="559" r:id="rId89"/>
    <p:sldId id="635" r:id="rId90"/>
    <p:sldId id="560" r:id="rId91"/>
    <p:sldId id="561" r:id="rId92"/>
    <p:sldId id="617" r:id="rId93"/>
    <p:sldId id="618" r:id="rId94"/>
    <p:sldId id="620" r:id="rId95"/>
    <p:sldId id="625" r:id="rId96"/>
    <p:sldId id="621" r:id="rId97"/>
    <p:sldId id="624" r:id="rId98"/>
    <p:sldId id="623" r:id="rId99"/>
    <p:sldId id="640" r:id="rId100"/>
    <p:sldId id="562" r:id="rId101"/>
    <p:sldId id="563" r:id="rId102"/>
    <p:sldId id="351" r:id="rId103"/>
    <p:sldId id="381" r:id="rId104"/>
    <p:sldId id="378" r:id="rId105"/>
    <p:sldId id="383" r:id="rId106"/>
    <p:sldId id="384" r:id="rId107"/>
    <p:sldId id="564" r:id="rId108"/>
    <p:sldId id="565" r:id="rId109"/>
    <p:sldId id="566" r:id="rId110"/>
    <p:sldId id="567" r:id="rId111"/>
    <p:sldId id="568" r:id="rId112"/>
    <p:sldId id="569" r:id="rId113"/>
    <p:sldId id="570" r:id="rId114"/>
    <p:sldId id="571" r:id="rId115"/>
    <p:sldId id="572" r:id="rId116"/>
    <p:sldId id="573" r:id="rId117"/>
    <p:sldId id="574" r:id="rId118"/>
    <p:sldId id="575" r:id="rId119"/>
    <p:sldId id="576" r:id="rId120"/>
    <p:sldId id="577" r:id="rId121"/>
    <p:sldId id="580" r:id="rId122"/>
    <p:sldId id="385" r:id="rId123"/>
    <p:sldId id="380" r:id="rId124"/>
    <p:sldId id="375" r:id="rId125"/>
    <p:sldId id="376" r:id="rId126"/>
    <p:sldId id="382" r:id="rId127"/>
    <p:sldId id="366" r:id="rId128"/>
    <p:sldId id="373" r:id="rId129"/>
    <p:sldId id="368" r:id="rId130"/>
    <p:sldId id="367" r:id="rId131"/>
    <p:sldId id="372" r:id="rId132"/>
    <p:sldId id="311" r:id="rId133"/>
    <p:sldId id="503" r:id="rId134"/>
    <p:sldId id="504" r:id="rId135"/>
    <p:sldId id="578" r:id="rId136"/>
    <p:sldId id="505" r:id="rId137"/>
    <p:sldId id="594" r:id="rId138"/>
    <p:sldId id="583" r:id="rId139"/>
    <p:sldId id="584" r:id="rId140"/>
    <p:sldId id="507" r:id="rId141"/>
    <p:sldId id="508" r:id="rId142"/>
    <p:sldId id="506" r:id="rId143"/>
    <p:sldId id="510" r:id="rId144"/>
    <p:sldId id="511" r:id="rId145"/>
    <p:sldId id="512" r:id="rId146"/>
    <p:sldId id="513" r:id="rId147"/>
    <p:sldId id="514" r:id="rId148"/>
    <p:sldId id="515" r:id="rId149"/>
    <p:sldId id="516" r:id="rId150"/>
    <p:sldId id="517" r:id="rId151"/>
    <p:sldId id="626" r:id="rId152"/>
    <p:sldId id="627" r:id="rId153"/>
    <p:sldId id="628" r:id="rId154"/>
    <p:sldId id="646" r:id="rId155"/>
    <p:sldId id="629" r:id="rId156"/>
    <p:sldId id="630" r:id="rId157"/>
    <p:sldId id="631" r:id="rId158"/>
    <p:sldId id="406" r:id="rId159"/>
    <p:sldId id="416" r:id="rId160"/>
    <p:sldId id="417" r:id="rId161"/>
    <p:sldId id="379" r:id="rId162"/>
    <p:sldId id="365" r:id="rId163"/>
    <p:sldId id="349" r:id="rId164"/>
    <p:sldId id="374" r:id="rId165"/>
    <p:sldId id="408" r:id="rId166"/>
    <p:sldId id="409" r:id="rId167"/>
    <p:sldId id="632" r:id="rId168"/>
    <p:sldId id="392" r:id="rId169"/>
    <p:sldId id="519" r:id="rId170"/>
    <p:sldId id="509" r:id="rId171"/>
    <p:sldId id="520" r:id="rId172"/>
    <p:sldId id="521" r:id="rId173"/>
    <p:sldId id="581" r:id="rId174"/>
    <p:sldId id="393" r:id="rId175"/>
    <p:sldId id="450" r:id="rId176"/>
    <p:sldId id="608" r:id="rId177"/>
    <p:sldId id="455" r:id="rId178"/>
    <p:sldId id="496" r:id="rId179"/>
    <p:sldId id="595" r:id="rId180"/>
    <p:sldId id="606" r:id="rId181"/>
    <p:sldId id="609" r:id="rId182"/>
    <p:sldId id="610" r:id="rId183"/>
    <p:sldId id="611" r:id="rId184"/>
    <p:sldId id="645" r:id="rId185"/>
    <p:sldId id="456" r:id="rId186"/>
    <p:sldId id="457" r:id="rId187"/>
    <p:sldId id="458" r:id="rId188"/>
    <p:sldId id="460" r:id="rId189"/>
    <p:sldId id="461" r:id="rId190"/>
    <p:sldId id="462" r:id="rId191"/>
    <p:sldId id="463" r:id="rId192"/>
    <p:sldId id="464" r:id="rId193"/>
    <p:sldId id="612" r:id="rId194"/>
    <p:sldId id="613" r:id="rId195"/>
    <p:sldId id="486" r:id="rId196"/>
    <p:sldId id="607" r:id="rId197"/>
    <p:sldId id="488" r:id="rId198"/>
    <p:sldId id="304" r:id="rId199"/>
    <p:sldId id="482" r:id="rId200"/>
    <p:sldId id="483" r:id="rId201"/>
    <p:sldId id="484" r:id="rId202"/>
    <p:sldId id="485" r:id="rId203"/>
    <p:sldId id="586" r:id="rId204"/>
    <p:sldId id="588" r:id="rId205"/>
    <p:sldId id="305" r:id="rId206"/>
    <p:sldId id="430" r:id="rId207"/>
    <p:sldId id="287" r:id="rId208"/>
    <p:sldId id="605" r:id="rId209"/>
    <p:sldId id="592" r:id="rId210"/>
    <p:sldId id="619" r:id="rId211"/>
    <p:sldId id="604" r:id="rId212"/>
    <p:sldId id="639" r:id="rId213"/>
  </p:sldIdLst>
  <p:sldSz cx="12188825" cy="6858000"/>
  <p:notesSz cx="9601200" cy="5202238"/>
  <p:custShowLst>
    <p:custShow name="Sections" id="0">
      <p:sldLst>
        <p:sld r:id="rId4"/>
        <p:sld r:id="rId40"/>
        <p:sld r:id="rId50"/>
        <p:sld r:id="rId77"/>
        <p:sld r:id="rId103"/>
        <p:sld r:id="rId134"/>
        <p:sld r:id="rId174"/>
        <p:sld r:id="rId208"/>
      </p:sldLst>
    </p:custShow>
    <p:custShow name="Intro_Moderate_With_Overview" id="1">
      <p:sldLst>
        <p:sld r:id="rId5"/>
        <p:sld r:id="rId6"/>
        <p:sld r:id="rId7"/>
        <p:sld r:id="rId8"/>
        <p:sld r:id="rId9"/>
        <p:sld r:id="rId10"/>
        <p:sld r:id="rId11"/>
        <p:sld r:id="rId12"/>
        <p:sld r:id="rId13"/>
        <p:sld r:id="rId14"/>
        <p:sld r:id="rId15"/>
        <p:sld r:id="rId16"/>
        <p:sld r:id="rId17"/>
        <p:sld r:id="rId18"/>
        <p:sld r:id="rId19"/>
        <p:sld r:id="rId20"/>
        <p:sld r:id="rId26"/>
        <p:sld r:id="rId27"/>
        <p:sld r:id="rId28"/>
        <p:sld r:id="rId29"/>
        <p:sld r:id="rId30"/>
        <p:sld r:id="rId31"/>
        <p:sld r:id="rId32"/>
        <p:sld r:id="rId34"/>
        <p:sld r:id="rId36"/>
        <p:sld r:id="rId37"/>
        <p:sld r:id="rId41"/>
        <p:sld r:id="rId42"/>
        <p:sld r:id="rId43"/>
        <p:sld r:id="rId44"/>
        <p:sld r:id="rId45"/>
        <p:sld r:id="rId46"/>
        <p:sld r:id="rId39"/>
      </p:sldLst>
    </p:custShow>
    <p:custShow name="Profiles_Moderate" id="2">
      <p:sldLst>
        <p:sld r:id="rId135"/>
        <p:sld r:id="rId136"/>
        <p:sld r:id="rId137"/>
        <p:sld r:id="rId138"/>
        <p:sld r:id="rId139"/>
        <p:sld r:id="rId140"/>
        <p:sld r:id="rId141"/>
        <p:sld r:id="rId142"/>
        <p:sld r:id="rId143"/>
        <p:sld r:id="rId146"/>
        <p:sld r:id="rId148"/>
        <p:sld r:id="rId149"/>
        <p:sld r:id="rId150"/>
        <p:sld r:id="rId151"/>
        <p:sld r:id="rId152"/>
        <p:sld r:id="rId153"/>
        <p:sld r:id="rId154"/>
        <p:sld r:id="rId155"/>
        <p:sld r:id="rId156"/>
        <p:sld r:id="rId157"/>
        <p:sld r:id="rId158"/>
        <p:sld r:id="rId159"/>
        <p:sld r:id="rId163"/>
        <p:sld r:id="rId164"/>
        <p:sld r:id="rId165"/>
        <p:sld r:id="rId166"/>
        <p:sld r:id="rId167"/>
        <p:sld r:id="rId171"/>
        <p:sld r:id="rId172"/>
      </p:sldLst>
    </p:custShow>
    <p:custShow name="Cooling FF Connectors Moderate" id="3">
      <p:sldLst>
        <p:sld r:id="rId51"/>
        <p:sld r:id="rId52"/>
        <p:sld r:id="rId53"/>
        <p:sld r:id="rId55"/>
        <p:sld r:id="rId56"/>
        <p:sld r:id="rId57"/>
        <p:sld r:id="rId58"/>
        <p:sld r:id="rId59"/>
        <p:sld r:id="rId61"/>
        <p:sld r:id="rId63"/>
        <p:sld r:id="rId64"/>
        <p:sld r:id="rId65"/>
        <p:sld r:id="rId74"/>
        <p:sld r:id="rId75"/>
        <p:sld r:id="rId76"/>
      </p:sldLst>
    </p:custShow>
    <p:custShow name="Utility Plane Moderate" id="4">
      <p:sldLst>
        <p:sld r:id="rId104"/>
        <p:sld r:id="rId108"/>
        <p:sld r:id="rId110"/>
        <p:sld r:id="rId111"/>
        <p:sld r:id="rId112"/>
        <p:sld r:id="rId113"/>
        <p:sld r:id="rId115"/>
        <p:sld r:id="rId118"/>
        <p:sld r:id="rId119"/>
        <p:sld r:id="rId120"/>
        <p:sld r:id="rId124"/>
        <p:sld r:id="rId125"/>
        <p:sld r:id="rId126"/>
        <p:sld r:id="rId127"/>
        <p:sld r:id="rId128"/>
        <p:sld r:id="rId132"/>
        <p:sld r:id="rId133"/>
      </p:sldLst>
    </p:custShow>
    <p:custShow name="Bline_Mate_Connectors_Moderate" id="5">
      <p:sldLst>
        <p:sld r:id="rId78"/>
        <p:sld r:id="rId79"/>
        <p:sld r:id="rId80"/>
        <p:sld r:id="rId81"/>
        <p:sld r:id="rId82"/>
        <p:sld r:id="rId83"/>
        <p:sld r:id="rId84"/>
        <p:sld r:id="rId87"/>
        <p:sld r:id="rId89"/>
        <p:sld r:id="rId90"/>
        <p:sld r:id="rId93"/>
        <p:sld r:id="rId101"/>
        <p:sld r:id="rId102"/>
      </p:sldLst>
    </p:custShow>
    <p:custShow name="Overview" id="6">
      <p:sldLst>
        <p:sld r:id="rId5"/>
        <p:sld r:id="rId6"/>
        <p:sld r:id="rId7"/>
        <p:sld r:id="rId8"/>
        <p:sld r:id="rId9"/>
        <p:sld r:id="rId10"/>
        <p:sld r:id="rId11"/>
        <p:sld r:id="rId12"/>
        <p:sld r:id="rId13"/>
        <p:sld r:id="rId14"/>
        <p:sld r:id="rId15"/>
        <p:sld r:id="rId16"/>
        <p:sld r:id="rId17"/>
        <p:sld r:id="rId18"/>
        <p:sld r:id="rId19"/>
      </p:sldLst>
    </p:custShow>
    <p:custShow name="Full_Detail_Connector_Fretting" id="7">
      <p:sldLst>
        <p:sld r:id="rId65"/>
        <p:sld r:id="rId66"/>
        <p:sld r:id="rId67"/>
        <p:sld r:id="rId68"/>
        <p:sld r:id="rId69"/>
        <p:sld r:id="rId70"/>
        <p:sld r:id="rId71"/>
        <p:sld r:id="rId72"/>
        <p:sld r:id="rId73"/>
        <p:sld r:id="rId74"/>
        <p:sld r:id="rId75"/>
      </p:sldLst>
    </p:custShow>
    <p:custShow name="Slot_Backplane_Examples_Moderate" id="8">
      <p:sldLst>
        <p:sld r:id="rId176"/>
        <p:sld r:id="rId177"/>
        <p:sld r:id="rId179"/>
        <p:sld r:id="rId180"/>
        <p:sld r:id="rId181"/>
        <p:sld r:id="rId182"/>
        <p:sld r:id="rId183"/>
        <p:sld r:id="rId184"/>
        <p:sld r:id="rId186"/>
        <p:sld r:id="rId191"/>
        <p:sld r:id="rId192"/>
        <p:sld r:id="rId193"/>
        <p:sld r:id="rId194"/>
        <p:sld r:id="rId195"/>
        <p:sld r:id="rId197"/>
        <p:sld r:id="rId199"/>
        <p:sld r:id="rId200"/>
        <p:sld r:id="rId201"/>
        <p:sld r:id="rId204"/>
        <p:sld r:id="rId205"/>
      </p:sldLst>
    </p:custShow>
    <p:custShow name="Moderate_Overall" id="9">
      <p:sldLst>
        <p:sld r:id="rId4"/>
        <p:sld r:id="rId5"/>
        <p:sld r:id="rId6"/>
        <p:sld r:id="rId7"/>
        <p:sld r:id="rId8"/>
        <p:sld r:id="rId9"/>
        <p:sld r:id="rId10"/>
        <p:sld r:id="rId11"/>
        <p:sld r:id="rId12"/>
        <p:sld r:id="rId13"/>
        <p:sld r:id="rId14"/>
        <p:sld r:id="rId15"/>
        <p:sld r:id="rId16"/>
        <p:sld r:id="rId17"/>
        <p:sld r:id="rId18"/>
        <p:sld r:id="rId19"/>
        <p:sld r:id="rId31"/>
        <p:sld r:id="rId34"/>
        <p:sld r:id="rId36"/>
        <p:sld r:id="rId39"/>
        <p:sld r:id="rId40"/>
        <p:sld r:id="rId41"/>
        <p:sld r:id="rId42"/>
        <p:sld r:id="rId44"/>
        <p:sld r:id="rId50"/>
        <p:sld r:id="rId51"/>
        <p:sld r:id="rId63"/>
        <p:sld r:id="rId64"/>
        <p:sld r:id="rId77"/>
        <p:sld r:id="rId78"/>
        <p:sld r:id="rId81"/>
        <p:sld r:id="rId82"/>
        <p:sld r:id="rId83"/>
        <p:sld r:id="rId84"/>
        <p:sld r:id="rId85"/>
        <p:sld r:id="rId87"/>
        <p:sld r:id="rId89"/>
        <p:sld r:id="rId101"/>
        <p:sld r:id="rId102"/>
        <p:sld r:id="rId103"/>
        <p:sld r:id="rId104"/>
        <p:sld r:id="rId108"/>
        <p:sld r:id="rId126"/>
        <p:sld r:id="rId128"/>
        <p:sld r:id="rId133"/>
        <p:sld r:id="rId134"/>
        <p:sld r:id="rId135"/>
        <p:sld r:id="rId137"/>
        <p:sld r:id="rId138"/>
        <p:sld r:id="rId139"/>
        <p:sld r:id="rId148"/>
        <p:sld r:id="rId151"/>
        <p:sld r:id="rId152"/>
        <p:sld r:id="rId156"/>
        <p:sld r:id="rId163"/>
        <p:sld r:id="rId164"/>
        <p:sld r:id="rId165"/>
        <p:sld r:id="rId172"/>
        <p:sld r:id="rId174"/>
        <p:sld r:id="rId179"/>
        <p:sld r:id="rId180"/>
        <p:sld r:id="rId182"/>
        <p:sld r:id="rId183"/>
        <p:sld r:id="rId185"/>
        <p:sld r:id="rId198"/>
        <p:sld r:id="rId204"/>
        <p:sld r:id="rId205"/>
        <p:sld r:id="rId208"/>
      </p:sldLst>
    </p:custShow>
    <p:custShow name="Protocols_Moderate" id="10">
      <p:sldLst>
        <p:sld r:id="rId41"/>
        <p:sld r:id="rId42"/>
        <p:sld r:id="rId44"/>
        <p:sld r:id="rId47"/>
        <p:sld r:id="rId48"/>
        <p:sld r:id="rId49"/>
      </p:sldLst>
    </p:custShow>
    <p:custShow name="VITA_F2F_2024-03" id="11">
      <p:sldLst>
        <p:sld r:id="rId6"/>
        <p:sld r:id="rId39"/>
        <p:sld r:id="rId51"/>
        <p:sld r:id="rId53"/>
        <p:sld r:id="rId54"/>
        <p:sld r:id="rId59"/>
        <p:sld r:id="rId84"/>
        <p:sld r:id="rId85"/>
        <p:sld r:id="rId137"/>
      </p:sldLst>
    </p:custShow>
  </p:custShowLst>
  <p:defaultTextStyle>
    <a:defPPr>
      <a:defRPr lang="en-US"/>
    </a:defPPr>
    <a:lvl1pPr algn="l" rtl="0" eaLnBrk="0" fontAlgn="base" hangingPunct="0">
      <a:spcBef>
        <a:spcPct val="0"/>
      </a:spcBef>
      <a:spcAft>
        <a:spcPct val="0"/>
      </a:spcAft>
      <a:defRPr sz="2400" kern="1200">
        <a:solidFill>
          <a:schemeClr val="tx1"/>
        </a:solidFill>
        <a:latin typeface="Arial" pitchFamily="-110"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110"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110"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110"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110" charset="0"/>
        <a:ea typeface="+mn-ea"/>
        <a:cs typeface="+mn-cs"/>
      </a:defRPr>
    </a:lvl5pPr>
    <a:lvl6pPr marL="2286000" algn="l" defTabSz="457200" rtl="0" eaLnBrk="1" latinLnBrk="0" hangingPunct="1">
      <a:defRPr sz="2400" kern="1200">
        <a:solidFill>
          <a:schemeClr val="tx1"/>
        </a:solidFill>
        <a:latin typeface="Arial" pitchFamily="-110" charset="0"/>
        <a:ea typeface="+mn-ea"/>
        <a:cs typeface="+mn-cs"/>
      </a:defRPr>
    </a:lvl6pPr>
    <a:lvl7pPr marL="2743200" algn="l" defTabSz="457200" rtl="0" eaLnBrk="1" latinLnBrk="0" hangingPunct="1">
      <a:defRPr sz="2400" kern="1200">
        <a:solidFill>
          <a:schemeClr val="tx1"/>
        </a:solidFill>
        <a:latin typeface="Arial" pitchFamily="-110" charset="0"/>
        <a:ea typeface="+mn-ea"/>
        <a:cs typeface="+mn-cs"/>
      </a:defRPr>
    </a:lvl7pPr>
    <a:lvl8pPr marL="3200400" algn="l" defTabSz="457200" rtl="0" eaLnBrk="1" latinLnBrk="0" hangingPunct="1">
      <a:defRPr sz="2400" kern="1200">
        <a:solidFill>
          <a:schemeClr val="tx1"/>
        </a:solidFill>
        <a:latin typeface="Arial" pitchFamily="-110" charset="0"/>
        <a:ea typeface="+mn-ea"/>
        <a:cs typeface="+mn-cs"/>
      </a:defRPr>
    </a:lvl8pPr>
    <a:lvl9pPr marL="3657600" algn="l" defTabSz="457200" rtl="0" eaLnBrk="1" latinLnBrk="0" hangingPunct="1">
      <a:defRPr sz="2400" kern="1200">
        <a:solidFill>
          <a:schemeClr val="tx1"/>
        </a:solidFill>
        <a:latin typeface="Arial" pitchFamily="-110" charset="0"/>
        <a:ea typeface="+mn-ea"/>
        <a:cs typeface="+mn-cs"/>
      </a:defRPr>
    </a:lvl9pPr>
  </p:defaultTextStyle>
  <p:extLst>
    <p:ext uri="{521415D9-36F7-43E2-AB2F-B90AF26B5E84}">
      <p14:sectionLst xmlns:p14="http://schemas.microsoft.com/office/powerpoint/2010/main">
        <p14:section name="Title page and Outline" id="{79ED13CC-DB68-4EAC-8F97-E4EEC5B48FB8}">
          <p14:sldIdLst>
            <p14:sldId id="258"/>
            <p14:sldId id="259"/>
          </p14:sldIdLst>
        </p14:section>
        <p14:section name="Introduction" id="{52C39DE3-7B0E-4B49-B000-3B548A9DE23F}">
          <p14:sldIdLst>
            <p14:sldId id="260"/>
            <p14:sldId id="419"/>
            <p14:sldId id="447"/>
            <p14:sldId id="261"/>
            <p14:sldId id="291"/>
            <p14:sldId id="500"/>
            <p14:sldId id="346"/>
            <p14:sldId id="501"/>
            <p14:sldId id="499"/>
            <p14:sldId id="600"/>
            <p14:sldId id="596"/>
            <p14:sldId id="598"/>
            <p14:sldId id="599"/>
            <p14:sldId id="602"/>
            <p14:sldId id="603"/>
            <p14:sldId id="582"/>
            <p14:sldId id="418"/>
            <p14:sldId id="321"/>
            <p14:sldId id="322"/>
            <p14:sldId id="324"/>
            <p14:sldId id="323"/>
            <p14:sldId id="325"/>
            <p14:sldId id="327"/>
            <p14:sldId id="328"/>
            <p14:sldId id="329"/>
            <p14:sldId id="330"/>
            <p14:sldId id="331"/>
            <p14:sldId id="294"/>
            <p14:sldId id="361"/>
            <p14:sldId id="638"/>
            <p14:sldId id="590"/>
            <p14:sldId id="591"/>
            <p14:sldId id="332"/>
            <p14:sldId id="289"/>
            <p14:sldId id="593"/>
            <p14:sldId id="290"/>
          </p14:sldIdLst>
        </p14:section>
        <p14:section name="Protocols" id="{05260A8F-7A0A-4B5E-9C1D-D56ED62FAC44}">
          <p14:sldIdLst>
            <p14:sldId id="641"/>
            <p14:sldId id="342"/>
            <p14:sldId id="343"/>
            <p14:sldId id="344"/>
            <p14:sldId id="636"/>
            <p14:sldId id="615"/>
            <p14:sldId id="637"/>
            <p14:sldId id="642"/>
            <p14:sldId id="643"/>
            <p14:sldId id="644"/>
          </p14:sldIdLst>
        </p14:section>
        <p14:section name="Cooling, Form Factors &amp; Copper Connectors" id="{D98C4D80-F752-4846-9A28-FE23EA4F46DB}">
          <p14:sldIdLst>
            <p14:sldId id="264"/>
            <p14:sldId id="337"/>
            <p14:sldId id="359"/>
            <p14:sldId id="312"/>
            <p14:sldId id="647"/>
            <p14:sldId id="492"/>
            <p14:sldId id="493"/>
            <p14:sldId id="358"/>
            <p14:sldId id="357"/>
            <p14:sldId id="491"/>
            <p14:sldId id="614"/>
            <p14:sldId id="448"/>
            <p14:sldId id="585"/>
            <p14:sldId id="339"/>
            <p14:sldId id="308"/>
            <p14:sldId id="364"/>
            <p14:sldId id="360"/>
            <p14:sldId id="362"/>
            <p14:sldId id="363"/>
            <p14:sldId id="309"/>
            <p14:sldId id="350"/>
            <p14:sldId id="352"/>
            <p14:sldId id="353"/>
            <p14:sldId id="354"/>
            <p14:sldId id="355"/>
            <p14:sldId id="356"/>
            <p14:sldId id="310"/>
          </p14:sldIdLst>
        </p14:section>
        <p14:section name="Blind Mate Optical and Coax Connectors" id="{9E1C9871-FE56-4737-BB9B-B5D5FBE6F970}">
          <p14:sldIdLst>
            <p14:sldId id="550"/>
            <p14:sldId id="552"/>
            <p14:sldId id="633"/>
            <p14:sldId id="634"/>
            <p14:sldId id="553"/>
            <p14:sldId id="554"/>
            <p14:sldId id="555"/>
            <p14:sldId id="616"/>
            <p14:sldId id="622"/>
            <p14:sldId id="556"/>
            <p14:sldId id="557"/>
            <p14:sldId id="558"/>
            <p14:sldId id="559"/>
            <p14:sldId id="635"/>
            <p14:sldId id="560"/>
            <p14:sldId id="561"/>
            <p14:sldId id="617"/>
            <p14:sldId id="618"/>
            <p14:sldId id="620"/>
            <p14:sldId id="625"/>
            <p14:sldId id="621"/>
            <p14:sldId id="624"/>
            <p14:sldId id="623"/>
            <p14:sldId id="640"/>
            <p14:sldId id="562"/>
            <p14:sldId id="563"/>
          </p14:sldIdLst>
        </p14:section>
        <p14:section name="Utility Plane, Radial Clocks &amp; VITA 62 Power Supply Modules" id="{0AD22406-1B75-4453-9F05-E6753EB80214}">
          <p14:sldIdLst>
            <p14:sldId id="351"/>
            <p14:sldId id="381"/>
            <p14:sldId id="378"/>
            <p14:sldId id="383"/>
            <p14:sldId id="384"/>
            <p14:sldId id="564"/>
            <p14:sldId id="565"/>
            <p14:sldId id="566"/>
            <p14:sldId id="567"/>
            <p14:sldId id="568"/>
            <p14:sldId id="569"/>
            <p14:sldId id="570"/>
            <p14:sldId id="571"/>
            <p14:sldId id="572"/>
            <p14:sldId id="573"/>
            <p14:sldId id="574"/>
            <p14:sldId id="575"/>
            <p14:sldId id="576"/>
            <p14:sldId id="577"/>
            <p14:sldId id="580"/>
            <p14:sldId id="385"/>
            <p14:sldId id="380"/>
            <p14:sldId id="375"/>
            <p14:sldId id="376"/>
            <p14:sldId id="382"/>
            <p14:sldId id="366"/>
            <p14:sldId id="373"/>
            <p14:sldId id="368"/>
            <p14:sldId id="367"/>
            <p14:sldId id="372"/>
            <p14:sldId id="311"/>
          </p14:sldIdLst>
        </p14:section>
        <p14:section name="Slot, Backplane, and Module Profiles [Including AMPS]" id="{CC248245-9A84-4A76-85EE-A237B2B0B3AB}">
          <p14:sldIdLst>
            <p14:sldId id="503"/>
            <p14:sldId id="504"/>
            <p14:sldId id="578"/>
            <p14:sldId id="505"/>
            <p14:sldId id="594"/>
            <p14:sldId id="583"/>
            <p14:sldId id="584"/>
            <p14:sldId id="507"/>
            <p14:sldId id="508"/>
            <p14:sldId id="506"/>
            <p14:sldId id="510"/>
            <p14:sldId id="511"/>
            <p14:sldId id="512"/>
            <p14:sldId id="513"/>
            <p14:sldId id="514"/>
            <p14:sldId id="515"/>
            <p14:sldId id="516"/>
            <p14:sldId id="517"/>
            <p14:sldId id="626"/>
            <p14:sldId id="627"/>
            <p14:sldId id="628"/>
            <p14:sldId id="646"/>
            <p14:sldId id="629"/>
            <p14:sldId id="630"/>
            <p14:sldId id="631"/>
            <p14:sldId id="406"/>
            <p14:sldId id="416"/>
            <p14:sldId id="417"/>
            <p14:sldId id="379"/>
            <p14:sldId id="365"/>
            <p14:sldId id="349"/>
            <p14:sldId id="374"/>
            <p14:sldId id="408"/>
            <p14:sldId id="409"/>
            <p14:sldId id="632"/>
            <p14:sldId id="392"/>
            <p14:sldId id="519"/>
            <p14:sldId id="509"/>
            <p14:sldId id="520"/>
            <p14:sldId id="521"/>
          </p14:sldIdLst>
        </p14:section>
        <p14:section name="Slot Profile and Backplane Profile Examples" id="{7ED2DC8A-6A7B-4208-A7B5-0291F472DD08}">
          <p14:sldIdLst>
            <p14:sldId id="581"/>
            <p14:sldId id="393"/>
            <p14:sldId id="450"/>
            <p14:sldId id="608"/>
            <p14:sldId id="455"/>
            <p14:sldId id="496"/>
            <p14:sldId id="595"/>
            <p14:sldId id="606"/>
            <p14:sldId id="609"/>
            <p14:sldId id="610"/>
            <p14:sldId id="611"/>
            <p14:sldId id="645"/>
            <p14:sldId id="456"/>
            <p14:sldId id="457"/>
            <p14:sldId id="458"/>
            <p14:sldId id="460"/>
            <p14:sldId id="461"/>
            <p14:sldId id="462"/>
            <p14:sldId id="463"/>
            <p14:sldId id="464"/>
            <p14:sldId id="612"/>
            <p14:sldId id="613"/>
            <p14:sldId id="486"/>
            <p14:sldId id="607"/>
            <p14:sldId id="488"/>
            <p14:sldId id="304"/>
            <p14:sldId id="482"/>
            <p14:sldId id="483"/>
            <p14:sldId id="484"/>
            <p14:sldId id="485"/>
            <p14:sldId id="586"/>
            <p14:sldId id="588"/>
            <p14:sldId id="305"/>
            <p14:sldId id="430"/>
          </p14:sldIdLst>
        </p14:section>
        <p14:section name="Summary and References" id="{324AAB1A-3196-482C-B40E-5DB382519CEA}">
          <p14:sldIdLst>
            <p14:sldId id="287"/>
            <p14:sldId id="605"/>
            <p14:sldId id="592"/>
            <p14:sldId id="619"/>
            <p14:sldId id="604"/>
            <p14:sldId id="639"/>
          </p14:sldIdLst>
        </p14:section>
      </p14:sectionLst>
    </p:ext>
    <p:ext uri="{EFAFB233-063F-42B5-8137-9DF3F51BA10A}">
      <p15:sldGuideLst xmlns:p15="http://schemas.microsoft.com/office/powerpoint/2012/main">
        <p15:guide id="1" orient="horz" pos="2160">
          <p15:clr>
            <a:srgbClr val="A4A3A4"/>
          </p15:clr>
        </p15:guide>
        <p15:guide id="2" pos="3839">
          <p15:clr>
            <a:srgbClr val="A4A3A4"/>
          </p15:clr>
        </p15:guide>
      </p15:sldGuideLst>
    </p:ext>
    <p:ext uri="{2D200454-40CA-4A62-9FC3-DE9A4176ACB9}">
      <p15:notesGuideLst xmlns:p15="http://schemas.microsoft.com/office/powerpoint/2012/main">
        <p15:guide id="1" orient="horz" pos="1639" userDrawn="1">
          <p15:clr>
            <a:srgbClr val="A4A3A4"/>
          </p15:clr>
        </p15:guide>
        <p15:guide id="2" pos="302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lmsley, Michael J" initials="WMJ" lastIdx="9" clrIdx="0">
    <p:extLst>
      <p:ext uri="{19B8F6BF-5375-455C-9EA6-DF929625EA0E}">
        <p15:presenceInfo xmlns:p15="http://schemas.microsoft.com/office/powerpoint/2012/main" userId="S::MJWALMSL@te.com::6998f9a7-0c4b-4eb2-8c1e-50ea3c15500e" providerId="AD"/>
      </p:ext>
    </p:extLst>
  </p:cmAuthor>
  <p:cmAuthor id="2" name="Rocco, Greg - 0339 - MITLL"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066A1"/>
    <a:srgbClr val="CCFFCC"/>
    <a:srgbClr val="AD2549"/>
    <a:srgbClr val="8B2549"/>
    <a:srgbClr val="EB8A00"/>
    <a:srgbClr val="B8E08C"/>
    <a:srgbClr val="B8E050"/>
    <a:srgbClr val="90D050"/>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5" autoAdjust="0"/>
    <p:restoredTop sz="86418" autoAdjust="0"/>
  </p:normalViewPr>
  <p:slideViewPr>
    <p:cSldViewPr>
      <p:cViewPr varScale="1">
        <p:scale>
          <a:sx n="109" d="100"/>
          <a:sy n="109" d="100"/>
        </p:scale>
        <p:origin x="69" y="353"/>
      </p:cViewPr>
      <p:guideLst>
        <p:guide orient="horz" pos="2160"/>
        <p:guide pos="3839"/>
      </p:guideLst>
    </p:cSldViewPr>
  </p:slideViewPr>
  <p:outlineViewPr>
    <p:cViewPr>
      <p:scale>
        <a:sx n="28" d="100"/>
        <a:sy n="28"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 r:id="rId107" collapse="1"/>
      <p:sld r:id="rId108" collapse="1"/>
      <p:sld r:id="rId109" collapse="1"/>
      <p:sld r:id="rId110" collapse="1"/>
      <p:sld r:id="rId111" collapse="1"/>
      <p:sld r:id="rId112" collapse="1"/>
      <p:sld r:id="rId113" collapse="1"/>
      <p:sld r:id="rId114" collapse="1"/>
      <p:sld r:id="rId115" collapse="1"/>
      <p:sld r:id="rId116" collapse="1"/>
      <p:sld r:id="rId117" collapse="1"/>
      <p:sld r:id="rId118" collapse="1"/>
      <p:sld r:id="rId119" collapse="1"/>
      <p:sld r:id="rId120" collapse="1"/>
      <p:sld r:id="rId121" collapse="1"/>
      <p:sld r:id="rId122" collapse="1"/>
      <p:sld r:id="rId123" collapse="1"/>
      <p:sld r:id="rId124" collapse="1"/>
      <p:sld r:id="rId125" collapse="1"/>
      <p:sld r:id="rId126" collapse="1"/>
      <p:sld r:id="rId127" collapse="1"/>
      <p:sld r:id="rId128" collapse="1"/>
      <p:sld r:id="rId129" collapse="1"/>
      <p:sld r:id="rId130" collapse="1"/>
      <p:sld r:id="rId131" collapse="1"/>
      <p:sld r:id="rId132" collapse="1"/>
      <p:sld r:id="rId133" collapse="1"/>
      <p:sld r:id="rId134" collapse="1"/>
      <p:sld r:id="rId135" collapse="1"/>
      <p:sld r:id="rId136" collapse="1"/>
      <p:sld r:id="rId137" collapse="1"/>
      <p:sld r:id="rId138" collapse="1"/>
      <p:sld r:id="rId139" collapse="1"/>
      <p:sld r:id="rId140" collapse="1"/>
      <p:sld r:id="rId141" collapse="1"/>
      <p:sld r:id="rId142" collapse="1"/>
      <p:sld r:id="rId143" collapse="1"/>
      <p:sld r:id="rId144" collapse="1"/>
      <p:sld r:id="rId145" collapse="1"/>
      <p:sld r:id="rId146" collapse="1"/>
      <p:sld r:id="rId147" collapse="1"/>
      <p:sld r:id="rId148" collapse="1"/>
      <p:sld r:id="rId149" collapse="1"/>
      <p:sld r:id="rId150" collapse="1"/>
      <p:sld r:id="rId151" collapse="1"/>
      <p:sld r:id="rId152" collapse="1"/>
      <p:sld r:id="rId153" collapse="1"/>
      <p:sld r:id="rId154" collapse="1"/>
      <p:sld r:id="rId155" collapse="1"/>
      <p:sld r:id="rId156" collapse="1"/>
      <p:sld r:id="rId157" collapse="1"/>
      <p:sld r:id="rId158" collapse="1"/>
      <p:sld r:id="rId159" collapse="1"/>
      <p:sld r:id="rId160" collapse="1"/>
      <p:sld r:id="rId161" collapse="1"/>
      <p:sld r:id="rId162" collapse="1"/>
      <p:sld r:id="rId163" collapse="1"/>
      <p:sld r:id="rId164" collapse="1"/>
      <p:sld r:id="rId165" collapse="1"/>
      <p:sld r:id="rId166" collapse="1"/>
      <p:sld r:id="rId167" collapse="1"/>
      <p:sld r:id="rId168" collapse="1"/>
      <p:sld r:id="rId169" collapse="1"/>
      <p:sld r:id="rId170" collapse="1"/>
      <p:sld r:id="rId171" collapse="1"/>
      <p:sld r:id="rId172" collapse="1"/>
      <p:sld r:id="rId173" collapse="1"/>
      <p:sld r:id="rId174" collapse="1"/>
      <p:sld r:id="rId175" collapse="1"/>
      <p:sld r:id="rId176" collapse="1"/>
      <p:sld r:id="rId177" collapse="1"/>
      <p:sld r:id="rId178" collapse="1"/>
      <p:sld r:id="rId179" collapse="1"/>
      <p:sld r:id="rId180" collapse="1"/>
      <p:sld r:id="rId181" collapse="1"/>
      <p:sld r:id="rId182" collapse="1"/>
      <p:sld r:id="rId183" collapse="1"/>
      <p:sld r:id="rId184" collapse="1"/>
      <p:sld r:id="rId185" collapse="1"/>
      <p:sld r:id="rId186" collapse="1"/>
      <p:sld r:id="rId187" collapse="1"/>
      <p:sld r:id="rId188" collapse="1"/>
      <p:sld r:id="rId189" collapse="1"/>
      <p:sld r:id="rId190" collapse="1"/>
      <p:sld r:id="rId191" collapse="1"/>
      <p:sld r:id="rId192" collapse="1"/>
      <p:sld r:id="rId193" collapse="1"/>
      <p:sld r:id="rId194" collapse="1"/>
      <p:sld r:id="rId195" collapse="1"/>
      <p:sld r:id="rId196" collapse="1"/>
      <p:sld r:id="rId197" collapse="1"/>
      <p:sld r:id="rId198" collapse="1"/>
      <p:sld r:id="rId199" collapse="1"/>
      <p:sld r:id="rId200" collapse="1"/>
      <p:sld r:id="rId201" collapse="1"/>
      <p:sld r:id="rId202" collapse="1"/>
      <p:sld r:id="rId203" collapse="1"/>
      <p:sld r:id="rId204" collapse="1"/>
      <p:sld r:id="rId205" collapse="1"/>
      <p:sld r:id="rId206" collapse="1"/>
      <p:sld r:id="rId207" collapse="1"/>
      <p:sld r:id="rId208" collapse="1"/>
      <p:sld r:id="rId209" collapse="1"/>
      <p:sld r:id="rId210" collapse="1"/>
      <p:sld r:id="rId211" collapse="1"/>
      <p:sld r:id="rId212" collapse="1"/>
    </p:sldLst>
  </p:outlineViewPr>
  <p:notesTextViewPr>
    <p:cViewPr>
      <p:scale>
        <a:sx n="100" d="100"/>
        <a:sy n="100" d="100"/>
      </p:scale>
      <p:origin x="0" y="0"/>
    </p:cViewPr>
  </p:notesTextViewPr>
  <p:sorterViewPr>
    <p:cViewPr>
      <p:scale>
        <a:sx n="60" d="100"/>
        <a:sy n="60" d="100"/>
      </p:scale>
      <p:origin x="0" y="0"/>
    </p:cViewPr>
  </p:sorterViewPr>
  <p:notesViewPr>
    <p:cSldViewPr>
      <p:cViewPr varScale="1">
        <p:scale>
          <a:sx n="86" d="100"/>
          <a:sy n="86" d="100"/>
        </p:scale>
        <p:origin x="4363" y="77"/>
      </p:cViewPr>
      <p:guideLst>
        <p:guide orient="horz" pos="1639"/>
        <p:guide pos="3027"/>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commentAuthors" Target="commentAuthor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presProps" Target="presProp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viewProps" Target="view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theme" Target="theme/theme1.xml"/><Relationship Id="rId3" Type="http://schemas.openxmlformats.org/officeDocument/2006/relationships/slide" Target="slides/slide2.xml"/><Relationship Id="rId214"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handoutMaster" Target="handoutMasters/handout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s>
</file>

<file path=ppt/_rels/viewProps.xml.rels><?xml version="1.0" encoding="UTF-8" standalone="yes"?>
<Relationships xmlns="http://schemas.openxmlformats.org/package/2006/relationships"><Relationship Id="rId117" Type="http://schemas.openxmlformats.org/officeDocument/2006/relationships/slide" Target="slides/slide117.xml"/><Relationship Id="rId21" Type="http://schemas.openxmlformats.org/officeDocument/2006/relationships/slide" Target="slides/slide21.xml"/><Relationship Id="rId42" Type="http://schemas.openxmlformats.org/officeDocument/2006/relationships/slide" Target="slides/slide42.xml"/><Relationship Id="rId63" Type="http://schemas.openxmlformats.org/officeDocument/2006/relationships/slide" Target="slides/slide63.xml"/><Relationship Id="rId84" Type="http://schemas.openxmlformats.org/officeDocument/2006/relationships/slide" Target="slides/slide84.xml"/><Relationship Id="rId138" Type="http://schemas.openxmlformats.org/officeDocument/2006/relationships/slide" Target="slides/slide138.xml"/><Relationship Id="rId159" Type="http://schemas.openxmlformats.org/officeDocument/2006/relationships/slide" Target="slides/slide159.xml"/><Relationship Id="rId170" Type="http://schemas.openxmlformats.org/officeDocument/2006/relationships/slide" Target="slides/slide170.xml"/><Relationship Id="rId191" Type="http://schemas.openxmlformats.org/officeDocument/2006/relationships/slide" Target="slides/slide191.xml"/><Relationship Id="rId205" Type="http://schemas.openxmlformats.org/officeDocument/2006/relationships/slide" Target="slides/slide205.xml"/><Relationship Id="rId107" Type="http://schemas.openxmlformats.org/officeDocument/2006/relationships/slide" Target="slides/slide107.xml"/><Relationship Id="rId11" Type="http://schemas.openxmlformats.org/officeDocument/2006/relationships/slide" Target="slides/slide11.xml"/><Relationship Id="rId32" Type="http://schemas.openxmlformats.org/officeDocument/2006/relationships/slide" Target="slides/slide32.xml"/><Relationship Id="rId53" Type="http://schemas.openxmlformats.org/officeDocument/2006/relationships/slide" Target="slides/slide53.xml"/><Relationship Id="rId74" Type="http://schemas.openxmlformats.org/officeDocument/2006/relationships/slide" Target="slides/slide74.xml"/><Relationship Id="rId128" Type="http://schemas.openxmlformats.org/officeDocument/2006/relationships/slide" Target="slides/slide128.xml"/><Relationship Id="rId149" Type="http://schemas.openxmlformats.org/officeDocument/2006/relationships/slide" Target="slides/slide149.xml"/><Relationship Id="rId5" Type="http://schemas.openxmlformats.org/officeDocument/2006/relationships/slide" Target="slides/slide5.xml"/><Relationship Id="rId95" Type="http://schemas.openxmlformats.org/officeDocument/2006/relationships/slide" Target="slides/slide95.xml"/><Relationship Id="rId160" Type="http://schemas.openxmlformats.org/officeDocument/2006/relationships/slide" Target="slides/slide160.xml"/><Relationship Id="rId181" Type="http://schemas.openxmlformats.org/officeDocument/2006/relationships/slide" Target="slides/slide181.xml"/><Relationship Id="rId22" Type="http://schemas.openxmlformats.org/officeDocument/2006/relationships/slide" Target="slides/slide22.xml"/><Relationship Id="rId43" Type="http://schemas.openxmlformats.org/officeDocument/2006/relationships/slide" Target="slides/slide43.xml"/><Relationship Id="rId64" Type="http://schemas.openxmlformats.org/officeDocument/2006/relationships/slide" Target="slides/slide64.xml"/><Relationship Id="rId118" Type="http://schemas.openxmlformats.org/officeDocument/2006/relationships/slide" Target="slides/slide118.xml"/><Relationship Id="rId139" Type="http://schemas.openxmlformats.org/officeDocument/2006/relationships/slide" Target="slides/slide139.xml"/><Relationship Id="rId85" Type="http://schemas.openxmlformats.org/officeDocument/2006/relationships/slide" Target="slides/slide85.xml"/><Relationship Id="rId150" Type="http://schemas.openxmlformats.org/officeDocument/2006/relationships/slide" Target="slides/slide150.xml"/><Relationship Id="rId171" Type="http://schemas.openxmlformats.org/officeDocument/2006/relationships/slide" Target="slides/slide171.xml"/><Relationship Id="rId192" Type="http://schemas.openxmlformats.org/officeDocument/2006/relationships/slide" Target="slides/slide192.xml"/><Relationship Id="rId206" Type="http://schemas.openxmlformats.org/officeDocument/2006/relationships/slide" Target="slides/slide206.xml"/><Relationship Id="rId12" Type="http://schemas.openxmlformats.org/officeDocument/2006/relationships/slide" Target="slides/slide12.xml"/><Relationship Id="rId33" Type="http://schemas.openxmlformats.org/officeDocument/2006/relationships/slide" Target="slides/slide33.xml"/><Relationship Id="rId108" Type="http://schemas.openxmlformats.org/officeDocument/2006/relationships/slide" Target="slides/slide108.xml"/><Relationship Id="rId129" Type="http://schemas.openxmlformats.org/officeDocument/2006/relationships/slide" Target="slides/slide129.xml"/><Relationship Id="rId54" Type="http://schemas.openxmlformats.org/officeDocument/2006/relationships/slide" Target="slides/slide54.xml"/><Relationship Id="rId75" Type="http://schemas.openxmlformats.org/officeDocument/2006/relationships/slide" Target="slides/slide75.xml"/><Relationship Id="rId96" Type="http://schemas.openxmlformats.org/officeDocument/2006/relationships/slide" Target="slides/slide96.xml"/><Relationship Id="rId140" Type="http://schemas.openxmlformats.org/officeDocument/2006/relationships/slide" Target="slides/slide140.xml"/><Relationship Id="rId161" Type="http://schemas.openxmlformats.org/officeDocument/2006/relationships/slide" Target="slides/slide161.xml"/><Relationship Id="rId182" Type="http://schemas.openxmlformats.org/officeDocument/2006/relationships/slide" Target="slides/slide182.xml"/><Relationship Id="rId6" Type="http://schemas.openxmlformats.org/officeDocument/2006/relationships/slide" Target="slides/slide6.xml"/><Relationship Id="rId23" Type="http://schemas.openxmlformats.org/officeDocument/2006/relationships/slide" Target="slides/slide23.xml"/><Relationship Id="rId119" Type="http://schemas.openxmlformats.org/officeDocument/2006/relationships/slide" Target="slides/slide119.xml"/><Relationship Id="rId44" Type="http://schemas.openxmlformats.org/officeDocument/2006/relationships/slide" Target="slides/slide44.xml"/><Relationship Id="rId65" Type="http://schemas.openxmlformats.org/officeDocument/2006/relationships/slide" Target="slides/slide65.xml"/><Relationship Id="rId86" Type="http://schemas.openxmlformats.org/officeDocument/2006/relationships/slide" Target="slides/slide86.xml"/><Relationship Id="rId130" Type="http://schemas.openxmlformats.org/officeDocument/2006/relationships/slide" Target="slides/slide130.xml"/><Relationship Id="rId151" Type="http://schemas.openxmlformats.org/officeDocument/2006/relationships/slide" Target="slides/slide151.xml"/><Relationship Id="rId172" Type="http://schemas.openxmlformats.org/officeDocument/2006/relationships/slide" Target="slides/slide172.xml"/><Relationship Id="rId193" Type="http://schemas.openxmlformats.org/officeDocument/2006/relationships/slide" Target="slides/slide193.xml"/><Relationship Id="rId207" Type="http://schemas.openxmlformats.org/officeDocument/2006/relationships/slide" Target="slides/slide207.xml"/><Relationship Id="rId13" Type="http://schemas.openxmlformats.org/officeDocument/2006/relationships/slide" Target="slides/slide13.xml"/><Relationship Id="rId109" Type="http://schemas.openxmlformats.org/officeDocument/2006/relationships/slide" Target="slides/slide109.xml"/><Relationship Id="rId34" Type="http://schemas.openxmlformats.org/officeDocument/2006/relationships/slide" Target="slides/slide34.xml"/><Relationship Id="rId55" Type="http://schemas.openxmlformats.org/officeDocument/2006/relationships/slide" Target="slides/slide55.xml"/><Relationship Id="rId76" Type="http://schemas.openxmlformats.org/officeDocument/2006/relationships/slide" Target="slides/slide76.xml"/><Relationship Id="rId97" Type="http://schemas.openxmlformats.org/officeDocument/2006/relationships/slide" Target="slides/slide97.xml"/><Relationship Id="rId120" Type="http://schemas.openxmlformats.org/officeDocument/2006/relationships/slide" Target="slides/slide120.xml"/><Relationship Id="rId141" Type="http://schemas.openxmlformats.org/officeDocument/2006/relationships/slide" Target="slides/slide141.xml"/><Relationship Id="rId7" Type="http://schemas.openxmlformats.org/officeDocument/2006/relationships/slide" Target="slides/slide7.xml"/><Relationship Id="rId162" Type="http://schemas.openxmlformats.org/officeDocument/2006/relationships/slide" Target="slides/slide162.xml"/><Relationship Id="rId183" Type="http://schemas.openxmlformats.org/officeDocument/2006/relationships/slide" Target="slides/slide183.xml"/><Relationship Id="rId24" Type="http://schemas.openxmlformats.org/officeDocument/2006/relationships/slide" Target="slides/slide24.xml"/><Relationship Id="rId45" Type="http://schemas.openxmlformats.org/officeDocument/2006/relationships/slide" Target="slides/slide45.xml"/><Relationship Id="rId66" Type="http://schemas.openxmlformats.org/officeDocument/2006/relationships/slide" Target="slides/slide66.xml"/><Relationship Id="rId87" Type="http://schemas.openxmlformats.org/officeDocument/2006/relationships/slide" Target="slides/slide87.xml"/><Relationship Id="rId110" Type="http://schemas.openxmlformats.org/officeDocument/2006/relationships/slide" Target="slides/slide110.xml"/><Relationship Id="rId131" Type="http://schemas.openxmlformats.org/officeDocument/2006/relationships/slide" Target="slides/slide131.xml"/><Relationship Id="rId61" Type="http://schemas.openxmlformats.org/officeDocument/2006/relationships/slide" Target="slides/slide61.xml"/><Relationship Id="rId82" Type="http://schemas.openxmlformats.org/officeDocument/2006/relationships/slide" Target="slides/slide82.xml"/><Relationship Id="rId152" Type="http://schemas.openxmlformats.org/officeDocument/2006/relationships/slide" Target="slides/slide152.xml"/><Relationship Id="rId173" Type="http://schemas.openxmlformats.org/officeDocument/2006/relationships/slide" Target="slides/slide173.xml"/><Relationship Id="rId194" Type="http://schemas.openxmlformats.org/officeDocument/2006/relationships/slide" Target="slides/slide194.xml"/><Relationship Id="rId199" Type="http://schemas.openxmlformats.org/officeDocument/2006/relationships/slide" Target="slides/slide199.xml"/><Relationship Id="rId203" Type="http://schemas.openxmlformats.org/officeDocument/2006/relationships/slide" Target="slides/slide203.xml"/><Relationship Id="rId208" Type="http://schemas.openxmlformats.org/officeDocument/2006/relationships/slide" Target="slides/slide208.xml"/><Relationship Id="rId19" Type="http://schemas.openxmlformats.org/officeDocument/2006/relationships/slide" Target="slides/slide19.xml"/><Relationship Id="rId14" Type="http://schemas.openxmlformats.org/officeDocument/2006/relationships/slide" Target="slides/slide14.xml"/><Relationship Id="rId30" Type="http://schemas.openxmlformats.org/officeDocument/2006/relationships/slide" Target="slides/slide30.xml"/><Relationship Id="rId35" Type="http://schemas.openxmlformats.org/officeDocument/2006/relationships/slide" Target="slides/slide35.xml"/><Relationship Id="rId56" Type="http://schemas.openxmlformats.org/officeDocument/2006/relationships/slide" Target="slides/slide56.xml"/><Relationship Id="rId77" Type="http://schemas.openxmlformats.org/officeDocument/2006/relationships/slide" Target="slides/slide77.xml"/><Relationship Id="rId100" Type="http://schemas.openxmlformats.org/officeDocument/2006/relationships/slide" Target="slides/slide100.xml"/><Relationship Id="rId105" Type="http://schemas.openxmlformats.org/officeDocument/2006/relationships/slide" Target="slides/slide105.xml"/><Relationship Id="rId126" Type="http://schemas.openxmlformats.org/officeDocument/2006/relationships/slide" Target="slides/slide126.xml"/><Relationship Id="rId147" Type="http://schemas.openxmlformats.org/officeDocument/2006/relationships/slide" Target="slides/slide147.xml"/><Relationship Id="rId168" Type="http://schemas.openxmlformats.org/officeDocument/2006/relationships/slide" Target="slides/slide168.xml"/><Relationship Id="rId8" Type="http://schemas.openxmlformats.org/officeDocument/2006/relationships/slide" Target="slides/slide8.xml"/><Relationship Id="rId51" Type="http://schemas.openxmlformats.org/officeDocument/2006/relationships/slide" Target="slides/slide51.xml"/><Relationship Id="rId72" Type="http://schemas.openxmlformats.org/officeDocument/2006/relationships/slide" Target="slides/slide72.xml"/><Relationship Id="rId93" Type="http://schemas.openxmlformats.org/officeDocument/2006/relationships/slide" Target="slides/slide93.xml"/><Relationship Id="rId98" Type="http://schemas.openxmlformats.org/officeDocument/2006/relationships/slide" Target="slides/slide98.xml"/><Relationship Id="rId121" Type="http://schemas.openxmlformats.org/officeDocument/2006/relationships/slide" Target="slides/slide121.xml"/><Relationship Id="rId142" Type="http://schemas.openxmlformats.org/officeDocument/2006/relationships/slide" Target="slides/slide142.xml"/><Relationship Id="rId163" Type="http://schemas.openxmlformats.org/officeDocument/2006/relationships/slide" Target="slides/slide163.xml"/><Relationship Id="rId184" Type="http://schemas.openxmlformats.org/officeDocument/2006/relationships/slide" Target="slides/slide184.xml"/><Relationship Id="rId189" Type="http://schemas.openxmlformats.org/officeDocument/2006/relationships/slide" Target="slides/slide189.xml"/><Relationship Id="rId3" Type="http://schemas.openxmlformats.org/officeDocument/2006/relationships/slide" Target="slides/slide3.xml"/><Relationship Id="rId25" Type="http://schemas.openxmlformats.org/officeDocument/2006/relationships/slide" Target="slides/slide25.xml"/><Relationship Id="rId46" Type="http://schemas.openxmlformats.org/officeDocument/2006/relationships/slide" Target="slides/slide46.xml"/><Relationship Id="rId67" Type="http://schemas.openxmlformats.org/officeDocument/2006/relationships/slide" Target="slides/slide67.xml"/><Relationship Id="rId116" Type="http://schemas.openxmlformats.org/officeDocument/2006/relationships/slide" Target="slides/slide116.xml"/><Relationship Id="rId137" Type="http://schemas.openxmlformats.org/officeDocument/2006/relationships/slide" Target="slides/slide137.xml"/><Relationship Id="rId158" Type="http://schemas.openxmlformats.org/officeDocument/2006/relationships/slide" Target="slides/slide158.xml"/><Relationship Id="rId20" Type="http://schemas.openxmlformats.org/officeDocument/2006/relationships/slide" Target="slides/slide20.xml"/><Relationship Id="rId41" Type="http://schemas.openxmlformats.org/officeDocument/2006/relationships/slide" Target="slides/slide41.xml"/><Relationship Id="rId62" Type="http://schemas.openxmlformats.org/officeDocument/2006/relationships/slide" Target="slides/slide62.xml"/><Relationship Id="rId83" Type="http://schemas.openxmlformats.org/officeDocument/2006/relationships/slide" Target="slides/slide83.xml"/><Relationship Id="rId88" Type="http://schemas.openxmlformats.org/officeDocument/2006/relationships/slide" Target="slides/slide88.xml"/><Relationship Id="rId111" Type="http://schemas.openxmlformats.org/officeDocument/2006/relationships/slide" Target="slides/slide111.xml"/><Relationship Id="rId132" Type="http://schemas.openxmlformats.org/officeDocument/2006/relationships/slide" Target="slides/slide132.xml"/><Relationship Id="rId153" Type="http://schemas.openxmlformats.org/officeDocument/2006/relationships/slide" Target="slides/slide153.xml"/><Relationship Id="rId174" Type="http://schemas.openxmlformats.org/officeDocument/2006/relationships/slide" Target="slides/slide174.xml"/><Relationship Id="rId179" Type="http://schemas.openxmlformats.org/officeDocument/2006/relationships/slide" Target="slides/slide179.xml"/><Relationship Id="rId195" Type="http://schemas.openxmlformats.org/officeDocument/2006/relationships/slide" Target="slides/slide195.xml"/><Relationship Id="rId209" Type="http://schemas.openxmlformats.org/officeDocument/2006/relationships/slide" Target="slides/slide209.xml"/><Relationship Id="rId190" Type="http://schemas.openxmlformats.org/officeDocument/2006/relationships/slide" Target="slides/slide190.xml"/><Relationship Id="rId204" Type="http://schemas.openxmlformats.org/officeDocument/2006/relationships/slide" Target="slides/slide204.xml"/><Relationship Id="rId15" Type="http://schemas.openxmlformats.org/officeDocument/2006/relationships/slide" Target="slides/slide15.xml"/><Relationship Id="rId36" Type="http://schemas.openxmlformats.org/officeDocument/2006/relationships/slide" Target="slides/slide36.xml"/><Relationship Id="rId57" Type="http://schemas.openxmlformats.org/officeDocument/2006/relationships/slide" Target="slides/slide57.xml"/><Relationship Id="rId106" Type="http://schemas.openxmlformats.org/officeDocument/2006/relationships/slide" Target="slides/slide106.xml"/><Relationship Id="rId127" Type="http://schemas.openxmlformats.org/officeDocument/2006/relationships/slide" Target="slides/slide127.xml"/><Relationship Id="rId10" Type="http://schemas.openxmlformats.org/officeDocument/2006/relationships/slide" Target="slides/slide10.xml"/><Relationship Id="rId31" Type="http://schemas.openxmlformats.org/officeDocument/2006/relationships/slide" Target="slides/slide31.xml"/><Relationship Id="rId52" Type="http://schemas.openxmlformats.org/officeDocument/2006/relationships/slide" Target="slides/slide52.xml"/><Relationship Id="rId73" Type="http://schemas.openxmlformats.org/officeDocument/2006/relationships/slide" Target="slides/slide73.xml"/><Relationship Id="rId78" Type="http://schemas.openxmlformats.org/officeDocument/2006/relationships/slide" Target="slides/slide78.xml"/><Relationship Id="rId94" Type="http://schemas.openxmlformats.org/officeDocument/2006/relationships/slide" Target="slides/slide94.xml"/><Relationship Id="rId99" Type="http://schemas.openxmlformats.org/officeDocument/2006/relationships/slide" Target="slides/slide99.xml"/><Relationship Id="rId101" Type="http://schemas.openxmlformats.org/officeDocument/2006/relationships/slide" Target="slides/slide101.xml"/><Relationship Id="rId122" Type="http://schemas.openxmlformats.org/officeDocument/2006/relationships/slide" Target="slides/slide122.xml"/><Relationship Id="rId143" Type="http://schemas.openxmlformats.org/officeDocument/2006/relationships/slide" Target="slides/slide143.xml"/><Relationship Id="rId148" Type="http://schemas.openxmlformats.org/officeDocument/2006/relationships/slide" Target="slides/slide148.xml"/><Relationship Id="rId164" Type="http://schemas.openxmlformats.org/officeDocument/2006/relationships/slide" Target="slides/slide164.xml"/><Relationship Id="rId169" Type="http://schemas.openxmlformats.org/officeDocument/2006/relationships/slide" Target="slides/slide169.xml"/><Relationship Id="rId185" Type="http://schemas.openxmlformats.org/officeDocument/2006/relationships/slide" Target="slides/slide185.xml"/><Relationship Id="rId4" Type="http://schemas.openxmlformats.org/officeDocument/2006/relationships/slide" Target="slides/slide4.xml"/><Relationship Id="rId9" Type="http://schemas.openxmlformats.org/officeDocument/2006/relationships/slide" Target="slides/slide9.xml"/><Relationship Id="rId180" Type="http://schemas.openxmlformats.org/officeDocument/2006/relationships/slide" Target="slides/slide180.xml"/><Relationship Id="rId210" Type="http://schemas.openxmlformats.org/officeDocument/2006/relationships/slide" Target="slides/slide210.xml"/><Relationship Id="rId26" Type="http://schemas.openxmlformats.org/officeDocument/2006/relationships/slide" Target="slides/slide26.xml"/><Relationship Id="rId47" Type="http://schemas.openxmlformats.org/officeDocument/2006/relationships/slide" Target="slides/slide47.xml"/><Relationship Id="rId68" Type="http://schemas.openxmlformats.org/officeDocument/2006/relationships/slide" Target="slides/slide68.xml"/><Relationship Id="rId89" Type="http://schemas.openxmlformats.org/officeDocument/2006/relationships/slide" Target="slides/slide89.xml"/><Relationship Id="rId112" Type="http://schemas.openxmlformats.org/officeDocument/2006/relationships/slide" Target="slides/slide112.xml"/><Relationship Id="rId133" Type="http://schemas.openxmlformats.org/officeDocument/2006/relationships/slide" Target="slides/slide133.xml"/><Relationship Id="rId154" Type="http://schemas.openxmlformats.org/officeDocument/2006/relationships/slide" Target="slides/slide154.xml"/><Relationship Id="rId175" Type="http://schemas.openxmlformats.org/officeDocument/2006/relationships/slide" Target="slides/slide175.xml"/><Relationship Id="rId196" Type="http://schemas.openxmlformats.org/officeDocument/2006/relationships/slide" Target="slides/slide196.xml"/><Relationship Id="rId200" Type="http://schemas.openxmlformats.org/officeDocument/2006/relationships/slide" Target="slides/slide200.xml"/><Relationship Id="rId16" Type="http://schemas.openxmlformats.org/officeDocument/2006/relationships/slide" Target="slides/slide16.xml"/><Relationship Id="rId37" Type="http://schemas.openxmlformats.org/officeDocument/2006/relationships/slide" Target="slides/slide37.xml"/><Relationship Id="rId58" Type="http://schemas.openxmlformats.org/officeDocument/2006/relationships/slide" Target="slides/slide58.xml"/><Relationship Id="rId79" Type="http://schemas.openxmlformats.org/officeDocument/2006/relationships/slide" Target="slides/slide79.xml"/><Relationship Id="rId102" Type="http://schemas.openxmlformats.org/officeDocument/2006/relationships/slide" Target="slides/slide102.xml"/><Relationship Id="rId123" Type="http://schemas.openxmlformats.org/officeDocument/2006/relationships/slide" Target="slides/slide123.xml"/><Relationship Id="rId144" Type="http://schemas.openxmlformats.org/officeDocument/2006/relationships/slide" Target="slides/slide144.xml"/><Relationship Id="rId90" Type="http://schemas.openxmlformats.org/officeDocument/2006/relationships/slide" Target="slides/slide90.xml"/><Relationship Id="rId165" Type="http://schemas.openxmlformats.org/officeDocument/2006/relationships/slide" Target="slides/slide165.xml"/><Relationship Id="rId186" Type="http://schemas.openxmlformats.org/officeDocument/2006/relationships/slide" Target="slides/slide186.xml"/><Relationship Id="rId211" Type="http://schemas.openxmlformats.org/officeDocument/2006/relationships/slide" Target="slides/slide211.xml"/><Relationship Id="rId27" Type="http://schemas.openxmlformats.org/officeDocument/2006/relationships/slide" Target="slides/slide27.xml"/><Relationship Id="rId48" Type="http://schemas.openxmlformats.org/officeDocument/2006/relationships/slide" Target="slides/slide48.xml"/><Relationship Id="rId69" Type="http://schemas.openxmlformats.org/officeDocument/2006/relationships/slide" Target="slides/slide69.xml"/><Relationship Id="rId113" Type="http://schemas.openxmlformats.org/officeDocument/2006/relationships/slide" Target="slides/slide113.xml"/><Relationship Id="rId134" Type="http://schemas.openxmlformats.org/officeDocument/2006/relationships/slide" Target="slides/slide134.xml"/><Relationship Id="rId80" Type="http://schemas.openxmlformats.org/officeDocument/2006/relationships/slide" Target="slides/slide80.xml"/><Relationship Id="rId155" Type="http://schemas.openxmlformats.org/officeDocument/2006/relationships/slide" Target="slides/slide155.xml"/><Relationship Id="rId176" Type="http://schemas.openxmlformats.org/officeDocument/2006/relationships/slide" Target="slides/slide176.xml"/><Relationship Id="rId197" Type="http://schemas.openxmlformats.org/officeDocument/2006/relationships/slide" Target="slides/slide197.xml"/><Relationship Id="rId201" Type="http://schemas.openxmlformats.org/officeDocument/2006/relationships/slide" Target="slides/slide201.xml"/><Relationship Id="rId17" Type="http://schemas.openxmlformats.org/officeDocument/2006/relationships/slide" Target="slides/slide17.xml"/><Relationship Id="rId38" Type="http://schemas.openxmlformats.org/officeDocument/2006/relationships/slide" Target="slides/slide38.xml"/><Relationship Id="rId59" Type="http://schemas.openxmlformats.org/officeDocument/2006/relationships/slide" Target="slides/slide59.xml"/><Relationship Id="rId103" Type="http://schemas.openxmlformats.org/officeDocument/2006/relationships/slide" Target="slides/slide103.xml"/><Relationship Id="rId124" Type="http://schemas.openxmlformats.org/officeDocument/2006/relationships/slide" Target="slides/slide124.xml"/><Relationship Id="rId70" Type="http://schemas.openxmlformats.org/officeDocument/2006/relationships/slide" Target="slides/slide70.xml"/><Relationship Id="rId91" Type="http://schemas.openxmlformats.org/officeDocument/2006/relationships/slide" Target="slides/slide91.xml"/><Relationship Id="rId145" Type="http://schemas.openxmlformats.org/officeDocument/2006/relationships/slide" Target="slides/slide145.xml"/><Relationship Id="rId166" Type="http://schemas.openxmlformats.org/officeDocument/2006/relationships/slide" Target="slides/slide166.xml"/><Relationship Id="rId187" Type="http://schemas.openxmlformats.org/officeDocument/2006/relationships/slide" Target="slides/slide187.xml"/><Relationship Id="rId1" Type="http://schemas.openxmlformats.org/officeDocument/2006/relationships/slide" Target="slides/slide1.xml"/><Relationship Id="rId212" Type="http://schemas.openxmlformats.org/officeDocument/2006/relationships/slide" Target="slides/slide212.xml"/><Relationship Id="rId28" Type="http://schemas.openxmlformats.org/officeDocument/2006/relationships/slide" Target="slides/slide28.xml"/><Relationship Id="rId49" Type="http://schemas.openxmlformats.org/officeDocument/2006/relationships/slide" Target="slides/slide49.xml"/><Relationship Id="rId114" Type="http://schemas.openxmlformats.org/officeDocument/2006/relationships/slide" Target="slides/slide114.xml"/><Relationship Id="rId60" Type="http://schemas.openxmlformats.org/officeDocument/2006/relationships/slide" Target="slides/slide60.xml"/><Relationship Id="rId81" Type="http://schemas.openxmlformats.org/officeDocument/2006/relationships/slide" Target="slides/slide81.xml"/><Relationship Id="rId135" Type="http://schemas.openxmlformats.org/officeDocument/2006/relationships/slide" Target="slides/slide135.xml"/><Relationship Id="rId156" Type="http://schemas.openxmlformats.org/officeDocument/2006/relationships/slide" Target="slides/slide156.xml"/><Relationship Id="rId177" Type="http://schemas.openxmlformats.org/officeDocument/2006/relationships/slide" Target="slides/slide177.xml"/><Relationship Id="rId198" Type="http://schemas.openxmlformats.org/officeDocument/2006/relationships/slide" Target="slides/slide198.xml"/><Relationship Id="rId202" Type="http://schemas.openxmlformats.org/officeDocument/2006/relationships/slide" Target="slides/slide202.xml"/><Relationship Id="rId18" Type="http://schemas.openxmlformats.org/officeDocument/2006/relationships/slide" Target="slides/slide18.xml"/><Relationship Id="rId39" Type="http://schemas.openxmlformats.org/officeDocument/2006/relationships/slide" Target="slides/slide39.xml"/><Relationship Id="rId50" Type="http://schemas.openxmlformats.org/officeDocument/2006/relationships/slide" Target="slides/slide50.xml"/><Relationship Id="rId104" Type="http://schemas.openxmlformats.org/officeDocument/2006/relationships/slide" Target="slides/slide104.xml"/><Relationship Id="rId125" Type="http://schemas.openxmlformats.org/officeDocument/2006/relationships/slide" Target="slides/slide125.xml"/><Relationship Id="rId146" Type="http://schemas.openxmlformats.org/officeDocument/2006/relationships/slide" Target="slides/slide146.xml"/><Relationship Id="rId167" Type="http://schemas.openxmlformats.org/officeDocument/2006/relationships/slide" Target="slides/slide167.xml"/><Relationship Id="rId188" Type="http://schemas.openxmlformats.org/officeDocument/2006/relationships/slide" Target="slides/slide188.xml"/><Relationship Id="rId71" Type="http://schemas.openxmlformats.org/officeDocument/2006/relationships/slide" Target="slides/slide71.xml"/><Relationship Id="rId92" Type="http://schemas.openxmlformats.org/officeDocument/2006/relationships/slide" Target="slides/slide92.xml"/><Relationship Id="rId2" Type="http://schemas.openxmlformats.org/officeDocument/2006/relationships/slide" Target="slides/slide2.xml"/><Relationship Id="rId29" Type="http://schemas.openxmlformats.org/officeDocument/2006/relationships/slide" Target="slides/slide29.xml"/><Relationship Id="rId40" Type="http://schemas.openxmlformats.org/officeDocument/2006/relationships/slide" Target="slides/slide40.xml"/><Relationship Id="rId115" Type="http://schemas.openxmlformats.org/officeDocument/2006/relationships/slide" Target="slides/slide115.xml"/><Relationship Id="rId136" Type="http://schemas.openxmlformats.org/officeDocument/2006/relationships/slide" Target="slides/slide136.xml"/><Relationship Id="rId157" Type="http://schemas.openxmlformats.org/officeDocument/2006/relationships/slide" Target="slides/slide157.xml"/><Relationship Id="rId178" Type="http://schemas.openxmlformats.org/officeDocument/2006/relationships/slide" Target="slides/slide17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03.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40.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9.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85.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85.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86.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87.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88.e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190.emf"/><Relationship Id="rId1" Type="http://schemas.openxmlformats.org/officeDocument/2006/relationships/image" Target="../media/image189.e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93.emf"/><Relationship Id="rId2" Type="http://schemas.openxmlformats.org/officeDocument/2006/relationships/image" Target="../media/image192.emf"/><Relationship Id="rId1" Type="http://schemas.openxmlformats.org/officeDocument/2006/relationships/image" Target="../media/image19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85.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85.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85.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85.e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195.emf"/><Relationship Id="rId1" Type="http://schemas.openxmlformats.org/officeDocument/2006/relationships/image" Target="../media/image194.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96.e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198.emf"/><Relationship Id="rId1" Type="http://schemas.openxmlformats.org/officeDocument/2006/relationships/image" Target="../media/image197.e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200.emf"/><Relationship Id="rId1" Type="http://schemas.openxmlformats.org/officeDocument/2006/relationships/image" Target="../media/image199.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08.e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211.emf"/><Relationship Id="rId2" Type="http://schemas.openxmlformats.org/officeDocument/2006/relationships/image" Target="../media/image210.emf"/><Relationship Id="rId1" Type="http://schemas.openxmlformats.org/officeDocument/2006/relationships/image" Target="../media/image209.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image" Target="../media/image26.emf"/><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213.emf"/><Relationship Id="rId1" Type="http://schemas.openxmlformats.org/officeDocument/2006/relationships/image" Target="../media/image212.e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215.emf"/><Relationship Id="rId1" Type="http://schemas.openxmlformats.org/officeDocument/2006/relationships/image" Target="../media/image214.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219.e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221.emf"/><Relationship Id="rId1" Type="http://schemas.openxmlformats.org/officeDocument/2006/relationships/image" Target="../media/image220.e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224.wmf"/><Relationship Id="rId1" Type="http://schemas.openxmlformats.org/officeDocument/2006/relationships/image" Target="../media/image223.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225.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225.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227.e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230.emf"/><Relationship Id="rId2" Type="http://schemas.openxmlformats.org/officeDocument/2006/relationships/image" Target="../media/image229.emf"/><Relationship Id="rId1" Type="http://schemas.openxmlformats.org/officeDocument/2006/relationships/image" Target="../media/image228.emf"/><Relationship Id="rId6" Type="http://schemas.openxmlformats.org/officeDocument/2006/relationships/image" Target="../media/image233.emf"/><Relationship Id="rId5" Type="http://schemas.openxmlformats.org/officeDocument/2006/relationships/image" Target="../media/image232.emf"/><Relationship Id="rId4" Type="http://schemas.openxmlformats.org/officeDocument/2006/relationships/image" Target="../media/image23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234.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image" Target="../media/image32.emf"/><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drawings/_rels/vmlDrawing50.vml.rels><?xml version="1.0" encoding="UTF-8" standalone="yes"?>
<Relationships xmlns="http://schemas.openxmlformats.org/package/2006/relationships"><Relationship Id="rId2" Type="http://schemas.openxmlformats.org/officeDocument/2006/relationships/image" Target="../media/image236.emf"/><Relationship Id="rId1" Type="http://schemas.openxmlformats.org/officeDocument/2006/relationships/image" Target="../media/image235.e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238.emf"/><Relationship Id="rId1" Type="http://schemas.openxmlformats.org/officeDocument/2006/relationships/image" Target="../media/image237.e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241.emf"/><Relationship Id="rId2" Type="http://schemas.openxmlformats.org/officeDocument/2006/relationships/image" Target="../media/image240.emf"/><Relationship Id="rId1" Type="http://schemas.openxmlformats.org/officeDocument/2006/relationships/image" Target="../media/image239.emf"/><Relationship Id="rId4" Type="http://schemas.openxmlformats.org/officeDocument/2006/relationships/image" Target="../media/image242.e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245.emf"/><Relationship Id="rId2" Type="http://schemas.openxmlformats.org/officeDocument/2006/relationships/image" Target="../media/image244.emf"/><Relationship Id="rId1" Type="http://schemas.openxmlformats.org/officeDocument/2006/relationships/image" Target="../media/image243.emf"/></Relationships>
</file>

<file path=ppt/drawings/_rels/vmlDrawing54.vml.rels><?xml version="1.0" encoding="UTF-8" standalone="yes"?>
<Relationships xmlns="http://schemas.openxmlformats.org/package/2006/relationships"><Relationship Id="rId2" Type="http://schemas.openxmlformats.org/officeDocument/2006/relationships/image" Target="../media/image245.emf"/><Relationship Id="rId1" Type="http://schemas.openxmlformats.org/officeDocument/2006/relationships/image" Target="../media/image243.emf"/></Relationships>
</file>

<file path=ppt/drawings/_rels/vmlDrawing55.vml.rels><?xml version="1.0" encoding="UTF-8" standalone="yes"?>
<Relationships xmlns="http://schemas.openxmlformats.org/package/2006/relationships"><Relationship Id="rId3" Type="http://schemas.openxmlformats.org/officeDocument/2006/relationships/image" Target="../media/image248.emf"/><Relationship Id="rId2" Type="http://schemas.openxmlformats.org/officeDocument/2006/relationships/image" Target="../media/image247.emf"/><Relationship Id="rId1" Type="http://schemas.openxmlformats.org/officeDocument/2006/relationships/image" Target="../media/image246.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249.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250.emf"/></Relationships>
</file>

<file path=ppt/drawings/_rels/vmlDrawing58.vml.rels><?xml version="1.0" encoding="UTF-8" standalone="yes"?>
<Relationships xmlns="http://schemas.openxmlformats.org/package/2006/relationships"><Relationship Id="rId2" Type="http://schemas.openxmlformats.org/officeDocument/2006/relationships/image" Target="../media/image252.emf"/><Relationship Id="rId1" Type="http://schemas.openxmlformats.org/officeDocument/2006/relationships/image" Target="../media/image251.emf"/></Relationships>
</file>

<file path=ppt/drawings/_rels/vmlDrawing59.vml.rels><?xml version="1.0" encoding="UTF-8" standalone="yes"?>
<Relationships xmlns="http://schemas.openxmlformats.org/package/2006/relationships"><Relationship Id="rId2" Type="http://schemas.openxmlformats.org/officeDocument/2006/relationships/image" Target="../media/image221.emf"/><Relationship Id="rId1" Type="http://schemas.openxmlformats.org/officeDocument/2006/relationships/image" Target="../media/image253.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38.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254.emf"/></Relationships>
</file>

<file path=ppt/drawings/_rels/vmlDrawing61.vml.rels><?xml version="1.0" encoding="UTF-8" standalone="yes"?>
<Relationships xmlns="http://schemas.openxmlformats.org/package/2006/relationships"><Relationship Id="rId2" Type="http://schemas.openxmlformats.org/officeDocument/2006/relationships/image" Target="../media/image255.emf"/><Relationship Id="rId1" Type="http://schemas.openxmlformats.org/officeDocument/2006/relationships/image" Target="../media/image254.emf"/></Relationships>
</file>

<file path=ppt/drawings/_rels/vmlDrawing62.vml.rels><?xml version="1.0" encoding="UTF-8" standalone="yes"?>
<Relationships xmlns="http://schemas.openxmlformats.org/package/2006/relationships"><Relationship Id="rId2" Type="http://schemas.openxmlformats.org/officeDocument/2006/relationships/image" Target="../media/image257.emf"/><Relationship Id="rId1" Type="http://schemas.openxmlformats.org/officeDocument/2006/relationships/image" Target="../media/image256.emf"/></Relationships>
</file>

<file path=ppt/drawings/_rels/vmlDrawing63.vml.rels><?xml version="1.0" encoding="UTF-8" standalone="yes"?>
<Relationships xmlns="http://schemas.openxmlformats.org/package/2006/relationships"><Relationship Id="rId2" Type="http://schemas.openxmlformats.org/officeDocument/2006/relationships/image" Target="../media/image259.emf"/><Relationship Id="rId1" Type="http://schemas.openxmlformats.org/officeDocument/2006/relationships/image" Target="../media/image258.emf"/></Relationships>
</file>

<file path=ppt/drawings/_rels/vmlDrawing64.vml.rels><?xml version="1.0" encoding="UTF-8" standalone="yes"?>
<Relationships xmlns="http://schemas.openxmlformats.org/package/2006/relationships"><Relationship Id="rId2" Type="http://schemas.openxmlformats.org/officeDocument/2006/relationships/image" Target="../media/image261.emf"/><Relationship Id="rId1" Type="http://schemas.openxmlformats.org/officeDocument/2006/relationships/image" Target="../media/image260.emf"/></Relationships>
</file>

<file path=ppt/drawings/_rels/vmlDrawing65.vml.rels><?xml version="1.0" encoding="UTF-8" standalone="yes"?>
<Relationships xmlns="http://schemas.openxmlformats.org/package/2006/relationships"><Relationship Id="rId2" Type="http://schemas.openxmlformats.org/officeDocument/2006/relationships/image" Target="../media/image265.emf"/><Relationship Id="rId1" Type="http://schemas.openxmlformats.org/officeDocument/2006/relationships/image" Target="../media/image264.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266.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267.emf"/></Relationships>
</file>

<file path=ppt/drawings/_rels/vmlDrawing68.vml.rels><?xml version="1.0" encoding="UTF-8" standalone="yes"?>
<Relationships xmlns="http://schemas.openxmlformats.org/package/2006/relationships"><Relationship Id="rId2" Type="http://schemas.openxmlformats.org/officeDocument/2006/relationships/image" Target="../media/image269.emf"/><Relationship Id="rId1" Type="http://schemas.openxmlformats.org/officeDocument/2006/relationships/image" Target="../media/image268.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221.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image" Target="../media/image40.emf"/></Relationships>
</file>

<file path=ppt/drawings/_rels/vmlDrawing70.vml.rels><?xml version="1.0" encoding="UTF-8" standalone="yes"?>
<Relationships xmlns="http://schemas.openxmlformats.org/package/2006/relationships"><Relationship Id="rId2" Type="http://schemas.openxmlformats.org/officeDocument/2006/relationships/image" Target="../media/image271.emf"/><Relationship Id="rId1" Type="http://schemas.openxmlformats.org/officeDocument/2006/relationships/image" Target="../media/image209.emf"/></Relationships>
</file>

<file path=ppt/drawings/_rels/vmlDrawing71.vml.rels><?xml version="1.0" encoding="UTF-8" standalone="yes"?>
<Relationships xmlns="http://schemas.openxmlformats.org/package/2006/relationships"><Relationship Id="rId2" Type="http://schemas.openxmlformats.org/officeDocument/2006/relationships/image" Target="../media/image209.emf"/><Relationship Id="rId1" Type="http://schemas.openxmlformats.org/officeDocument/2006/relationships/image" Target="../media/image272.emf"/></Relationships>
</file>

<file path=ppt/drawings/_rels/vmlDrawing72.vml.rels><?xml version="1.0" encoding="UTF-8" standalone="yes"?>
<Relationships xmlns="http://schemas.openxmlformats.org/package/2006/relationships"><Relationship Id="rId3" Type="http://schemas.openxmlformats.org/officeDocument/2006/relationships/image" Target="../media/image209.emf"/><Relationship Id="rId2" Type="http://schemas.openxmlformats.org/officeDocument/2006/relationships/image" Target="../media/image38.emf"/><Relationship Id="rId1" Type="http://schemas.openxmlformats.org/officeDocument/2006/relationships/image" Target="../media/image210.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74.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273.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274.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276.emf"/></Relationships>
</file>

<file path=ppt/drawings/_rels/vmlDrawing77.vml.rels><?xml version="1.0" encoding="UTF-8" standalone="yes"?>
<Relationships xmlns="http://schemas.openxmlformats.org/package/2006/relationships"><Relationship Id="rId2" Type="http://schemas.openxmlformats.org/officeDocument/2006/relationships/image" Target="../media/image278.emf"/><Relationship Id="rId1" Type="http://schemas.openxmlformats.org/officeDocument/2006/relationships/image" Target="../media/image277.emf"/></Relationships>
</file>

<file path=ppt/drawings/_rels/vmlDrawing78.vml.rels><?xml version="1.0" encoding="UTF-8" standalone="yes"?>
<Relationships xmlns="http://schemas.openxmlformats.org/package/2006/relationships"><Relationship Id="rId2" Type="http://schemas.openxmlformats.org/officeDocument/2006/relationships/image" Target="../media/image278.emf"/><Relationship Id="rId1" Type="http://schemas.openxmlformats.org/officeDocument/2006/relationships/image" Target="../media/image277.emf"/></Relationships>
</file>

<file path=ppt/drawings/_rels/vmlDrawing79.vml.rels><?xml version="1.0" encoding="UTF-8" standalone="yes"?>
<Relationships xmlns="http://schemas.openxmlformats.org/package/2006/relationships"><Relationship Id="rId2" Type="http://schemas.openxmlformats.org/officeDocument/2006/relationships/image" Target="../media/image280.emf"/><Relationship Id="rId1" Type="http://schemas.openxmlformats.org/officeDocument/2006/relationships/image" Target="../media/image27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280.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282.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283.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284.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285.wmf"/></Relationships>
</file>

<file path=ppt/drawings/_rels/vmlDrawing85.vml.rels><?xml version="1.0" encoding="UTF-8" standalone="yes"?>
<Relationships xmlns="http://schemas.openxmlformats.org/package/2006/relationships"><Relationship Id="rId3" Type="http://schemas.openxmlformats.org/officeDocument/2006/relationships/image" Target="../media/image288.emf"/><Relationship Id="rId2" Type="http://schemas.openxmlformats.org/officeDocument/2006/relationships/image" Target="../media/image287.emf"/><Relationship Id="rId1" Type="http://schemas.openxmlformats.org/officeDocument/2006/relationships/image" Target="../media/image286.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289.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290.w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290.w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29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293.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293.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293.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295.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296.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298.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8" y="0"/>
            <a:ext cx="4160520" cy="260112"/>
          </a:xfrm>
          <a:prstGeom prst="rect">
            <a:avLst/>
          </a:prstGeom>
          <a:noFill/>
          <a:ln w="9525">
            <a:noFill/>
            <a:miter lim="800000"/>
            <a:headEnd/>
            <a:tailEnd/>
          </a:ln>
          <a:effectLst/>
        </p:spPr>
        <p:txBody>
          <a:bodyPr vert="horz" wrap="square" lIns="19090" tIns="0" rIns="19090" bIns="0" numCol="1" anchor="t" anchorCtr="0" compatLnSpc="1">
            <a:prstTxWarp prst="textNoShape">
              <a:avLst/>
            </a:prstTxWarp>
          </a:bodyPr>
          <a:lstStyle>
            <a:lvl1pPr>
              <a:defRPr sz="1000" i="1">
                <a:latin typeface="Times New Roman" pitchFamily="-110" charset="0"/>
              </a:defRPr>
            </a:lvl1pPr>
          </a:lstStyle>
          <a:p>
            <a:endParaRPr lang="en-US" altLang="en-US" dirty="0"/>
          </a:p>
        </p:txBody>
      </p:sp>
      <p:sp>
        <p:nvSpPr>
          <p:cNvPr id="3075" name="Rectangle 3"/>
          <p:cNvSpPr>
            <a:spLocks noGrp="1" noChangeArrowheads="1"/>
          </p:cNvSpPr>
          <p:nvPr>
            <p:ph type="dt" sz="quarter" idx="1"/>
          </p:nvPr>
        </p:nvSpPr>
        <p:spPr bwMode="auto">
          <a:xfrm>
            <a:off x="5440683" y="0"/>
            <a:ext cx="4160520" cy="260112"/>
          </a:xfrm>
          <a:prstGeom prst="rect">
            <a:avLst/>
          </a:prstGeom>
          <a:noFill/>
          <a:ln w="9525">
            <a:noFill/>
            <a:miter lim="800000"/>
            <a:headEnd/>
            <a:tailEnd/>
          </a:ln>
          <a:effectLst/>
        </p:spPr>
        <p:txBody>
          <a:bodyPr vert="horz" wrap="square" lIns="19090" tIns="0" rIns="19090" bIns="0" numCol="1" anchor="t" anchorCtr="0" compatLnSpc="1">
            <a:prstTxWarp prst="textNoShape">
              <a:avLst/>
            </a:prstTxWarp>
          </a:bodyPr>
          <a:lstStyle>
            <a:lvl1pPr algn="r">
              <a:defRPr sz="1000" i="1">
                <a:latin typeface="Times New Roman" pitchFamily="-110" charset="0"/>
              </a:defRPr>
            </a:lvl1pPr>
          </a:lstStyle>
          <a:p>
            <a:endParaRPr lang="en-US" altLang="en-US" dirty="0"/>
          </a:p>
        </p:txBody>
      </p:sp>
      <p:sp>
        <p:nvSpPr>
          <p:cNvPr id="3076" name="Rectangle 4"/>
          <p:cNvSpPr>
            <a:spLocks noGrp="1" noChangeArrowheads="1"/>
          </p:cNvSpPr>
          <p:nvPr>
            <p:ph type="ftr" sz="quarter" idx="2"/>
          </p:nvPr>
        </p:nvSpPr>
        <p:spPr bwMode="auto">
          <a:xfrm>
            <a:off x="8" y="4942127"/>
            <a:ext cx="4160520" cy="260112"/>
          </a:xfrm>
          <a:prstGeom prst="rect">
            <a:avLst/>
          </a:prstGeom>
          <a:noFill/>
          <a:ln w="9525">
            <a:noFill/>
            <a:miter lim="800000"/>
            <a:headEnd/>
            <a:tailEnd/>
          </a:ln>
          <a:effectLst/>
        </p:spPr>
        <p:txBody>
          <a:bodyPr vert="horz" wrap="square" lIns="19090" tIns="0" rIns="19090" bIns="0" numCol="1" anchor="b" anchorCtr="0" compatLnSpc="1">
            <a:prstTxWarp prst="textNoShape">
              <a:avLst/>
            </a:prstTxWarp>
          </a:bodyPr>
          <a:lstStyle>
            <a:lvl1pPr>
              <a:defRPr sz="1000" i="1">
                <a:latin typeface="Times New Roman" pitchFamily="-110" charset="0"/>
              </a:defRPr>
            </a:lvl1pPr>
          </a:lstStyle>
          <a:p>
            <a:endParaRPr lang="en-US" altLang="en-US" dirty="0"/>
          </a:p>
        </p:txBody>
      </p:sp>
      <p:sp>
        <p:nvSpPr>
          <p:cNvPr id="3077" name="Rectangle 5"/>
          <p:cNvSpPr>
            <a:spLocks noGrp="1" noChangeArrowheads="1"/>
          </p:cNvSpPr>
          <p:nvPr>
            <p:ph type="sldNum" sz="quarter" idx="3"/>
          </p:nvPr>
        </p:nvSpPr>
        <p:spPr bwMode="auto">
          <a:xfrm>
            <a:off x="5440683" y="4942127"/>
            <a:ext cx="4160520" cy="260112"/>
          </a:xfrm>
          <a:prstGeom prst="rect">
            <a:avLst/>
          </a:prstGeom>
          <a:noFill/>
          <a:ln w="9525">
            <a:noFill/>
            <a:miter lim="800000"/>
            <a:headEnd/>
            <a:tailEnd/>
          </a:ln>
          <a:effectLst/>
        </p:spPr>
        <p:txBody>
          <a:bodyPr vert="horz" wrap="square" lIns="19090" tIns="0" rIns="19090" bIns="0" numCol="1" anchor="b" anchorCtr="0" compatLnSpc="1">
            <a:prstTxWarp prst="textNoShape">
              <a:avLst/>
            </a:prstTxWarp>
          </a:bodyPr>
          <a:lstStyle>
            <a:lvl1pPr algn="r">
              <a:defRPr sz="1000" i="1">
                <a:latin typeface="Times New Roman" pitchFamily="-110" charset="0"/>
              </a:defRPr>
            </a:lvl1pPr>
          </a:lstStyle>
          <a:p>
            <a:fld id="{F294CCFB-749A-2F47-8EBA-00DE4241A432}" type="slidenum">
              <a:rPr lang="en-US" altLang="en-US"/>
              <a:pPr/>
              <a:t>‹#›</a:t>
            </a:fld>
            <a:endParaRPr lang="en-US" altLang="en-US" dirty="0"/>
          </a:p>
        </p:txBody>
      </p:sp>
    </p:spTree>
    <p:extLst>
      <p:ext uri="{BB962C8B-B14F-4D97-AF65-F5344CB8AC3E}">
        <p14:creationId xmlns:p14="http://schemas.microsoft.com/office/powerpoint/2010/main" val="2024323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8" y="0"/>
            <a:ext cx="4160520" cy="260112"/>
          </a:xfrm>
          <a:prstGeom prst="rect">
            <a:avLst/>
          </a:prstGeom>
          <a:noFill/>
          <a:ln w="9525">
            <a:noFill/>
            <a:miter lim="800000"/>
            <a:headEnd/>
            <a:tailEnd/>
          </a:ln>
          <a:effectLst/>
        </p:spPr>
        <p:txBody>
          <a:bodyPr vert="horz" wrap="square" lIns="19090" tIns="0" rIns="19090" bIns="0" numCol="1" anchor="t" anchorCtr="0" compatLnSpc="1">
            <a:prstTxWarp prst="textNoShape">
              <a:avLst/>
            </a:prstTxWarp>
          </a:bodyPr>
          <a:lstStyle>
            <a:lvl1pPr>
              <a:defRPr sz="1000" i="1">
                <a:latin typeface="Times New Roman" pitchFamily="-110" charset="0"/>
              </a:defRPr>
            </a:lvl1pPr>
          </a:lstStyle>
          <a:p>
            <a:endParaRPr lang="en-US" altLang="en-US" dirty="0"/>
          </a:p>
        </p:txBody>
      </p:sp>
      <p:sp>
        <p:nvSpPr>
          <p:cNvPr id="2051" name="Rectangle 3"/>
          <p:cNvSpPr>
            <a:spLocks noGrp="1" noChangeArrowheads="1"/>
          </p:cNvSpPr>
          <p:nvPr>
            <p:ph type="dt" idx="1"/>
          </p:nvPr>
        </p:nvSpPr>
        <p:spPr bwMode="auto">
          <a:xfrm>
            <a:off x="5440683" y="0"/>
            <a:ext cx="4160520" cy="260112"/>
          </a:xfrm>
          <a:prstGeom prst="rect">
            <a:avLst/>
          </a:prstGeom>
          <a:noFill/>
          <a:ln w="9525">
            <a:noFill/>
            <a:miter lim="800000"/>
            <a:headEnd/>
            <a:tailEnd/>
          </a:ln>
          <a:effectLst/>
        </p:spPr>
        <p:txBody>
          <a:bodyPr vert="horz" wrap="square" lIns="19090" tIns="0" rIns="19090" bIns="0" numCol="1" anchor="t" anchorCtr="0" compatLnSpc="1">
            <a:prstTxWarp prst="textNoShape">
              <a:avLst/>
            </a:prstTxWarp>
          </a:bodyPr>
          <a:lstStyle>
            <a:lvl1pPr algn="r">
              <a:defRPr sz="1000" i="1">
                <a:latin typeface="Times New Roman" pitchFamily="-110" charset="0"/>
              </a:defRPr>
            </a:lvl1pPr>
          </a:lstStyle>
          <a:p>
            <a:endParaRPr lang="en-US" altLang="en-US" dirty="0"/>
          </a:p>
        </p:txBody>
      </p:sp>
      <p:sp>
        <p:nvSpPr>
          <p:cNvPr id="2052" name="Rectangle 4"/>
          <p:cNvSpPr>
            <a:spLocks noGrp="1" noChangeArrowheads="1"/>
          </p:cNvSpPr>
          <p:nvPr>
            <p:ph type="ftr" sz="quarter" idx="4"/>
          </p:nvPr>
        </p:nvSpPr>
        <p:spPr bwMode="auto">
          <a:xfrm>
            <a:off x="8" y="4942127"/>
            <a:ext cx="4160520" cy="260112"/>
          </a:xfrm>
          <a:prstGeom prst="rect">
            <a:avLst/>
          </a:prstGeom>
          <a:noFill/>
          <a:ln w="9525">
            <a:noFill/>
            <a:miter lim="800000"/>
            <a:headEnd/>
            <a:tailEnd/>
          </a:ln>
          <a:effectLst/>
        </p:spPr>
        <p:txBody>
          <a:bodyPr vert="horz" wrap="square" lIns="19090" tIns="0" rIns="19090" bIns="0" numCol="1" anchor="b" anchorCtr="0" compatLnSpc="1">
            <a:prstTxWarp prst="textNoShape">
              <a:avLst/>
            </a:prstTxWarp>
          </a:bodyPr>
          <a:lstStyle>
            <a:lvl1pPr>
              <a:defRPr sz="1000" i="1">
                <a:latin typeface="Times New Roman" pitchFamily="-110" charset="0"/>
              </a:defRPr>
            </a:lvl1pPr>
          </a:lstStyle>
          <a:p>
            <a:endParaRPr lang="en-US" altLang="en-US" dirty="0"/>
          </a:p>
        </p:txBody>
      </p:sp>
      <p:sp>
        <p:nvSpPr>
          <p:cNvPr id="2053" name="Rectangle 5"/>
          <p:cNvSpPr>
            <a:spLocks noGrp="1" noChangeArrowheads="1"/>
          </p:cNvSpPr>
          <p:nvPr>
            <p:ph type="sldNum" sz="quarter" idx="5"/>
          </p:nvPr>
        </p:nvSpPr>
        <p:spPr bwMode="auto">
          <a:xfrm>
            <a:off x="5440683" y="4942127"/>
            <a:ext cx="4160520" cy="260112"/>
          </a:xfrm>
          <a:prstGeom prst="rect">
            <a:avLst/>
          </a:prstGeom>
          <a:noFill/>
          <a:ln w="9525">
            <a:noFill/>
            <a:miter lim="800000"/>
            <a:headEnd/>
            <a:tailEnd/>
          </a:ln>
          <a:effectLst/>
        </p:spPr>
        <p:txBody>
          <a:bodyPr vert="horz" wrap="square" lIns="19090" tIns="0" rIns="19090" bIns="0" numCol="1" anchor="b" anchorCtr="0" compatLnSpc="1">
            <a:prstTxWarp prst="textNoShape">
              <a:avLst/>
            </a:prstTxWarp>
          </a:bodyPr>
          <a:lstStyle>
            <a:lvl1pPr algn="r">
              <a:defRPr sz="1000" i="1">
                <a:latin typeface="Times New Roman" pitchFamily="-110" charset="0"/>
              </a:defRPr>
            </a:lvl1pPr>
          </a:lstStyle>
          <a:p>
            <a:fld id="{1783C958-1F1B-2347-8B37-D6BC4B56CB47}" type="slidenum">
              <a:rPr lang="en-US" altLang="en-US"/>
              <a:pPr/>
              <a:t>‹#›</a:t>
            </a:fld>
            <a:endParaRPr lang="en-US" altLang="en-US" dirty="0"/>
          </a:p>
        </p:txBody>
      </p:sp>
      <p:sp>
        <p:nvSpPr>
          <p:cNvPr id="2054" name="Rectangle 6"/>
          <p:cNvSpPr>
            <a:spLocks noGrp="1" noChangeArrowheads="1"/>
          </p:cNvSpPr>
          <p:nvPr>
            <p:ph type="body" sz="quarter" idx="3"/>
          </p:nvPr>
        </p:nvSpPr>
        <p:spPr bwMode="auto">
          <a:xfrm>
            <a:off x="1275727" y="2471063"/>
            <a:ext cx="7045323" cy="2341007"/>
          </a:xfrm>
          <a:prstGeom prst="rect">
            <a:avLst/>
          </a:prstGeom>
          <a:noFill/>
          <a:ln w="9525">
            <a:noFill/>
            <a:miter lim="800000"/>
            <a:headEnd/>
            <a:tailEnd/>
          </a:ln>
          <a:effectLst/>
        </p:spPr>
        <p:txBody>
          <a:bodyPr vert="horz" wrap="square" lIns="92267" tIns="46135" rIns="92267" bIns="4613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5" name="Rectangle 7"/>
          <p:cNvSpPr>
            <a:spLocks noGrp="1" noRot="1" noChangeAspect="1" noChangeArrowheads="1" noTextEdit="1"/>
          </p:cNvSpPr>
          <p:nvPr>
            <p:ph type="sldImg" idx="2"/>
          </p:nvPr>
        </p:nvSpPr>
        <p:spPr bwMode="auto">
          <a:xfrm>
            <a:off x="3074988" y="393700"/>
            <a:ext cx="3454400" cy="1943100"/>
          </a:xfrm>
          <a:prstGeom prst="rect">
            <a:avLst/>
          </a:prstGeom>
          <a:noFill/>
          <a:ln w="12700">
            <a:solidFill>
              <a:schemeClr val="tx1"/>
            </a:solidFill>
            <a:miter lim="800000"/>
            <a:headEnd/>
            <a:tailEnd/>
          </a:ln>
          <a:effectLst/>
        </p:spPr>
      </p:sp>
    </p:spTree>
    <p:extLst>
      <p:ext uri="{BB962C8B-B14F-4D97-AF65-F5344CB8AC3E}">
        <p14:creationId xmlns:p14="http://schemas.microsoft.com/office/powerpoint/2010/main" val="36048723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5"/>
          <p:cNvSpPr>
            <a:spLocks noGrp="1" noChangeArrowheads="1"/>
          </p:cNvSpPr>
          <p:nvPr>
            <p:ph type="sldNum" sz="quarter" idx="5"/>
          </p:nvPr>
        </p:nvSpPr>
        <p:spPr>
          <a:ln/>
        </p:spPr>
        <p:txBody>
          <a:bodyPr/>
          <a:lstStyle/>
          <a:p>
            <a:fld id="{538FCF78-6F42-DD47-BFB7-03FB0C2A10DA}" type="slidenum">
              <a:rPr lang="en-US" altLang="en-US"/>
              <a:pPr/>
              <a:t>1</a:t>
            </a:fld>
            <a:endParaRPr lang="en-US" altLang="en-US" dirty="0"/>
          </a:p>
        </p:txBody>
      </p:sp>
      <p:sp>
        <p:nvSpPr>
          <p:cNvPr id="5122" name="Rectangle 2"/>
          <p:cNvSpPr>
            <a:spLocks noChangeArrowheads="1"/>
          </p:cNvSpPr>
          <p:nvPr/>
        </p:nvSpPr>
        <p:spPr bwMode="auto">
          <a:xfrm>
            <a:off x="5438472" y="0"/>
            <a:ext cx="4162742" cy="260112"/>
          </a:xfrm>
          <a:prstGeom prst="rect">
            <a:avLst/>
          </a:prstGeom>
          <a:noFill/>
          <a:ln w="9525">
            <a:noFill/>
            <a:miter lim="800000"/>
            <a:headEnd/>
            <a:tailEnd/>
          </a:ln>
          <a:effectLst/>
        </p:spPr>
        <p:txBody>
          <a:bodyPr wrap="none" lIns="91631" tIns="45816" rIns="91631" bIns="45816" anchor="ctr">
            <a:prstTxWarp prst="textNoShape">
              <a:avLst/>
            </a:prstTxWarp>
          </a:bodyPr>
          <a:lstStyle/>
          <a:p>
            <a:endParaRPr lang="en-US" dirty="0"/>
          </a:p>
        </p:txBody>
      </p:sp>
      <p:sp>
        <p:nvSpPr>
          <p:cNvPr id="5123" name="Rectangle 3"/>
          <p:cNvSpPr>
            <a:spLocks noChangeArrowheads="1"/>
          </p:cNvSpPr>
          <p:nvPr/>
        </p:nvSpPr>
        <p:spPr bwMode="auto">
          <a:xfrm>
            <a:off x="5438472" y="4942127"/>
            <a:ext cx="4162742" cy="260112"/>
          </a:xfrm>
          <a:prstGeom prst="rect">
            <a:avLst/>
          </a:prstGeom>
          <a:noFill/>
          <a:ln w="9525">
            <a:noFill/>
            <a:miter lim="800000"/>
            <a:headEnd/>
            <a:tailEnd/>
          </a:ln>
          <a:effectLst/>
        </p:spPr>
        <p:txBody>
          <a:bodyPr lIns="19090" tIns="0" rIns="19090" bIns="0" anchor="b">
            <a:prstTxWarp prst="textNoShape">
              <a:avLst/>
            </a:prstTxWarp>
          </a:bodyPr>
          <a:lstStyle/>
          <a:p>
            <a:pPr algn="r"/>
            <a:r>
              <a:rPr lang="en-US" altLang="en-US" sz="1000" i="1" dirty="0">
                <a:latin typeface="Times New Roman" pitchFamily="-110" charset="0"/>
              </a:rPr>
              <a:t>1</a:t>
            </a:r>
          </a:p>
        </p:txBody>
      </p:sp>
      <p:sp>
        <p:nvSpPr>
          <p:cNvPr id="5124" name="Rectangle 4"/>
          <p:cNvSpPr>
            <a:spLocks noChangeArrowheads="1"/>
          </p:cNvSpPr>
          <p:nvPr/>
        </p:nvSpPr>
        <p:spPr bwMode="auto">
          <a:xfrm>
            <a:off x="8" y="4942127"/>
            <a:ext cx="4160520" cy="260112"/>
          </a:xfrm>
          <a:prstGeom prst="rect">
            <a:avLst/>
          </a:prstGeom>
          <a:noFill/>
          <a:ln w="9525">
            <a:noFill/>
            <a:miter lim="800000"/>
            <a:headEnd/>
            <a:tailEnd/>
          </a:ln>
          <a:effectLst/>
        </p:spPr>
        <p:txBody>
          <a:bodyPr wrap="none" lIns="91631" tIns="45816" rIns="91631" bIns="45816" anchor="ctr">
            <a:prstTxWarp prst="textNoShape">
              <a:avLst/>
            </a:prstTxWarp>
          </a:bodyPr>
          <a:lstStyle/>
          <a:p>
            <a:endParaRPr lang="en-US" dirty="0"/>
          </a:p>
        </p:txBody>
      </p:sp>
      <p:sp>
        <p:nvSpPr>
          <p:cNvPr id="5125" name="Rectangle 5"/>
          <p:cNvSpPr>
            <a:spLocks noChangeArrowheads="1"/>
          </p:cNvSpPr>
          <p:nvPr/>
        </p:nvSpPr>
        <p:spPr bwMode="auto">
          <a:xfrm>
            <a:off x="8" y="0"/>
            <a:ext cx="4160520" cy="260112"/>
          </a:xfrm>
          <a:prstGeom prst="rect">
            <a:avLst/>
          </a:prstGeom>
          <a:noFill/>
          <a:ln w="9525">
            <a:noFill/>
            <a:miter lim="800000"/>
            <a:headEnd/>
            <a:tailEnd/>
          </a:ln>
          <a:effectLst/>
        </p:spPr>
        <p:txBody>
          <a:bodyPr wrap="none" lIns="91631" tIns="45816" rIns="91631" bIns="45816" anchor="ctr">
            <a:prstTxWarp prst="textNoShape">
              <a:avLst/>
            </a:prstTxWarp>
          </a:bodyPr>
          <a:lstStyle/>
          <a:p>
            <a:endParaRPr lang="en-US" dirty="0"/>
          </a:p>
        </p:txBody>
      </p:sp>
      <p:sp>
        <p:nvSpPr>
          <p:cNvPr id="5126" name="Rectangle 6"/>
          <p:cNvSpPr>
            <a:spLocks noChangeArrowheads="1"/>
          </p:cNvSpPr>
          <p:nvPr/>
        </p:nvSpPr>
        <p:spPr bwMode="auto">
          <a:xfrm>
            <a:off x="5436244" y="0"/>
            <a:ext cx="4164968" cy="260112"/>
          </a:xfrm>
          <a:prstGeom prst="rect">
            <a:avLst/>
          </a:prstGeom>
          <a:noFill/>
          <a:ln w="9525">
            <a:noFill/>
            <a:miter lim="800000"/>
            <a:headEnd/>
            <a:tailEnd/>
          </a:ln>
          <a:effectLst/>
        </p:spPr>
        <p:txBody>
          <a:bodyPr wrap="none" lIns="91631" tIns="45816" rIns="91631" bIns="45816" anchor="ctr">
            <a:prstTxWarp prst="textNoShape">
              <a:avLst/>
            </a:prstTxWarp>
          </a:bodyPr>
          <a:lstStyle/>
          <a:p>
            <a:endParaRPr lang="en-US" dirty="0"/>
          </a:p>
        </p:txBody>
      </p:sp>
      <p:sp>
        <p:nvSpPr>
          <p:cNvPr id="5127" name="Rectangle 7"/>
          <p:cNvSpPr>
            <a:spLocks noChangeArrowheads="1"/>
          </p:cNvSpPr>
          <p:nvPr/>
        </p:nvSpPr>
        <p:spPr bwMode="auto">
          <a:xfrm>
            <a:off x="5436244" y="4942127"/>
            <a:ext cx="4164968" cy="260112"/>
          </a:xfrm>
          <a:prstGeom prst="rect">
            <a:avLst/>
          </a:prstGeom>
          <a:noFill/>
          <a:ln w="9525">
            <a:noFill/>
            <a:miter lim="800000"/>
            <a:headEnd/>
            <a:tailEnd/>
          </a:ln>
          <a:effectLst/>
        </p:spPr>
        <p:txBody>
          <a:bodyPr lIns="19090" tIns="0" rIns="19090" bIns="0" anchor="b">
            <a:prstTxWarp prst="textNoShape">
              <a:avLst/>
            </a:prstTxWarp>
          </a:bodyPr>
          <a:lstStyle/>
          <a:p>
            <a:pPr algn="r"/>
            <a:r>
              <a:rPr lang="en-US" altLang="en-US" sz="1000" i="1" dirty="0">
                <a:latin typeface="Times New Roman" pitchFamily="-110" charset="0"/>
              </a:rPr>
              <a:t>1</a:t>
            </a:r>
          </a:p>
        </p:txBody>
      </p:sp>
      <p:sp>
        <p:nvSpPr>
          <p:cNvPr id="5128" name="Rectangle 8"/>
          <p:cNvSpPr>
            <a:spLocks noChangeArrowheads="1"/>
          </p:cNvSpPr>
          <p:nvPr/>
        </p:nvSpPr>
        <p:spPr bwMode="auto">
          <a:xfrm>
            <a:off x="8" y="4942127"/>
            <a:ext cx="4160520" cy="260112"/>
          </a:xfrm>
          <a:prstGeom prst="rect">
            <a:avLst/>
          </a:prstGeom>
          <a:noFill/>
          <a:ln w="9525">
            <a:noFill/>
            <a:miter lim="800000"/>
            <a:headEnd/>
            <a:tailEnd/>
          </a:ln>
          <a:effectLst/>
        </p:spPr>
        <p:txBody>
          <a:bodyPr wrap="none" lIns="91631" tIns="45816" rIns="91631" bIns="45816" anchor="ctr">
            <a:prstTxWarp prst="textNoShape">
              <a:avLst/>
            </a:prstTxWarp>
          </a:bodyPr>
          <a:lstStyle/>
          <a:p>
            <a:endParaRPr lang="en-US" dirty="0"/>
          </a:p>
        </p:txBody>
      </p:sp>
      <p:sp>
        <p:nvSpPr>
          <p:cNvPr id="5129" name="Rectangle 9"/>
          <p:cNvSpPr>
            <a:spLocks noChangeArrowheads="1"/>
          </p:cNvSpPr>
          <p:nvPr/>
        </p:nvSpPr>
        <p:spPr bwMode="auto">
          <a:xfrm>
            <a:off x="8" y="0"/>
            <a:ext cx="4160520" cy="260112"/>
          </a:xfrm>
          <a:prstGeom prst="rect">
            <a:avLst/>
          </a:prstGeom>
          <a:noFill/>
          <a:ln w="9525">
            <a:noFill/>
            <a:miter lim="800000"/>
            <a:headEnd/>
            <a:tailEnd/>
          </a:ln>
          <a:effectLst/>
        </p:spPr>
        <p:txBody>
          <a:bodyPr wrap="none" lIns="91631" tIns="45816" rIns="91631" bIns="45816" anchor="ctr">
            <a:prstTxWarp prst="textNoShape">
              <a:avLst/>
            </a:prstTxWarp>
          </a:bodyPr>
          <a:lstStyle/>
          <a:p>
            <a:endParaRPr lang="en-US" dirty="0"/>
          </a:p>
        </p:txBody>
      </p:sp>
      <p:sp>
        <p:nvSpPr>
          <p:cNvPr id="5130" name="Rectangle 10"/>
          <p:cNvSpPr>
            <a:spLocks noGrp="1" noRot="1" noChangeAspect="1" noChangeArrowheads="1" noTextEdit="1"/>
          </p:cNvSpPr>
          <p:nvPr>
            <p:ph type="sldImg"/>
          </p:nvPr>
        </p:nvSpPr>
        <p:spPr>
          <a:xfrm>
            <a:off x="3074988" y="393700"/>
            <a:ext cx="3454400" cy="1943100"/>
          </a:xfrm>
          <a:ln cap="flat"/>
        </p:spPr>
      </p:sp>
      <p:sp>
        <p:nvSpPr>
          <p:cNvPr id="5131" name="Rectangle 11"/>
          <p:cNvSpPr>
            <a:spLocks noGrp="1" noChangeArrowheads="1"/>
          </p:cNvSpPr>
          <p:nvPr>
            <p:ph type="body" idx="1"/>
          </p:nvPr>
        </p:nvSpPr>
        <p:spPr>
          <a:ln/>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17</a:t>
            </a:fld>
            <a:endParaRPr lang="en-US" altLang="en-US" dirty="0"/>
          </a:p>
        </p:txBody>
      </p:sp>
    </p:spTree>
    <p:extLst>
      <p:ext uri="{BB962C8B-B14F-4D97-AF65-F5344CB8AC3E}">
        <p14:creationId xmlns:p14="http://schemas.microsoft.com/office/powerpoint/2010/main" val="79623114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186</a:t>
            </a:fld>
            <a:endParaRPr lang="en-US" altLang="en-US" dirty="0"/>
          </a:p>
        </p:txBody>
      </p:sp>
    </p:spTree>
    <p:extLst>
      <p:ext uri="{BB962C8B-B14F-4D97-AF65-F5344CB8AC3E}">
        <p14:creationId xmlns:p14="http://schemas.microsoft.com/office/powerpoint/2010/main" val="338048869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24250" y="292100"/>
            <a:ext cx="2552700" cy="14366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193</a:t>
            </a:fld>
            <a:endParaRPr lang="en-US" altLang="en-US" dirty="0"/>
          </a:p>
        </p:txBody>
      </p:sp>
    </p:spTree>
    <p:extLst>
      <p:ext uri="{BB962C8B-B14F-4D97-AF65-F5344CB8AC3E}">
        <p14:creationId xmlns:p14="http://schemas.microsoft.com/office/powerpoint/2010/main" val="36693386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24250" y="292100"/>
            <a:ext cx="2552700" cy="14366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194</a:t>
            </a:fld>
            <a:endParaRPr lang="en-US" altLang="en-US" dirty="0"/>
          </a:p>
        </p:txBody>
      </p:sp>
    </p:spTree>
    <p:extLst>
      <p:ext uri="{BB962C8B-B14F-4D97-AF65-F5344CB8AC3E}">
        <p14:creationId xmlns:p14="http://schemas.microsoft.com/office/powerpoint/2010/main" val="363063668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195</a:t>
            </a:fld>
            <a:endParaRPr lang="en-US" altLang="en-US" dirty="0"/>
          </a:p>
        </p:txBody>
      </p:sp>
    </p:spTree>
    <p:extLst>
      <p:ext uri="{BB962C8B-B14F-4D97-AF65-F5344CB8AC3E}">
        <p14:creationId xmlns:p14="http://schemas.microsoft.com/office/powerpoint/2010/main" val="75313143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24250" y="292100"/>
            <a:ext cx="2552700" cy="14366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196</a:t>
            </a:fld>
            <a:endParaRPr lang="en-US" altLang="en-US" dirty="0"/>
          </a:p>
        </p:txBody>
      </p:sp>
    </p:spTree>
    <p:extLst>
      <p:ext uri="{BB962C8B-B14F-4D97-AF65-F5344CB8AC3E}">
        <p14:creationId xmlns:p14="http://schemas.microsoft.com/office/powerpoint/2010/main" val="290825605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197</a:t>
            </a:fld>
            <a:endParaRPr lang="en-US" altLang="en-US" dirty="0"/>
          </a:p>
        </p:txBody>
      </p:sp>
    </p:spTree>
    <p:extLst>
      <p:ext uri="{BB962C8B-B14F-4D97-AF65-F5344CB8AC3E}">
        <p14:creationId xmlns:p14="http://schemas.microsoft.com/office/powerpoint/2010/main" val="75313143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2454275" y="60325"/>
            <a:ext cx="4678363" cy="2632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xfrm>
            <a:off x="140029" y="2864079"/>
            <a:ext cx="9076689" cy="21720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200</a:t>
            </a:fld>
            <a:endParaRPr lang="en-US" altLang="en-US" dirty="0"/>
          </a:p>
        </p:txBody>
      </p:sp>
    </p:spTree>
    <p:extLst>
      <p:ext uri="{BB962C8B-B14F-4D97-AF65-F5344CB8AC3E}">
        <p14:creationId xmlns:p14="http://schemas.microsoft.com/office/powerpoint/2010/main" val="3124656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2457450" y="60325"/>
            <a:ext cx="4678363" cy="2632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xfrm>
            <a:off x="140029" y="2864077"/>
            <a:ext cx="9076689" cy="21720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20</a:t>
            </a:fld>
            <a:endParaRPr lang="en-US" altLang="en-US" dirty="0"/>
          </a:p>
        </p:txBody>
      </p:sp>
    </p:spTree>
    <p:extLst>
      <p:ext uri="{BB962C8B-B14F-4D97-AF65-F5344CB8AC3E}">
        <p14:creationId xmlns:p14="http://schemas.microsoft.com/office/powerpoint/2010/main" val="4070295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21</a:t>
            </a:fld>
            <a:endParaRPr lang="en-US" altLang="en-US" dirty="0"/>
          </a:p>
        </p:txBody>
      </p:sp>
    </p:spTree>
    <p:extLst>
      <p:ext uri="{BB962C8B-B14F-4D97-AF65-F5344CB8AC3E}">
        <p14:creationId xmlns:p14="http://schemas.microsoft.com/office/powerpoint/2010/main" val="3224870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22</a:t>
            </a:fld>
            <a:endParaRPr lang="en-US" altLang="en-US" dirty="0"/>
          </a:p>
        </p:txBody>
      </p:sp>
    </p:spTree>
    <p:extLst>
      <p:ext uri="{BB962C8B-B14F-4D97-AF65-F5344CB8AC3E}">
        <p14:creationId xmlns:p14="http://schemas.microsoft.com/office/powerpoint/2010/main" val="335580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23</a:t>
            </a:fld>
            <a:endParaRPr lang="en-US" altLang="en-US" dirty="0"/>
          </a:p>
        </p:txBody>
      </p:sp>
    </p:spTree>
    <p:extLst>
      <p:ext uri="{BB962C8B-B14F-4D97-AF65-F5344CB8AC3E}">
        <p14:creationId xmlns:p14="http://schemas.microsoft.com/office/powerpoint/2010/main" val="2708314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25</a:t>
            </a:fld>
            <a:endParaRPr lang="en-US" altLang="en-US" dirty="0"/>
          </a:p>
        </p:txBody>
      </p:sp>
    </p:spTree>
    <p:extLst>
      <p:ext uri="{BB962C8B-B14F-4D97-AF65-F5344CB8AC3E}">
        <p14:creationId xmlns:p14="http://schemas.microsoft.com/office/powerpoint/2010/main" val="2646249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28</a:t>
            </a:fld>
            <a:endParaRPr lang="en-US" altLang="en-US" dirty="0"/>
          </a:p>
        </p:txBody>
      </p:sp>
    </p:spTree>
    <p:extLst>
      <p:ext uri="{BB962C8B-B14F-4D97-AF65-F5344CB8AC3E}">
        <p14:creationId xmlns:p14="http://schemas.microsoft.com/office/powerpoint/2010/main" val="4144133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29</a:t>
            </a:fld>
            <a:endParaRPr lang="en-US" altLang="en-US" dirty="0"/>
          </a:p>
        </p:txBody>
      </p:sp>
    </p:spTree>
    <p:extLst>
      <p:ext uri="{BB962C8B-B14F-4D97-AF65-F5344CB8AC3E}">
        <p14:creationId xmlns:p14="http://schemas.microsoft.com/office/powerpoint/2010/main" val="3648330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30</a:t>
            </a:fld>
            <a:endParaRPr lang="en-US" altLang="en-US" dirty="0"/>
          </a:p>
        </p:txBody>
      </p:sp>
    </p:spTree>
    <p:extLst>
      <p:ext uri="{BB962C8B-B14F-4D97-AF65-F5344CB8AC3E}">
        <p14:creationId xmlns:p14="http://schemas.microsoft.com/office/powerpoint/2010/main" val="628422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31</a:t>
            </a:fld>
            <a:endParaRPr lang="en-US" altLang="en-US" dirty="0"/>
          </a:p>
        </p:txBody>
      </p:sp>
    </p:spTree>
    <p:extLst>
      <p:ext uri="{BB962C8B-B14F-4D97-AF65-F5344CB8AC3E}">
        <p14:creationId xmlns:p14="http://schemas.microsoft.com/office/powerpoint/2010/main" val="628422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r>
              <a:rPr lang="en-US" sz="1700" b="1" dirty="0"/>
              <a:t>Navigating in slide show mode</a:t>
            </a:r>
          </a:p>
          <a:p>
            <a:endParaRPr lang="en-US" sz="1700" b="1" dirty="0"/>
          </a:p>
          <a:p>
            <a:r>
              <a:rPr lang="en-US" sz="1700" dirty="0"/>
              <a:t>This presentation has hyperlinks and custom slide shows in order to help present subsets of the slides and to navigate to particular slides during discussions.</a:t>
            </a:r>
          </a:p>
          <a:p>
            <a:endParaRPr lang="en-US" sz="1700" dirty="0"/>
          </a:p>
          <a:p>
            <a:r>
              <a:rPr lang="en-US" sz="1700" b="1" dirty="0"/>
              <a:t>LL Logo goes to Outline slide </a:t>
            </a:r>
            <a:r>
              <a:rPr lang="en-US" sz="1700" dirty="0"/>
              <a:t>– clicking on the LL logo in the upper left takes you to the overall outline slide (this slide).</a:t>
            </a:r>
          </a:p>
          <a:p>
            <a:endParaRPr lang="en-US" sz="1700" dirty="0"/>
          </a:p>
          <a:p>
            <a:r>
              <a:rPr lang="en-US" sz="1700" dirty="0"/>
              <a:t>The presentation is divided into subsections. The subsections are listed on the Outline slide (this slide). Each bullet of the Outline is a hyperlink that takes you to that section.</a:t>
            </a:r>
          </a:p>
          <a:p>
            <a:endParaRPr lang="en-US" sz="1700" dirty="0"/>
          </a:p>
          <a:p>
            <a:r>
              <a:rPr lang="en-US" sz="1700" dirty="0"/>
              <a:t>Each section has an outline slide that starts with “Subsection Outline” in the title. The Title is also a different color to make the outline slides stand out.</a:t>
            </a:r>
          </a:p>
          <a:p>
            <a:endParaRPr lang="en-US" sz="1700" dirty="0"/>
          </a:p>
          <a:p>
            <a:r>
              <a:rPr lang="en-US" sz="1700" dirty="0"/>
              <a:t>Down the bottom of the Outline slides are hyperlinks to Custom Slide Shows. Custom Shows take you through subsets of the slides. On the overall Outline slide there is a show called </a:t>
            </a:r>
            <a:r>
              <a:rPr lang="en-US" sz="1700" b="1" dirty="0"/>
              <a:t>Sections</a:t>
            </a:r>
            <a:r>
              <a:rPr lang="en-US" sz="1700" dirty="0"/>
              <a:t>. </a:t>
            </a:r>
            <a:r>
              <a:rPr lang="en-US" sz="1700" b="1" dirty="0"/>
              <a:t>Sections</a:t>
            </a:r>
            <a:r>
              <a:rPr lang="en-US" sz="1700" dirty="0"/>
              <a:t> takes you to each of the Outline slides. The shows are set up to return to where they started from when they complete. For each subsection there is a moderate detail show. One way to go through all the moderate detail slides is to invoke the </a:t>
            </a:r>
            <a:r>
              <a:rPr lang="en-US" sz="1700" b="1" dirty="0"/>
              <a:t>Sections</a:t>
            </a:r>
            <a:r>
              <a:rPr lang="en-US" sz="1700" dirty="0"/>
              <a:t> show, then as you go to each section, click on the link for the moderate show for that section. When the subsection’s moderate show complete, you will come back to the Outline Slide for that section. If you then click next slide you will go to the next section.</a:t>
            </a:r>
          </a:p>
          <a:p>
            <a:endParaRPr lang="en-US" sz="1700" dirty="0"/>
          </a:p>
          <a:p>
            <a:r>
              <a:rPr lang="en-US" sz="1700" b="1" dirty="0"/>
              <a:t>Overview version </a:t>
            </a:r>
            <a:r>
              <a:rPr lang="en-US" sz="1700" dirty="0"/>
              <a:t>– There is a link at the bottom of this slide to a custom show, which is an overview version of the entire presentation.</a:t>
            </a:r>
          </a:p>
          <a:p>
            <a:endParaRPr lang="en-US" sz="1700" dirty="0"/>
          </a:p>
          <a:p>
            <a:pPr defTabSz="815462">
              <a:defRPr/>
            </a:pPr>
            <a:r>
              <a:rPr lang="en-US" sz="1700" b="1" dirty="0"/>
              <a:t>Moderate Overall </a:t>
            </a:r>
            <a:r>
              <a:rPr lang="en-US" sz="1700" dirty="0"/>
              <a:t>– There is a link at the bottom of this slide to a custom show, which give a moderate detailed version of the entire presentation. This is less detailed than the “Moderate detail” shows associated with each section.</a:t>
            </a:r>
          </a:p>
          <a:p>
            <a:endParaRPr lang="en-US" sz="1700" dirty="0"/>
          </a:p>
          <a:p>
            <a:r>
              <a:rPr lang="en-US" sz="1700" b="1" dirty="0"/>
              <a:t>Hyperlinks to specific slides</a:t>
            </a:r>
            <a:r>
              <a:rPr lang="en-US" sz="1700" dirty="0"/>
              <a:t> – In some cases there are links to specific slides at the bottom of some of the slides, these are intended to be slides you might want to refer to during discussion. If you click on one of these links, to get back to where you were, do a right link and select “Last Viewed”.</a:t>
            </a:r>
          </a:p>
          <a:p>
            <a:endParaRPr lang="en-US" sz="1700" dirty="0"/>
          </a:p>
          <a:p>
            <a:r>
              <a:rPr lang="en-US" sz="1700" b="1" dirty="0"/>
              <a:t>Force next slide </a:t>
            </a:r>
            <a:r>
              <a:rPr lang="en-US" sz="1700" dirty="0"/>
              <a:t>– In the lower right corner of each slide is a rectangle (it is white so you cannot see it, just put the cursor over it) that is a hyperlink to the next slide, numerically, as opposed to the next slide in the particular show that you are in. This way if in the middle of a show, you follow hyperlinks for a discussion,  you can get to consecutive slides that are not part of the show, which you are currently showing. When you want to go back, you can either just hit next slide, which will take you to the first slide of the current show, you can use the presenter view to go to where you left off in the current show, or you can right click and go back to the “Last Viewed”.</a:t>
            </a:r>
          </a:p>
          <a:p>
            <a:endParaRPr lang="en-US" sz="1700" dirty="0"/>
          </a:p>
          <a:p>
            <a:r>
              <a:rPr lang="en-US" sz="1700" b="1" dirty="0"/>
              <a:t>Last viewed </a:t>
            </a:r>
            <a:r>
              <a:rPr lang="en-US" sz="1700" dirty="0"/>
              <a:t>– In the lower right, over the “Lincoln Laboratory” there is an action button which will take you to the last viewed slide. Note: At the time I tested this it only goes back 1 slide. A right-click then selecting Last Viewed keeps going back through the slides in the reverse order from when they were viewed.</a:t>
            </a:r>
          </a:p>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2</a:t>
            </a:fld>
            <a:endParaRPr lang="en-US" altLang="en-US" dirty="0"/>
          </a:p>
        </p:txBody>
      </p:sp>
    </p:spTree>
    <p:extLst>
      <p:ext uri="{BB962C8B-B14F-4D97-AF65-F5344CB8AC3E}">
        <p14:creationId xmlns:p14="http://schemas.microsoft.com/office/powerpoint/2010/main" val="753131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32</a:t>
            </a:fld>
            <a:endParaRPr lang="en-US" altLang="en-US" dirty="0"/>
          </a:p>
        </p:txBody>
      </p:sp>
    </p:spTree>
    <p:extLst>
      <p:ext uri="{BB962C8B-B14F-4D97-AF65-F5344CB8AC3E}">
        <p14:creationId xmlns:p14="http://schemas.microsoft.com/office/powerpoint/2010/main" val="3323078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33</a:t>
            </a:fld>
            <a:endParaRPr lang="en-US" altLang="en-US" dirty="0"/>
          </a:p>
        </p:txBody>
      </p:sp>
    </p:spTree>
    <p:extLst>
      <p:ext uri="{BB962C8B-B14F-4D97-AF65-F5344CB8AC3E}">
        <p14:creationId xmlns:p14="http://schemas.microsoft.com/office/powerpoint/2010/main" val="1260592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34</a:t>
            </a:fld>
            <a:endParaRPr lang="en-US" altLang="en-US" dirty="0"/>
          </a:p>
        </p:txBody>
      </p:sp>
    </p:spTree>
    <p:extLst>
      <p:ext uri="{BB962C8B-B14F-4D97-AF65-F5344CB8AC3E}">
        <p14:creationId xmlns:p14="http://schemas.microsoft.com/office/powerpoint/2010/main" val="1737427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36</a:t>
            </a:fld>
            <a:endParaRPr lang="en-US" altLang="en-US" dirty="0"/>
          </a:p>
        </p:txBody>
      </p:sp>
    </p:spTree>
    <p:extLst>
      <p:ext uri="{BB962C8B-B14F-4D97-AF65-F5344CB8AC3E}">
        <p14:creationId xmlns:p14="http://schemas.microsoft.com/office/powerpoint/2010/main" val="2043184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37</a:t>
            </a:fld>
            <a:endParaRPr lang="en-US" altLang="en-US" dirty="0"/>
          </a:p>
        </p:txBody>
      </p:sp>
    </p:spTree>
    <p:extLst>
      <p:ext uri="{BB962C8B-B14F-4D97-AF65-F5344CB8AC3E}">
        <p14:creationId xmlns:p14="http://schemas.microsoft.com/office/powerpoint/2010/main" val="2027348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38</a:t>
            </a:fld>
            <a:endParaRPr lang="en-US" altLang="en-US" dirty="0"/>
          </a:p>
        </p:txBody>
      </p:sp>
    </p:spTree>
    <p:extLst>
      <p:ext uri="{BB962C8B-B14F-4D97-AF65-F5344CB8AC3E}">
        <p14:creationId xmlns:p14="http://schemas.microsoft.com/office/powerpoint/2010/main" val="1583942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40</a:t>
            </a:fld>
            <a:endParaRPr lang="en-US" altLang="en-US" dirty="0"/>
          </a:p>
        </p:txBody>
      </p:sp>
    </p:spTree>
    <p:extLst>
      <p:ext uri="{BB962C8B-B14F-4D97-AF65-F5344CB8AC3E}">
        <p14:creationId xmlns:p14="http://schemas.microsoft.com/office/powerpoint/2010/main" val="1343971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41</a:t>
            </a:fld>
            <a:endParaRPr lang="en-US" altLang="en-US" dirty="0"/>
          </a:p>
        </p:txBody>
      </p:sp>
    </p:spTree>
    <p:extLst>
      <p:ext uri="{BB962C8B-B14F-4D97-AF65-F5344CB8AC3E}">
        <p14:creationId xmlns:p14="http://schemas.microsoft.com/office/powerpoint/2010/main" val="3389718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42</a:t>
            </a:fld>
            <a:endParaRPr lang="en-US" altLang="en-US" dirty="0"/>
          </a:p>
        </p:txBody>
      </p:sp>
    </p:spTree>
    <p:extLst>
      <p:ext uri="{BB962C8B-B14F-4D97-AF65-F5344CB8AC3E}">
        <p14:creationId xmlns:p14="http://schemas.microsoft.com/office/powerpoint/2010/main" val="1122621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43</a:t>
            </a:fld>
            <a:endParaRPr lang="en-US" altLang="en-US" dirty="0"/>
          </a:p>
        </p:txBody>
      </p:sp>
    </p:spTree>
    <p:extLst>
      <p:ext uri="{BB962C8B-B14F-4D97-AF65-F5344CB8AC3E}">
        <p14:creationId xmlns:p14="http://schemas.microsoft.com/office/powerpoint/2010/main" val="3076150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3</a:t>
            </a:fld>
            <a:endParaRPr lang="en-US" altLang="en-US" dirty="0"/>
          </a:p>
        </p:txBody>
      </p:sp>
    </p:spTree>
    <p:extLst>
      <p:ext uri="{BB962C8B-B14F-4D97-AF65-F5344CB8AC3E}">
        <p14:creationId xmlns:p14="http://schemas.microsoft.com/office/powerpoint/2010/main" val="2101538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46</a:t>
            </a:fld>
            <a:endParaRPr lang="en-US" altLang="en-US" dirty="0"/>
          </a:p>
        </p:txBody>
      </p:sp>
    </p:spTree>
    <p:extLst>
      <p:ext uri="{BB962C8B-B14F-4D97-AF65-F5344CB8AC3E}">
        <p14:creationId xmlns:p14="http://schemas.microsoft.com/office/powerpoint/2010/main" val="2745193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47</a:t>
            </a:fld>
            <a:endParaRPr lang="en-US" altLang="en-US" dirty="0"/>
          </a:p>
        </p:txBody>
      </p:sp>
    </p:spTree>
    <p:extLst>
      <p:ext uri="{BB962C8B-B14F-4D97-AF65-F5344CB8AC3E}">
        <p14:creationId xmlns:p14="http://schemas.microsoft.com/office/powerpoint/2010/main" val="1201000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48</a:t>
            </a:fld>
            <a:endParaRPr lang="en-US" altLang="en-US" dirty="0"/>
          </a:p>
        </p:txBody>
      </p:sp>
    </p:spTree>
    <p:extLst>
      <p:ext uri="{BB962C8B-B14F-4D97-AF65-F5344CB8AC3E}">
        <p14:creationId xmlns:p14="http://schemas.microsoft.com/office/powerpoint/2010/main" val="8352854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50</a:t>
            </a:fld>
            <a:endParaRPr lang="en-US" altLang="en-US" dirty="0"/>
          </a:p>
        </p:txBody>
      </p:sp>
    </p:spTree>
    <p:extLst>
      <p:ext uri="{BB962C8B-B14F-4D97-AF65-F5344CB8AC3E}">
        <p14:creationId xmlns:p14="http://schemas.microsoft.com/office/powerpoint/2010/main" val="2222218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51</a:t>
            </a:fld>
            <a:endParaRPr lang="en-US" altLang="en-US" dirty="0"/>
          </a:p>
        </p:txBody>
      </p:sp>
    </p:spTree>
    <p:extLst>
      <p:ext uri="{BB962C8B-B14F-4D97-AF65-F5344CB8AC3E}">
        <p14:creationId xmlns:p14="http://schemas.microsoft.com/office/powerpoint/2010/main" val="27415635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52</a:t>
            </a:fld>
            <a:endParaRPr lang="en-US" altLang="en-US" dirty="0"/>
          </a:p>
        </p:txBody>
      </p:sp>
    </p:spTree>
    <p:extLst>
      <p:ext uri="{BB962C8B-B14F-4D97-AF65-F5344CB8AC3E}">
        <p14:creationId xmlns:p14="http://schemas.microsoft.com/office/powerpoint/2010/main" val="20751619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53</a:t>
            </a:fld>
            <a:endParaRPr lang="en-US" altLang="en-US" dirty="0"/>
          </a:p>
        </p:txBody>
      </p:sp>
    </p:spTree>
    <p:extLst>
      <p:ext uri="{BB962C8B-B14F-4D97-AF65-F5344CB8AC3E}">
        <p14:creationId xmlns:p14="http://schemas.microsoft.com/office/powerpoint/2010/main" val="15927552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54</a:t>
            </a:fld>
            <a:endParaRPr lang="en-US" altLang="en-US" dirty="0"/>
          </a:p>
        </p:txBody>
      </p:sp>
    </p:spTree>
    <p:extLst>
      <p:ext uri="{BB962C8B-B14F-4D97-AF65-F5344CB8AC3E}">
        <p14:creationId xmlns:p14="http://schemas.microsoft.com/office/powerpoint/2010/main" val="36024429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55</a:t>
            </a:fld>
            <a:endParaRPr lang="en-US" altLang="en-US" dirty="0"/>
          </a:p>
        </p:txBody>
      </p:sp>
    </p:spTree>
    <p:extLst>
      <p:ext uri="{BB962C8B-B14F-4D97-AF65-F5344CB8AC3E}">
        <p14:creationId xmlns:p14="http://schemas.microsoft.com/office/powerpoint/2010/main" val="29160064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56</a:t>
            </a:fld>
            <a:endParaRPr lang="en-US" altLang="en-US" dirty="0"/>
          </a:p>
        </p:txBody>
      </p:sp>
    </p:spTree>
    <p:extLst>
      <p:ext uri="{BB962C8B-B14F-4D97-AF65-F5344CB8AC3E}">
        <p14:creationId xmlns:p14="http://schemas.microsoft.com/office/powerpoint/2010/main" val="2916006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4</a:t>
            </a:fld>
            <a:endParaRPr lang="en-US" altLang="en-US" dirty="0"/>
          </a:p>
        </p:txBody>
      </p:sp>
    </p:spTree>
    <p:extLst>
      <p:ext uri="{BB962C8B-B14F-4D97-AF65-F5344CB8AC3E}">
        <p14:creationId xmlns:p14="http://schemas.microsoft.com/office/powerpoint/2010/main" val="25054944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57</a:t>
            </a:fld>
            <a:endParaRPr lang="en-US" altLang="en-US" dirty="0"/>
          </a:p>
        </p:txBody>
      </p:sp>
    </p:spTree>
    <p:extLst>
      <p:ext uri="{BB962C8B-B14F-4D97-AF65-F5344CB8AC3E}">
        <p14:creationId xmlns:p14="http://schemas.microsoft.com/office/powerpoint/2010/main" val="35310546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58</a:t>
            </a:fld>
            <a:endParaRPr lang="en-US" altLang="en-US" dirty="0"/>
          </a:p>
        </p:txBody>
      </p:sp>
    </p:spTree>
    <p:extLst>
      <p:ext uri="{BB962C8B-B14F-4D97-AF65-F5344CB8AC3E}">
        <p14:creationId xmlns:p14="http://schemas.microsoft.com/office/powerpoint/2010/main" val="36052899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59</a:t>
            </a:fld>
            <a:endParaRPr lang="en-US" altLang="en-US" dirty="0"/>
          </a:p>
        </p:txBody>
      </p:sp>
    </p:spTree>
    <p:extLst>
      <p:ext uri="{BB962C8B-B14F-4D97-AF65-F5344CB8AC3E}">
        <p14:creationId xmlns:p14="http://schemas.microsoft.com/office/powerpoint/2010/main" val="20807118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60</a:t>
            </a:fld>
            <a:endParaRPr lang="en-US" altLang="en-US" dirty="0"/>
          </a:p>
        </p:txBody>
      </p:sp>
    </p:spTree>
    <p:extLst>
      <p:ext uri="{BB962C8B-B14F-4D97-AF65-F5344CB8AC3E}">
        <p14:creationId xmlns:p14="http://schemas.microsoft.com/office/powerpoint/2010/main" val="12314201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62</a:t>
            </a:fld>
            <a:endParaRPr lang="en-US" altLang="en-US" dirty="0"/>
          </a:p>
        </p:txBody>
      </p:sp>
    </p:spTree>
    <p:extLst>
      <p:ext uri="{BB962C8B-B14F-4D97-AF65-F5344CB8AC3E}">
        <p14:creationId xmlns:p14="http://schemas.microsoft.com/office/powerpoint/2010/main" val="2025945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63</a:t>
            </a:fld>
            <a:endParaRPr lang="en-US" altLang="en-US" dirty="0"/>
          </a:p>
        </p:txBody>
      </p:sp>
    </p:spTree>
    <p:extLst>
      <p:ext uri="{BB962C8B-B14F-4D97-AF65-F5344CB8AC3E}">
        <p14:creationId xmlns:p14="http://schemas.microsoft.com/office/powerpoint/2010/main" val="421729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68</a:t>
            </a:fld>
            <a:endParaRPr lang="en-US" altLang="en-US" dirty="0"/>
          </a:p>
        </p:txBody>
      </p:sp>
    </p:spTree>
    <p:extLst>
      <p:ext uri="{BB962C8B-B14F-4D97-AF65-F5344CB8AC3E}">
        <p14:creationId xmlns:p14="http://schemas.microsoft.com/office/powerpoint/2010/main" val="30698353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69</a:t>
            </a:fld>
            <a:endParaRPr lang="en-US" altLang="en-US" dirty="0"/>
          </a:p>
        </p:txBody>
      </p:sp>
    </p:spTree>
    <p:extLst>
      <p:ext uri="{BB962C8B-B14F-4D97-AF65-F5344CB8AC3E}">
        <p14:creationId xmlns:p14="http://schemas.microsoft.com/office/powerpoint/2010/main" val="30698353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75</a:t>
            </a:fld>
            <a:endParaRPr lang="en-US" altLang="en-US" dirty="0"/>
          </a:p>
        </p:txBody>
      </p:sp>
    </p:spTree>
    <p:extLst>
      <p:ext uri="{BB962C8B-B14F-4D97-AF65-F5344CB8AC3E}">
        <p14:creationId xmlns:p14="http://schemas.microsoft.com/office/powerpoint/2010/main" val="10856102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83</a:t>
            </a:fld>
            <a:endParaRPr lang="en-US" altLang="en-US" dirty="0"/>
          </a:p>
        </p:txBody>
      </p:sp>
    </p:spTree>
    <p:extLst>
      <p:ext uri="{BB962C8B-B14F-4D97-AF65-F5344CB8AC3E}">
        <p14:creationId xmlns:p14="http://schemas.microsoft.com/office/powerpoint/2010/main" val="1186191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r>
              <a:rPr lang="en-US" dirty="0"/>
              <a:t>Web pointers</a:t>
            </a:r>
            <a:r>
              <a:rPr lang="en-US" baseline="0" dirty="0"/>
              <a:t> to press coverage:</a:t>
            </a:r>
          </a:p>
          <a:p>
            <a:pPr lvl="1"/>
            <a:r>
              <a:rPr lang="en-US" baseline="0" dirty="0"/>
              <a:t>Top row:</a:t>
            </a:r>
            <a:br>
              <a:rPr lang="en-US" baseline="0" dirty="0"/>
            </a:br>
            <a:endParaRPr lang="en-US" baseline="0" dirty="0"/>
          </a:p>
          <a:p>
            <a:pPr marL="623321" lvl="1" indent="-169998">
              <a:buFont typeface="Arial" panose="020B0604020202020204" pitchFamily="34" charset="0"/>
              <a:buChar char="•"/>
            </a:pPr>
            <a:r>
              <a:rPr lang="en-US" dirty="0"/>
              <a:t>http://www.militaryaerospace.com/articles/2013/09/jointstars-curtiss-radar.html </a:t>
            </a:r>
          </a:p>
          <a:p>
            <a:pPr marL="1076645" lvl="2" indent="-169998">
              <a:buFont typeface="Arial" panose="020B0604020202020204" pitchFamily="34" charset="0"/>
              <a:buChar char="•"/>
            </a:pPr>
            <a:r>
              <a:rPr lang="en-US" dirty="0"/>
              <a:t>Image from: http://www.af.mil/AboutUs/FactSheets/Display/tabid/224/Article/104507/e-8c-joint-stars.aspx</a:t>
            </a:r>
            <a:br>
              <a:rPr lang="en-US" dirty="0"/>
            </a:br>
            <a:endParaRPr lang="en-US" dirty="0"/>
          </a:p>
          <a:p>
            <a:pPr marL="623321" lvl="1" indent="-169998">
              <a:buFont typeface="Arial" panose="020B0604020202020204" pitchFamily="34" charset="0"/>
              <a:buChar char="•"/>
            </a:pPr>
            <a:r>
              <a:rPr lang="en-US" dirty="0"/>
              <a:t>http://theaviationist.com/2015/04/05/gorgon-stare-increment-2-kaf/</a:t>
            </a:r>
          </a:p>
          <a:p>
            <a:pPr marL="1076645" lvl="2" indent="-169998">
              <a:buFont typeface="Arial" panose="020B0604020202020204" pitchFamily="34" charset="0"/>
              <a:buChar char="•"/>
            </a:pPr>
            <a:r>
              <a:rPr lang="en-US" dirty="0"/>
              <a:t>Article saying</a:t>
            </a:r>
            <a:r>
              <a:rPr lang="en-US" baseline="0" dirty="0"/>
              <a:t> it is OpenVPX</a:t>
            </a:r>
            <a:r>
              <a:rPr lang="en-US" dirty="0"/>
              <a:t>: http://www.suasnews.com/2012/01/11243/u-s-air-force%E2%80%99s-gorgon-stare-wide-area-persistent-surveillance-system-taps-mercury-federal-systems-onboard-real-time-processing-technology/</a:t>
            </a:r>
          </a:p>
          <a:p>
            <a:pPr marL="1076645" lvl="2" indent="-169998">
              <a:buFont typeface="Arial" panose="020B0604020202020204" pitchFamily="34" charset="0"/>
              <a:buChar char="•"/>
            </a:pPr>
            <a:r>
              <a:rPr lang="en-US" dirty="0"/>
              <a:t>Same</a:t>
            </a:r>
            <a:r>
              <a:rPr lang="en-US" baseline="0" dirty="0"/>
              <a:t> image also at:</a:t>
            </a:r>
          </a:p>
          <a:p>
            <a:pPr marL="1529970" lvl="3" indent="-169998">
              <a:buFont typeface="Arial" panose="020B0604020202020204" pitchFamily="34" charset="0"/>
              <a:buChar char="•"/>
            </a:pPr>
            <a:r>
              <a:rPr lang="en-US" dirty="0"/>
              <a:t>http://www.af.mil/News/ArticleDisplay/tabid/223/Article/581953/reaper-maintainers-ensure-isr-mission-accomplishment.aspx</a:t>
            </a:r>
            <a:r>
              <a:rPr lang="en-US" baseline="0" dirty="0"/>
              <a:t> </a:t>
            </a:r>
            <a:br>
              <a:rPr lang="en-US" baseline="0" dirty="0"/>
            </a:br>
            <a:endParaRPr lang="en-US" dirty="0"/>
          </a:p>
          <a:p>
            <a:pPr marL="623321" lvl="1" indent="-169998">
              <a:buFont typeface="Arial" panose="020B0604020202020204" pitchFamily="34" charset="0"/>
              <a:buChar char="•"/>
            </a:pPr>
            <a:r>
              <a:rPr lang="en-US" dirty="0"/>
              <a:t>http://www.militaryaerospace.com/articles/2012/11/mercury-bmd-test.html</a:t>
            </a:r>
          </a:p>
          <a:p>
            <a:pPr marL="1076645" lvl="2" indent="-169998">
              <a:buFont typeface="Arial" panose="020B0604020202020204" pitchFamily="34" charset="0"/>
              <a:buChar char="•"/>
            </a:pPr>
            <a:r>
              <a:rPr lang="en-US" dirty="0"/>
              <a:t>Same</a:t>
            </a:r>
            <a:r>
              <a:rPr lang="en-US" baseline="0" dirty="0"/>
              <a:t> image also at: </a:t>
            </a:r>
            <a:r>
              <a:rPr lang="en-US" dirty="0"/>
              <a:t>http://www.mda.mil/global/images/system/aegis/2012_Aegis_2.jpg</a:t>
            </a:r>
            <a:br>
              <a:rPr lang="en-US" dirty="0"/>
            </a:br>
            <a:endParaRPr lang="en-US" dirty="0"/>
          </a:p>
          <a:p>
            <a:pPr marL="453324" lvl="1" defTabSz="906649">
              <a:defRPr/>
            </a:pPr>
            <a:r>
              <a:rPr lang="en-US" baseline="0" dirty="0"/>
              <a:t>Bottom row:</a:t>
            </a:r>
          </a:p>
          <a:p>
            <a:pPr marL="623321" lvl="1" indent="-169998" defTabSz="906649">
              <a:buFont typeface="Arial" panose="020B0604020202020204" pitchFamily="34" charset="0"/>
              <a:buChar char="•"/>
              <a:defRPr/>
            </a:pPr>
            <a:r>
              <a:rPr lang="en-US" baseline="0" dirty="0"/>
              <a:t>http://vita.opensystemsmedia.com/articles/openvpx-needed-revolutionize-helicopter-flying/</a:t>
            </a:r>
          </a:p>
          <a:p>
            <a:pPr marL="1076645" lvl="2" indent="-169998" defTabSz="906649">
              <a:buFont typeface="Arial" panose="020B0604020202020204" pitchFamily="34" charset="0"/>
              <a:buChar char="•"/>
              <a:defRPr/>
            </a:pPr>
            <a:r>
              <a:rPr lang="en-US" baseline="0" dirty="0"/>
              <a:t>Image from: http://www.raytheon.com/capabilities/rtnwcm/groups/sas/documents/content/rtn_p_sas_adas_ghtml.html</a:t>
            </a:r>
            <a:br>
              <a:rPr lang="en-US" baseline="0" dirty="0"/>
            </a:br>
            <a:endParaRPr lang="en-US" baseline="0" dirty="0"/>
          </a:p>
          <a:p>
            <a:pPr marL="623321" lvl="1" indent="-169998">
              <a:buFont typeface="Arial" panose="020B0604020202020204" pitchFamily="34" charset="0"/>
              <a:buChar char="•"/>
            </a:pPr>
            <a:r>
              <a:rPr lang="en-US" dirty="0"/>
              <a:t>http://www.cotsjournalonline.com/articles/view/103746</a:t>
            </a:r>
          </a:p>
          <a:p>
            <a:pPr marL="1076645" lvl="2" indent="-169998">
              <a:buFont typeface="Arial" panose="020B0604020202020204" pitchFamily="34" charset="0"/>
              <a:buChar char="•"/>
            </a:pPr>
            <a:r>
              <a:rPr lang="en-US" dirty="0"/>
              <a:t>Info that system is OpenVPX: http://www.army-technology.com/news/newsmercury-openvpx-patriot-missile </a:t>
            </a:r>
          </a:p>
          <a:p>
            <a:pPr marL="1076645" lvl="2" indent="-169998">
              <a:buFont typeface="Arial" panose="020B0604020202020204" pitchFamily="34" charset="0"/>
              <a:buChar char="•"/>
            </a:pPr>
            <a:r>
              <a:rPr lang="en-US" dirty="0"/>
              <a:t>Image also on page: http://www.raytheon.com/news/feature/rtn13_pas13a.html</a:t>
            </a:r>
            <a:br>
              <a:rPr lang="en-US" dirty="0"/>
            </a:br>
            <a:endParaRPr lang="en-US" dirty="0"/>
          </a:p>
          <a:p>
            <a:pPr marL="623321" lvl="1" indent="-169998">
              <a:buFont typeface="Arial" panose="020B0604020202020204" pitchFamily="34" charset="0"/>
              <a:buChar char="•"/>
            </a:pPr>
            <a:r>
              <a:rPr lang="en-US" dirty="0"/>
              <a:t>https://www.elektroniknet.de/elektronik/embedded/in-90-minuten-um-die-welt-156822.html</a:t>
            </a:r>
          </a:p>
          <a:p>
            <a:pPr marL="1076645" lvl="2" indent="-169998">
              <a:buFont typeface="Arial" panose="020B0604020202020204" pitchFamily="34" charset="0"/>
              <a:buChar char="•"/>
            </a:pPr>
            <a:r>
              <a:rPr lang="en-US" dirty="0"/>
              <a:t>The above</a:t>
            </a:r>
            <a:r>
              <a:rPr lang="en-US" baseline="0" dirty="0"/>
              <a:t> web page can be translated into English, selecting English and giving the above URL to http://itools.com/tool/google-translate-web-page-translator</a:t>
            </a:r>
            <a:endParaRPr lang="en-US" dirty="0"/>
          </a:p>
          <a:p>
            <a:pPr marL="623321" lvl="1" indent="-169998" defTabSz="906649">
              <a:buFont typeface="Arial" panose="020B0604020202020204" pitchFamily="34" charset="0"/>
              <a:buChar char="•"/>
              <a:defRPr/>
            </a:pPr>
            <a:endParaRPr lang="en-US" baseline="0" dirty="0"/>
          </a:p>
          <a:p>
            <a:pPr marL="623321" lvl="1" indent="-169998">
              <a:buFont typeface="Arial" panose="020B0604020202020204" pitchFamily="34" charset="0"/>
              <a:buChar char="•"/>
            </a:pPr>
            <a:endParaRPr lang="en-US" dirty="0"/>
          </a:p>
          <a:p>
            <a:pPr marL="623321" lvl="1" indent="-16999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5</a:t>
            </a:fld>
            <a:endParaRPr lang="en-US" altLang="en-US" dirty="0"/>
          </a:p>
        </p:txBody>
      </p:sp>
    </p:spTree>
    <p:extLst>
      <p:ext uri="{BB962C8B-B14F-4D97-AF65-F5344CB8AC3E}">
        <p14:creationId xmlns:p14="http://schemas.microsoft.com/office/powerpoint/2010/main" val="2584122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85</a:t>
            </a:fld>
            <a:endParaRPr lang="en-US" altLang="en-US" dirty="0"/>
          </a:p>
        </p:txBody>
      </p:sp>
    </p:spTree>
    <p:extLst>
      <p:ext uri="{BB962C8B-B14F-4D97-AF65-F5344CB8AC3E}">
        <p14:creationId xmlns:p14="http://schemas.microsoft.com/office/powerpoint/2010/main" val="6907568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91</a:t>
            </a:fld>
            <a:endParaRPr lang="en-US" altLang="en-US" dirty="0"/>
          </a:p>
        </p:txBody>
      </p:sp>
    </p:spTree>
    <p:extLst>
      <p:ext uri="{BB962C8B-B14F-4D97-AF65-F5344CB8AC3E}">
        <p14:creationId xmlns:p14="http://schemas.microsoft.com/office/powerpoint/2010/main" val="39907596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92</a:t>
            </a:fld>
            <a:endParaRPr lang="en-US" altLang="en-US" dirty="0"/>
          </a:p>
        </p:txBody>
      </p:sp>
    </p:spTree>
    <p:extLst>
      <p:ext uri="{BB962C8B-B14F-4D97-AF65-F5344CB8AC3E}">
        <p14:creationId xmlns:p14="http://schemas.microsoft.com/office/powerpoint/2010/main" val="22827567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95</a:t>
            </a:fld>
            <a:endParaRPr lang="en-US" altLang="en-US" dirty="0"/>
          </a:p>
        </p:txBody>
      </p:sp>
    </p:spTree>
    <p:extLst>
      <p:ext uri="{BB962C8B-B14F-4D97-AF65-F5344CB8AC3E}">
        <p14:creationId xmlns:p14="http://schemas.microsoft.com/office/powerpoint/2010/main" val="13295348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100</a:t>
            </a:fld>
            <a:endParaRPr lang="en-US" altLang="en-US" dirty="0"/>
          </a:p>
        </p:txBody>
      </p:sp>
    </p:spTree>
    <p:extLst>
      <p:ext uri="{BB962C8B-B14F-4D97-AF65-F5344CB8AC3E}">
        <p14:creationId xmlns:p14="http://schemas.microsoft.com/office/powerpoint/2010/main" val="15263652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102</a:t>
            </a:fld>
            <a:endParaRPr lang="en-US" altLang="en-US" dirty="0"/>
          </a:p>
        </p:txBody>
      </p:sp>
    </p:spTree>
    <p:extLst>
      <p:ext uri="{BB962C8B-B14F-4D97-AF65-F5344CB8AC3E}">
        <p14:creationId xmlns:p14="http://schemas.microsoft.com/office/powerpoint/2010/main" val="23377840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107</a:t>
            </a:fld>
            <a:endParaRPr lang="en-US" altLang="en-US" dirty="0"/>
          </a:p>
        </p:txBody>
      </p:sp>
    </p:spTree>
    <p:extLst>
      <p:ext uri="{BB962C8B-B14F-4D97-AF65-F5344CB8AC3E}">
        <p14:creationId xmlns:p14="http://schemas.microsoft.com/office/powerpoint/2010/main" val="7531314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108</a:t>
            </a:fld>
            <a:endParaRPr lang="en-US" altLang="en-US" dirty="0"/>
          </a:p>
        </p:txBody>
      </p:sp>
    </p:spTree>
    <p:extLst>
      <p:ext uri="{BB962C8B-B14F-4D97-AF65-F5344CB8AC3E}">
        <p14:creationId xmlns:p14="http://schemas.microsoft.com/office/powerpoint/2010/main" val="7531314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109</a:t>
            </a:fld>
            <a:endParaRPr lang="en-US" altLang="en-US" dirty="0"/>
          </a:p>
        </p:txBody>
      </p:sp>
    </p:spTree>
    <p:extLst>
      <p:ext uri="{BB962C8B-B14F-4D97-AF65-F5344CB8AC3E}">
        <p14:creationId xmlns:p14="http://schemas.microsoft.com/office/powerpoint/2010/main" val="7531314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111</a:t>
            </a:fld>
            <a:endParaRPr lang="en-US" altLang="en-US" dirty="0"/>
          </a:p>
        </p:txBody>
      </p:sp>
    </p:spTree>
    <p:extLst>
      <p:ext uri="{BB962C8B-B14F-4D97-AF65-F5344CB8AC3E}">
        <p14:creationId xmlns:p14="http://schemas.microsoft.com/office/powerpoint/2010/main" val="753131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7</a:t>
            </a:fld>
            <a:endParaRPr lang="en-US" altLang="en-US" dirty="0"/>
          </a:p>
        </p:txBody>
      </p:sp>
    </p:spTree>
    <p:extLst>
      <p:ext uri="{BB962C8B-B14F-4D97-AF65-F5344CB8AC3E}">
        <p14:creationId xmlns:p14="http://schemas.microsoft.com/office/powerpoint/2010/main" val="15469007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112</a:t>
            </a:fld>
            <a:endParaRPr lang="en-US" altLang="en-US" dirty="0"/>
          </a:p>
        </p:txBody>
      </p:sp>
    </p:spTree>
    <p:extLst>
      <p:ext uri="{BB962C8B-B14F-4D97-AF65-F5344CB8AC3E}">
        <p14:creationId xmlns:p14="http://schemas.microsoft.com/office/powerpoint/2010/main" val="7531314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113</a:t>
            </a:fld>
            <a:endParaRPr lang="en-US" altLang="en-US" dirty="0"/>
          </a:p>
        </p:txBody>
      </p:sp>
    </p:spTree>
    <p:extLst>
      <p:ext uri="{BB962C8B-B14F-4D97-AF65-F5344CB8AC3E}">
        <p14:creationId xmlns:p14="http://schemas.microsoft.com/office/powerpoint/2010/main" val="7531314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114</a:t>
            </a:fld>
            <a:endParaRPr lang="en-US" altLang="en-US" dirty="0"/>
          </a:p>
        </p:txBody>
      </p:sp>
    </p:spTree>
    <p:extLst>
      <p:ext uri="{BB962C8B-B14F-4D97-AF65-F5344CB8AC3E}">
        <p14:creationId xmlns:p14="http://schemas.microsoft.com/office/powerpoint/2010/main" val="7531314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115</a:t>
            </a:fld>
            <a:endParaRPr lang="en-US" altLang="en-US" dirty="0"/>
          </a:p>
        </p:txBody>
      </p:sp>
    </p:spTree>
    <p:extLst>
      <p:ext uri="{BB962C8B-B14F-4D97-AF65-F5344CB8AC3E}">
        <p14:creationId xmlns:p14="http://schemas.microsoft.com/office/powerpoint/2010/main" val="7531314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116</a:t>
            </a:fld>
            <a:endParaRPr lang="en-US" altLang="en-US" dirty="0"/>
          </a:p>
        </p:txBody>
      </p:sp>
    </p:spTree>
    <p:extLst>
      <p:ext uri="{BB962C8B-B14F-4D97-AF65-F5344CB8AC3E}">
        <p14:creationId xmlns:p14="http://schemas.microsoft.com/office/powerpoint/2010/main" val="7531314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117</a:t>
            </a:fld>
            <a:endParaRPr lang="en-US" altLang="en-US" dirty="0"/>
          </a:p>
        </p:txBody>
      </p:sp>
    </p:spTree>
    <p:extLst>
      <p:ext uri="{BB962C8B-B14F-4D97-AF65-F5344CB8AC3E}">
        <p14:creationId xmlns:p14="http://schemas.microsoft.com/office/powerpoint/2010/main" val="7531314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118</a:t>
            </a:fld>
            <a:endParaRPr lang="en-US" altLang="en-US" dirty="0"/>
          </a:p>
        </p:txBody>
      </p:sp>
    </p:spTree>
    <p:extLst>
      <p:ext uri="{BB962C8B-B14F-4D97-AF65-F5344CB8AC3E}">
        <p14:creationId xmlns:p14="http://schemas.microsoft.com/office/powerpoint/2010/main" val="7531314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119</a:t>
            </a:fld>
            <a:endParaRPr lang="en-US" altLang="en-US" dirty="0"/>
          </a:p>
        </p:txBody>
      </p:sp>
    </p:spTree>
    <p:extLst>
      <p:ext uri="{BB962C8B-B14F-4D97-AF65-F5344CB8AC3E}">
        <p14:creationId xmlns:p14="http://schemas.microsoft.com/office/powerpoint/2010/main" val="7531314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121</a:t>
            </a:fld>
            <a:endParaRPr lang="en-US" altLang="en-US" dirty="0"/>
          </a:p>
        </p:txBody>
      </p:sp>
    </p:spTree>
    <p:extLst>
      <p:ext uri="{BB962C8B-B14F-4D97-AF65-F5344CB8AC3E}">
        <p14:creationId xmlns:p14="http://schemas.microsoft.com/office/powerpoint/2010/main" val="7531314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122</a:t>
            </a:fld>
            <a:endParaRPr lang="en-US" altLang="en-US" dirty="0"/>
          </a:p>
        </p:txBody>
      </p:sp>
    </p:spTree>
    <p:extLst>
      <p:ext uri="{BB962C8B-B14F-4D97-AF65-F5344CB8AC3E}">
        <p14:creationId xmlns:p14="http://schemas.microsoft.com/office/powerpoint/2010/main" val="1357879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9</a:t>
            </a:fld>
            <a:endParaRPr lang="en-US" altLang="en-US" dirty="0"/>
          </a:p>
        </p:txBody>
      </p:sp>
    </p:spTree>
    <p:extLst>
      <p:ext uri="{BB962C8B-B14F-4D97-AF65-F5344CB8AC3E}">
        <p14:creationId xmlns:p14="http://schemas.microsoft.com/office/powerpoint/2010/main" val="24865212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133</a:t>
            </a:fld>
            <a:endParaRPr lang="en-US" altLang="en-US" dirty="0"/>
          </a:p>
        </p:txBody>
      </p:sp>
    </p:spTree>
    <p:extLst>
      <p:ext uri="{BB962C8B-B14F-4D97-AF65-F5344CB8AC3E}">
        <p14:creationId xmlns:p14="http://schemas.microsoft.com/office/powerpoint/2010/main" val="23751110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134</a:t>
            </a:fld>
            <a:endParaRPr lang="en-US" altLang="en-US" dirty="0"/>
          </a:p>
        </p:txBody>
      </p:sp>
    </p:spTree>
    <p:extLst>
      <p:ext uri="{BB962C8B-B14F-4D97-AF65-F5344CB8AC3E}">
        <p14:creationId xmlns:p14="http://schemas.microsoft.com/office/powerpoint/2010/main" val="41741015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138</a:t>
            </a:fld>
            <a:endParaRPr lang="en-US" altLang="en-US" dirty="0"/>
          </a:p>
        </p:txBody>
      </p:sp>
    </p:spTree>
    <p:extLst>
      <p:ext uri="{BB962C8B-B14F-4D97-AF65-F5344CB8AC3E}">
        <p14:creationId xmlns:p14="http://schemas.microsoft.com/office/powerpoint/2010/main" val="16693806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139</a:t>
            </a:fld>
            <a:endParaRPr lang="en-US" altLang="en-US" dirty="0"/>
          </a:p>
        </p:txBody>
      </p:sp>
    </p:spTree>
    <p:extLst>
      <p:ext uri="{BB962C8B-B14F-4D97-AF65-F5344CB8AC3E}">
        <p14:creationId xmlns:p14="http://schemas.microsoft.com/office/powerpoint/2010/main" val="6838917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140</a:t>
            </a:fld>
            <a:endParaRPr lang="en-US" altLang="en-US" dirty="0"/>
          </a:p>
        </p:txBody>
      </p:sp>
    </p:spTree>
    <p:extLst>
      <p:ext uri="{BB962C8B-B14F-4D97-AF65-F5344CB8AC3E}">
        <p14:creationId xmlns:p14="http://schemas.microsoft.com/office/powerpoint/2010/main" val="9844355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141</a:t>
            </a:fld>
            <a:endParaRPr lang="en-US" altLang="en-US" dirty="0"/>
          </a:p>
        </p:txBody>
      </p:sp>
    </p:spTree>
    <p:extLst>
      <p:ext uri="{BB962C8B-B14F-4D97-AF65-F5344CB8AC3E}">
        <p14:creationId xmlns:p14="http://schemas.microsoft.com/office/powerpoint/2010/main" val="19065552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142</a:t>
            </a:fld>
            <a:endParaRPr lang="en-US" altLang="en-US" dirty="0"/>
          </a:p>
        </p:txBody>
      </p:sp>
    </p:spTree>
    <p:extLst>
      <p:ext uri="{BB962C8B-B14F-4D97-AF65-F5344CB8AC3E}">
        <p14:creationId xmlns:p14="http://schemas.microsoft.com/office/powerpoint/2010/main" val="6808330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143</a:t>
            </a:fld>
            <a:endParaRPr lang="en-US" altLang="en-US" dirty="0"/>
          </a:p>
        </p:txBody>
      </p:sp>
    </p:spTree>
    <p:extLst>
      <p:ext uri="{BB962C8B-B14F-4D97-AF65-F5344CB8AC3E}">
        <p14:creationId xmlns:p14="http://schemas.microsoft.com/office/powerpoint/2010/main" val="36115488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144</a:t>
            </a:fld>
            <a:endParaRPr lang="en-US" altLang="en-US" dirty="0"/>
          </a:p>
        </p:txBody>
      </p:sp>
    </p:spTree>
    <p:extLst>
      <p:ext uri="{BB962C8B-B14F-4D97-AF65-F5344CB8AC3E}">
        <p14:creationId xmlns:p14="http://schemas.microsoft.com/office/powerpoint/2010/main" val="3873837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145</a:t>
            </a:fld>
            <a:endParaRPr lang="en-US" altLang="en-US" dirty="0"/>
          </a:p>
        </p:txBody>
      </p:sp>
    </p:spTree>
    <p:extLst>
      <p:ext uri="{BB962C8B-B14F-4D97-AF65-F5344CB8AC3E}">
        <p14:creationId xmlns:p14="http://schemas.microsoft.com/office/powerpoint/2010/main" val="3182116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15</a:t>
            </a:fld>
            <a:endParaRPr lang="en-US" altLang="en-US" dirty="0"/>
          </a:p>
        </p:txBody>
      </p:sp>
    </p:spTree>
    <p:extLst>
      <p:ext uri="{BB962C8B-B14F-4D97-AF65-F5344CB8AC3E}">
        <p14:creationId xmlns:p14="http://schemas.microsoft.com/office/powerpoint/2010/main" val="20020630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146</a:t>
            </a:fld>
            <a:endParaRPr lang="en-US" altLang="en-US" dirty="0"/>
          </a:p>
        </p:txBody>
      </p:sp>
    </p:spTree>
    <p:extLst>
      <p:ext uri="{BB962C8B-B14F-4D97-AF65-F5344CB8AC3E}">
        <p14:creationId xmlns:p14="http://schemas.microsoft.com/office/powerpoint/2010/main" val="31821169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147</a:t>
            </a:fld>
            <a:endParaRPr lang="en-US" altLang="en-US" dirty="0"/>
          </a:p>
        </p:txBody>
      </p:sp>
    </p:spTree>
    <p:extLst>
      <p:ext uri="{BB962C8B-B14F-4D97-AF65-F5344CB8AC3E}">
        <p14:creationId xmlns:p14="http://schemas.microsoft.com/office/powerpoint/2010/main" val="31821169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148</a:t>
            </a:fld>
            <a:endParaRPr lang="en-US" altLang="en-US" dirty="0"/>
          </a:p>
        </p:txBody>
      </p:sp>
    </p:spTree>
    <p:extLst>
      <p:ext uri="{BB962C8B-B14F-4D97-AF65-F5344CB8AC3E}">
        <p14:creationId xmlns:p14="http://schemas.microsoft.com/office/powerpoint/2010/main" val="277175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149</a:t>
            </a:fld>
            <a:endParaRPr lang="en-US" altLang="en-US" dirty="0"/>
          </a:p>
        </p:txBody>
      </p:sp>
    </p:spTree>
    <p:extLst>
      <p:ext uri="{BB962C8B-B14F-4D97-AF65-F5344CB8AC3E}">
        <p14:creationId xmlns:p14="http://schemas.microsoft.com/office/powerpoint/2010/main" val="11497191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150</a:t>
            </a:fld>
            <a:endParaRPr lang="en-US" altLang="en-US" dirty="0"/>
          </a:p>
        </p:txBody>
      </p:sp>
    </p:spTree>
    <p:extLst>
      <p:ext uri="{BB962C8B-B14F-4D97-AF65-F5344CB8AC3E}">
        <p14:creationId xmlns:p14="http://schemas.microsoft.com/office/powerpoint/2010/main" val="13303831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156</a:t>
            </a:fld>
            <a:endParaRPr lang="en-US" altLang="en-US" dirty="0"/>
          </a:p>
        </p:txBody>
      </p:sp>
    </p:spTree>
    <p:extLst>
      <p:ext uri="{BB962C8B-B14F-4D97-AF65-F5344CB8AC3E}">
        <p14:creationId xmlns:p14="http://schemas.microsoft.com/office/powerpoint/2010/main" val="19351260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162</a:t>
            </a:fld>
            <a:endParaRPr lang="en-US" altLang="en-US" dirty="0"/>
          </a:p>
        </p:txBody>
      </p:sp>
    </p:spTree>
    <p:extLst>
      <p:ext uri="{BB962C8B-B14F-4D97-AF65-F5344CB8AC3E}">
        <p14:creationId xmlns:p14="http://schemas.microsoft.com/office/powerpoint/2010/main" val="82608346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163</a:t>
            </a:fld>
            <a:endParaRPr lang="en-US" altLang="en-US" dirty="0"/>
          </a:p>
        </p:txBody>
      </p:sp>
    </p:spTree>
    <p:extLst>
      <p:ext uri="{BB962C8B-B14F-4D97-AF65-F5344CB8AC3E}">
        <p14:creationId xmlns:p14="http://schemas.microsoft.com/office/powerpoint/2010/main" val="307178371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165</a:t>
            </a:fld>
            <a:endParaRPr lang="en-US" altLang="en-US" dirty="0"/>
          </a:p>
        </p:txBody>
      </p:sp>
    </p:spTree>
    <p:extLst>
      <p:ext uri="{BB962C8B-B14F-4D97-AF65-F5344CB8AC3E}">
        <p14:creationId xmlns:p14="http://schemas.microsoft.com/office/powerpoint/2010/main" val="37788986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170</a:t>
            </a:fld>
            <a:endParaRPr lang="en-US" altLang="en-US" dirty="0"/>
          </a:p>
        </p:txBody>
      </p:sp>
    </p:spTree>
    <p:extLst>
      <p:ext uri="{BB962C8B-B14F-4D97-AF65-F5344CB8AC3E}">
        <p14:creationId xmlns:p14="http://schemas.microsoft.com/office/powerpoint/2010/main" val="4076144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16</a:t>
            </a:fld>
            <a:endParaRPr lang="en-US" altLang="en-US" dirty="0"/>
          </a:p>
        </p:txBody>
      </p:sp>
    </p:spTree>
    <p:extLst>
      <p:ext uri="{BB962C8B-B14F-4D97-AF65-F5344CB8AC3E}">
        <p14:creationId xmlns:p14="http://schemas.microsoft.com/office/powerpoint/2010/main" val="33304234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173</a:t>
            </a:fld>
            <a:endParaRPr lang="en-US" altLang="en-US" dirty="0"/>
          </a:p>
        </p:txBody>
      </p:sp>
    </p:spTree>
    <p:extLst>
      <p:ext uri="{BB962C8B-B14F-4D97-AF65-F5344CB8AC3E}">
        <p14:creationId xmlns:p14="http://schemas.microsoft.com/office/powerpoint/2010/main" val="21015381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175</a:t>
            </a:fld>
            <a:endParaRPr lang="en-US" altLang="en-US" dirty="0"/>
          </a:p>
        </p:txBody>
      </p:sp>
    </p:spTree>
    <p:extLst>
      <p:ext uri="{BB962C8B-B14F-4D97-AF65-F5344CB8AC3E}">
        <p14:creationId xmlns:p14="http://schemas.microsoft.com/office/powerpoint/2010/main" val="25289114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176</a:t>
            </a:fld>
            <a:endParaRPr lang="en-US" altLang="en-US" dirty="0"/>
          </a:p>
        </p:txBody>
      </p:sp>
    </p:spTree>
    <p:extLst>
      <p:ext uri="{BB962C8B-B14F-4D97-AF65-F5344CB8AC3E}">
        <p14:creationId xmlns:p14="http://schemas.microsoft.com/office/powerpoint/2010/main" val="12970164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24250" y="292100"/>
            <a:ext cx="2552700" cy="14366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179</a:t>
            </a:fld>
            <a:endParaRPr lang="en-US" altLang="en-US" dirty="0"/>
          </a:p>
        </p:txBody>
      </p:sp>
    </p:spTree>
    <p:extLst>
      <p:ext uri="{BB962C8B-B14F-4D97-AF65-F5344CB8AC3E}">
        <p14:creationId xmlns:p14="http://schemas.microsoft.com/office/powerpoint/2010/main" val="15651475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24250" y="292100"/>
            <a:ext cx="2552700" cy="14366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180</a:t>
            </a:fld>
            <a:endParaRPr lang="en-US" altLang="en-US" dirty="0"/>
          </a:p>
        </p:txBody>
      </p:sp>
    </p:spTree>
    <p:extLst>
      <p:ext uri="{BB962C8B-B14F-4D97-AF65-F5344CB8AC3E}">
        <p14:creationId xmlns:p14="http://schemas.microsoft.com/office/powerpoint/2010/main" val="13296066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181</a:t>
            </a:fld>
            <a:endParaRPr lang="en-US" altLang="en-US" dirty="0"/>
          </a:p>
        </p:txBody>
      </p:sp>
    </p:spTree>
    <p:extLst>
      <p:ext uri="{BB962C8B-B14F-4D97-AF65-F5344CB8AC3E}">
        <p14:creationId xmlns:p14="http://schemas.microsoft.com/office/powerpoint/2010/main" val="145483063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24250" y="292100"/>
            <a:ext cx="2552700" cy="14366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182</a:t>
            </a:fld>
            <a:endParaRPr lang="en-US" altLang="en-US" dirty="0"/>
          </a:p>
        </p:txBody>
      </p:sp>
    </p:spTree>
    <p:extLst>
      <p:ext uri="{BB962C8B-B14F-4D97-AF65-F5344CB8AC3E}">
        <p14:creationId xmlns:p14="http://schemas.microsoft.com/office/powerpoint/2010/main" val="18385832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24250" y="292100"/>
            <a:ext cx="2552700" cy="14366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183</a:t>
            </a:fld>
            <a:endParaRPr lang="en-US" altLang="en-US" dirty="0"/>
          </a:p>
        </p:txBody>
      </p:sp>
    </p:spTree>
    <p:extLst>
      <p:ext uri="{BB962C8B-B14F-4D97-AF65-F5344CB8AC3E}">
        <p14:creationId xmlns:p14="http://schemas.microsoft.com/office/powerpoint/2010/main" val="14354933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24250" y="292100"/>
            <a:ext cx="2552700" cy="14366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184</a:t>
            </a:fld>
            <a:endParaRPr lang="en-US" altLang="en-US" dirty="0"/>
          </a:p>
        </p:txBody>
      </p:sp>
    </p:spTree>
    <p:extLst>
      <p:ext uri="{BB962C8B-B14F-4D97-AF65-F5344CB8AC3E}">
        <p14:creationId xmlns:p14="http://schemas.microsoft.com/office/powerpoint/2010/main" val="171058385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393700"/>
            <a:ext cx="3454400" cy="1943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185</a:t>
            </a:fld>
            <a:endParaRPr lang="en-US" altLang="en-US" dirty="0"/>
          </a:p>
        </p:txBody>
      </p:sp>
    </p:spTree>
    <p:extLst>
      <p:ext uri="{BB962C8B-B14F-4D97-AF65-F5344CB8AC3E}">
        <p14:creationId xmlns:p14="http://schemas.microsoft.com/office/powerpoint/2010/main" val="18945228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146" name="Rectangle 1026"/>
          <p:cNvSpPr>
            <a:spLocks noGrp="1" noChangeArrowheads="1"/>
          </p:cNvSpPr>
          <p:nvPr>
            <p:ph type="ctrTitle"/>
          </p:nvPr>
        </p:nvSpPr>
        <p:spPr>
          <a:xfrm>
            <a:off x="1109183" y="1371600"/>
            <a:ext cx="9970459" cy="1298448"/>
          </a:xfrm>
        </p:spPr>
        <p:txBody>
          <a:bodyPr anchor="b" anchorCtr="0"/>
          <a:lstStyle>
            <a:lvl1pPr>
              <a:lnSpc>
                <a:spcPct val="100000"/>
              </a:lnSpc>
              <a:spcAft>
                <a:spcPts val="600"/>
              </a:spcAft>
              <a:defRPr sz="3600"/>
            </a:lvl1pPr>
          </a:lstStyle>
          <a:p>
            <a:r>
              <a:rPr lang="en-US" altLang="en-US"/>
              <a:t>Click to edit Master title style</a:t>
            </a:r>
            <a:endParaRPr lang="en-US" altLang="en-US" dirty="0"/>
          </a:p>
        </p:txBody>
      </p:sp>
      <p:sp>
        <p:nvSpPr>
          <p:cNvPr id="6202" name="Rectangle 1082"/>
          <p:cNvSpPr>
            <a:spLocks noGrp="1" noChangeArrowheads="1"/>
          </p:cNvSpPr>
          <p:nvPr>
            <p:ph type="subTitle" sz="quarter" idx="1"/>
          </p:nvPr>
        </p:nvSpPr>
        <p:spPr>
          <a:xfrm>
            <a:off x="1109183" y="3008376"/>
            <a:ext cx="9970459" cy="1792224"/>
          </a:xfrm>
          <a:prstGeom prst="rect">
            <a:avLst/>
          </a:prstGeom>
          <a:ln w="12700">
            <a:headEnd type="none" w="sm" len="sm"/>
            <a:tailEnd type="none" w="sm" len="sm"/>
          </a:ln>
        </p:spPr>
        <p:txBody>
          <a:bodyPr lIns="91440" tIns="45720" rIns="91440" bIns="45720" anchor="ctr" anchorCtr="0"/>
          <a:lstStyle>
            <a:lvl1pPr marL="0" indent="0" algn="ctr">
              <a:lnSpc>
                <a:spcPct val="100000"/>
              </a:lnSpc>
              <a:spcBef>
                <a:spcPts val="0"/>
              </a:spcBef>
              <a:spcAft>
                <a:spcPts val="2400"/>
              </a:spcAft>
              <a:buFontTx/>
              <a:buNone/>
              <a:defRPr sz="2200"/>
            </a:lvl1pPr>
          </a:lstStyle>
          <a:p>
            <a:r>
              <a:rPr lang="en-US" altLang="en-US"/>
              <a:t>Click to edit Master subtitle style</a:t>
            </a:r>
            <a:endParaRPr lang="en-US" altLang="en-US" dirty="0"/>
          </a:p>
        </p:txBody>
      </p:sp>
      <p:sp>
        <p:nvSpPr>
          <p:cNvPr id="9" name="Freeform 8"/>
          <p:cNvSpPr>
            <a:spLocks/>
          </p:cNvSpPr>
          <p:nvPr userDrawn="1"/>
        </p:nvSpPr>
        <p:spPr bwMode="auto">
          <a:xfrm>
            <a:off x="0" y="950976"/>
            <a:ext cx="12188825" cy="0"/>
          </a:xfrm>
          <a:custGeom>
            <a:avLst/>
            <a:gdLst/>
            <a:ahLst/>
            <a:cxnLst>
              <a:cxn ang="0">
                <a:pos x="0" y="0"/>
              </a:cxn>
              <a:cxn ang="0">
                <a:pos x="6144" y="0"/>
              </a:cxn>
              <a:cxn ang="0">
                <a:pos x="0" y="0"/>
              </a:cxn>
            </a:cxnLst>
            <a:rect l="0" t="0" r="r" b="b"/>
            <a:pathLst>
              <a:path w="6145" h="1">
                <a:moveTo>
                  <a:pt x="0" y="0"/>
                </a:moveTo>
                <a:lnTo>
                  <a:pt x="6144" y="0"/>
                </a:lnTo>
                <a:lnTo>
                  <a:pt x="0" y="0"/>
                </a:lnTo>
              </a:path>
            </a:pathLst>
          </a:custGeom>
          <a:noFill/>
          <a:ln w="22225" cap="flat" cmpd="sng">
            <a:solidFill>
              <a:schemeClr val="accent4"/>
            </a:solidFill>
            <a:prstDash val="solid"/>
            <a:round/>
            <a:headEnd/>
            <a:tailEnd/>
          </a:ln>
          <a:effectLst/>
        </p:spPr>
        <p:txBody>
          <a:bodyPr>
            <a:prstTxWarp prst="textNoShape">
              <a:avLst/>
            </a:prstTxWarp>
          </a:bodyPr>
          <a:lstStyle/>
          <a:p>
            <a:endParaRPr lang="en-US" dirty="0"/>
          </a:p>
        </p:txBody>
      </p:sp>
      <p:sp>
        <p:nvSpPr>
          <p:cNvPr id="10" name="Freeform 8"/>
          <p:cNvSpPr>
            <a:spLocks/>
          </p:cNvSpPr>
          <p:nvPr userDrawn="1"/>
        </p:nvSpPr>
        <p:spPr bwMode="auto">
          <a:xfrm>
            <a:off x="0" y="6355080"/>
            <a:ext cx="12188825" cy="0"/>
          </a:xfrm>
          <a:custGeom>
            <a:avLst/>
            <a:gdLst/>
            <a:ahLst/>
            <a:cxnLst>
              <a:cxn ang="0">
                <a:pos x="0" y="0"/>
              </a:cxn>
              <a:cxn ang="0">
                <a:pos x="6144" y="0"/>
              </a:cxn>
              <a:cxn ang="0">
                <a:pos x="0" y="0"/>
              </a:cxn>
            </a:cxnLst>
            <a:rect l="0" t="0" r="r" b="b"/>
            <a:pathLst>
              <a:path w="6145" h="1">
                <a:moveTo>
                  <a:pt x="0" y="0"/>
                </a:moveTo>
                <a:lnTo>
                  <a:pt x="6144" y="0"/>
                </a:lnTo>
                <a:lnTo>
                  <a:pt x="0" y="0"/>
                </a:lnTo>
              </a:path>
            </a:pathLst>
          </a:custGeom>
          <a:noFill/>
          <a:ln w="22225" cap="flat" cmpd="sng">
            <a:solidFill>
              <a:schemeClr val="accent4"/>
            </a:solidFill>
            <a:prstDash val="solid"/>
            <a:round/>
            <a:headEnd/>
            <a:tailEnd/>
          </a:ln>
          <a:effectLst/>
        </p:spPr>
        <p:txBody>
          <a:bodyPr>
            <a:prstTxWarp prst="textNoShape">
              <a:avLst/>
            </a:prstTxWarp>
          </a:bodyPr>
          <a:lstStyle/>
          <a:p>
            <a:endParaRPr lang="en-US" dirty="0"/>
          </a:p>
        </p:txBody>
      </p:sp>
      <p:pic>
        <p:nvPicPr>
          <p:cNvPr id="7" name="Picture 6" descr="LL_Logo_blue.png">
            <a:extLst>
              <a:ext uri="{FF2B5EF4-FFF2-40B4-BE49-F238E27FC236}">
                <a16:creationId xmlns:a16="http://schemas.microsoft.com/office/drawing/2014/main" id="{398E255E-6F06-4A4C-8A16-E31D28F6A4AF}"/>
              </a:ext>
            </a:extLst>
          </p:cNvPr>
          <p:cNvPicPr>
            <a:picLocks noChangeAspect="1"/>
          </p:cNvPicPr>
          <p:nvPr userDrawn="1"/>
        </p:nvPicPr>
        <p:blipFill>
          <a:blip r:embed="rId2" cstate="print"/>
          <a:stretch>
            <a:fillRect/>
          </a:stretch>
        </p:blipFill>
        <p:spPr>
          <a:xfrm>
            <a:off x="4380277" y="5111496"/>
            <a:ext cx="3428272" cy="34524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hart Placeholder 3"/>
          <p:cNvSpPr>
            <a:spLocks noGrp="1"/>
          </p:cNvSpPr>
          <p:nvPr>
            <p:ph type="chart" sz="quarter" idx="10"/>
          </p:nvPr>
        </p:nvSpPr>
        <p:spPr>
          <a:xfrm>
            <a:off x="1791758" y="1700784"/>
            <a:ext cx="8605310" cy="3941064"/>
          </a:xfrm>
          <a:prstGeom prst="rect">
            <a:avLst/>
          </a:prstGeom>
          <a:ln w="12700">
            <a:solidFill>
              <a:schemeClr val="tx1"/>
            </a:solidFill>
          </a:ln>
        </p:spPr>
        <p:txBody>
          <a:bodyPr vert="horz"/>
          <a:lstStyle>
            <a:lvl1pPr marL="0" indent="0">
              <a:lnSpc>
                <a:spcPts val="2000"/>
              </a:lnSpc>
              <a:spcBef>
                <a:spcPts val="300"/>
              </a:spcBef>
              <a:spcAft>
                <a:spcPts val="600"/>
              </a:spcAft>
              <a:buFontTx/>
              <a:buNone/>
              <a:defRPr/>
            </a:lvl1pPr>
          </a:lstStyle>
          <a:p>
            <a:r>
              <a:rPr lang="en-US" dirty="0"/>
              <a:t>Click icon to add chart</a:t>
            </a:r>
          </a:p>
        </p:txBody>
      </p:sp>
      <p:sp>
        <p:nvSpPr>
          <p:cNvPr id="5" name="Text Placeholder 4"/>
          <p:cNvSpPr>
            <a:spLocks noGrp="1"/>
          </p:cNvSpPr>
          <p:nvPr>
            <p:ph type="body" sz="quarter" idx="11"/>
          </p:nvPr>
        </p:nvSpPr>
        <p:spPr>
          <a:xfrm>
            <a:off x="1791758" y="1252728"/>
            <a:ext cx="8605310" cy="374904"/>
          </a:xfrm>
          <a:prstGeom prst="rect">
            <a:avLst/>
          </a:prstGeom>
        </p:spPr>
        <p:txBody>
          <a:bodyPr vert="horz" anchor="b" anchorCtr="0"/>
          <a:lstStyle>
            <a:lvl1pPr marL="0" indent="0" algn="ctr">
              <a:lnSpc>
                <a:spcPts val="2000"/>
              </a:lnSpc>
              <a:spcBef>
                <a:spcPts val="300"/>
              </a:spcBef>
              <a:spcAft>
                <a:spcPts val="600"/>
              </a:spcAft>
              <a:buFontTx/>
              <a:buNone/>
              <a:defRPr sz="1800" baseline="0"/>
            </a:lvl1pPr>
            <a:lvl2pPr marL="520700" indent="0">
              <a:buNone/>
              <a:defRPr/>
            </a:lvl2pPr>
            <a:lvl3pPr marL="976313" indent="0">
              <a:buNone/>
              <a:defRPr/>
            </a:lvl3pPr>
            <a:lvl4pPr marL="1427162" indent="0">
              <a:buNone/>
              <a:defRPr/>
            </a:lvl4pPr>
            <a:lvl5pPr>
              <a:buNone/>
              <a:defRPr/>
            </a:lvl5pPr>
          </a:lstStyle>
          <a:p>
            <a:pPr lvl="0"/>
            <a:r>
              <a:rPr lang="en-US"/>
              <a:t>Click to edit Master text styles</a:t>
            </a:r>
          </a:p>
        </p:txBody>
      </p:sp>
      <p:sp>
        <p:nvSpPr>
          <p:cNvPr id="6" name="Text Placeholder 4"/>
          <p:cNvSpPr>
            <a:spLocks noGrp="1"/>
          </p:cNvSpPr>
          <p:nvPr>
            <p:ph type="body" sz="quarter" idx="12"/>
          </p:nvPr>
        </p:nvSpPr>
        <p:spPr>
          <a:xfrm>
            <a:off x="1791758" y="5705856"/>
            <a:ext cx="8605310" cy="274320"/>
          </a:xfrm>
          <a:prstGeom prst="rect">
            <a:avLst/>
          </a:prstGeom>
        </p:spPr>
        <p:txBody>
          <a:bodyPr vert="horz" anchor="t" anchorCtr="0"/>
          <a:lstStyle>
            <a:lvl1pPr marL="0" indent="0" algn="ctr">
              <a:lnSpc>
                <a:spcPts val="1400"/>
              </a:lnSpc>
              <a:spcBef>
                <a:spcPts val="300"/>
              </a:spcBef>
              <a:spcAft>
                <a:spcPts val="600"/>
              </a:spcAft>
              <a:buFontTx/>
              <a:buNone/>
              <a:defRPr sz="1200" b="1" i="0" baseline="0"/>
            </a:lvl1pPr>
            <a:lvl2pPr marL="520700" indent="0">
              <a:buNone/>
              <a:defRPr/>
            </a:lvl2pPr>
            <a:lvl3pPr marL="976313" indent="0">
              <a:buNone/>
              <a:defRPr/>
            </a:lvl3pPr>
            <a:lvl4pPr marL="1427162" indent="0">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2007096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33819" y="1289304"/>
            <a:ext cx="10921187" cy="4828032"/>
          </a:xfrm>
          <a:prstGeom prst="rect">
            <a:avLst/>
          </a:prstGeom>
        </p:spPr>
        <p:txBody>
          <a:bodyPr/>
          <a:lstStyle>
            <a:lvl1pPr marL="237744" indent="-237744">
              <a:lnSpc>
                <a:spcPts val="2200"/>
              </a:lnSpc>
              <a:spcBef>
                <a:spcPts val="1200"/>
              </a:spcBef>
              <a:buSzPct val="100000"/>
              <a:buFont typeface="Arial"/>
              <a:buChar char="•"/>
              <a:defRPr/>
            </a:lvl1pPr>
            <a:lvl2pPr marL="539496" indent="-256032">
              <a:lnSpc>
                <a:spcPts val="2000"/>
              </a:lnSpc>
              <a:spcBef>
                <a:spcPts val="600"/>
              </a:spcBef>
              <a:defRPr/>
            </a:lvl2pPr>
            <a:lvl3pPr marL="758952" indent="-182880">
              <a:lnSpc>
                <a:spcPts val="1800"/>
              </a:lnSpc>
              <a:spcBef>
                <a:spcPts val="600"/>
              </a:spcBef>
              <a:buSzPct val="90000"/>
              <a:buFont typeface="Arial"/>
              <a:buChar char="•"/>
              <a:defRPr/>
            </a:lvl3pPr>
            <a:lvl4pPr marL="1143000" indent="-111125">
              <a:lnSpc>
                <a:spcPts val="1600"/>
              </a:lnSpc>
              <a:spcBef>
                <a:spcPts val="600"/>
              </a:spcBef>
              <a:buFont typeface="Arial" pitchFamily="34" charset="0"/>
              <a:buChar char="-"/>
              <a:defRPr/>
            </a:lvl4pPr>
            <a:lvl5pPr marL="1371600" indent="-111125">
              <a:lnSpc>
                <a:spcPts val="1400"/>
              </a:lnSpc>
              <a:spcBef>
                <a:spcPts val="600"/>
              </a:spcBef>
              <a:buSzPct val="85000"/>
              <a:buFont typeface="Arial"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633819" y="1289304"/>
            <a:ext cx="5314328" cy="4828032"/>
          </a:xfrm>
          <a:prstGeom prst="rect">
            <a:avLst/>
          </a:prstGeom>
        </p:spPr>
        <p:txBody>
          <a:bodyPr/>
          <a:lstStyle>
            <a:lvl1pPr marL="237744" indent="-237744">
              <a:lnSpc>
                <a:spcPts val="2200"/>
              </a:lnSpc>
              <a:spcBef>
                <a:spcPts val="1200"/>
              </a:spcBef>
              <a:buSzPct val="100000"/>
              <a:buFont typeface="Arial"/>
              <a:buChar char="•"/>
              <a:defRPr/>
            </a:lvl1pPr>
            <a:lvl2pPr marL="539496" indent="-256032">
              <a:lnSpc>
                <a:spcPts val="2000"/>
              </a:lnSpc>
              <a:spcBef>
                <a:spcPts val="600"/>
              </a:spcBef>
              <a:defRPr/>
            </a:lvl2pPr>
            <a:lvl3pPr marL="758952" indent="-182880">
              <a:lnSpc>
                <a:spcPts val="1800"/>
              </a:lnSpc>
              <a:spcBef>
                <a:spcPts val="600"/>
              </a:spcBef>
              <a:buSzPct val="90000"/>
              <a:buFont typeface="Wingdings" charset="2"/>
              <a:buChar char="§"/>
              <a:defRPr/>
            </a:lvl3pPr>
            <a:lvl4pPr marL="1033272" indent="0">
              <a:lnSpc>
                <a:spcPts val="1600"/>
              </a:lnSpc>
              <a:spcBef>
                <a:spcPts val="600"/>
              </a:spcBef>
              <a:buFontTx/>
              <a:buNone/>
              <a:defRPr/>
            </a:lvl4pPr>
            <a:lvl5pPr marL="1261872" indent="0">
              <a:lnSpc>
                <a:spcPts val="1400"/>
              </a:lnSpc>
              <a:spcBef>
                <a:spcPts val="600"/>
              </a:spcBef>
              <a:buSzPct val="8500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0"/>
          </p:nvPr>
        </p:nvSpPr>
        <p:spPr>
          <a:xfrm>
            <a:off x="6216301" y="1289304"/>
            <a:ext cx="5314328" cy="4828032"/>
          </a:xfrm>
          <a:prstGeom prst="rect">
            <a:avLst/>
          </a:prstGeom>
        </p:spPr>
        <p:txBody>
          <a:bodyPr/>
          <a:lstStyle>
            <a:lvl1pPr marL="237744" indent="-237744">
              <a:lnSpc>
                <a:spcPts val="2200"/>
              </a:lnSpc>
              <a:spcBef>
                <a:spcPts val="1200"/>
              </a:spcBef>
              <a:buSzPct val="100000"/>
              <a:buFont typeface="Arial"/>
              <a:buChar char="•"/>
              <a:defRPr/>
            </a:lvl1pPr>
            <a:lvl2pPr marL="539496" indent="-256032">
              <a:lnSpc>
                <a:spcPts val="2000"/>
              </a:lnSpc>
              <a:spcBef>
                <a:spcPts val="600"/>
              </a:spcBef>
              <a:defRPr/>
            </a:lvl2pPr>
            <a:lvl3pPr marL="758952" indent="-182880">
              <a:lnSpc>
                <a:spcPts val="1800"/>
              </a:lnSpc>
              <a:spcBef>
                <a:spcPts val="600"/>
              </a:spcBef>
              <a:buSzPct val="90000"/>
              <a:buFont typeface="Wingdings" charset="2"/>
              <a:buChar char="§"/>
              <a:defRPr/>
            </a:lvl3pPr>
            <a:lvl4pPr marL="1033272" indent="0">
              <a:lnSpc>
                <a:spcPts val="1600"/>
              </a:lnSpc>
              <a:spcBef>
                <a:spcPts val="600"/>
              </a:spcBef>
              <a:buFontTx/>
              <a:buNone/>
              <a:defRPr/>
            </a:lvl4pPr>
            <a:lvl5pPr marL="1261872" indent="0">
              <a:lnSpc>
                <a:spcPts val="1400"/>
              </a:lnSpc>
              <a:spcBef>
                <a:spcPts val="600"/>
              </a:spcBef>
              <a:buSzPct val="8500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7805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146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5449" y="146304"/>
            <a:ext cx="9677927" cy="466344"/>
          </a:xfrm>
        </p:spPr>
        <p:txBody>
          <a:bodyPr/>
          <a:lstStyle/>
          <a:p>
            <a:r>
              <a:rPr lang="en-US"/>
              <a:t>Click to edit Master title style</a:t>
            </a:r>
          </a:p>
        </p:txBody>
      </p:sp>
      <p:sp>
        <p:nvSpPr>
          <p:cNvPr id="3" name="Content Placeholder 2"/>
          <p:cNvSpPr>
            <a:spLocks noGrp="1"/>
          </p:cNvSpPr>
          <p:nvPr>
            <p:ph idx="1"/>
          </p:nvPr>
        </p:nvSpPr>
        <p:spPr>
          <a:xfrm>
            <a:off x="633819" y="1289304"/>
            <a:ext cx="10921187" cy="4828032"/>
          </a:xfrm>
          <a:prstGeom prst="rect">
            <a:avLst/>
          </a:prstGeom>
        </p:spPr>
        <p:txBody>
          <a:bodyPr/>
          <a:lstStyle>
            <a:lvl1pPr marL="237744" indent="-237744">
              <a:lnSpc>
                <a:spcPts val="2200"/>
              </a:lnSpc>
              <a:spcBef>
                <a:spcPts val="1200"/>
              </a:spcBef>
              <a:buSzPct val="100000"/>
              <a:buFont typeface="Arial"/>
              <a:buChar char="•"/>
              <a:defRPr/>
            </a:lvl1pPr>
            <a:lvl2pPr marL="539496" indent="-256032">
              <a:lnSpc>
                <a:spcPts val="2000"/>
              </a:lnSpc>
              <a:spcBef>
                <a:spcPts val="600"/>
              </a:spcBef>
              <a:defRPr/>
            </a:lvl2pPr>
            <a:lvl3pPr marL="758952" indent="-182880">
              <a:lnSpc>
                <a:spcPts val="1800"/>
              </a:lnSpc>
              <a:spcBef>
                <a:spcPts val="600"/>
              </a:spcBef>
              <a:buSzPct val="90000"/>
              <a:buFont typeface="Wingdings" charset="2"/>
              <a:buChar char="§"/>
              <a:defRPr/>
            </a:lvl3pPr>
            <a:lvl4pPr marL="1033272" indent="0">
              <a:lnSpc>
                <a:spcPts val="1600"/>
              </a:lnSpc>
              <a:spcBef>
                <a:spcPts val="600"/>
              </a:spcBef>
              <a:buFontTx/>
              <a:buNone/>
              <a:defRPr/>
            </a:lvl4pPr>
            <a:lvl5pPr marL="1261872" indent="0">
              <a:lnSpc>
                <a:spcPts val="1400"/>
              </a:lnSpc>
              <a:spcBef>
                <a:spcPts val="600"/>
              </a:spcBef>
              <a:buSzPct val="8500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1255449" y="594360"/>
            <a:ext cx="9677927" cy="304800"/>
          </a:xfrm>
          <a:prstGeom prst="rect">
            <a:avLst/>
          </a:prstGeom>
        </p:spPr>
        <p:txBody>
          <a:bodyPr vert="horz"/>
          <a:lstStyle>
            <a:lvl1pPr marL="0" indent="0" algn="ctr">
              <a:lnSpc>
                <a:spcPts val="2400"/>
              </a:lnSpc>
              <a:spcBef>
                <a:spcPts val="300"/>
              </a:spcBef>
              <a:spcAft>
                <a:spcPts val="600"/>
              </a:spcAft>
              <a:buFontTx/>
              <a:buNone/>
              <a:defRPr sz="2400" baseline="0"/>
            </a:lvl1pPr>
            <a:lvl2pPr marL="520700" indent="0">
              <a:buNone/>
              <a:defRPr/>
            </a:lvl2pPr>
            <a:lvl3pPr marL="976313" indent="0">
              <a:buNone/>
              <a:defRPr/>
            </a:lvl3pPr>
            <a:lvl4pPr marL="1427162" indent="0">
              <a:buNone/>
              <a:defRPr/>
            </a:lvl4pPr>
            <a:lvl5pPr>
              <a:buNone/>
              <a:defRPr/>
            </a:lvl5pPr>
          </a:lstStyle>
          <a:p>
            <a:pPr lvl="0"/>
            <a:r>
              <a:rPr lang="en-US" dirty="0"/>
              <a:t>Click to add Subtitle</a:t>
            </a:r>
          </a:p>
        </p:txBody>
      </p:sp>
    </p:spTree>
    <p:extLst>
      <p:ext uri="{BB962C8B-B14F-4D97-AF65-F5344CB8AC3E}">
        <p14:creationId xmlns:p14="http://schemas.microsoft.com/office/powerpoint/2010/main" val="2411346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33819" y="1682496"/>
            <a:ext cx="10921187" cy="4443984"/>
          </a:xfrm>
          <a:prstGeom prst="rect">
            <a:avLst/>
          </a:prstGeom>
        </p:spPr>
        <p:txBody>
          <a:bodyPr anchor="t" anchorCtr="1"/>
          <a:lstStyle>
            <a:lvl1pPr marL="237744" indent="-237744">
              <a:lnSpc>
                <a:spcPts val="2200"/>
              </a:lnSpc>
              <a:spcBef>
                <a:spcPts val="1500"/>
              </a:spcBef>
              <a:buSzPct val="100000"/>
              <a:buFont typeface="Arial"/>
              <a:buChar char="•"/>
              <a:defRPr/>
            </a:lvl1pPr>
            <a:lvl2pPr marL="539496" indent="-256032">
              <a:lnSpc>
                <a:spcPts val="2000"/>
              </a:lnSpc>
              <a:spcBef>
                <a:spcPts val="1500"/>
              </a:spcBef>
              <a:defRPr/>
            </a:lvl2pPr>
            <a:lvl3pPr marL="758952" indent="-182880">
              <a:lnSpc>
                <a:spcPts val="1800"/>
              </a:lnSpc>
              <a:spcBef>
                <a:spcPts val="1500"/>
              </a:spcBef>
              <a:buSzPct val="90000"/>
              <a:buFont typeface="Wingdings" charset="2"/>
              <a:buChar char="§"/>
              <a:defRPr/>
            </a:lvl3pPr>
            <a:lvl4pPr marL="1033272" indent="0">
              <a:lnSpc>
                <a:spcPts val="1600"/>
              </a:lnSpc>
              <a:spcBef>
                <a:spcPts val="1500"/>
              </a:spcBef>
              <a:buFontTx/>
              <a:buNone/>
              <a:defRPr/>
            </a:lvl4pPr>
            <a:lvl5pPr marL="1261872" indent="0">
              <a:lnSpc>
                <a:spcPts val="1400"/>
              </a:lnSpc>
              <a:spcBef>
                <a:spcPts val="1500"/>
              </a:spcBef>
              <a:buSzPct val="8500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1346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hasCustomPrompt="1"/>
          </p:nvPr>
        </p:nvSpPr>
        <p:spPr>
          <a:xfrm>
            <a:off x="2108667" y="1764792"/>
            <a:ext cx="7959303" cy="3776472"/>
          </a:xfrm>
          <a:prstGeom prst="rect">
            <a:avLst/>
          </a:prstGeom>
          <a:ln w="12700">
            <a:solidFill>
              <a:schemeClr val="tx1"/>
            </a:solidFill>
          </a:ln>
        </p:spPr>
        <p:txBody>
          <a:bodyPr vert="horz"/>
          <a:lstStyle>
            <a:lvl1pPr marL="0" indent="0" algn="ctr">
              <a:lnSpc>
                <a:spcPts val="2000"/>
              </a:lnSpc>
              <a:spcBef>
                <a:spcPts val="300"/>
              </a:spcBef>
              <a:spcAft>
                <a:spcPts val="600"/>
              </a:spcAft>
              <a:buFontTx/>
              <a:buNone/>
              <a:defRPr/>
            </a:lvl1pPr>
          </a:lstStyle>
          <a:p>
            <a:r>
              <a:rPr lang="en-US" dirty="0"/>
              <a:t>Click icon to add picture</a:t>
            </a:r>
          </a:p>
        </p:txBody>
      </p:sp>
      <p:sp>
        <p:nvSpPr>
          <p:cNvPr id="5" name="Text Placeholder 4"/>
          <p:cNvSpPr>
            <a:spLocks noGrp="1"/>
          </p:cNvSpPr>
          <p:nvPr>
            <p:ph type="body" sz="quarter" idx="11"/>
          </p:nvPr>
        </p:nvSpPr>
        <p:spPr>
          <a:xfrm>
            <a:off x="2108667" y="1316736"/>
            <a:ext cx="7959303" cy="374904"/>
          </a:xfrm>
          <a:prstGeom prst="rect">
            <a:avLst/>
          </a:prstGeom>
        </p:spPr>
        <p:txBody>
          <a:bodyPr vert="horz" anchor="b" anchorCtr="0"/>
          <a:lstStyle>
            <a:lvl1pPr marL="0" indent="0" algn="ctr">
              <a:lnSpc>
                <a:spcPts val="2000"/>
              </a:lnSpc>
              <a:spcBef>
                <a:spcPts val="300"/>
              </a:spcBef>
              <a:spcAft>
                <a:spcPts val="600"/>
              </a:spcAft>
              <a:buFontTx/>
              <a:buNone/>
              <a:defRPr sz="1800" baseline="0"/>
            </a:lvl1pPr>
            <a:lvl2pPr marL="520700" indent="0">
              <a:buNone/>
              <a:defRPr/>
            </a:lvl2pPr>
            <a:lvl3pPr marL="976313" indent="0">
              <a:buNone/>
              <a:defRPr/>
            </a:lvl3pPr>
            <a:lvl4pPr marL="1427162" indent="0">
              <a:buNone/>
              <a:defRPr/>
            </a:lvl4pPr>
            <a:lvl5pPr>
              <a:buNone/>
              <a:defRPr/>
            </a:lvl5pPr>
          </a:lstStyle>
          <a:p>
            <a:pPr lvl="0"/>
            <a:r>
              <a:rPr lang="en-US"/>
              <a:t>Click to edit Master text styles</a:t>
            </a:r>
          </a:p>
        </p:txBody>
      </p:sp>
      <p:sp>
        <p:nvSpPr>
          <p:cNvPr id="6" name="Text Placeholder 4"/>
          <p:cNvSpPr>
            <a:spLocks noGrp="1"/>
          </p:cNvSpPr>
          <p:nvPr>
            <p:ph type="body" sz="quarter" idx="12"/>
          </p:nvPr>
        </p:nvSpPr>
        <p:spPr>
          <a:xfrm>
            <a:off x="2108667" y="5605272"/>
            <a:ext cx="7959303" cy="274320"/>
          </a:xfrm>
          <a:prstGeom prst="rect">
            <a:avLst/>
          </a:prstGeom>
        </p:spPr>
        <p:txBody>
          <a:bodyPr vert="horz" anchor="t" anchorCtr="0"/>
          <a:lstStyle>
            <a:lvl1pPr marL="0" indent="0" algn="ctr">
              <a:lnSpc>
                <a:spcPts val="1400"/>
              </a:lnSpc>
              <a:spcBef>
                <a:spcPts val="300"/>
              </a:spcBef>
              <a:spcAft>
                <a:spcPts val="600"/>
              </a:spcAft>
              <a:buFontTx/>
              <a:buNone/>
              <a:defRPr sz="1200" b="1" i="0" baseline="0"/>
            </a:lvl1pPr>
            <a:lvl2pPr marL="520700" indent="0">
              <a:buNone/>
              <a:defRPr/>
            </a:lvl2pPr>
            <a:lvl3pPr marL="976313" indent="0">
              <a:buNone/>
              <a:defRPr/>
            </a:lvl3pPr>
            <a:lvl4pPr marL="1427162" indent="0">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2497905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Media Placeholder 3"/>
          <p:cNvSpPr>
            <a:spLocks noGrp="1"/>
          </p:cNvSpPr>
          <p:nvPr>
            <p:ph type="media" sz="quarter" idx="10"/>
          </p:nvPr>
        </p:nvSpPr>
        <p:spPr>
          <a:xfrm>
            <a:off x="2315877" y="1828800"/>
            <a:ext cx="7581449" cy="3346704"/>
          </a:xfrm>
          <a:prstGeom prst="rect">
            <a:avLst/>
          </a:prstGeom>
          <a:ln w="12700">
            <a:solidFill>
              <a:schemeClr val="tx1"/>
            </a:solidFill>
          </a:ln>
        </p:spPr>
        <p:txBody>
          <a:bodyPr vert="horz"/>
          <a:lstStyle>
            <a:lvl1pPr marL="0" indent="0">
              <a:lnSpc>
                <a:spcPts val="2000"/>
              </a:lnSpc>
              <a:spcBef>
                <a:spcPts val="300"/>
              </a:spcBef>
              <a:spcAft>
                <a:spcPts val="600"/>
              </a:spcAft>
              <a:buFontTx/>
              <a:buNone/>
              <a:defRPr/>
            </a:lvl1pPr>
          </a:lstStyle>
          <a:p>
            <a:r>
              <a:rPr lang="en-US" dirty="0"/>
              <a:t>Click icon to add media</a:t>
            </a:r>
          </a:p>
        </p:txBody>
      </p:sp>
      <p:sp>
        <p:nvSpPr>
          <p:cNvPr id="5" name="Text Placeholder 4"/>
          <p:cNvSpPr>
            <a:spLocks noGrp="1"/>
          </p:cNvSpPr>
          <p:nvPr>
            <p:ph type="body" sz="quarter" idx="11"/>
          </p:nvPr>
        </p:nvSpPr>
        <p:spPr>
          <a:xfrm>
            <a:off x="2315877" y="1371600"/>
            <a:ext cx="7581449" cy="374904"/>
          </a:xfrm>
          <a:prstGeom prst="rect">
            <a:avLst/>
          </a:prstGeom>
        </p:spPr>
        <p:txBody>
          <a:bodyPr vert="horz" anchor="b" anchorCtr="0"/>
          <a:lstStyle>
            <a:lvl1pPr marL="0" indent="0" algn="ctr">
              <a:lnSpc>
                <a:spcPts val="2000"/>
              </a:lnSpc>
              <a:spcBef>
                <a:spcPts val="300"/>
              </a:spcBef>
              <a:spcAft>
                <a:spcPts val="600"/>
              </a:spcAft>
              <a:buFontTx/>
              <a:buNone/>
              <a:defRPr sz="1800" baseline="0"/>
            </a:lvl1pPr>
            <a:lvl2pPr marL="520700" indent="0">
              <a:buNone/>
              <a:defRPr/>
            </a:lvl2pPr>
            <a:lvl3pPr marL="976313" indent="0">
              <a:buNone/>
              <a:defRPr/>
            </a:lvl3pPr>
            <a:lvl4pPr marL="1427162" indent="0">
              <a:buNone/>
              <a:defRPr/>
            </a:lvl4pPr>
            <a:lvl5pPr>
              <a:buNone/>
              <a:defRPr/>
            </a:lvl5pPr>
          </a:lstStyle>
          <a:p>
            <a:pPr lvl="0"/>
            <a:r>
              <a:rPr lang="en-US"/>
              <a:t>Click to edit Master text styles</a:t>
            </a:r>
          </a:p>
        </p:txBody>
      </p:sp>
      <p:sp>
        <p:nvSpPr>
          <p:cNvPr id="6" name="Text Placeholder 4"/>
          <p:cNvSpPr>
            <a:spLocks noGrp="1"/>
          </p:cNvSpPr>
          <p:nvPr>
            <p:ph type="body" sz="quarter" idx="12"/>
          </p:nvPr>
        </p:nvSpPr>
        <p:spPr>
          <a:xfrm>
            <a:off x="2315877" y="5230368"/>
            <a:ext cx="7581449" cy="274320"/>
          </a:xfrm>
          <a:prstGeom prst="rect">
            <a:avLst/>
          </a:prstGeom>
        </p:spPr>
        <p:txBody>
          <a:bodyPr vert="horz" anchor="t" anchorCtr="0"/>
          <a:lstStyle>
            <a:lvl1pPr marL="0" indent="0" algn="ctr">
              <a:lnSpc>
                <a:spcPts val="1400"/>
              </a:lnSpc>
              <a:spcBef>
                <a:spcPts val="300"/>
              </a:spcBef>
              <a:spcAft>
                <a:spcPts val="600"/>
              </a:spcAft>
              <a:buFontTx/>
              <a:buNone/>
              <a:defRPr sz="1200" b="1" i="0" baseline="0"/>
            </a:lvl1pPr>
            <a:lvl2pPr marL="520700" indent="0">
              <a:buNone/>
              <a:defRPr/>
            </a:lvl2pPr>
            <a:lvl3pPr marL="976313" indent="0">
              <a:buNone/>
              <a:defRPr/>
            </a:lvl3pPr>
            <a:lvl4pPr marL="1427162" indent="0">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338039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 Target="../slides/slide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title"/>
          </p:nvPr>
        </p:nvSpPr>
        <p:spPr bwMode="auto">
          <a:xfrm>
            <a:off x="1255449" y="100584"/>
            <a:ext cx="9677927" cy="813816"/>
          </a:xfrm>
          <a:prstGeom prst="rect">
            <a:avLst/>
          </a:prstGeom>
          <a:noFill/>
          <a:ln w="9525">
            <a:noFill/>
            <a:miter lim="800000"/>
            <a:headEnd/>
            <a:tailEnd/>
          </a:ln>
          <a:effectLst/>
        </p:spPr>
        <p:txBody>
          <a:bodyPr vert="horz" wrap="square" lIns="92064" tIns="46033" rIns="92064" bIns="46033" numCol="1" anchor="ctr" anchorCtr="0" compatLnSpc="1">
            <a:prstTxWarp prst="textNoShape">
              <a:avLst/>
            </a:prstTxWarp>
          </a:bodyPr>
          <a:lstStyle/>
          <a:p>
            <a:pPr lvl="0"/>
            <a:r>
              <a:rPr lang="en-US" altLang="en-US"/>
              <a:t>Click to edit Master title style</a:t>
            </a:r>
            <a:endParaRPr lang="en-US" altLang="en-US" dirty="0"/>
          </a:p>
        </p:txBody>
      </p:sp>
      <p:sp>
        <p:nvSpPr>
          <p:cNvPr id="1032" name="Freeform 8"/>
          <p:cNvSpPr>
            <a:spLocks/>
          </p:cNvSpPr>
          <p:nvPr/>
        </p:nvSpPr>
        <p:spPr bwMode="auto">
          <a:xfrm>
            <a:off x="0" y="950976"/>
            <a:ext cx="12188825" cy="0"/>
          </a:xfrm>
          <a:custGeom>
            <a:avLst/>
            <a:gdLst/>
            <a:ahLst/>
            <a:cxnLst>
              <a:cxn ang="0">
                <a:pos x="0" y="0"/>
              </a:cxn>
              <a:cxn ang="0">
                <a:pos x="6144" y="0"/>
              </a:cxn>
              <a:cxn ang="0">
                <a:pos x="0" y="0"/>
              </a:cxn>
            </a:cxnLst>
            <a:rect l="0" t="0" r="r" b="b"/>
            <a:pathLst>
              <a:path w="6145" h="1">
                <a:moveTo>
                  <a:pt x="0" y="0"/>
                </a:moveTo>
                <a:lnTo>
                  <a:pt x="6144" y="0"/>
                </a:lnTo>
                <a:lnTo>
                  <a:pt x="0" y="0"/>
                </a:lnTo>
              </a:path>
            </a:pathLst>
          </a:custGeom>
          <a:noFill/>
          <a:ln w="22225" cap="flat" cmpd="sng">
            <a:solidFill>
              <a:schemeClr val="accent4"/>
            </a:solidFill>
            <a:prstDash val="solid"/>
            <a:round/>
            <a:headEnd/>
            <a:tailEnd/>
          </a:ln>
          <a:effectLst/>
        </p:spPr>
        <p:txBody>
          <a:bodyPr>
            <a:prstTxWarp prst="textNoShape">
              <a:avLst/>
            </a:prstTxWarp>
          </a:bodyPr>
          <a:lstStyle/>
          <a:p>
            <a:endParaRPr lang="en-US" dirty="0"/>
          </a:p>
        </p:txBody>
      </p:sp>
      <p:sp>
        <p:nvSpPr>
          <p:cNvPr id="1048" name="Rectangle 24"/>
          <p:cNvSpPr>
            <a:spLocks noChangeArrowheads="1"/>
          </p:cNvSpPr>
          <p:nvPr/>
        </p:nvSpPr>
        <p:spPr bwMode="auto">
          <a:xfrm>
            <a:off x="426609" y="6448820"/>
            <a:ext cx="1450470" cy="219456"/>
          </a:xfrm>
          <a:prstGeom prst="rect">
            <a:avLst/>
          </a:prstGeom>
          <a:noFill/>
          <a:ln w="9525">
            <a:noFill/>
            <a:miter lim="800000"/>
            <a:headEnd/>
            <a:tailEnd/>
          </a:ln>
          <a:effectLst/>
        </p:spPr>
        <p:txBody>
          <a:bodyPr wrap="square" lIns="0" tIns="0" rIns="0" bIns="0" anchor="t" anchorCtr="0">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b="0" i="0" baseline="0" dirty="0"/>
              <a:t>OpenVPX Tutorial-</a:t>
            </a:r>
            <a:fld id="{321F32AB-3DDB-C54A-A434-42EC1FB733CD}" type="slidenum">
              <a:rPr lang="en-US" altLang="en-US" sz="700" b="0" i="0" smtClean="0"/>
              <a:pPr marL="0" marR="0" indent="0" algn="l" defTabSz="914400" rtl="0" eaLnBrk="0" fontAlgn="base" latinLnBrk="0" hangingPunct="0">
                <a:lnSpc>
                  <a:spcPct val="100000"/>
                </a:lnSpc>
                <a:spcBef>
                  <a:spcPct val="0"/>
                </a:spcBef>
                <a:spcAft>
                  <a:spcPct val="0"/>
                </a:spcAft>
                <a:buClrTx/>
                <a:buSzTx/>
                <a:buFontTx/>
                <a:buNone/>
                <a:tabLst/>
                <a:defRPr/>
              </a:pPr>
              <a:t>‹#›</a:t>
            </a:fld>
            <a:br>
              <a:rPr lang="en-US" altLang="en-US" sz="700" b="0" i="0" baseline="0" dirty="0"/>
            </a:br>
            <a:r>
              <a:rPr lang="en-US" altLang="en-US" sz="700" b="0" i="0" baseline="0" dirty="0"/>
              <a:t>6 February 2024</a:t>
            </a:r>
          </a:p>
        </p:txBody>
      </p:sp>
      <p:sp>
        <p:nvSpPr>
          <p:cNvPr id="11" name="Freeform 8"/>
          <p:cNvSpPr>
            <a:spLocks/>
          </p:cNvSpPr>
          <p:nvPr/>
        </p:nvSpPr>
        <p:spPr bwMode="auto">
          <a:xfrm>
            <a:off x="0" y="6355080"/>
            <a:ext cx="12188825" cy="0"/>
          </a:xfrm>
          <a:custGeom>
            <a:avLst/>
            <a:gdLst/>
            <a:ahLst/>
            <a:cxnLst>
              <a:cxn ang="0">
                <a:pos x="0" y="0"/>
              </a:cxn>
              <a:cxn ang="0">
                <a:pos x="6144" y="0"/>
              </a:cxn>
              <a:cxn ang="0">
                <a:pos x="0" y="0"/>
              </a:cxn>
            </a:cxnLst>
            <a:rect l="0" t="0" r="r" b="b"/>
            <a:pathLst>
              <a:path w="6145" h="1">
                <a:moveTo>
                  <a:pt x="0" y="0"/>
                </a:moveTo>
                <a:lnTo>
                  <a:pt x="6144" y="0"/>
                </a:lnTo>
                <a:lnTo>
                  <a:pt x="0" y="0"/>
                </a:lnTo>
              </a:path>
            </a:pathLst>
          </a:custGeom>
          <a:noFill/>
          <a:ln w="22225" cap="flat" cmpd="sng">
            <a:solidFill>
              <a:schemeClr val="accent4"/>
            </a:solidFill>
            <a:prstDash val="solid"/>
            <a:round/>
            <a:headEnd/>
            <a:tailEnd/>
          </a:ln>
          <a:effectLst/>
        </p:spPr>
        <p:txBody>
          <a:bodyPr>
            <a:prstTxWarp prst="textNoShape">
              <a:avLst/>
            </a:prstTxWarp>
          </a:bodyPr>
          <a:lstStyle/>
          <a:p>
            <a:endParaRPr lang="en-US" dirty="0"/>
          </a:p>
        </p:txBody>
      </p:sp>
      <p:sp>
        <p:nvSpPr>
          <p:cNvPr id="9" name="TextBox 8"/>
          <p:cNvSpPr txBox="1"/>
          <p:nvPr/>
        </p:nvSpPr>
        <p:spPr>
          <a:xfrm>
            <a:off x="2539338" y="6400800"/>
            <a:ext cx="7110148" cy="2154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800" b="1" dirty="0"/>
              <a:t>DISTRIBUTION STATEMENT  A.  Approved for public release; distribution is unlimited.</a:t>
            </a:r>
            <a:endParaRPr lang="en-US" sz="800" b="1" dirty="0">
              <a:solidFill>
                <a:srgbClr val="FF0000"/>
              </a:solidFill>
            </a:endParaRPr>
          </a:p>
        </p:txBody>
      </p:sp>
      <p:pic>
        <p:nvPicPr>
          <p:cNvPr id="12" name="Picture 11" descr="LL_Logo_blue_nomark.png"/>
          <p:cNvPicPr>
            <a:picLocks noChangeAspect="1"/>
          </p:cNvPicPr>
          <p:nvPr/>
        </p:nvPicPr>
        <p:blipFill>
          <a:blip r:embed="rId12" cstate="print"/>
          <a:stretch>
            <a:fillRect/>
          </a:stretch>
        </p:blipFill>
        <p:spPr>
          <a:xfrm>
            <a:off x="9681997" y="6473952"/>
            <a:ext cx="2007097" cy="228224"/>
          </a:xfrm>
          <a:prstGeom prst="rect">
            <a:avLst/>
          </a:prstGeom>
        </p:spPr>
      </p:pic>
      <p:sp>
        <p:nvSpPr>
          <p:cNvPr id="5" name="Action Button: Custom 4">
            <a:hlinkClick r:id="" action="ppaction://hlinkshowjump?jump=lastslideviewed" highlightClick="1"/>
          </p:cNvPr>
          <p:cNvSpPr/>
          <p:nvPr/>
        </p:nvSpPr>
        <p:spPr bwMode="auto">
          <a:xfrm>
            <a:off x="9599611" y="6364784"/>
            <a:ext cx="2182920" cy="502920"/>
          </a:xfrm>
          <a:prstGeom prst="actionButtonBlank">
            <a:avLst/>
          </a:prstGeom>
          <a:no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10" name="Content Placeholder 3" descr="LL_Logo_alone_blue.png">
            <a:hlinkClick r:id="rId13" action="ppaction://hlinksldjump"/>
            <a:extLst>
              <a:ext uri="{FF2B5EF4-FFF2-40B4-BE49-F238E27FC236}">
                <a16:creationId xmlns:a16="http://schemas.microsoft.com/office/drawing/2014/main" id="{164A4BBE-B2AE-41AE-AC4D-81B5D726233B}"/>
              </a:ext>
            </a:extLst>
          </p:cNvPr>
          <p:cNvPicPr>
            <a:picLocks noChangeAspect="1"/>
          </p:cNvPicPr>
          <p:nvPr userDrawn="1"/>
        </p:nvPicPr>
        <p:blipFill>
          <a:blip r:embed="rId14" cstate="print"/>
          <a:stretch>
            <a:fillRect/>
          </a:stretch>
        </p:blipFill>
        <p:spPr>
          <a:xfrm>
            <a:off x="487553" y="246889"/>
            <a:ext cx="548524" cy="53108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4" r:id="rId4"/>
    <p:sldLayoutId id="2147483662" r:id="rId5"/>
    <p:sldLayoutId id="2147483656" r:id="rId6"/>
    <p:sldLayoutId id="2147483658" r:id="rId7"/>
    <p:sldLayoutId id="2147483659" r:id="rId8"/>
    <p:sldLayoutId id="2147483660" r:id="rId9"/>
    <p:sldLayoutId id="2147483661" r:id="rId10"/>
  </p:sldLayoutIdLst>
  <p:hf sldNum="0" hdr="0" ftr="0" dt="0"/>
  <p:txStyles>
    <p:titleStyle>
      <a:lvl1pPr algn="ctr" rtl="0" eaLnBrk="1" fontAlgn="base" hangingPunct="1">
        <a:lnSpc>
          <a:spcPts val="2800"/>
        </a:lnSpc>
        <a:spcBef>
          <a:spcPct val="0"/>
        </a:spcBef>
        <a:spcAft>
          <a:spcPct val="0"/>
        </a:spcAft>
        <a:defRPr sz="2800" b="1">
          <a:solidFill>
            <a:schemeClr val="tx2"/>
          </a:solidFill>
          <a:latin typeface="+mj-lt"/>
          <a:ea typeface="+mj-ea"/>
          <a:cs typeface="+mj-cs"/>
        </a:defRPr>
      </a:lvl1pPr>
      <a:lvl2pPr algn="ctr" rtl="0" eaLnBrk="1" fontAlgn="base" hangingPunct="1">
        <a:lnSpc>
          <a:spcPts val="3000"/>
        </a:lnSpc>
        <a:spcBef>
          <a:spcPct val="0"/>
        </a:spcBef>
        <a:spcAft>
          <a:spcPct val="0"/>
        </a:spcAft>
        <a:defRPr sz="2800" b="1">
          <a:solidFill>
            <a:schemeClr val="tx2"/>
          </a:solidFill>
          <a:latin typeface="Arial" pitchFamily="-110" charset="0"/>
        </a:defRPr>
      </a:lvl2pPr>
      <a:lvl3pPr algn="ctr" rtl="0" eaLnBrk="1" fontAlgn="base" hangingPunct="1">
        <a:lnSpc>
          <a:spcPts val="3000"/>
        </a:lnSpc>
        <a:spcBef>
          <a:spcPct val="0"/>
        </a:spcBef>
        <a:spcAft>
          <a:spcPct val="0"/>
        </a:spcAft>
        <a:defRPr sz="2800" b="1">
          <a:solidFill>
            <a:schemeClr val="tx2"/>
          </a:solidFill>
          <a:latin typeface="Arial" pitchFamily="-110" charset="0"/>
        </a:defRPr>
      </a:lvl3pPr>
      <a:lvl4pPr algn="ctr" rtl="0" eaLnBrk="1" fontAlgn="base" hangingPunct="1">
        <a:lnSpc>
          <a:spcPts val="3000"/>
        </a:lnSpc>
        <a:spcBef>
          <a:spcPct val="0"/>
        </a:spcBef>
        <a:spcAft>
          <a:spcPct val="0"/>
        </a:spcAft>
        <a:defRPr sz="2800" b="1">
          <a:solidFill>
            <a:schemeClr val="tx2"/>
          </a:solidFill>
          <a:latin typeface="Arial" pitchFamily="-110" charset="0"/>
        </a:defRPr>
      </a:lvl4pPr>
      <a:lvl5pPr algn="ctr" rtl="0" eaLnBrk="1" fontAlgn="base" hangingPunct="1">
        <a:lnSpc>
          <a:spcPts val="3000"/>
        </a:lnSpc>
        <a:spcBef>
          <a:spcPct val="0"/>
        </a:spcBef>
        <a:spcAft>
          <a:spcPct val="0"/>
        </a:spcAft>
        <a:defRPr sz="2800" b="1">
          <a:solidFill>
            <a:schemeClr val="tx2"/>
          </a:solidFill>
          <a:latin typeface="Arial" pitchFamily="-110" charset="0"/>
        </a:defRPr>
      </a:lvl5pPr>
      <a:lvl6pPr marL="457200" algn="ctr" rtl="0" eaLnBrk="1" fontAlgn="base" hangingPunct="1">
        <a:lnSpc>
          <a:spcPts val="3000"/>
        </a:lnSpc>
        <a:spcBef>
          <a:spcPct val="0"/>
        </a:spcBef>
        <a:spcAft>
          <a:spcPct val="0"/>
        </a:spcAft>
        <a:defRPr sz="2800" b="1">
          <a:solidFill>
            <a:schemeClr val="tx2"/>
          </a:solidFill>
          <a:latin typeface="Arial" pitchFamily="-110" charset="0"/>
        </a:defRPr>
      </a:lvl6pPr>
      <a:lvl7pPr marL="914400" algn="ctr" rtl="0" eaLnBrk="1" fontAlgn="base" hangingPunct="1">
        <a:lnSpc>
          <a:spcPts val="3000"/>
        </a:lnSpc>
        <a:spcBef>
          <a:spcPct val="0"/>
        </a:spcBef>
        <a:spcAft>
          <a:spcPct val="0"/>
        </a:spcAft>
        <a:defRPr sz="2800" b="1">
          <a:solidFill>
            <a:schemeClr val="tx2"/>
          </a:solidFill>
          <a:latin typeface="Arial" pitchFamily="-110" charset="0"/>
        </a:defRPr>
      </a:lvl7pPr>
      <a:lvl8pPr marL="1371600" algn="ctr" rtl="0" eaLnBrk="1" fontAlgn="base" hangingPunct="1">
        <a:lnSpc>
          <a:spcPts val="3000"/>
        </a:lnSpc>
        <a:spcBef>
          <a:spcPct val="0"/>
        </a:spcBef>
        <a:spcAft>
          <a:spcPct val="0"/>
        </a:spcAft>
        <a:defRPr sz="2800" b="1">
          <a:solidFill>
            <a:schemeClr val="tx2"/>
          </a:solidFill>
          <a:latin typeface="Arial" pitchFamily="-110" charset="0"/>
        </a:defRPr>
      </a:lvl8pPr>
      <a:lvl9pPr marL="1828800" algn="ctr" rtl="0" eaLnBrk="1" fontAlgn="base" hangingPunct="1">
        <a:lnSpc>
          <a:spcPts val="3000"/>
        </a:lnSpc>
        <a:spcBef>
          <a:spcPct val="0"/>
        </a:spcBef>
        <a:spcAft>
          <a:spcPct val="0"/>
        </a:spcAft>
        <a:defRPr sz="2800" b="1">
          <a:solidFill>
            <a:schemeClr val="tx2"/>
          </a:solidFill>
          <a:latin typeface="Arial" pitchFamily="-110" charset="0"/>
        </a:defRPr>
      </a:lvl9pPr>
    </p:titleStyle>
    <p:bodyStyle>
      <a:lvl1pPr marL="342900" indent="-342900" algn="l" rtl="0" eaLnBrk="1" fontAlgn="base" hangingPunct="1">
        <a:lnSpc>
          <a:spcPct val="90000"/>
        </a:lnSpc>
        <a:spcBef>
          <a:spcPct val="25000"/>
        </a:spcBef>
        <a:spcAft>
          <a:spcPct val="0"/>
        </a:spcAft>
        <a:buSzPct val="125000"/>
        <a:buChar char="•"/>
        <a:defRPr sz="20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 Target="slide209.xml"/><Relationship Id="rId7" Type="http://schemas.openxmlformats.org/officeDocument/2006/relationships/slide" Target="slide139.xml"/><Relationship Id="rId12" Type="http://schemas.openxmlformats.org/officeDocument/2006/relationships/image" Target="../media/image23.jpg"/><Relationship Id="rId2" Type="http://schemas.openxmlformats.org/officeDocument/2006/relationships/slide" Target="slide11.xml"/><Relationship Id="rId1" Type="http://schemas.openxmlformats.org/officeDocument/2006/relationships/slideLayout" Target="../slideLayouts/slideLayout2.xml"/><Relationship Id="rId6" Type="http://schemas.openxmlformats.org/officeDocument/2006/relationships/slide" Target="slide138.xml"/><Relationship Id="rId11" Type="http://schemas.openxmlformats.org/officeDocument/2006/relationships/slide" Target="slide210.xml"/><Relationship Id="rId5" Type="http://schemas.openxmlformats.org/officeDocument/2006/relationships/slide" Target="slide85.xml"/><Relationship Id="rId10" Type="http://schemas.openxmlformats.org/officeDocument/2006/relationships/image" Target="../media/image22.jpg"/><Relationship Id="rId4" Type="http://schemas.openxmlformats.org/officeDocument/2006/relationships/slide" Target="slide10.xml"/><Relationship Id="rId9" Type="http://schemas.openxmlformats.org/officeDocument/2006/relationships/image" Target="../media/image21.jpeg"/></Relationships>
</file>

<file path=ppt/slides/_rels/slide100.xml.rels><?xml version="1.0" encoding="UTF-8" standalone="yes"?>
<Relationships xmlns="http://schemas.openxmlformats.org/package/2006/relationships"><Relationship Id="rId3" Type="http://schemas.openxmlformats.org/officeDocument/2006/relationships/slide" Target="slide101.xm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83.JPG"/><Relationship Id="rId4" Type="http://schemas.openxmlformats.org/officeDocument/2006/relationships/image" Target="../media/image182.jpeg"/></Relationships>
</file>

<file path=ppt/slides/_rels/slide101.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slide" Target="slide10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slide" Target="slide127.xml"/><Relationship Id="rId3" Type="http://schemas.openxmlformats.org/officeDocument/2006/relationships/slide" Target="slide102.xml"/><Relationship Id="rId7" Type="http://schemas.openxmlformats.org/officeDocument/2006/relationships/slide" Target="slide123.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slide" Target="slide106.xml"/><Relationship Id="rId5" Type="http://schemas.openxmlformats.org/officeDocument/2006/relationships/slide" Target="slide104.xml"/><Relationship Id="rId4" Type="http://schemas.openxmlformats.org/officeDocument/2006/relationships/slide" Target="slide103.xml"/><Relationship Id="rId9" Type="http://schemas.openxmlformats.org/officeDocument/2006/relationships/slide" Target="slide132.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17.bin"/><Relationship Id="rId7" Type="http://schemas.openxmlformats.org/officeDocument/2006/relationships/image" Target="../media/image38.emf"/><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16.bin"/><Relationship Id="rId5" Type="http://schemas.openxmlformats.org/officeDocument/2006/relationships/slide" Target="slide104.xml"/><Relationship Id="rId4" Type="http://schemas.openxmlformats.org/officeDocument/2006/relationships/image" Target="../media/image39.emf"/></Relationships>
</file>

<file path=ppt/slides/_rels/slide104.xml.rels><?xml version="1.0" encoding="UTF-8" standalone="yes"?>
<Relationships xmlns="http://schemas.openxmlformats.org/package/2006/relationships"><Relationship Id="rId2" Type="http://schemas.openxmlformats.org/officeDocument/2006/relationships/slide" Target="slide105.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slide" Target="slide106.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slide" Target="slide209.xml"/><Relationship Id="rId2" Type="http://schemas.openxmlformats.org/officeDocument/2006/relationships/slide" Target="slide107.xml"/><Relationship Id="rId1" Type="http://schemas.openxmlformats.org/officeDocument/2006/relationships/slideLayout" Target="../slideLayouts/slideLayout4.xml"/><Relationship Id="rId4" Type="http://schemas.openxmlformats.org/officeDocument/2006/relationships/slide" Target="slide208.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slide" Target="slide108.xml"/><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image" Target="../media/image185.emf"/><Relationship Id="rId5" Type="http://schemas.openxmlformats.org/officeDocument/2006/relationships/oleObject" Target="../embeddings/oleObject28.bin"/><Relationship Id="rId4" Type="http://schemas.openxmlformats.org/officeDocument/2006/relationships/slide" Target="slide211.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185.emf"/><Relationship Id="rId5" Type="http://schemas.openxmlformats.org/officeDocument/2006/relationships/oleObject" Target="../embeddings/oleObject29.bin"/><Relationship Id="rId4" Type="http://schemas.openxmlformats.org/officeDocument/2006/relationships/slide" Target="slide109.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slide" Target="slide110.xml"/><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186.emf"/><Relationship Id="rId5" Type="http://schemas.openxmlformats.org/officeDocument/2006/relationships/oleObject" Target="../embeddings/oleObject30.bin"/><Relationship Id="rId4" Type="http://schemas.openxmlformats.org/officeDocument/2006/relationships/slide" Target="slide211.xml"/></Relationships>
</file>

<file path=ppt/slides/_rels/slide11.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209.xml"/><Relationship Id="rId7" Type="http://schemas.openxmlformats.org/officeDocument/2006/relationships/image" Target="../media/image24.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slide" Target="slide210.xml"/><Relationship Id="rId10" Type="http://schemas.openxmlformats.org/officeDocument/2006/relationships/slide" Target="slide84.xml"/><Relationship Id="rId4" Type="http://schemas.openxmlformats.org/officeDocument/2006/relationships/slide" Target="slide12.xml"/><Relationship Id="rId9" Type="http://schemas.openxmlformats.org/officeDocument/2006/relationships/slide" Target="slide83.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slide" Target="slide169.xml"/><Relationship Id="rId5" Type="http://schemas.openxmlformats.org/officeDocument/2006/relationships/slide" Target="slide111.xml"/><Relationship Id="rId4" Type="http://schemas.openxmlformats.org/officeDocument/2006/relationships/image" Target="../media/image187.wmf"/></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slide" Target="slide112.xml"/><Relationship Id="rId5" Type="http://schemas.openxmlformats.org/officeDocument/2006/relationships/image" Target="../media/image188.emf"/><Relationship Id="rId4" Type="http://schemas.openxmlformats.org/officeDocument/2006/relationships/oleObject" Target="../embeddings/oleObject32.bin"/></Relationships>
</file>

<file path=ppt/slides/_rels/slide112.xml.rels><?xml version="1.0" encoding="UTF-8" standalone="yes"?>
<Relationships xmlns="http://schemas.openxmlformats.org/package/2006/relationships"><Relationship Id="rId8" Type="http://schemas.openxmlformats.org/officeDocument/2006/relationships/slide" Target="slide113.xml"/><Relationship Id="rId3" Type="http://schemas.openxmlformats.org/officeDocument/2006/relationships/notesSlide" Target="../notesSlides/notesSlide60.xml"/><Relationship Id="rId7" Type="http://schemas.openxmlformats.org/officeDocument/2006/relationships/image" Target="../media/image190.emf"/><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oleObject" Target="../embeddings/oleObject34.bin"/><Relationship Id="rId5" Type="http://schemas.openxmlformats.org/officeDocument/2006/relationships/image" Target="../media/image189.emf"/><Relationship Id="rId4" Type="http://schemas.openxmlformats.org/officeDocument/2006/relationships/oleObject" Target="../embeddings/oleObject33.bin"/></Relationships>
</file>

<file path=ppt/slides/_rels/slide113.xml.rels><?xml version="1.0" encoding="UTF-8" standalone="yes"?>
<Relationships xmlns="http://schemas.openxmlformats.org/package/2006/relationships"><Relationship Id="rId8" Type="http://schemas.openxmlformats.org/officeDocument/2006/relationships/slide" Target="slide208.xml"/><Relationship Id="rId3" Type="http://schemas.openxmlformats.org/officeDocument/2006/relationships/notesSlide" Target="../notesSlides/notesSlide61.xml"/><Relationship Id="rId7" Type="http://schemas.openxmlformats.org/officeDocument/2006/relationships/image" Target="../media/image192.emf"/><Relationship Id="rId12" Type="http://schemas.openxmlformats.org/officeDocument/2006/relationships/slide" Target="slide114.xml"/><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oleObject" Target="../embeddings/oleObject36.bin"/><Relationship Id="rId11" Type="http://schemas.openxmlformats.org/officeDocument/2006/relationships/image" Target="../media/image193.emf"/><Relationship Id="rId5" Type="http://schemas.openxmlformats.org/officeDocument/2006/relationships/image" Target="../media/image191.emf"/><Relationship Id="rId10" Type="http://schemas.openxmlformats.org/officeDocument/2006/relationships/package" Target="../embeddings/Microsoft_Excel_Worksheet7.xlsx"/><Relationship Id="rId4" Type="http://schemas.openxmlformats.org/officeDocument/2006/relationships/oleObject" Target="../embeddings/oleObject35.bin"/><Relationship Id="rId9" Type="http://schemas.openxmlformats.org/officeDocument/2006/relationships/slide" Target="slide211.xml"/></Relationships>
</file>

<file path=ppt/slides/_rels/slide114.xml.rels><?xml version="1.0" encoding="UTF-8" standalone="yes"?>
<Relationships xmlns="http://schemas.openxmlformats.org/package/2006/relationships"><Relationship Id="rId8" Type="http://schemas.openxmlformats.org/officeDocument/2006/relationships/slide" Target="slide114.xml"/><Relationship Id="rId3" Type="http://schemas.openxmlformats.org/officeDocument/2006/relationships/notesSlide" Target="../notesSlides/notesSlide62.xml"/><Relationship Id="rId7" Type="http://schemas.openxmlformats.org/officeDocument/2006/relationships/slide" Target="slide91.xml"/><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slide" Target="slide115.xml"/><Relationship Id="rId11" Type="http://schemas.openxmlformats.org/officeDocument/2006/relationships/slide" Target="slide150.xml"/><Relationship Id="rId5" Type="http://schemas.openxmlformats.org/officeDocument/2006/relationships/image" Target="../media/image185.emf"/><Relationship Id="rId10" Type="http://schemas.openxmlformats.org/officeDocument/2006/relationships/slide" Target="slide145.xml"/><Relationship Id="rId4" Type="http://schemas.openxmlformats.org/officeDocument/2006/relationships/oleObject" Target="../embeddings/oleObject37.bin"/><Relationship Id="rId9" Type="http://schemas.openxmlformats.org/officeDocument/2006/relationships/slide" Target="slide135.xml"/></Relationships>
</file>

<file path=ppt/slides/_rels/slide115.xml.rels><?xml version="1.0" encoding="UTF-8" standalone="yes"?>
<Relationships xmlns="http://schemas.openxmlformats.org/package/2006/relationships"><Relationship Id="rId8" Type="http://schemas.openxmlformats.org/officeDocument/2006/relationships/image" Target="../media/image185.emf"/><Relationship Id="rId3" Type="http://schemas.openxmlformats.org/officeDocument/2006/relationships/notesSlide" Target="../notesSlides/notesSlide63.xml"/><Relationship Id="rId7" Type="http://schemas.openxmlformats.org/officeDocument/2006/relationships/oleObject" Target="../embeddings/oleObject38.bin"/><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slide" Target="slide116.xml"/><Relationship Id="rId5" Type="http://schemas.openxmlformats.org/officeDocument/2006/relationships/slide" Target="slide209.xml"/><Relationship Id="rId4" Type="http://schemas.openxmlformats.org/officeDocument/2006/relationships/slide" Target="slide211.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185.emf"/><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oleObject" Target="../embeddings/oleObject39.bin"/><Relationship Id="rId5" Type="http://schemas.openxmlformats.org/officeDocument/2006/relationships/slide" Target="slide117.xml"/><Relationship Id="rId4" Type="http://schemas.openxmlformats.org/officeDocument/2006/relationships/slide" Target="slide211.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image" Target="../media/image185.emf"/><Relationship Id="rId5" Type="http://schemas.openxmlformats.org/officeDocument/2006/relationships/oleObject" Target="../embeddings/oleObject40.bin"/><Relationship Id="rId4" Type="http://schemas.openxmlformats.org/officeDocument/2006/relationships/slide" Target="slide118.xml"/></Relationships>
</file>

<file path=ppt/slides/_rels/slide118.xml.rels><?xml version="1.0" encoding="UTF-8" standalone="yes"?>
<Relationships xmlns="http://schemas.openxmlformats.org/package/2006/relationships"><Relationship Id="rId3" Type="http://schemas.openxmlformats.org/officeDocument/2006/relationships/slide" Target="slide119.xm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8" Type="http://schemas.openxmlformats.org/officeDocument/2006/relationships/image" Target="../media/image195.emf"/><Relationship Id="rId3" Type="http://schemas.openxmlformats.org/officeDocument/2006/relationships/notesSlide" Target="../notesSlides/notesSlide67.xml"/><Relationship Id="rId7" Type="http://schemas.openxmlformats.org/officeDocument/2006/relationships/oleObject" Target="../embeddings/oleObject42.bin"/><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slide" Target="slide210.xml"/><Relationship Id="rId5" Type="http://schemas.openxmlformats.org/officeDocument/2006/relationships/image" Target="../media/image194.emf"/><Relationship Id="rId4" Type="http://schemas.openxmlformats.org/officeDocument/2006/relationships/oleObject" Target="../embeddings/oleObject41.bin"/><Relationship Id="rId9" Type="http://schemas.openxmlformats.org/officeDocument/2006/relationships/slide" Target="slide120.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20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slide" Target="slide121.xml"/><Relationship Id="rId5" Type="http://schemas.openxmlformats.org/officeDocument/2006/relationships/slide" Target="slide210.xml"/><Relationship Id="rId4" Type="http://schemas.openxmlformats.org/officeDocument/2006/relationships/image" Target="../media/image196.emf"/></Relationships>
</file>

<file path=ppt/slides/_rels/slide121.xml.rels><?xml version="1.0" encoding="UTF-8" standalone="yes"?>
<Relationships xmlns="http://schemas.openxmlformats.org/package/2006/relationships"><Relationship Id="rId3" Type="http://schemas.openxmlformats.org/officeDocument/2006/relationships/slide" Target="slide210.xm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slide" Target="slide122.xml"/><Relationship Id="rId5" Type="http://schemas.openxmlformats.org/officeDocument/2006/relationships/slide" Target="slide208.xml"/><Relationship Id="rId4" Type="http://schemas.openxmlformats.org/officeDocument/2006/relationships/slide" Target="slide211.xml"/></Relationships>
</file>

<file path=ppt/slides/_rels/slide122.xml.rels><?xml version="1.0" encoding="UTF-8" standalone="yes"?>
<Relationships xmlns="http://schemas.openxmlformats.org/package/2006/relationships"><Relationship Id="rId8" Type="http://schemas.openxmlformats.org/officeDocument/2006/relationships/image" Target="../media/image198.emf"/><Relationship Id="rId3" Type="http://schemas.openxmlformats.org/officeDocument/2006/relationships/notesSlide" Target="../notesSlides/notesSlide69.xml"/><Relationship Id="rId7" Type="http://schemas.openxmlformats.org/officeDocument/2006/relationships/oleObject" Target="../embeddings/oleObject45.bin"/><Relationship Id="rId2" Type="http://schemas.openxmlformats.org/officeDocument/2006/relationships/slideLayout" Target="../slideLayouts/slideLayout2.xml"/><Relationship Id="rId1" Type="http://schemas.openxmlformats.org/officeDocument/2006/relationships/vmlDrawing" Target="../drawings/vmlDrawing36.vml"/><Relationship Id="rId6" Type="http://schemas.openxmlformats.org/officeDocument/2006/relationships/slide" Target="slide123.xml"/><Relationship Id="rId5" Type="http://schemas.openxmlformats.org/officeDocument/2006/relationships/image" Target="../media/image197.emf"/><Relationship Id="rId4" Type="http://schemas.openxmlformats.org/officeDocument/2006/relationships/oleObject" Target="../embeddings/oleObject44.bin"/></Relationships>
</file>

<file path=ppt/slides/_rels/slide123.xml.rels><?xml version="1.0" encoding="UTF-8" standalone="yes"?>
<Relationships xmlns="http://schemas.openxmlformats.org/package/2006/relationships"><Relationship Id="rId3" Type="http://schemas.openxmlformats.org/officeDocument/2006/relationships/slide" Target="slide124.xml"/><Relationship Id="rId2" Type="http://schemas.openxmlformats.org/officeDocument/2006/relationships/slide" Target="slide13.xml"/><Relationship Id="rId1" Type="http://schemas.openxmlformats.org/officeDocument/2006/relationships/slideLayout" Target="../slideLayouts/slideLayout2.xml"/><Relationship Id="rId5" Type="http://schemas.openxmlformats.org/officeDocument/2006/relationships/slide" Target="slide123.xml"/><Relationship Id="rId4" Type="http://schemas.openxmlformats.org/officeDocument/2006/relationships/slide" Target="slide208.xml"/></Relationships>
</file>

<file path=ppt/slides/_rels/slide124.xml.rels><?xml version="1.0" encoding="UTF-8" standalone="yes"?>
<Relationships xmlns="http://schemas.openxmlformats.org/package/2006/relationships"><Relationship Id="rId8" Type="http://schemas.openxmlformats.org/officeDocument/2006/relationships/image" Target="../media/image200.emf"/><Relationship Id="rId3" Type="http://schemas.openxmlformats.org/officeDocument/2006/relationships/slide" Target="slide209.xml"/><Relationship Id="rId7" Type="http://schemas.openxmlformats.org/officeDocument/2006/relationships/oleObject" Target="../embeddings/oleObject47.bin"/><Relationship Id="rId2" Type="http://schemas.openxmlformats.org/officeDocument/2006/relationships/slideLayout" Target="../slideLayouts/slideLayout2.xml"/><Relationship Id="rId1" Type="http://schemas.openxmlformats.org/officeDocument/2006/relationships/vmlDrawing" Target="../drawings/vmlDrawing37.vml"/><Relationship Id="rId6" Type="http://schemas.openxmlformats.org/officeDocument/2006/relationships/image" Target="../media/image199.emf"/><Relationship Id="rId5" Type="http://schemas.openxmlformats.org/officeDocument/2006/relationships/oleObject" Target="../embeddings/oleObject46.bin"/><Relationship Id="rId4" Type="http://schemas.openxmlformats.org/officeDocument/2006/relationships/slide" Target="slide125.xml"/></Relationships>
</file>

<file path=ppt/slides/_rels/slide125.xml.rels><?xml version="1.0" encoding="UTF-8" standalone="yes"?>
<Relationships xmlns="http://schemas.openxmlformats.org/package/2006/relationships"><Relationship Id="rId3" Type="http://schemas.openxmlformats.org/officeDocument/2006/relationships/slide" Target="slide126.xml"/><Relationship Id="rId2" Type="http://schemas.openxmlformats.org/officeDocument/2006/relationships/slide" Target="slide209.xml"/><Relationship Id="rId1" Type="http://schemas.openxmlformats.org/officeDocument/2006/relationships/slideLayout" Target="../slideLayouts/slideLayout2.xml"/><Relationship Id="rId6" Type="http://schemas.openxmlformats.org/officeDocument/2006/relationships/image" Target="../media/image203.jpg"/><Relationship Id="rId5" Type="http://schemas.openxmlformats.org/officeDocument/2006/relationships/image" Target="../media/image202.jpg"/><Relationship Id="rId4" Type="http://schemas.openxmlformats.org/officeDocument/2006/relationships/image" Target="../media/image201.jpg"/></Relationships>
</file>

<file path=ppt/slides/_rels/slide126.xml.rels><?xml version="1.0" encoding="UTF-8" standalone="yes"?>
<Relationships xmlns="http://schemas.openxmlformats.org/package/2006/relationships"><Relationship Id="rId3" Type="http://schemas.openxmlformats.org/officeDocument/2006/relationships/slide" Target="slide127.xml"/><Relationship Id="rId2" Type="http://schemas.openxmlformats.org/officeDocument/2006/relationships/slide" Target="slide209.xml"/><Relationship Id="rId1" Type="http://schemas.openxmlformats.org/officeDocument/2006/relationships/slideLayout" Target="../slideLayouts/slideLayout2.xml"/><Relationship Id="rId5" Type="http://schemas.openxmlformats.org/officeDocument/2006/relationships/image" Target="../media/image205.jpg"/><Relationship Id="rId4" Type="http://schemas.openxmlformats.org/officeDocument/2006/relationships/image" Target="../media/image204.jpg"/></Relationships>
</file>

<file path=ppt/slides/_rels/slide127.xml.rels><?xml version="1.0" encoding="UTF-8" standalone="yes"?>
<Relationships xmlns="http://schemas.openxmlformats.org/package/2006/relationships"><Relationship Id="rId3" Type="http://schemas.openxmlformats.org/officeDocument/2006/relationships/slide" Target="slide128.xml"/><Relationship Id="rId2" Type="http://schemas.openxmlformats.org/officeDocument/2006/relationships/slide" Target="slide208.xml"/><Relationship Id="rId1" Type="http://schemas.openxmlformats.org/officeDocument/2006/relationships/slideLayout" Target="../slideLayouts/slideLayout2.xml"/><Relationship Id="rId4" Type="http://schemas.openxmlformats.org/officeDocument/2006/relationships/image" Target="../media/image206.PNG"/></Relationships>
</file>

<file path=ppt/slides/_rels/slide12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slide" Target="slide208.xml"/><Relationship Id="rId1" Type="http://schemas.openxmlformats.org/officeDocument/2006/relationships/slideLayout" Target="../slideLayouts/slideLayout2.xml"/><Relationship Id="rId4" Type="http://schemas.openxmlformats.org/officeDocument/2006/relationships/slide" Target="slide129.xml"/></Relationships>
</file>

<file path=ppt/slides/_rels/slide129.xml.rels><?xml version="1.0" encoding="UTF-8" standalone="yes"?>
<Relationships xmlns="http://schemas.openxmlformats.org/package/2006/relationships"><Relationship Id="rId3" Type="http://schemas.openxmlformats.org/officeDocument/2006/relationships/slide" Target="slide209.xml"/><Relationship Id="rId2" Type="http://schemas.openxmlformats.org/officeDocument/2006/relationships/slide" Target="slide208.xml"/><Relationship Id="rId1" Type="http://schemas.openxmlformats.org/officeDocument/2006/relationships/slideLayout" Target="../slideLayouts/slideLayout2.xml"/><Relationship Id="rId5" Type="http://schemas.openxmlformats.org/officeDocument/2006/relationships/image" Target="../media/image207.emf"/><Relationship Id="rId4" Type="http://schemas.openxmlformats.org/officeDocument/2006/relationships/slide" Target="slide130.xml"/></Relationships>
</file>

<file path=ppt/slides/_rels/slide13.xml.rels><?xml version="1.0" encoding="UTF-8" standalone="yes"?>
<Relationships xmlns="http://schemas.openxmlformats.org/package/2006/relationships"><Relationship Id="rId8" Type="http://schemas.openxmlformats.org/officeDocument/2006/relationships/package" Target="../embeddings/Microsoft_Excel_Worksheet.xlsx"/><Relationship Id="rId3" Type="http://schemas.openxmlformats.org/officeDocument/2006/relationships/slide" Target="slide209.xml"/><Relationship Id="rId7" Type="http://schemas.openxmlformats.org/officeDocument/2006/relationships/slide" Target="slide123.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slide" Target="slide13.xml"/><Relationship Id="rId5" Type="http://schemas.openxmlformats.org/officeDocument/2006/relationships/slide" Target="slide14.xml"/><Relationship Id="rId4" Type="http://schemas.openxmlformats.org/officeDocument/2006/relationships/slide" Target="slide212.xml"/><Relationship Id="rId9" Type="http://schemas.openxmlformats.org/officeDocument/2006/relationships/image" Target="../media/image25.emf"/></Relationships>
</file>

<file path=ppt/slides/_rels/slide130.xml.rels><?xml version="1.0" encoding="UTF-8" standalone="yes"?>
<Relationships xmlns="http://schemas.openxmlformats.org/package/2006/relationships"><Relationship Id="rId2" Type="http://schemas.openxmlformats.org/officeDocument/2006/relationships/slide" Target="slide131.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slide" Target="slide209.xml"/><Relationship Id="rId2" Type="http://schemas.openxmlformats.org/officeDocument/2006/relationships/slideLayout" Target="../slideLayouts/slideLayout2.xml"/><Relationship Id="rId1" Type="http://schemas.openxmlformats.org/officeDocument/2006/relationships/vmlDrawing" Target="../drawings/vmlDrawing38.vml"/><Relationship Id="rId6" Type="http://schemas.openxmlformats.org/officeDocument/2006/relationships/image" Target="../media/image208.emf"/><Relationship Id="rId5" Type="http://schemas.openxmlformats.org/officeDocument/2006/relationships/oleObject" Target="../embeddings/oleObject48.bin"/><Relationship Id="rId4" Type="http://schemas.openxmlformats.org/officeDocument/2006/relationships/slide" Target="slide13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 Target="slide133.xml"/><Relationship Id="rId1" Type="http://schemas.openxmlformats.org/officeDocument/2006/relationships/slideLayout" Target="../slideLayouts/slideLayout2.xml"/><Relationship Id="rId5" Type="http://schemas.openxmlformats.org/officeDocument/2006/relationships/slide" Target="slide73.xml"/><Relationship Id="rId4" Type="http://schemas.openxmlformats.org/officeDocument/2006/relationships/image" Target="../media/image122.jpeg"/></Relationships>
</file>

<file path=ppt/slides/_rels/slide133.xml.rels><?xml version="1.0" encoding="UTF-8" standalone="yes"?>
<Relationships xmlns="http://schemas.openxmlformats.org/package/2006/relationships"><Relationship Id="rId8" Type="http://schemas.openxmlformats.org/officeDocument/2006/relationships/slide" Target="slide140.xml"/><Relationship Id="rId13" Type="http://schemas.openxmlformats.org/officeDocument/2006/relationships/slide" Target="slide148.xml"/><Relationship Id="rId18" Type="http://schemas.openxmlformats.org/officeDocument/2006/relationships/slide" Target="slide170.xml"/><Relationship Id="rId3" Type="http://schemas.openxmlformats.org/officeDocument/2006/relationships/slide" Target="slide134.xml"/><Relationship Id="rId7" Type="http://schemas.openxmlformats.org/officeDocument/2006/relationships/slide" Target="slide139.xml"/><Relationship Id="rId12" Type="http://schemas.openxmlformats.org/officeDocument/2006/relationships/slide" Target="slide145.xml"/><Relationship Id="rId17" Type="http://schemas.openxmlformats.org/officeDocument/2006/relationships/slide" Target="slide169.xml"/><Relationship Id="rId2" Type="http://schemas.openxmlformats.org/officeDocument/2006/relationships/notesSlide" Target="../notesSlides/notesSlide70.xml"/><Relationship Id="rId16" Type="http://schemas.openxmlformats.org/officeDocument/2006/relationships/slide" Target="slide152.xml"/><Relationship Id="rId20" Type="http://schemas.openxmlformats.org/officeDocument/2006/relationships/slide" Target="slide172.xml"/><Relationship Id="rId1" Type="http://schemas.openxmlformats.org/officeDocument/2006/relationships/slideLayout" Target="../slideLayouts/slideLayout2.xml"/><Relationship Id="rId6" Type="http://schemas.openxmlformats.org/officeDocument/2006/relationships/slide" Target="slide138.xml"/><Relationship Id="rId11" Type="http://schemas.openxmlformats.org/officeDocument/2006/relationships/slide" Target="slide142.xml"/><Relationship Id="rId5" Type="http://schemas.openxmlformats.org/officeDocument/2006/relationships/slide" Target="slide136.xml"/><Relationship Id="rId15" Type="http://schemas.openxmlformats.org/officeDocument/2006/relationships/slide" Target="slide151.xml"/><Relationship Id="rId10" Type="http://schemas.openxmlformats.org/officeDocument/2006/relationships/slide" Target="slide52.xml"/><Relationship Id="rId19" Type="http://schemas.openxmlformats.org/officeDocument/2006/relationships/slide" Target="slide171.xml"/><Relationship Id="rId4" Type="http://schemas.openxmlformats.org/officeDocument/2006/relationships/slide" Target="slide135.xml"/><Relationship Id="rId9" Type="http://schemas.openxmlformats.org/officeDocument/2006/relationships/slide" Target="slide141.xml"/><Relationship Id="rId14" Type="http://schemas.openxmlformats.org/officeDocument/2006/relationships/slide" Target="slide150.xml"/></Relationships>
</file>

<file path=ppt/slides/_rels/slide134.xml.rels><?xml version="1.0" encoding="UTF-8" standalone="yes"?>
<Relationships xmlns="http://schemas.openxmlformats.org/package/2006/relationships"><Relationship Id="rId8" Type="http://schemas.openxmlformats.org/officeDocument/2006/relationships/slide" Target="slide135.xml"/><Relationship Id="rId13" Type="http://schemas.openxmlformats.org/officeDocument/2006/relationships/slide" Target="slide35.xml"/><Relationship Id="rId18" Type="http://schemas.openxmlformats.org/officeDocument/2006/relationships/slide" Target="slide136.xml"/><Relationship Id="rId3" Type="http://schemas.openxmlformats.org/officeDocument/2006/relationships/notesSlide" Target="../notesSlides/notesSlide71.xml"/><Relationship Id="rId7" Type="http://schemas.openxmlformats.org/officeDocument/2006/relationships/image" Target="../media/image210.emf"/><Relationship Id="rId12" Type="http://schemas.openxmlformats.org/officeDocument/2006/relationships/slide" Target="slide26.xml"/><Relationship Id="rId17" Type="http://schemas.openxmlformats.org/officeDocument/2006/relationships/slide" Target="slide134.xml"/><Relationship Id="rId2" Type="http://schemas.openxmlformats.org/officeDocument/2006/relationships/slideLayout" Target="../slideLayouts/slideLayout2.xml"/><Relationship Id="rId16" Type="http://schemas.openxmlformats.org/officeDocument/2006/relationships/slide" Target="slide71.xml"/><Relationship Id="rId1" Type="http://schemas.openxmlformats.org/officeDocument/2006/relationships/vmlDrawing" Target="../drawings/vmlDrawing39.vml"/><Relationship Id="rId6" Type="http://schemas.openxmlformats.org/officeDocument/2006/relationships/oleObject" Target="../embeddings/oleObject50.bin"/><Relationship Id="rId11" Type="http://schemas.openxmlformats.org/officeDocument/2006/relationships/slide" Target="slide9.xml"/><Relationship Id="rId5" Type="http://schemas.openxmlformats.org/officeDocument/2006/relationships/image" Target="../media/image209.emf"/><Relationship Id="rId15" Type="http://schemas.openxmlformats.org/officeDocument/2006/relationships/slide" Target="slide70.xml"/><Relationship Id="rId10" Type="http://schemas.openxmlformats.org/officeDocument/2006/relationships/image" Target="../media/image211.emf"/><Relationship Id="rId4" Type="http://schemas.openxmlformats.org/officeDocument/2006/relationships/oleObject" Target="../embeddings/oleObject49.bin"/><Relationship Id="rId9" Type="http://schemas.openxmlformats.org/officeDocument/2006/relationships/oleObject" Target="../embeddings/oleObject51.bin"/><Relationship Id="rId14" Type="http://schemas.openxmlformats.org/officeDocument/2006/relationships/slide" Target="slide63.xml"/></Relationships>
</file>

<file path=ppt/slides/_rels/slide135.xml.rels><?xml version="1.0" encoding="UTF-8" standalone="yes"?>
<Relationships xmlns="http://schemas.openxmlformats.org/package/2006/relationships"><Relationship Id="rId8" Type="http://schemas.openxmlformats.org/officeDocument/2006/relationships/slide" Target="slide145.xml"/><Relationship Id="rId13" Type="http://schemas.openxmlformats.org/officeDocument/2006/relationships/image" Target="../media/image213.emf"/><Relationship Id="rId3" Type="http://schemas.openxmlformats.org/officeDocument/2006/relationships/slide" Target="slide210.xml"/><Relationship Id="rId7" Type="http://schemas.openxmlformats.org/officeDocument/2006/relationships/slide" Target="slide135.xml"/><Relationship Id="rId12" Type="http://schemas.openxmlformats.org/officeDocument/2006/relationships/oleObject" Target="../embeddings/oleObject53.bin"/><Relationship Id="rId2" Type="http://schemas.openxmlformats.org/officeDocument/2006/relationships/slideLayout" Target="../slideLayouts/slideLayout2.xml"/><Relationship Id="rId1" Type="http://schemas.openxmlformats.org/officeDocument/2006/relationships/vmlDrawing" Target="../drawings/vmlDrawing40.vml"/><Relationship Id="rId6" Type="http://schemas.openxmlformats.org/officeDocument/2006/relationships/slide" Target="slide114.xml"/><Relationship Id="rId11" Type="http://schemas.openxmlformats.org/officeDocument/2006/relationships/image" Target="../media/image212.emf"/><Relationship Id="rId5" Type="http://schemas.openxmlformats.org/officeDocument/2006/relationships/slide" Target="slide91.xml"/><Relationship Id="rId10" Type="http://schemas.openxmlformats.org/officeDocument/2006/relationships/oleObject" Target="../embeddings/oleObject52.bin"/><Relationship Id="rId4" Type="http://schemas.openxmlformats.org/officeDocument/2006/relationships/slide" Target="slide136.xml"/><Relationship Id="rId9" Type="http://schemas.openxmlformats.org/officeDocument/2006/relationships/slide" Target="slide150.xml"/><Relationship Id="rId14" Type="http://schemas.openxmlformats.org/officeDocument/2006/relationships/slide" Target="slide209.xml"/></Relationships>
</file>

<file path=ppt/slides/_rels/slide136.xml.rels><?xml version="1.0" encoding="UTF-8" standalone="yes"?>
<Relationships xmlns="http://schemas.openxmlformats.org/package/2006/relationships"><Relationship Id="rId8" Type="http://schemas.openxmlformats.org/officeDocument/2006/relationships/image" Target="../media/image216.emf"/><Relationship Id="rId13" Type="http://schemas.openxmlformats.org/officeDocument/2006/relationships/slide" Target="slide9.xml"/><Relationship Id="rId18" Type="http://schemas.openxmlformats.org/officeDocument/2006/relationships/slide" Target="slide71.xml"/><Relationship Id="rId3" Type="http://schemas.openxmlformats.org/officeDocument/2006/relationships/oleObject" Target="../embeddings/oleObject54.bin"/><Relationship Id="rId7" Type="http://schemas.openxmlformats.org/officeDocument/2006/relationships/image" Target="../media/image215.emf"/><Relationship Id="rId12" Type="http://schemas.openxmlformats.org/officeDocument/2006/relationships/slide" Target="slide209.xml"/><Relationship Id="rId17" Type="http://schemas.openxmlformats.org/officeDocument/2006/relationships/slide" Target="slide70.xml"/><Relationship Id="rId2" Type="http://schemas.openxmlformats.org/officeDocument/2006/relationships/slideLayout" Target="../slideLayouts/slideLayout2.xml"/><Relationship Id="rId16" Type="http://schemas.openxmlformats.org/officeDocument/2006/relationships/slide" Target="slide63.xml"/><Relationship Id="rId20" Type="http://schemas.openxmlformats.org/officeDocument/2006/relationships/slide" Target="slide136.xml"/><Relationship Id="rId1" Type="http://schemas.openxmlformats.org/officeDocument/2006/relationships/vmlDrawing" Target="../drawings/vmlDrawing41.vml"/><Relationship Id="rId6" Type="http://schemas.openxmlformats.org/officeDocument/2006/relationships/oleObject" Target="../embeddings/oleObject55.bin"/><Relationship Id="rId11" Type="http://schemas.openxmlformats.org/officeDocument/2006/relationships/image" Target="../media/image218.jpg"/><Relationship Id="rId5" Type="http://schemas.openxmlformats.org/officeDocument/2006/relationships/slide" Target="slide137.xml"/><Relationship Id="rId15" Type="http://schemas.openxmlformats.org/officeDocument/2006/relationships/slide" Target="slide35.xml"/><Relationship Id="rId10" Type="http://schemas.openxmlformats.org/officeDocument/2006/relationships/image" Target="../media/image217.jpg"/><Relationship Id="rId19" Type="http://schemas.openxmlformats.org/officeDocument/2006/relationships/slide" Target="slide134.xml"/><Relationship Id="rId4" Type="http://schemas.openxmlformats.org/officeDocument/2006/relationships/image" Target="../media/image214.emf"/><Relationship Id="rId9" Type="http://schemas.openxmlformats.org/officeDocument/2006/relationships/image" Target="../media/image91.jpg"/><Relationship Id="rId14" Type="http://schemas.openxmlformats.org/officeDocument/2006/relationships/slide" Target="slide26.xml"/></Relationships>
</file>

<file path=ppt/slides/_rels/slide137.xml.rels><?xml version="1.0" encoding="UTF-8" standalone="yes"?>
<Relationships xmlns="http://schemas.openxmlformats.org/package/2006/relationships"><Relationship Id="rId8" Type="http://schemas.openxmlformats.org/officeDocument/2006/relationships/image" Target="../media/image145.emf"/><Relationship Id="rId3" Type="http://schemas.openxmlformats.org/officeDocument/2006/relationships/slide" Target="slide210.xml"/><Relationship Id="rId7" Type="http://schemas.openxmlformats.org/officeDocument/2006/relationships/image" Target="../media/image219.emf"/><Relationship Id="rId2" Type="http://schemas.openxmlformats.org/officeDocument/2006/relationships/slideLayout" Target="../slideLayouts/slideLayout2.xml"/><Relationship Id="rId1" Type="http://schemas.openxmlformats.org/officeDocument/2006/relationships/vmlDrawing" Target="../drawings/vmlDrawing42.vml"/><Relationship Id="rId6" Type="http://schemas.openxmlformats.org/officeDocument/2006/relationships/oleObject" Target="../embeddings/oleObject56.bin"/><Relationship Id="rId5" Type="http://schemas.openxmlformats.org/officeDocument/2006/relationships/image" Target="../media/image90.jpg"/><Relationship Id="rId4" Type="http://schemas.openxmlformats.org/officeDocument/2006/relationships/slide" Target="slide138.xml"/></Relationships>
</file>

<file path=ppt/slides/_rels/slide138.xml.rels><?xml version="1.0" encoding="UTF-8" standalone="yes"?>
<Relationships xmlns="http://schemas.openxmlformats.org/package/2006/relationships"><Relationship Id="rId8" Type="http://schemas.openxmlformats.org/officeDocument/2006/relationships/slide" Target="slide138.xml"/><Relationship Id="rId13" Type="http://schemas.openxmlformats.org/officeDocument/2006/relationships/image" Target="../media/image222.jpg"/><Relationship Id="rId3" Type="http://schemas.openxmlformats.org/officeDocument/2006/relationships/notesSlide" Target="../notesSlides/notesSlide72.xml"/><Relationship Id="rId7" Type="http://schemas.openxmlformats.org/officeDocument/2006/relationships/slide" Target="slide85.xml"/><Relationship Id="rId12" Type="http://schemas.openxmlformats.org/officeDocument/2006/relationships/image" Target="../media/image221.emf"/><Relationship Id="rId2" Type="http://schemas.openxmlformats.org/officeDocument/2006/relationships/slideLayout" Target="../slideLayouts/slideLayout2.xml"/><Relationship Id="rId1" Type="http://schemas.openxmlformats.org/officeDocument/2006/relationships/vmlDrawing" Target="../drawings/vmlDrawing43.vml"/><Relationship Id="rId6" Type="http://schemas.openxmlformats.org/officeDocument/2006/relationships/slide" Target="slide10.xml"/><Relationship Id="rId11" Type="http://schemas.openxmlformats.org/officeDocument/2006/relationships/oleObject" Target="../embeddings/oleObject57.bin"/><Relationship Id="rId5" Type="http://schemas.openxmlformats.org/officeDocument/2006/relationships/slide" Target="slide139.xml"/><Relationship Id="rId10" Type="http://schemas.openxmlformats.org/officeDocument/2006/relationships/image" Target="../media/image220.emf"/><Relationship Id="rId4" Type="http://schemas.openxmlformats.org/officeDocument/2006/relationships/slide" Target="slide209.xml"/><Relationship Id="rId9" Type="http://schemas.openxmlformats.org/officeDocument/2006/relationships/package" Target="../embeddings/Microsoft_Excel_Worksheet8.xlsx"/></Relationships>
</file>

<file path=ppt/slides/_rels/slide139.xml.rels><?xml version="1.0" encoding="UTF-8" standalone="yes"?>
<Relationships xmlns="http://schemas.openxmlformats.org/package/2006/relationships"><Relationship Id="rId8" Type="http://schemas.openxmlformats.org/officeDocument/2006/relationships/oleObject" Target="../embeddings/oleObject58.bin"/><Relationship Id="rId13" Type="http://schemas.openxmlformats.org/officeDocument/2006/relationships/slide" Target="slide10.xml"/><Relationship Id="rId3" Type="http://schemas.openxmlformats.org/officeDocument/2006/relationships/notesSlide" Target="../notesSlides/notesSlide73.xml"/><Relationship Id="rId7" Type="http://schemas.openxmlformats.org/officeDocument/2006/relationships/slide" Target="slide210.xml"/><Relationship Id="rId12" Type="http://schemas.openxmlformats.org/officeDocument/2006/relationships/slide" Target="slide140.xml"/><Relationship Id="rId2" Type="http://schemas.openxmlformats.org/officeDocument/2006/relationships/slideLayout" Target="../slideLayouts/slideLayout2.xml"/><Relationship Id="rId1" Type="http://schemas.openxmlformats.org/officeDocument/2006/relationships/vmlDrawing" Target="../drawings/vmlDrawing44.vml"/><Relationship Id="rId6" Type="http://schemas.openxmlformats.org/officeDocument/2006/relationships/slide" Target="slide138.xml"/><Relationship Id="rId11" Type="http://schemas.openxmlformats.org/officeDocument/2006/relationships/image" Target="../media/image224.wmf"/><Relationship Id="rId5" Type="http://schemas.openxmlformats.org/officeDocument/2006/relationships/slide" Target="slide209.xml"/><Relationship Id="rId15" Type="http://schemas.openxmlformats.org/officeDocument/2006/relationships/slide" Target="slide139.xml"/><Relationship Id="rId10" Type="http://schemas.openxmlformats.org/officeDocument/2006/relationships/package" Target="../embeddings/Microsoft_Word_Document.docx"/><Relationship Id="rId4" Type="http://schemas.openxmlformats.org/officeDocument/2006/relationships/slide" Target="slide208.xml"/><Relationship Id="rId9" Type="http://schemas.openxmlformats.org/officeDocument/2006/relationships/image" Target="../media/image223.emf"/><Relationship Id="rId14" Type="http://schemas.openxmlformats.org/officeDocument/2006/relationships/slide" Target="slide85.xml"/></Relationships>
</file>

<file path=ppt/slides/_rels/slide14.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27.emf"/><Relationship Id="rId18" Type="http://schemas.openxmlformats.org/officeDocument/2006/relationships/oleObject" Target="../embeddings/oleObject8.bin"/><Relationship Id="rId3" Type="http://schemas.openxmlformats.org/officeDocument/2006/relationships/slide" Target="slide209.xml"/><Relationship Id="rId21" Type="http://schemas.openxmlformats.org/officeDocument/2006/relationships/image" Target="../media/image31.emf"/><Relationship Id="rId7" Type="http://schemas.openxmlformats.org/officeDocument/2006/relationships/slide" Target="slide14.xml"/><Relationship Id="rId12" Type="http://schemas.openxmlformats.org/officeDocument/2006/relationships/oleObject" Target="../embeddings/oleObject5.bin"/><Relationship Id="rId17" Type="http://schemas.openxmlformats.org/officeDocument/2006/relationships/image" Target="../media/image29.wmf"/><Relationship Id="rId2" Type="http://schemas.openxmlformats.org/officeDocument/2006/relationships/slideLayout" Target="../slideLayouts/slideLayout2.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vmlDrawing" Target="../drawings/vmlDrawing4.vml"/><Relationship Id="rId6" Type="http://schemas.openxmlformats.org/officeDocument/2006/relationships/slide" Target="slide15.xml"/><Relationship Id="rId11" Type="http://schemas.openxmlformats.org/officeDocument/2006/relationships/slide" Target="slide171.xml"/><Relationship Id="rId5" Type="http://schemas.openxmlformats.org/officeDocument/2006/relationships/image" Target="../media/image26.emf"/><Relationship Id="rId15" Type="http://schemas.openxmlformats.org/officeDocument/2006/relationships/image" Target="../media/image28.emf"/><Relationship Id="rId10" Type="http://schemas.openxmlformats.org/officeDocument/2006/relationships/slide" Target="slide170.xml"/><Relationship Id="rId19" Type="http://schemas.openxmlformats.org/officeDocument/2006/relationships/image" Target="../media/image30.emf"/><Relationship Id="rId4" Type="http://schemas.openxmlformats.org/officeDocument/2006/relationships/oleObject" Target="../embeddings/oleObject4.bin"/><Relationship Id="rId9" Type="http://schemas.openxmlformats.org/officeDocument/2006/relationships/slide" Target="slide17.xml"/><Relationship Id="rId14" Type="http://schemas.openxmlformats.org/officeDocument/2006/relationships/oleObject" Target="../embeddings/oleObject6.bin"/></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vmlDrawing" Target="../drawings/vmlDrawing45.vml"/><Relationship Id="rId6" Type="http://schemas.openxmlformats.org/officeDocument/2006/relationships/image" Target="../media/image225.emf"/><Relationship Id="rId5" Type="http://schemas.openxmlformats.org/officeDocument/2006/relationships/oleObject" Target="../embeddings/oleObject59.bin"/><Relationship Id="rId4" Type="http://schemas.openxmlformats.org/officeDocument/2006/relationships/slide" Target="slide141.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75.xml"/><Relationship Id="rId7" Type="http://schemas.openxmlformats.org/officeDocument/2006/relationships/image" Target="../media/image226.emf"/><Relationship Id="rId2" Type="http://schemas.openxmlformats.org/officeDocument/2006/relationships/slideLayout" Target="../slideLayouts/slideLayout2.xml"/><Relationship Id="rId1" Type="http://schemas.openxmlformats.org/officeDocument/2006/relationships/vmlDrawing" Target="../drawings/vmlDrawing46.vml"/><Relationship Id="rId6" Type="http://schemas.openxmlformats.org/officeDocument/2006/relationships/slide" Target="slide142.xml"/><Relationship Id="rId5" Type="http://schemas.openxmlformats.org/officeDocument/2006/relationships/image" Target="../media/image225.emf"/><Relationship Id="rId4" Type="http://schemas.openxmlformats.org/officeDocument/2006/relationships/oleObject" Target="../embeddings/oleObject60.bin"/></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76.xml"/><Relationship Id="rId7" Type="http://schemas.openxmlformats.org/officeDocument/2006/relationships/image" Target="../media/image227.emf"/><Relationship Id="rId2" Type="http://schemas.openxmlformats.org/officeDocument/2006/relationships/slideLayout" Target="../slideLayouts/slideLayout2.xml"/><Relationship Id="rId1" Type="http://schemas.openxmlformats.org/officeDocument/2006/relationships/vmlDrawing" Target="../drawings/vmlDrawing47.vml"/><Relationship Id="rId6" Type="http://schemas.openxmlformats.org/officeDocument/2006/relationships/oleObject" Target="../embeddings/oleObject61.bin"/><Relationship Id="rId5" Type="http://schemas.openxmlformats.org/officeDocument/2006/relationships/slide" Target="slide143.xml"/><Relationship Id="rId4" Type="http://schemas.openxmlformats.org/officeDocument/2006/relationships/slide" Target="slide209.xml"/></Relationships>
</file>

<file path=ppt/slides/_rels/slide143.xml.rels><?xml version="1.0" encoding="UTF-8" standalone="yes"?>
<Relationships xmlns="http://schemas.openxmlformats.org/package/2006/relationships"><Relationship Id="rId8" Type="http://schemas.openxmlformats.org/officeDocument/2006/relationships/image" Target="../media/image229.emf"/><Relationship Id="rId13" Type="http://schemas.openxmlformats.org/officeDocument/2006/relationships/oleObject" Target="../embeddings/oleObject66.bin"/><Relationship Id="rId3" Type="http://schemas.openxmlformats.org/officeDocument/2006/relationships/notesSlide" Target="../notesSlides/notesSlide77.xml"/><Relationship Id="rId7" Type="http://schemas.openxmlformats.org/officeDocument/2006/relationships/oleObject" Target="../embeddings/oleObject63.bin"/><Relationship Id="rId12" Type="http://schemas.openxmlformats.org/officeDocument/2006/relationships/image" Target="../media/image231.emf"/><Relationship Id="rId2" Type="http://schemas.openxmlformats.org/officeDocument/2006/relationships/slideLayout" Target="../slideLayouts/slideLayout4.xml"/><Relationship Id="rId16" Type="http://schemas.openxmlformats.org/officeDocument/2006/relationships/image" Target="../media/image233.emf"/><Relationship Id="rId1" Type="http://schemas.openxmlformats.org/officeDocument/2006/relationships/vmlDrawing" Target="../drawings/vmlDrawing48.vml"/><Relationship Id="rId6" Type="http://schemas.openxmlformats.org/officeDocument/2006/relationships/image" Target="../media/image228.emf"/><Relationship Id="rId11" Type="http://schemas.openxmlformats.org/officeDocument/2006/relationships/oleObject" Target="../embeddings/oleObject65.bin"/><Relationship Id="rId5" Type="http://schemas.openxmlformats.org/officeDocument/2006/relationships/oleObject" Target="../embeddings/oleObject62.bin"/><Relationship Id="rId15" Type="http://schemas.openxmlformats.org/officeDocument/2006/relationships/oleObject" Target="../embeddings/oleObject67.bin"/><Relationship Id="rId10" Type="http://schemas.openxmlformats.org/officeDocument/2006/relationships/image" Target="../media/image230.emf"/><Relationship Id="rId4" Type="http://schemas.openxmlformats.org/officeDocument/2006/relationships/slide" Target="slide144.xml"/><Relationship Id="rId9" Type="http://schemas.openxmlformats.org/officeDocument/2006/relationships/oleObject" Target="../embeddings/oleObject64.bin"/><Relationship Id="rId14" Type="http://schemas.openxmlformats.org/officeDocument/2006/relationships/image" Target="../media/image232.emf"/></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vmlDrawing" Target="../drawings/vmlDrawing49.vml"/><Relationship Id="rId6" Type="http://schemas.openxmlformats.org/officeDocument/2006/relationships/slide" Target="slide145.xml"/><Relationship Id="rId5" Type="http://schemas.openxmlformats.org/officeDocument/2006/relationships/image" Target="../media/image234.emf"/><Relationship Id="rId4" Type="http://schemas.openxmlformats.org/officeDocument/2006/relationships/oleObject" Target="../embeddings/oleObject68.bin"/></Relationships>
</file>

<file path=ppt/slides/_rels/slide145.xml.rels><?xml version="1.0" encoding="UTF-8" standalone="yes"?>
<Relationships xmlns="http://schemas.openxmlformats.org/package/2006/relationships"><Relationship Id="rId8" Type="http://schemas.openxmlformats.org/officeDocument/2006/relationships/image" Target="../media/image236.emf"/><Relationship Id="rId13" Type="http://schemas.openxmlformats.org/officeDocument/2006/relationships/slide" Target="slide150.xml"/><Relationship Id="rId3" Type="http://schemas.openxmlformats.org/officeDocument/2006/relationships/notesSlide" Target="../notesSlides/notesSlide79.xml"/><Relationship Id="rId7" Type="http://schemas.openxmlformats.org/officeDocument/2006/relationships/oleObject" Target="../embeddings/oleObject70.bin"/><Relationship Id="rId12" Type="http://schemas.openxmlformats.org/officeDocument/2006/relationships/slide" Target="slide145.xml"/><Relationship Id="rId2" Type="http://schemas.openxmlformats.org/officeDocument/2006/relationships/slideLayout" Target="../slideLayouts/slideLayout2.xml"/><Relationship Id="rId1" Type="http://schemas.openxmlformats.org/officeDocument/2006/relationships/vmlDrawing" Target="../drawings/vmlDrawing50.vml"/><Relationship Id="rId6" Type="http://schemas.openxmlformats.org/officeDocument/2006/relationships/image" Target="../media/image235.emf"/><Relationship Id="rId11" Type="http://schemas.openxmlformats.org/officeDocument/2006/relationships/slide" Target="slide135.xml"/><Relationship Id="rId5" Type="http://schemas.openxmlformats.org/officeDocument/2006/relationships/oleObject" Target="../embeddings/oleObject69.bin"/><Relationship Id="rId10" Type="http://schemas.openxmlformats.org/officeDocument/2006/relationships/slide" Target="slide114.xml"/><Relationship Id="rId4" Type="http://schemas.openxmlformats.org/officeDocument/2006/relationships/slide" Target="slide146.xml"/><Relationship Id="rId9" Type="http://schemas.openxmlformats.org/officeDocument/2006/relationships/slide" Target="slide91.xml"/></Relationships>
</file>

<file path=ppt/slides/_rels/slide146.xml.rels><?xml version="1.0" encoding="UTF-8" standalone="yes"?>
<Relationships xmlns="http://schemas.openxmlformats.org/package/2006/relationships"><Relationship Id="rId8" Type="http://schemas.openxmlformats.org/officeDocument/2006/relationships/image" Target="../media/image238.emf"/><Relationship Id="rId3" Type="http://schemas.openxmlformats.org/officeDocument/2006/relationships/notesSlide" Target="../notesSlides/notesSlide80.xml"/><Relationship Id="rId7" Type="http://schemas.openxmlformats.org/officeDocument/2006/relationships/oleObject" Target="../embeddings/oleObject72.bin"/><Relationship Id="rId2" Type="http://schemas.openxmlformats.org/officeDocument/2006/relationships/slideLayout" Target="../slideLayouts/slideLayout2.xml"/><Relationship Id="rId1" Type="http://schemas.openxmlformats.org/officeDocument/2006/relationships/vmlDrawing" Target="../drawings/vmlDrawing51.vml"/><Relationship Id="rId6" Type="http://schemas.openxmlformats.org/officeDocument/2006/relationships/slide" Target="slide147.xml"/><Relationship Id="rId5" Type="http://schemas.openxmlformats.org/officeDocument/2006/relationships/image" Target="../media/image237.emf"/><Relationship Id="rId4" Type="http://schemas.openxmlformats.org/officeDocument/2006/relationships/oleObject" Target="../embeddings/oleObject71.bin"/></Relationships>
</file>

<file path=ppt/slides/_rels/slide147.xml.rels><?xml version="1.0" encoding="UTF-8" standalone="yes"?>
<Relationships xmlns="http://schemas.openxmlformats.org/package/2006/relationships"><Relationship Id="rId8" Type="http://schemas.openxmlformats.org/officeDocument/2006/relationships/slide" Target="slide208.xml"/><Relationship Id="rId13" Type="http://schemas.openxmlformats.org/officeDocument/2006/relationships/oleObject" Target="../embeddings/oleObject76.bin"/><Relationship Id="rId3" Type="http://schemas.openxmlformats.org/officeDocument/2006/relationships/notesSlide" Target="../notesSlides/notesSlide81.xml"/><Relationship Id="rId7" Type="http://schemas.openxmlformats.org/officeDocument/2006/relationships/slide" Target="slide210.xml"/><Relationship Id="rId12" Type="http://schemas.openxmlformats.org/officeDocument/2006/relationships/image" Target="../media/image241.emf"/><Relationship Id="rId2" Type="http://schemas.openxmlformats.org/officeDocument/2006/relationships/slideLayout" Target="../slideLayouts/slideLayout2.xml"/><Relationship Id="rId1" Type="http://schemas.openxmlformats.org/officeDocument/2006/relationships/vmlDrawing" Target="../drawings/vmlDrawing52.vml"/><Relationship Id="rId6" Type="http://schemas.openxmlformats.org/officeDocument/2006/relationships/slide" Target="slide209.xml"/><Relationship Id="rId11" Type="http://schemas.openxmlformats.org/officeDocument/2006/relationships/oleObject" Target="../embeddings/oleObject75.bin"/><Relationship Id="rId5" Type="http://schemas.openxmlformats.org/officeDocument/2006/relationships/image" Target="../media/image239.emf"/><Relationship Id="rId15" Type="http://schemas.openxmlformats.org/officeDocument/2006/relationships/slide" Target="slide148.xml"/><Relationship Id="rId10" Type="http://schemas.openxmlformats.org/officeDocument/2006/relationships/image" Target="../media/image240.emf"/><Relationship Id="rId4" Type="http://schemas.openxmlformats.org/officeDocument/2006/relationships/oleObject" Target="../embeddings/oleObject73.bin"/><Relationship Id="rId9" Type="http://schemas.openxmlformats.org/officeDocument/2006/relationships/oleObject" Target="../embeddings/oleObject74.bin"/><Relationship Id="rId14" Type="http://schemas.openxmlformats.org/officeDocument/2006/relationships/image" Target="../media/image242.emf"/></Relationships>
</file>

<file path=ppt/slides/_rels/slide148.xml.rels><?xml version="1.0" encoding="UTF-8" standalone="yes"?>
<Relationships xmlns="http://schemas.openxmlformats.org/package/2006/relationships"><Relationship Id="rId8" Type="http://schemas.openxmlformats.org/officeDocument/2006/relationships/image" Target="../media/image244.emf"/><Relationship Id="rId3" Type="http://schemas.openxmlformats.org/officeDocument/2006/relationships/notesSlide" Target="../notesSlides/notesSlide82.xml"/><Relationship Id="rId7" Type="http://schemas.openxmlformats.org/officeDocument/2006/relationships/oleObject" Target="../embeddings/oleObject78.bin"/><Relationship Id="rId2" Type="http://schemas.openxmlformats.org/officeDocument/2006/relationships/slideLayout" Target="../slideLayouts/slideLayout2.xml"/><Relationship Id="rId1" Type="http://schemas.openxmlformats.org/officeDocument/2006/relationships/vmlDrawing" Target="../drawings/vmlDrawing53.vml"/><Relationship Id="rId6" Type="http://schemas.openxmlformats.org/officeDocument/2006/relationships/image" Target="../media/image243.emf"/><Relationship Id="rId5" Type="http://schemas.openxmlformats.org/officeDocument/2006/relationships/oleObject" Target="../embeddings/oleObject77.bin"/><Relationship Id="rId10" Type="http://schemas.openxmlformats.org/officeDocument/2006/relationships/image" Target="../media/image245.emf"/><Relationship Id="rId4" Type="http://schemas.openxmlformats.org/officeDocument/2006/relationships/slide" Target="slide149.xml"/><Relationship Id="rId9" Type="http://schemas.openxmlformats.org/officeDocument/2006/relationships/oleObject" Target="../embeddings/oleObject79.bin"/></Relationships>
</file>

<file path=ppt/slides/_rels/slide149.xml.rels><?xml version="1.0" encoding="UTF-8" standalone="yes"?>
<Relationships xmlns="http://schemas.openxmlformats.org/package/2006/relationships"><Relationship Id="rId8" Type="http://schemas.openxmlformats.org/officeDocument/2006/relationships/image" Target="../media/image245.emf"/><Relationship Id="rId3" Type="http://schemas.openxmlformats.org/officeDocument/2006/relationships/notesSlide" Target="../notesSlides/notesSlide83.xml"/><Relationship Id="rId7" Type="http://schemas.openxmlformats.org/officeDocument/2006/relationships/oleObject" Target="../embeddings/oleObject81.bin"/><Relationship Id="rId2" Type="http://schemas.openxmlformats.org/officeDocument/2006/relationships/slideLayout" Target="../slideLayouts/slideLayout3.xml"/><Relationship Id="rId1" Type="http://schemas.openxmlformats.org/officeDocument/2006/relationships/vmlDrawing" Target="../drawings/vmlDrawing54.vml"/><Relationship Id="rId6" Type="http://schemas.openxmlformats.org/officeDocument/2006/relationships/image" Target="../media/image243.emf"/><Relationship Id="rId5" Type="http://schemas.openxmlformats.org/officeDocument/2006/relationships/oleObject" Target="../embeddings/oleObject80.bin"/><Relationship Id="rId4" Type="http://schemas.openxmlformats.org/officeDocument/2006/relationships/slide" Target="slide150.xml"/></Relationships>
</file>

<file path=ppt/slides/_rels/slide15.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oleObject" Target="../embeddings/oleObject14.bin"/><Relationship Id="rId18" Type="http://schemas.openxmlformats.org/officeDocument/2006/relationships/slide" Target="slide14.xml"/><Relationship Id="rId3" Type="http://schemas.openxmlformats.org/officeDocument/2006/relationships/notesSlide" Target="../notesSlides/notesSlide8.xml"/><Relationship Id="rId21" Type="http://schemas.openxmlformats.org/officeDocument/2006/relationships/slide" Target="slide170.xml"/><Relationship Id="rId7" Type="http://schemas.openxmlformats.org/officeDocument/2006/relationships/oleObject" Target="../embeddings/oleObject11.bin"/><Relationship Id="rId12" Type="http://schemas.openxmlformats.org/officeDocument/2006/relationships/image" Target="../media/image35.emf"/><Relationship Id="rId17" Type="http://schemas.openxmlformats.org/officeDocument/2006/relationships/slide" Target="slide16.xml"/><Relationship Id="rId2" Type="http://schemas.openxmlformats.org/officeDocument/2006/relationships/slideLayout" Target="../slideLayouts/slideLayout2.xml"/><Relationship Id="rId16" Type="http://schemas.openxmlformats.org/officeDocument/2006/relationships/image" Target="../media/image37.emf"/><Relationship Id="rId20" Type="http://schemas.openxmlformats.org/officeDocument/2006/relationships/slide" Target="slide17.xml"/><Relationship Id="rId1" Type="http://schemas.openxmlformats.org/officeDocument/2006/relationships/vmlDrawing" Target="../drawings/vmlDrawing5.vml"/><Relationship Id="rId6" Type="http://schemas.openxmlformats.org/officeDocument/2006/relationships/image" Target="../media/image32.emf"/><Relationship Id="rId11" Type="http://schemas.openxmlformats.org/officeDocument/2006/relationships/oleObject" Target="../embeddings/oleObject13.bin"/><Relationship Id="rId5" Type="http://schemas.openxmlformats.org/officeDocument/2006/relationships/oleObject" Target="../embeddings/oleObject10.bin"/><Relationship Id="rId15" Type="http://schemas.openxmlformats.org/officeDocument/2006/relationships/oleObject" Target="../embeddings/oleObject15.bin"/><Relationship Id="rId10" Type="http://schemas.openxmlformats.org/officeDocument/2006/relationships/image" Target="../media/image34.emf"/><Relationship Id="rId19" Type="http://schemas.openxmlformats.org/officeDocument/2006/relationships/slide" Target="slide15.xml"/><Relationship Id="rId4" Type="http://schemas.openxmlformats.org/officeDocument/2006/relationships/slide" Target="slide209.xml"/><Relationship Id="rId9" Type="http://schemas.openxmlformats.org/officeDocument/2006/relationships/oleObject" Target="../embeddings/oleObject12.bin"/><Relationship Id="rId14" Type="http://schemas.openxmlformats.org/officeDocument/2006/relationships/image" Target="../media/image36.emf"/><Relationship Id="rId22" Type="http://schemas.openxmlformats.org/officeDocument/2006/relationships/slide" Target="slide171.xml"/></Relationships>
</file>

<file path=ppt/slides/_rels/slide150.xml.rels><?xml version="1.0" encoding="UTF-8" standalone="yes"?>
<Relationships xmlns="http://schemas.openxmlformats.org/package/2006/relationships"><Relationship Id="rId8" Type="http://schemas.openxmlformats.org/officeDocument/2006/relationships/slide" Target="slide91.xml"/><Relationship Id="rId13" Type="http://schemas.openxmlformats.org/officeDocument/2006/relationships/oleObject" Target="../embeddings/oleObject83.bin"/><Relationship Id="rId3" Type="http://schemas.openxmlformats.org/officeDocument/2006/relationships/notesSlide" Target="../notesSlides/notesSlide84.xml"/><Relationship Id="rId7" Type="http://schemas.openxmlformats.org/officeDocument/2006/relationships/slide" Target="slide151.xml"/><Relationship Id="rId12" Type="http://schemas.openxmlformats.org/officeDocument/2006/relationships/slide" Target="slide150.xml"/><Relationship Id="rId2" Type="http://schemas.openxmlformats.org/officeDocument/2006/relationships/slideLayout" Target="../slideLayouts/slideLayout2.xml"/><Relationship Id="rId16" Type="http://schemas.openxmlformats.org/officeDocument/2006/relationships/image" Target="../media/image248.emf"/><Relationship Id="rId1" Type="http://schemas.openxmlformats.org/officeDocument/2006/relationships/vmlDrawing" Target="../drawings/vmlDrawing55.vml"/><Relationship Id="rId6" Type="http://schemas.openxmlformats.org/officeDocument/2006/relationships/slide" Target="slide209.xml"/><Relationship Id="rId11" Type="http://schemas.openxmlformats.org/officeDocument/2006/relationships/slide" Target="slide145.xml"/><Relationship Id="rId5" Type="http://schemas.openxmlformats.org/officeDocument/2006/relationships/image" Target="../media/image246.emf"/><Relationship Id="rId15" Type="http://schemas.openxmlformats.org/officeDocument/2006/relationships/oleObject" Target="../embeddings/oleObject84.bin"/><Relationship Id="rId10" Type="http://schemas.openxmlformats.org/officeDocument/2006/relationships/slide" Target="slide135.xml"/><Relationship Id="rId4" Type="http://schemas.openxmlformats.org/officeDocument/2006/relationships/oleObject" Target="../embeddings/oleObject82.bin"/><Relationship Id="rId9" Type="http://schemas.openxmlformats.org/officeDocument/2006/relationships/slide" Target="slide114.xml"/><Relationship Id="rId14" Type="http://schemas.openxmlformats.org/officeDocument/2006/relationships/image" Target="../media/image247.emf"/></Relationships>
</file>

<file path=ppt/slides/_rels/slide151.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Layout" Target="../slideLayouts/slideLayout2.xml"/><Relationship Id="rId1" Type="http://schemas.openxmlformats.org/officeDocument/2006/relationships/vmlDrawing" Target="../drawings/vmlDrawing56.vml"/><Relationship Id="rId5" Type="http://schemas.openxmlformats.org/officeDocument/2006/relationships/slide" Target="slide152.xml"/><Relationship Id="rId4" Type="http://schemas.openxmlformats.org/officeDocument/2006/relationships/image" Target="../media/image249.emf"/></Relationships>
</file>

<file path=ppt/slides/_rels/slide152.xml.rels><?xml version="1.0" encoding="UTF-8" standalone="yes"?>
<Relationships xmlns="http://schemas.openxmlformats.org/package/2006/relationships"><Relationship Id="rId2" Type="http://schemas.openxmlformats.org/officeDocument/2006/relationships/slide" Target="slide153.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slide" Target="slide154.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slide" Target="slide155.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package" Target="../embeddings/Microsoft_Word_Document9.docx"/><Relationship Id="rId2" Type="http://schemas.openxmlformats.org/officeDocument/2006/relationships/slideLayout" Target="../slideLayouts/slideLayout2.xml"/><Relationship Id="rId1" Type="http://schemas.openxmlformats.org/officeDocument/2006/relationships/vmlDrawing" Target="../drawings/vmlDrawing57.vml"/><Relationship Id="rId5" Type="http://schemas.openxmlformats.org/officeDocument/2006/relationships/slide" Target="slide156.xml"/><Relationship Id="rId4" Type="http://schemas.openxmlformats.org/officeDocument/2006/relationships/image" Target="../media/image250.emf"/></Relationships>
</file>

<file path=ppt/slides/_rels/slide156.xml.rels><?xml version="1.0" encoding="UTF-8" standalone="yes"?>
<Relationships xmlns="http://schemas.openxmlformats.org/package/2006/relationships"><Relationship Id="rId3" Type="http://schemas.openxmlformats.org/officeDocument/2006/relationships/slide" Target="slide157.xml"/><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slide" Target="slide158.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slide" Target="slide159.xml"/><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slide" Target="slide16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171.xml"/><Relationship Id="rId3" Type="http://schemas.openxmlformats.org/officeDocument/2006/relationships/notesSlide" Target="../notesSlides/notesSlide9.xml"/><Relationship Id="rId7" Type="http://schemas.openxmlformats.org/officeDocument/2006/relationships/image" Target="../media/image39.emf"/><Relationship Id="rId12" Type="http://schemas.openxmlformats.org/officeDocument/2006/relationships/slide" Target="slide170.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7.bin"/><Relationship Id="rId11" Type="http://schemas.openxmlformats.org/officeDocument/2006/relationships/slide" Target="slide16.xml"/><Relationship Id="rId5" Type="http://schemas.openxmlformats.org/officeDocument/2006/relationships/image" Target="../media/image38.emf"/><Relationship Id="rId10" Type="http://schemas.openxmlformats.org/officeDocument/2006/relationships/slide" Target="slide15.xml"/><Relationship Id="rId4" Type="http://schemas.openxmlformats.org/officeDocument/2006/relationships/oleObject" Target="../embeddings/oleObject16.bin"/><Relationship Id="rId9" Type="http://schemas.openxmlformats.org/officeDocument/2006/relationships/slide" Target="slide14.xml"/></Relationships>
</file>

<file path=ppt/slides/_rels/slide160.xml.rels><?xml version="1.0" encoding="UTF-8" standalone="yes"?>
<Relationships xmlns="http://schemas.openxmlformats.org/package/2006/relationships"><Relationship Id="rId2" Type="http://schemas.openxmlformats.org/officeDocument/2006/relationships/slide" Target="slide161.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8" Type="http://schemas.openxmlformats.org/officeDocument/2006/relationships/slide" Target="slide167.xml"/><Relationship Id="rId3" Type="http://schemas.openxmlformats.org/officeDocument/2006/relationships/oleObject" Target="../embeddings/oleObject86.bin"/><Relationship Id="rId7" Type="http://schemas.openxmlformats.org/officeDocument/2006/relationships/slide" Target="slide131.xml"/><Relationship Id="rId2" Type="http://schemas.openxmlformats.org/officeDocument/2006/relationships/slideLayout" Target="../slideLayouts/slideLayout2.xml"/><Relationship Id="rId1" Type="http://schemas.openxmlformats.org/officeDocument/2006/relationships/vmlDrawing" Target="../drawings/vmlDrawing58.vml"/><Relationship Id="rId6" Type="http://schemas.openxmlformats.org/officeDocument/2006/relationships/image" Target="../media/image252.emf"/><Relationship Id="rId5" Type="http://schemas.openxmlformats.org/officeDocument/2006/relationships/oleObject" Target="../embeddings/oleObject87.bin"/><Relationship Id="rId10" Type="http://schemas.openxmlformats.org/officeDocument/2006/relationships/slide" Target="slide162.xml"/><Relationship Id="rId4" Type="http://schemas.openxmlformats.org/officeDocument/2006/relationships/image" Target="../media/image251.emf"/><Relationship Id="rId9" Type="http://schemas.openxmlformats.org/officeDocument/2006/relationships/slide" Target="slide168.xml"/></Relationships>
</file>

<file path=ppt/slides/_rels/slide162.xml.rels><?xml version="1.0" encoding="UTF-8" standalone="yes"?>
<Relationships xmlns="http://schemas.openxmlformats.org/package/2006/relationships"><Relationship Id="rId8" Type="http://schemas.openxmlformats.org/officeDocument/2006/relationships/slide" Target="slide163.xml"/><Relationship Id="rId3" Type="http://schemas.openxmlformats.org/officeDocument/2006/relationships/notesSlide" Target="../notesSlides/notesSlide86.xml"/><Relationship Id="rId7" Type="http://schemas.openxmlformats.org/officeDocument/2006/relationships/image" Target="../media/image221.emf"/><Relationship Id="rId2" Type="http://schemas.openxmlformats.org/officeDocument/2006/relationships/slideLayout" Target="../slideLayouts/slideLayout2.xml"/><Relationship Id="rId1" Type="http://schemas.openxmlformats.org/officeDocument/2006/relationships/vmlDrawing" Target="../drawings/vmlDrawing59.vml"/><Relationship Id="rId6" Type="http://schemas.openxmlformats.org/officeDocument/2006/relationships/oleObject" Target="../embeddings/oleObject57.bin"/><Relationship Id="rId5" Type="http://schemas.openxmlformats.org/officeDocument/2006/relationships/image" Target="../media/image253.emf"/><Relationship Id="rId4" Type="http://schemas.openxmlformats.org/officeDocument/2006/relationships/package" Target="../embeddings/Microsoft_Excel_Worksheet10.xlsx"/></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3.xml"/><Relationship Id="rId1" Type="http://schemas.openxmlformats.org/officeDocument/2006/relationships/vmlDrawing" Target="../drawings/vmlDrawing60.vml"/><Relationship Id="rId6" Type="http://schemas.openxmlformats.org/officeDocument/2006/relationships/slide" Target="slide164.xml"/><Relationship Id="rId5" Type="http://schemas.openxmlformats.org/officeDocument/2006/relationships/image" Target="../media/image254.emf"/><Relationship Id="rId4" Type="http://schemas.openxmlformats.org/officeDocument/2006/relationships/oleObject" Target="../embeddings/oleObject88.bin"/></Relationships>
</file>

<file path=ppt/slides/_rels/slide164.xml.rels><?xml version="1.0" encoding="UTF-8" standalone="yes"?>
<Relationships xmlns="http://schemas.openxmlformats.org/package/2006/relationships"><Relationship Id="rId3" Type="http://schemas.openxmlformats.org/officeDocument/2006/relationships/oleObject" Target="../embeddings/oleObject89.bin"/><Relationship Id="rId7" Type="http://schemas.openxmlformats.org/officeDocument/2006/relationships/slide" Target="slide165.xml"/><Relationship Id="rId2" Type="http://schemas.openxmlformats.org/officeDocument/2006/relationships/slideLayout" Target="../slideLayouts/slideLayout3.xml"/><Relationship Id="rId1" Type="http://schemas.openxmlformats.org/officeDocument/2006/relationships/vmlDrawing" Target="../drawings/vmlDrawing61.vml"/><Relationship Id="rId6" Type="http://schemas.openxmlformats.org/officeDocument/2006/relationships/image" Target="../media/image255.emf"/><Relationship Id="rId5" Type="http://schemas.openxmlformats.org/officeDocument/2006/relationships/package" Target="../embeddings/Microsoft_Excel_Worksheet11.xlsx"/><Relationship Id="rId4" Type="http://schemas.openxmlformats.org/officeDocument/2006/relationships/image" Target="../media/image254.emf"/></Relationships>
</file>

<file path=ppt/slides/_rels/slide165.xml.rels><?xml version="1.0" encoding="UTF-8" standalone="yes"?>
<Relationships xmlns="http://schemas.openxmlformats.org/package/2006/relationships"><Relationship Id="rId3" Type="http://schemas.openxmlformats.org/officeDocument/2006/relationships/slide" Target="slide166.xml"/><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slide" Target="slide167.xml"/><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8" Type="http://schemas.openxmlformats.org/officeDocument/2006/relationships/slide" Target="slide168.xml"/><Relationship Id="rId3" Type="http://schemas.openxmlformats.org/officeDocument/2006/relationships/oleObject" Target="../embeddings/oleObject90.bin"/><Relationship Id="rId7" Type="http://schemas.openxmlformats.org/officeDocument/2006/relationships/image" Target="../media/image257.emf"/><Relationship Id="rId2" Type="http://schemas.openxmlformats.org/officeDocument/2006/relationships/slideLayout" Target="../slideLayouts/slideLayout4.xml"/><Relationship Id="rId1" Type="http://schemas.openxmlformats.org/officeDocument/2006/relationships/vmlDrawing" Target="../drawings/vmlDrawing62.vml"/><Relationship Id="rId6" Type="http://schemas.openxmlformats.org/officeDocument/2006/relationships/package" Target="../embeddings/Microsoft_Excel_Worksheet12.xlsx"/><Relationship Id="rId5" Type="http://schemas.openxmlformats.org/officeDocument/2006/relationships/slide" Target="slide161.xml"/><Relationship Id="rId4" Type="http://schemas.openxmlformats.org/officeDocument/2006/relationships/image" Target="../media/image256.emf"/></Relationships>
</file>

<file path=ppt/slides/_rels/slide168.xml.rels><?xml version="1.0" encoding="UTF-8" standalone="yes"?>
<Relationships xmlns="http://schemas.openxmlformats.org/package/2006/relationships"><Relationship Id="rId8" Type="http://schemas.openxmlformats.org/officeDocument/2006/relationships/slide" Target="slide169.xml"/><Relationship Id="rId3" Type="http://schemas.openxmlformats.org/officeDocument/2006/relationships/oleObject" Target="../embeddings/oleObject91.bin"/><Relationship Id="rId7" Type="http://schemas.openxmlformats.org/officeDocument/2006/relationships/slide" Target="slide161.xml"/><Relationship Id="rId2" Type="http://schemas.openxmlformats.org/officeDocument/2006/relationships/slideLayout" Target="../slideLayouts/slideLayout2.xml"/><Relationship Id="rId1" Type="http://schemas.openxmlformats.org/officeDocument/2006/relationships/vmlDrawing" Target="../drawings/vmlDrawing63.vml"/><Relationship Id="rId6" Type="http://schemas.openxmlformats.org/officeDocument/2006/relationships/image" Target="../media/image259.emf"/><Relationship Id="rId5" Type="http://schemas.openxmlformats.org/officeDocument/2006/relationships/package" Target="../embeddings/Microsoft_Excel_Worksheet13.xlsx"/><Relationship Id="rId4" Type="http://schemas.openxmlformats.org/officeDocument/2006/relationships/image" Target="../media/image258.emf"/></Relationships>
</file>

<file path=ppt/slides/_rels/slide169.xml.rels><?xml version="1.0" encoding="UTF-8" standalone="yes"?>
<Relationships xmlns="http://schemas.openxmlformats.org/package/2006/relationships"><Relationship Id="rId3" Type="http://schemas.openxmlformats.org/officeDocument/2006/relationships/oleObject" Target="../embeddings/oleObject92.bin"/><Relationship Id="rId7" Type="http://schemas.openxmlformats.org/officeDocument/2006/relationships/image" Target="../media/image261.emf"/><Relationship Id="rId2" Type="http://schemas.openxmlformats.org/officeDocument/2006/relationships/slideLayout" Target="../slideLayouts/slideLayout2.xml"/><Relationship Id="rId1" Type="http://schemas.openxmlformats.org/officeDocument/2006/relationships/vmlDrawing" Target="../drawings/vmlDrawing64.vml"/><Relationship Id="rId6" Type="http://schemas.openxmlformats.org/officeDocument/2006/relationships/oleObject" Target="../embeddings/oleObject93.bin"/><Relationship Id="rId5" Type="http://schemas.openxmlformats.org/officeDocument/2006/relationships/slide" Target="slide170.xml"/><Relationship Id="rId4" Type="http://schemas.openxmlformats.org/officeDocument/2006/relationships/image" Target="../media/image260.emf"/></Relationships>
</file>

<file path=ppt/slides/_rels/slide17.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slide" Target="slide170.xml"/><Relationship Id="rId3" Type="http://schemas.openxmlformats.org/officeDocument/2006/relationships/notesSlide" Target="../notesSlides/notesSlide10.xml"/><Relationship Id="rId7" Type="http://schemas.openxmlformats.org/officeDocument/2006/relationships/oleObject" Target="../embeddings/oleObject19.bin"/><Relationship Id="rId12" Type="http://schemas.openxmlformats.org/officeDocument/2006/relationships/slide" Target="slide17.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slide" Target="slide18.xml"/><Relationship Id="rId11" Type="http://schemas.openxmlformats.org/officeDocument/2006/relationships/slide" Target="slide16.xml"/><Relationship Id="rId5" Type="http://schemas.openxmlformats.org/officeDocument/2006/relationships/image" Target="../media/image40.emf"/><Relationship Id="rId10" Type="http://schemas.openxmlformats.org/officeDocument/2006/relationships/slide" Target="slide15.xml"/><Relationship Id="rId4" Type="http://schemas.openxmlformats.org/officeDocument/2006/relationships/oleObject" Target="../embeddings/oleObject18.bin"/><Relationship Id="rId9" Type="http://schemas.openxmlformats.org/officeDocument/2006/relationships/slide" Target="slide14.xml"/><Relationship Id="rId14" Type="http://schemas.openxmlformats.org/officeDocument/2006/relationships/slide" Target="slide171.xml"/></Relationships>
</file>

<file path=ppt/slides/_rels/slide170.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171.xml"/><Relationship Id="rId7" Type="http://schemas.openxmlformats.org/officeDocument/2006/relationships/slide" Target="slide16.xm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slide" Target="slide14.xml"/><Relationship Id="rId4" Type="http://schemas.openxmlformats.org/officeDocument/2006/relationships/image" Target="../media/image60.emf"/><Relationship Id="rId9" Type="http://schemas.openxmlformats.org/officeDocument/2006/relationships/slide" Target="slide170.xml"/></Relationships>
</file>

<file path=ppt/slides/_rels/slide171.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60.emf"/><Relationship Id="rId7" Type="http://schemas.openxmlformats.org/officeDocument/2006/relationships/slide" Target="slide16.xml"/><Relationship Id="rId2" Type="http://schemas.openxmlformats.org/officeDocument/2006/relationships/slide" Target="slide172.xml"/><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slide" Target="slide14.xml"/><Relationship Id="rId10" Type="http://schemas.openxmlformats.org/officeDocument/2006/relationships/slide" Target="slide171.xml"/><Relationship Id="rId4" Type="http://schemas.openxmlformats.org/officeDocument/2006/relationships/slide" Target="slide209.xml"/><Relationship Id="rId9" Type="http://schemas.openxmlformats.org/officeDocument/2006/relationships/slide" Target="slide170.xml"/></Relationships>
</file>

<file path=ppt/slides/_rels/slide172.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slide" Target="slide173.xml"/><Relationship Id="rId1" Type="http://schemas.openxmlformats.org/officeDocument/2006/relationships/slideLayout" Target="../slideLayouts/slideLayout2.xml"/><Relationship Id="rId4" Type="http://schemas.openxmlformats.org/officeDocument/2006/relationships/image" Target="../media/image263.jpeg"/></Relationships>
</file>

<file path=ppt/slides/_rels/slide173.xml.rels><?xml version="1.0" encoding="UTF-8" standalone="yes"?>
<Relationships xmlns="http://schemas.openxmlformats.org/package/2006/relationships"><Relationship Id="rId8" Type="http://schemas.openxmlformats.org/officeDocument/2006/relationships/slide" Target="slide185.xml"/><Relationship Id="rId13" Type="http://schemas.openxmlformats.org/officeDocument/2006/relationships/slide" Target="slide195.xml"/><Relationship Id="rId3" Type="http://schemas.openxmlformats.org/officeDocument/2006/relationships/slide" Target="slide174.xml"/><Relationship Id="rId7" Type="http://schemas.openxmlformats.org/officeDocument/2006/relationships/slide" Target="slide181.xml"/><Relationship Id="rId12" Type="http://schemas.openxmlformats.org/officeDocument/2006/relationships/slide" Target="slide193.xml"/><Relationship Id="rId17" Type="http://schemas.openxmlformats.org/officeDocument/2006/relationships/slide" Target="slide205.xml"/><Relationship Id="rId2" Type="http://schemas.openxmlformats.org/officeDocument/2006/relationships/notesSlide" Target="../notesSlides/notesSlide90.xml"/><Relationship Id="rId16" Type="http://schemas.openxmlformats.org/officeDocument/2006/relationships/slide" Target="slide203.xml"/><Relationship Id="rId1" Type="http://schemas.openxmlformats.org/officeDocument/2006/relationships/slideLayout" Target="../slideLayouts/slideLayout2.xml"/><Relationship Id="rId6" Type="http://schemas.openxmlformats.org/officeDocument/2006/relationships/slide" Target="slide179.xml"/><Relationship Id="rId11" Type="http://schemas.openxmlformats.org/officeDocument/2006/relationships/slide" Target="slide192.xml"/><Relationship Id="rId5" Type="http://schemas.openxmlformats.org/officeDocument/2006/relationships/slide" Target="slide177.xml"/><Relationship Id="rId15" Type="http://schemas.openxmlformats.org/officeDocument/2006/relationships/slide" Target="slide199.xml"/><Relationship Id="rId10" Type="http://schemas.openxmlformats.org/officeDocument/2006/relationships/slide" Target="slide191.xml"/><Relationship Id="rId4" Type="http://schemas.openxmlformats.org/officeDocument/2006/relationships/slide" Target="slide175.xml"/><Relationship Id="rId9" Type="http://schemas.openxmlformats.org/officeDocument/2006/relationships/slide" Target="slide186.xml"/><Relationship Id="rId14" Type="http://schemas.openxmlformats.org/officeDocument/2006/relationships/slide" Target="slide198.xml"/></Relationships>
</file>

<file path=ppt/slides/_rels/slide174.xml.rels><?xml version="1.0" encoding="UTF-8" standalone="yes"?>
<Relationships xmlns="http://schemas.openxmlformats.org/package/2006/relationships"><Relationship Id="rId3" Type="http://schemas.openxmlformats.org/officeDocument/2006/relationships/slide" Target="slide175.xml"/><Relationship Id="rId7" Type="http://schemas.openxmlformats.org/officeDocument/2006/relationships/image" Target="../media/image265.emf"/><Relationship Id="rId2" Type="http://schemas.openxmlformats.org/officeDocument/2006/relationships/slideLayout" Target="../slideLayouts/slideLayout3.xml"/><Relationship Id="rId1" Type="http://schemas.openxmlformats.org/officeDocument/2006/relationships/vmlDrawing" Target="../drawings/vmlDrawing65.vml"/><Relationship Id="rId6" Type="http://schemas.openxmlformats.org/officeDocument/2006/relationships/oleObject" Target="../embeddings/oleObject95.bin"/><Relationship Id="rId5" Type="http://schemas.openxmlformats.org/officeDocument/2006/relationships/image" Target="../media/image264.emf"/><Relationship Id="rId4" Type="http://schemas.openxmlformats.org/officeDocument/2006/relationships/oleObject" Target="../embeddings/oleObject94.bin"/></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91.xml"/><Relationship Id="rId7" Type="http://schemas.openxmlformats.org/officeDocument/2006/relationships/slide" Target="slide185.xml"/><Relationship Id="rId2" Type="http://schemas.openxmlformats.org/officeDocument/2006/relationships/slideLayout" Target="../slideLayouts/slideLayout4.xml"/><Relationship Id="rId1" Type="http://schemas.openxmlformats.org/officeDocument/2006/relationships/vmlDrawing" Target="../drawings/vmlDrawing66.vml"/><Relationship Id="rId6" Type="http://schemas.openxmlformats.org/officeDocument/2006/relationships/image" Target="../media/image266.emf"/><Relationship Id="rId5" Type="http://schemas.openxmlformats.org/officeDocument/2006/relationships/oleObject" Target="../embeddings/oleObject96.bin"/><Relationship Id="rId4" Type="http://schemas.openxmlformats.org/officeDocument/2006/relationships/slide" Target="slide176.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92.xml"/><Relationship Id="rId7" Type="http://schemas.openxmlformats.org/officeDocument/2006/relationships/image" Target="../media/image267.emf"/><Relationship Id="rId2" Type="http://schemas.openxmlformats.org/officeDocument/2006/relationships/slideLayout" Target="../slideLayouts/slideLayout4.xml"/><Relationship Id="rId1" Type="http://schemas.openxmlformats.org/officeDocument/2006/relationships/vmlDrawing" Target="../drawings/vmlDrawing67.vml"/><Relationship Id="rId6" Type="http://schemas.openxmlformats.org/officeDocument/2006/relationships/oleObject" Target="../embeddings/oleObject97.bin"/><Relationship Id="rId5" Type="http://schemas.openxmlformats.org/officeDocument/2006/relationships/slide" Target="slide176.xml"/><Relationship Id="rId4" Type="http://schemas.openxmlformats.org/officeDocument/2006/relationships/slide" Target="slide177.xml"/></Relationships>
</file>

<file path=ppt/slides/_rels/slide177.xml.rels><?xml version="1.0" encoding="UTF-8" standalone="yes"?>
<Relationships xmlns="http://schemas.openxmlformats.org/package/2006/relationships"><Relationship Id="rId8" Type="http://schemas.openxmlformats.org/officeDocument/2006/relationships/image" Target="../media/image269.emf"/><Relationship Id="rId3" Type="http://schemas.openxmlformats.org/officeDocument/2006/relationships/slide" Target="slide210.xml"/><Relationship Id="rId7" Type="http://schemas.openxmlformats.org/officeDocument/2006/relationships/oleObject" Target="../embeddings/oleObject99.bin"/><Relationship Id="rId2" Type="http://schemas.openxmlformats.org/officeDocument/2006/relationships/slideLayout" Target="../slideLayouts/slideLayout3.xml"/><Relationship Id="rId1" Type="http://schemas.openxmlformats.org/officeDocument/2006/relationships/vmlDrawing" Target="../drawings/vmlDrawing68.vml"/><Relationship Id="rId6" Type="http://schemas.openxmlformats.org/officeDocument/2006/relationships/image" Target="../media/image268.emf"/><Relationship Id="rId5" Type="http://schemas.openxmlformats.org/officeDocument/2006/relationships/oleObject" Target="../embeddings/oleObject98.bin"/><Relationship Id="rId4" Type="http://schemas.openxmlformats.org/officeDocument/2006/relationships/slide" Target="slide178.xml"/></Relationships>
</file>

<file path=ppt/slides/_rels/slide178.xml.rels><?xml version="1.0" encoding="UTF-8" standalone="yes"?>
<Relationships xmlns="http://schemas.openxmlformats.org/package/2006/relationships"><Relationship Id="rId8" Type="http://schemas.openxmlformats.org/officeDocument/2006/relationships/image" Target="../media/image221.emf"/><Relationship Id="rId3" Type="http://schemas.openxmlformats.org/officeDocument/2006/relationships/image" Target="../media/image270.jpg"/><Relationship Id="rId7" Type="http://schemas.openxmlformats.org/officeDocument/2006/relationships/oleObject" Target="../embeddings/oleObject57.bin"/><Relationship Id="rId2" Type="http://schemas.openxmlformats.org/officeDocument/2006/relationships/slideLayout" Target="../slideLayouts/slideLayout3.xml"/><Relationship Id="rId1" Type="http://schemas.openxmlformats.org/officeDocument/2006/relationships/vmlDrawing" Target="../drawings/vmlDrawing69.vml"/><Relationship Id="rId6" Type="http://schemas.openxmlformats.org/officeDocument/2006/relationships/slide" Target="slide179.xml"/><Relationship Id="rId5" Type="http://schemas.openxmlformats.org/officeDocument/2006/relationships/slide" Target="slide210.xml"/><Relationship Id="rId4" Type="http://schemas.openxmlformats.org/officeDocument/2006/relationships/slide" Target="slide203.xml"/></Relationships>
</file>

<file path=ppt/slides/_rels/slide179.xml.rels><?xml version="1.0" encoding="UTF-8" standalone="yes"?>
<Relationships xmlns="http://schemas.openxmlformats.org/package/2006/relationships"><Relationship Id="rId8" Type="http://schemas.openxmlformats.org/officeDocument/2006/relationships/slide" Target="slide180.xml"/><Relationship Id="rId3" Type="http://schemas.openxmlformats.org/officeDocument/2006/relationships/notesSlide" Target="../notesSlides/notesSlide93.xml"/><Relationship Id="rId7" Type="http://schemas.openxmlformats.org/officeDocument/2006/relationships/slide" Target="slide208.xml"/><Relationship Id="rId2" Type="http://schemas.openxmlformats.org/officeDocument/2006/relationships/slideLayout" Target="../slideLayouts/slideLayout2.xml"/><Relationship Id="rId1" Type="http://schemas.openxmlformats.org/officeDocument/2006/relationships/vmlDrawing" Target="../drawings/vmlDrawing70.vml"/><Relationship Id="rId6" Type="http://schemas.openxmlformats.org/officeDocument/2006/relationships/slide" Target="slide178.xml"/><Relationship Id="rId11" Type="http://schemas.openxmlformats.org/officeDocument/2006/relationships/slide" Target="slide209.xml"/><Relationship Id="rId5" Type="http://schemas.openxmlformats.org/officeDocument/2006/relationships/image" Target="../media/image209.emf"/><Relationship Id="rId10" Type="http://schemas.openxmlformats.org/officeDocument/2006/relationships/image" Target="../media/image271.emf"/><Relationship Id="rId4" Type="http://schemas.openxmlformats.org/officeDocument/2006/relationships/oleObject" Target="../embeddings/oleObject100.bin"/><Relationship Id="rId9" Type="http://schemas.openxmlformats.org/officeDocument/2006/relationships/oleObject" Target="../embeddings/oleObject101.bin"/></Relationships>
</file>

<file path=ppt/slides/_rels/slide18.xml.rels><?xml version="1.0" encoding="UTF-8" standalone="yes"?>
<Relationships xmlns="http://schemas.openxmlformats.org/package/2006/relationships"><Relationship Id="rId3" Type="http://schemas.openxmlformats.org/officeDocument/2006/relationships/slide" Target="slide209.xml"/><Relationship Id="rId7" Type="http://schemas.openxmlformats.org/officeDocument/2006/relationships/image" Target="../media/image16.e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20.bin"/><Relationship Id="rId5" Type="http://schemas.openxmlformats.org/officeDocument/2006/relationships/image" Target="../media/image19.JPG"/><Relationship Id="rId4" Type="http://schemas.openxmlformats.org/officeDocument/2006/relationships/slide" Target="slide19.xml"/></Relationships>
</file>

<file path=ppt/slides/_rels/slide180.xml.rels><?xml version="1.0" encoding="UTF-8" standalone="yes"?>
<Relationships xmlns="http://schemas.openxmlformats.org/package/2006/relationships"><Relationship Id="rId8" Type="http://schemas.openxmlformats.org/officeDocument/2006/relationships/image" Target="../media/image209.emf"/><Relationship Id="rId3" Type="http://schemas.openxmlformats.org/officeDocument/2006/relationships/notesSlide" Target="../notesSlides/notesSlide94.xml"/><Relationship Id="rId7" Type="http://schemas.openxmlformats.org/officeDocument/2006/relationships/oleObject" Target="../embeddings/oleObject100.bin"/><Relationship Id="rId2" Type="http://schemas.openxmlformats.org/officeDocument/2006/relationships/slideLayout" Target="../slideLayouts/slideLayout3.xml"/><Relationship Id="rId1" Type="http://schemas.openxmlformats.org/officeDocument/2006/relationships/vmlDrawing" Target="../drawings/vmlDrawing71.vml"/><Relationship Id="rId6" Type="http://schemas.openxmlformats.org/officeDocument/2006/relationships/image" Target="../media/image272.emf"/><Relationship Id="rId5" Type="http://schemas.openxmlformats.org/officeDocument/2006/relationships/oleObject" Target="../embeddings/oleObject102.bin"/><Relationship Id="rId4" Type="http://schemas.openxmlformats.org/officeDocument/2006/relationships/slide" Target="slide210.xml"/><Relationship Id="rId9" Type="http://schemas.openxmlformats.org/officeDocument/2006/relationships/slide" Target="slide181.xml"/></Relationships>
</file>

<file path=ppt/slides/_rels/slide181.xml.rels><?xml version="1.0" encoding="UTF-8" standalone="yes"?>
<Relationships xmlns="http://schemas.openxmlformats.org/package/2006/relationships"><Relationship Id="rId8" Type="http://schemas.openxmlformats.org/officeDocument/2006/relationships/oleObject" Target="../embeddings/oleObject104.bin"/><Relationship Id="rId3" Type="http://schemas.openxmlformats.org/officeDocument/2006/relationships/notesSlide" Target="../notesSlides/notesSlide95.xml"/><Relationship Id="rId7" Type="http://schemas.openxmlformats.org/officeDocument/2006/relationships/image" Target="../media/image38.emf"/><Relationship Id="rId2" Type="http://schemas.openxmlformats.org/officeDocument/2006/relationships/slideLayout" Target="../slideLayouts/slideLayout2.xml"/><Relationship Id="rId1" Type="http://schemas.openxmlformats.org/officeDocument/2006/relationships/vmlDrawing" Target="../drawings/vmlDrawing72.vml"/><Relationship Id="rId6" Type="http://schemas.openxmlformats.org/officeDocument/2006/relationships/oleObject" Target="../embeddings/oleObject103.bin"/><Relationship Id="rId5" Type="http://schemas.openxmlformats.org/officeDocument/2006/relationships/image" Target="../media/image210.emf"/><Relationship Id="rId10" Type="http://schemas.openxmlformats.org/officeDocument/2006/relationships/slide" Target="slide182.xml"/><Relationship Id="rId4" Type="http://schemas.openxmlformats.org/officeDocument/2006/relationships/oleObject" Target="../embeddings/oleObject50.bin"/><Relationship Id="rId9" Type="http://schemas.openxmlformats.org/officeDocument/2006/relationships/image" Target="../media/image209.emf"/></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vmlDrawing" Target="../drawings/vmlDrawing73.vml"/><Relationship Id="rId6" Type="http://schemas.openxmlformats.org/officeDocument/2006/relationships/slide" Target="slide183.xml"/><Relationship Id="rId5" Type="http://schemas.openxmlformats.org/officeDocument/2006/relationships/image" Target="../media/image38.emf"/><Relationship Id="rId4" Type="http://schemas.openxmlformats.org/officeDocument/2006/relationships/oleObject" Target="../embeddings/oleObject105.bin"/></Relationships>
</file>

<file path=ppt/slides/_rels/slide183.xml.rels><?xml version="1.0" encoding="UTF-8" standalone="yes"?>
<Relationships xmlns="http://schemas.openxmlformats.org/package/2006/relationships"><Relationship Id="rId8" Type="http://schemas.openxmlformats.org/officeDocument/2006/relationships/slide" Target="slide184.xml"/><Relationship Id="rId3" Type="http://schemas.openxmlformats.org/officeDocument/2006/relationships/notesSlide" Target="../notesSlides/notesSlide97.xml"/><Relationship Id="rId7" Type="http://schemas.openxmlformats.org/officeDocument/2006/relationships/image" Target="../media/image38.emf"/><Relationship Id="rId2" Type="http://schemas.openxmlformats.org/officeDocument/2006/relationships/slideLayout" Target="../slideLayouts/slideLayout2.xml"/><Relationship Id="rId1" Type="http://schemas.openxmlformats.org/officeDocument/2006/relationships/vmlDrawing" Target="../drawings/vmlDrawing74.vml"/><Relationship Id="rId6" Type="http://schemas.openxmlformats.org/officeDocument/2006/relationships/oleObject" Target="../embeddings/oleObject107.bin"/><Relationship Id="rId5" Type="http://schemas.openxmlformats.org/officeDocument/2006/relationships/image" Target="../media/image273.emf"/><Relationship Id="rId4" Type="http://schemas.openxmlformats.org/officeDocument/2006/relationships/oleObject" Target="../embeddings/oleObject106.bin"/></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98.xml"/><Relationship Id="rId7" Type="http://schemas.openxmlformats.org/officeDocument/2006/relationships/image" Target="../media/image274.emf"/><Relationship Id="rId2" Type="http://schemas.openxmlformats.org/officeDocument/2006/relationships/slideLayout" Target="../slideLayouts/slideLayout2.xml"/><Relationship Id="rId1" Type="http://schemas.openxmlformats.org/officeDocument/2006/relationships/vmlDrawing" Target="../drawings/vmlDrawing75.vml"/><Relationship Id="rId6" Type="http://schemas.openxmlformats.org/officeDocument/2006/relationships/oleObject" Target="../embeddings/oleObject108.bin"/><Relationship Id="rId5" Type="http://schemas.openxmlformats.org/officeDocument/2006/relationships/image" Target="../media/image275.jpg"/><Relationship Id="rId4" Type="http://schemas.openxmlformats.org/officeDocument/2006/relationships/slide" Target="slide185.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vmlDrawing" Target="../drawings/vmlDrawing76.vml"/><Relationship Id="rId6" Type="http://schemas.openxmlformats.org/officeDocument/2006/relationships/image" Target="../media/image276.emf"/><Relationship Id="rId5" Type="http://schemas.openxmlformats.org/officeDocument/2006/relationships/oleObject" Target="../embeddings/oleObject109.bin"/><Relationship Id="rId4" Type="http://schemas.openxmlformats.org/officeDocument/2006/relationships/slide" Target="slide186.xml"/></Relationships>
</file>

<file path=ppt/slides/_rels/slide186.xml.rels><?xml version="1.0" encoding="UTF-8" standalone="yes"?>
<Relationships xmlns="http://schemas.openxmlformats.org/package/2006/relationships"><Relationship Id="rId8" Type="http://schemas.openxmlformats.org/officeDocument/2006/relationships/image" Target="../media/image277.emf"/><Relationship Id="rId3" Type="http://schemas.openxmlformats.org/officeDocument/2006/relationships/notesSlide" Target="../notesSlides/notesSlide100.xml"/><Relationship Id="rId7" Type="http://schemas.openxmlformats.org/officeDocument/2006/relationships/oleObject" Target="../embeddings/oleObject110.bin"/><Relationship Id="rId2" Type="http://schemas.openxmlformats.org/officeDocument/2006/relationships/slideLayout" Target="../slideLayouts/slideLayout3.xml"/><Relationship Id="rId1" Type="http://schemas.openxmlformats.org/officeDocument/2006/relationships/vmlDrawing" Target="../drawings/vmlDrawing77.vml"/><Relationship Id="rId6" Type="http://schemas.openxmlformats.org/officeDocument/2006/relationships/slide" Target="slide187.xml"/><Relationship Id="rId5" Type="http://schemas.openxmlformats.org/officeDocument/2006/relationships/slide" Target="slide209.xml"/><Relationship Id="rId10" Type="http://schemas.openxmlformats.org/officeDocument/2006/relationships/image" Target="../media/image278.emf"/><Relationship Id="rId4" Type="http://schemas.openxmlformats.org/officeDocument/2006/relationships/slide" Target="slide210.xml"/><Relationship Id="rId9" Type="http://schemas.openxmlformats.org/officeDocument/2006/relationships/oleObject" Target="../embeddings/oleObject111.bin"/></Relationships>
</file>

<file path=ppt/slides/_rels/slide187.xml.rels><?xml version="1.0" encoding="UTF-8" standalone="yes"?>
<Relationships xmlns="http://schemas.openxmlformats.org/package/2006/relationships"><Relationship Id="rId3" Type="http://schemas.openxmlformats.org/officeDocument/2006/relationships/slide" Target="slide188.xml"/><Relationship Id="rId7" Type="http://schemas.openxmlformats.org/officeDocument/2006/relationships/image" Target="../media/image278.emf"/><Relationship Id="rId2" Type="http://schemas.openxmlformats.org/officeDocument/2006/relationships/slideLayout" Target="../slideLayouts/slideLayout3.xml"/><Relationship Id="rId1" Type="http://schemas.openxmlformats.org/officeDocument/2006/relationships/vmlDrawing" Target="../drawings/vmlDrawing78.vml"/><Relationship Id="rId6" Type="http://schemas.openxmlformats.org/officeDocument/2006/relationships/oleObject" Target="../embeddings/oleObject113.bin"/><Relationship Id="rId5" Type="http://schemas.openxmlformats.org/officeDocument/2006/relationships/image" Target="../media/image277.emf"/><Relationship Id="rId4" Type="http://schemas.openxmlformats.org/officeDocument/2006/relationships/oleObject" Target="../embeddings/oleObject112.bin"/></Relationships>
</file>

<file path=ppt/slides/_rels/slide188.xml.rels><?xml version="1.0" encoding="UTF-8" standalone="yes"?>
<Relationships xmlns="http://schemas.openxmlformats.org/package/2006/relationships"><Relationship Id="rId3" Type="http://schemas.openxmlformats.org/officeDocument/2006/relationships/slide" Target="slide189.xml"/><Relationship Id="rId7" Type="http://schemas.openxmlformats.org/officeDocument/2006/relationships/image" Target="../media/image280.emf"/><Relationship Id="rId2" Type="http://schemas.openxmlformats.org/officeDocument/2006/relationships/slideLayout" Target="../slideLayouts/slideLayout2.xml"/><Relationship Id="rId1" Type="http://schemas.openxmlformats.org/officeDocument/2006/relationships/vmlDrawing" Target="../drawings/vmlDrawing79.vml"/><Relationship Id="rId6" Type="http://schemas.openxmlformats.org/officeDocument/2006/relationships/oleObject" Target="../embeddings/oleObject115.bin"/><Relationship Id="rId5" Type="http://schemas.openxmlformats.org/officeDocument/2006/relationships/image" Target="../media/image279.emf"/><Relationship Id="rId4" Type="http://schemas.openxmlformats.org/officeDocument/2006/relationships/oleObject" Target="../embeddings/oleObject114.bin"/></Relationships>
</file>

<file path=ppt/slides/_rels/slide189.xml.rels><?xml version="1.0" encoding="UTF-8" standalone="yes"?>
<Relationships xmlns="http://schemas.openxmlformats.org/package/2006/relationships"><Relationship Id="rId8" Type="http://schemas.openxmlformats.org/officeDocument/2006/relationships/image" Target="../media/image281.wmf"/><Relationship Id="rId3" Type="http://schemas.openxmlformats.org/officeDocument/2006/relationships/slide" Target="slide209.xml"/><Relationship Id="rId7" Type="http://schemas.openxmlformats.org/officeDocument/2006/relationships/image" Target="../media/image226.emf"/><Relationship Id="rId2" Type="http://schemas.openxmlformats.org/officeDocument/2006/relationships/slideLayout" Target="../slideLayouts/slideLayout2.xml"/><Relationship Id="rId1" Type="http://schemas.openxmlformats.org/officeDocument/2006/relationships/vmlDrawing" Target="../drawings/vmlDrawing80.vml"/><Relationship Id="rId6" Type="http://schemas.openxmlformats.org/officeDocument/2006/relationships/image" Target="../media/image280.emf"/><Relationship Id="rId5" Type="http://schemas.openxmlformats.org/officeDocument/2006/relationships/oleObject" Target="../embeddings/oleObject116.bin"/><Relationship Id="rId4" Type="http://schemas.openxmlformats.org/officeDocument/2006/relationships/slide" Target="slide190.xml"/></Relationships>
</file>

<file path=ppt/slides/_rels/slide19.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42.emf"/><Relationship Id="rId4" Type="http://schemas.openxmlformats.org/officeDocument/2006/relationships/oleObject" Target="../embeddings/oleObject21.bin"/></Relationships>
</file>

<file path=ppt/slides/_rels/slide190.xml.rels><?xml version="1.0" encoding="UTF-8" standalone="yes"?>
<Relationships xmlns="http://schemas.openxmlformats.org/package/2006/relationships"><Relationship Id="rId3" Type="http://schemas.openxmlformats.org/officeDocument/2006/relationships/slide" Target="slide191.xml"/><Relationship Id="rId2" Type="http://schemas.openxmlformats.org/officeDocument/2006/relationships/slideLayout" Target="../slideLayouts/slideLayout2.xml"/><Relationship Id="rId1" Type="http://schemas.openxmlformats.org/officeDocument/2006/relationships/vmlDrawing" Target="../drawings/vmlDrawing81.vml"/><Relationship Id="rId5" Type="http://schemas.openxmlformats.org/officeDocument/2006/relationships/image" Target="../media/image282.emf"/><Relationship Id="rId4" Type="http://schemas.openxmlformats.org/officeDocument/2006/relationships/oleObject" Target="../embeddings/oleObject117.bin"/></Relationships>
</file>

<file path=ppt/slides/_rels/slide191.xml.rels><?xml version="1.0" encoding="UTF-8" standalone="yes"?>
<Relationships xmlns="http://schemas.openxmlformats.org/package/2006/relationships"><Relationship Id="rId3" Type="http://schemas.openxmlformats.org/officeDocument/2006/relationships/slide" Target="slide192.xml"/><Relationship Id="rId2" Type="http://schemas.openxmlformats.org/officeDocument/2006/relationships/slideLayout" Target="../slideLayouts/slideLayout2.xml"/><Relationship Id="rId1" Type="http://schemas.openxmlformats.org/officeDocument/2006/relationships/vmlDrawing" Target="../drawings/vmlDrawing82.vml"/><Relationship Id="rId5" Type="http://schemas.openxmlformats.org/officeDocument/2006/relationships/image" Target="../media/image283.emf"/><Relationship Id="rId4" Type="http://schemas.openxmlformats.org/officeDocument/2006/relationships/oleObject" Target="../embeddings/oleObject118.bin"/></Relationships>
</file>

<file path=ppt/slides/_rels/slide192.xml.rels><?xml version="1.0" encoding="UTF-8" standalone="yes"?>
<Relationships xmlns="http://schemas.openxmlformats.org/package/2006/relationships"><Relationship Id="rId3" Type="http://schemas.openxmlformats.org/officeDocument/2006/relationships/slide" Target="slide210.xml"/><Relationship Id="rId2" Type="http://schemas.openxmlformats.org/officeDocument/2006/relationships/slideLayout" Target="../slideLayouts/slideLayout3.xml"/><Relationship Id="rId1" Type="http://schemas.openxmlformats.org/officeDocument/2006/relationships/vmlDrawing" Target="../drawings/vmlDrawing83.vml"/><Relationship Id="rId6" Type="http://schemas.openxmlformats.org/officeDocument/2006/relationships/image" Target="../media/image284.emf"/><Relationship Id="rId5" Type="http://schemas.openxmlformats.org/officeDocument/2006/relationships/oleObject" Target="../embeddings/oleObject119.bin"/><Relationship Id="rId4" Type="http://schemas.openxmlformats.org/officeDocument/2006/relationships/slide" Target="slide193.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01.xml"/><Relationship Id="rId7" Type="http://schemas.openxmlformats.org/officeDocument/2006/relationships/slide" Target="slide194.xml"/><Relationship Id="rId2" Type="http://schemas.openxmlformats.org/officeDocument/2006/relationships/slideLayout" Target="../slideLayouts/slideLayout2.xml"/><Relationship Id="rId1" Type="http://schemas.openxmlformats.org/officeDocument/2006/relationships/vmlDrawing" Target="../drawings/vmlDrawing84.vml"/><Relationship Id="rId6" Type="http://schemas.openxmlformats.org/officeDocument/2006/relationships/image" Target="../media/image285.wmf"/><Relationship Id="rId5" Type="http://schemas.openxmlformats.org/officeDocument/2006/relationships/oleObject" Target="../embeddings/oleObject120.bin"/><Relationship Id="rId4" Type="http://schemas.openxmlformats.org/officeDocument/2006/relationships/slide" Target="slide209.xml"/></Relationships>
</file>

<file path=ppt/slides/_rels/slide194.xml.rels><?xml version="1.0" encoding="UTF-8" standalone="yes"?>
<Relationships xmlns="http://schemas.openxmlformats.org/package/2006/relationships"><Relationship Id="rId8" Type="http://schemas.openxmlformats.org/officeDocument/2006/relationships/oleObject" Target="../embeddings/oleObject123.bin"/><Relationship Id="rId3" Type="http://schemas.openxmlformats.org/officeDocument/2006/relationships/notesSlide" Target="../notesSlides/notesSlide102.xml"/><Relationship Id="rId7" Type="http://schemas.openxmlformats.org/officeDocument/2006/relationships/image" Target="../media/image287.emf"/><Relationship Id="rId2" Type="http://schemas.openxmlformats.org/officeDocument/2006/relationships/slideLayout" Target="../slideLayouts/slideLayout2.xml"/><Relationship Id="rId1" Type="http://schemas.openxmlformats.org/officeDocument/2006/relationships/vmlDrawing" Target="../drawings/vmlDrawing85.vml"/><Relationship Id="rId6" Type="http://schemas.openxmlformats.org/officeDocument/2006/relationships/oleObject" Target="../embeddings/oleObject122.bin"/><Relationship Id="rId5" Type="http://schemas.openxmlformats.org/officeDocument/2006/relationships/image" Target="../media/image286.emf"/><Relationship Id="rId10" Type="http://schemas.openxmlformats.org/officeDocument/2006/relationships/slide" Target="slide195.xml"/><Relationship Id="rId4" Type="http://schemas.openxmlformats.org/officeDocument/2006/relationships/oleObject" Target="../embeddings/oleObject121.bin"/><Relationship Id="rId9" Type="http://schemas.openxmlformats.org/officeDocument/2006/relationships/image" Target="../media/image288.emf"/></Relationships>
</file>

<file path=ppt/slides/_rels/slide195.xml.rels><?xml version="1.0" encoding="UTF-8" standalone="yes"?>
<Relationships xmlns="http://schemas.openxmlformats.org/package/2006/relationships"><Relationship Id="rId8" Type="http://schemas.openxmlformats.org/officeDocument/2006/relationships/image" Target="../media/image289.emf"/><Relationship Id="rId3" Type="http://schemas.openxmlformats.org/officeDocument/2006/relationships/notesSlide" Target="../notesSlides/notesSlide103.xml"/><Relationship Id="rId7" Type="http://schemas.openxmlformats.org/officeDocument/2006/relationships/oleObject" Target="../embeddings/oleObject124.bin"/><Relationship Id="rId2" Type="http://schemas.openxmlformats.org/officeDocument/2006/relationships/slideLayout" Target="../slideLayouts/slideLayout3.xml"/><Relationship Id="rId1" Type="http://schemas.openxmlformats.org/officeDocument/2006/relationships/vmlDrawing" Target="../drawings/vmlDrawing86.vml"/><Relationship Id="rId6" Type="http://schemas.openxmlformats.org/officeDocument/2006/relationships/slide" Target="slide196.xml"/><Relationship Id="rId5" Type="http://schemas.openxmlformats.org/officeDocument/2006/relationships/slide" Target="slide211.xml"/><Relationship Id="rId4" Type="http://schemas.openxmlformats.org/officeDocument/2006/relationships/slide" Target="slide210.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3.xml"/><Relationship Id="rId1" Type="http://schemas.openxmlformats.org/officeDocument/2006/relationships/vmlDrawing" Target="../drawings/vmlDrawing87.vml"/><Relationship Id="rId6" Type="http://schemas.openxmlformats.org/officeDocument/2006/relationships/slide" Target="slide197.xml"/><Relationship Id="rId5" Type="http://schemas.openxmlformats.org/officeDocument/2006/relationships/image" Target="../media/image290.wmf"/><Relationship Id="rId4" Type="http://schemas.openxmlformats.org/officeDocument/2006/relationships/oleObject" Target="../embeddings/oleObject125.bin"/></Relationships>
</file>

<file path=ppt/slides/_rels/slide197.xml.rels><?xml version="1.0" encoding="UTF-8" standalone="yes"?>
<Relationships xmlns="http://schemas.openxmlformats.org/package/2006/relationships"><Relationship Id="rId8" Type="http://schemas.openxmlformats.org/officeDocument/2006/relationships/image" Target="../media/image290.wmf"/><Relationship Id="rId3" Type="http://schemas.openxmlformats.org/officeDocument/2006/relationships/notesSlide" Target="../notesSlides/notesSlide105.xml"/><Relationship Id="rId7" Type="http://schemas.openxmlformats.org/officeDocument/2006/relationships/oleObject" Target="../embeddings/oleObject126.bin"/><Relationship Id="rId2" Type="http://schemas.openxmlformats.org/officeDocument/2006/relationships/slideLayout" Target="../slideLayouts/slideLayout3.xml"/><Relationship Id="rId1" Type="http://schemas.openxmlformats.org/officeDocument/2006/relationships/vmlDrawing" Target="../drawings/vmlDrawing88.vml"/><Relationship Id="rId6" Type="http://schemas.openxmlformats.org/officeDocument/2006/relationships/slide" Target="slide198.xml"/><Relationship Id="rId5" Type="http://schemas.openxmlformats.org/officeDocument/2006/relationships/slide" Target="slide208.xml"/><Relationship Id="rId4" Type="http://schemas.openxmlformats.org/officeDocument/2006/relationships/slide" Target="slide211.xml"/></Relationships>
</file>

<file path=ppt/slides/_rels/slide198.xml.rels><?xml version="1.0" encoding="UTF-8" standalone="yes"?>
<Relationships xmlns="http://schemas.openxmlformats.org/package/2006/relationships"><Relationship Id="rId8" Type="http://schemas.openxmlformats.org/officeDocument/2006/relationships/oleObject" Target="../embeddings/oleObject127.bin"/><Relationship Id="rId3" Type="http://schemas.openxmlformats.org/officeDocument/2006/relationships/notesSlide" Target="../notesSlides/notesSlide106.xml"/><Relationship Id="rId7" Type="http://schemas.openxmlformats.org/officeDocument/2006/relationships/image" Target="../media/image292.jpg"/><Relationship Id="rId2" Type="http://schemas.openxmlformats.org/officeDocument/2006/relationships/slideLayout" Target="../slideLayouts/slideLayout2.xml"/><Relationship Id="rId1" Type="http://schemas.openxmlformats.org/officeDocument/2006/relationships/vmlDrawing" Target="../drawings/vmlDrawing89.vml"/><Relationship Id="rId6" Type="http://schemas.openxmlformats.org/officeDocument/2006/relationships/slide" Target="slide176.xml"/><Relationship Id="rId5" Type="http://schemas.openxmlformats.org/officeDocument/2006/relationships/slide" Target="slide199.xml"/><Relationship Id="rId4" Type="http://schemas.openxmlformats.org/officeDocument/2006/relationships/slide" Target="slide210.xml"/><Relationship Id="rId9" Type="http://schemas.openxmlformats.org/officeDocument/2006/relationships/image" Target="../media/image291.emf"/></Relationships>
</file>

<file path=ppt/slides/_rels/slide199.xml.rels><?xml version="1.0" encoding="UTF-8" standalone="yes"?>
<Relationships xmlns="http://schemas.openxmlformats.org/package/2006/relationships"><Relationship Id="rId3" Type="http://schemas.openxmlformats.org/officeDocument/2006/relationships/slide" Target="slide200.xml"/><Relationship Id="rId2" Type="http://schemas.openxmlformats.org/officeDocument/2006/relationships/slideLayout" Target="../slideLayouts/slideLayout3.xml"/><Relationship Id="rId1" Type="http://schemas.openxmlformats.org/officeDocument/2006/relationships/vmlDrawing" Target="../drawings/vmlDrawing90.vml"/><Relationship Id="rId5" Type="http://schemas.openxmlformats.org/officeDocument/2006/relationships/image" Target="../media/image293.emf"/><Relationship Id="rId4" Type="http://schemas.openxmlformats.org/officeDocument/2006/relationships/oleObject" Target="../embeddings/oleObject128.bin"/></Relationships>
</file>

<file path=ppt/slides/_rels/slide2.xml.rels><?xml version="1.0" encoding="UTF-8" standalone="yes"?>
<Relationships xmlns="http://schemas.openxmlformats.org/package/2006/relationships"><Relationship Id="rId8" Type="http://schemas.openxmlformats.org/officeDocument/2006/relationships/slide" Target="slide133.xml"/><Relationship Id="rId3" Type="http://schemas.openxmlformats.org/officeDocument/2006/relationships/slide" Target="slide3.xml"/><Relationship Id="rId7" Type="http://schemas.openxmlformats.org/officeDocument/2006/relationships/slide" Target="slide10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76.xml"/><Relationship Id="rId11" Type="http://schemas.openxmlformats.org/officeDocument/2006/relationships/hyperlink" Target="http://www.vita.com/Tutorials" TargetMode="External"/><Relationship Id="rId5" Type="http://schemas.openxmlformats.org/officeDocument/2006/relationships/slide" Target="slide49.xml"/><Relationship Id="rId10" Type="http://schemas.openxmlformats.org/officeDocument/2006/relationships/slide" Target="slide207.xml"/><Relationship Id="rId4" Type="http://schemas.openxmlformats.org/officeDocument/2006/relationships/slide" Target="slide39.xml"/><Relationship Id="rId9" Type="http://schemas.openxmlformats.org/officeDocument/2006/relationships/slide" Target="slide173.xml"/></Relationships>
</file>

<file path=ppt/slides/_rels/slide2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00.xml.rels><?xml version="1.0" encoding="UTF-8" standalone="yes"?>
<Relationships xmlns="http://schemas.openxmlformats.org/package/2006/relationships"><Relationship Id="rId3" Type="http://schemas.openxmlformats.org/officeDocument/2006/relationships/image" Target="../media/image294.jpg"/><Relationship Id="rId2" Type="http://schemas.openxmlformats.org/officeDocument/2006/relationships/notesSlide" Target="../notesSlides/notesSlide107.xml"/><Relationship Id="rId1" Type="http://schemas.openxmlformats.org/officeDocument/2006/relationships/slideLayout" Target="../slideLayouts/slideLayout4.xml"/><Relationship Id="rId4" Type="http://schemas.openxmlformats.org/officeDocument/2006/relationships/slide" Target="slide201.xml"/></Relationships>
</file>

<file path=ppt/slides/_rels/slide201.xml.rels><?xml version="1.0" encoding="UTF-8" standalone="yes"?>
<Relationships xmlns="http://schemas.openxmlformats.org/package/2006/relationships"><Relationship Id="rId3" Type="http://schemas.openxmlformats.org/officeDocument/2006/relationships/slide" Target="slide202.xml"/><Relationship Id="rId2" Type="http://schemas.openxmlformats.org/officeDocument/2006/relationships/slideLayout" Target="../slideLayouts/slideLayout3.xml"/><Relationship Id="rId1" Type="http://schemas.openxmlformats.org/officeDocument/2006/relationships/vmlDrawing" Target="../drawings/vmlDrawing91.vml"/><Relationship Id="rId5" Type="http://schemas.openxmlformats.org/officeDocument/2006/relationships/image" Target="../media/image293.emf"/><Relationship Id="rId4" Type="http://schemas.openxmlformats.org/officeDocument/2006/relationships/oleObject" Target="../embeddings/oleObject129.bin"/></Relationships>
</file>

<file path=ppt/slides/_rels/slide202.xml.rels><?xml version="1.0" encoding="UTF-8" standalone="yes"?>
<Relationships xmlns="http://schemas.openxmlformats.org/package/2006/relationships"><Relationship Id="rId3" Type="http://schemas.openxmlformats.org/officeDocument/2006/relationships/slide" Target="slide203.xml"/><Relationship Id="rId2" Type="http://schemas.openxmlformats.org/officeDocument/2006/relationships/slideLayout" Target="../slideLayouts/slideLayout3.xml"/><Relationship Id="rId1" Type="http://schemas.openxmlformats.org/officeDocument/2006/relationships/vmlDrawing" Target="../drawings/vmlDrawing92.vml"/><Relationship Id="rId5" Type="http://schemas.openxmlformats.org/officeDocument/2006/relationships/image" Target="../media/image293.emf"/><Relationship Id="rId4" Type="http://schemas.openxmlformats.org/officeDocument/2006/relationships/oleObject" Target="../embeddings/oleObject129.bin"/></Relationships>
</file>

<file path=ppt/slides/_rels/slide203.xml.rels><?xml version="1.0" encoding="UTF-8" standalone="yes"?>
<Relationships xmlns="http://schemas.openxmlformats.org/package/2006/relationships"><Relationship Id="rId3" Type="http://schemas.openxmlformats.org/officeDocument/2006/relationships/slide" Target="slide204.xml"/><Relationship Id="rId2" Type="http://schemas.openxmlformats.org/officeDocument/2006/relationships/slideLayout" Target="../slideLayouts/slideLayout3.xml"/><Relationship Id="rId1" Type="http://schemas.openxmlformats.org/officeDocument/2006/relationships/vmlDrawing" Target="../drawings/vmlDrawing93.vml"/><Relationship Id="rId5" Type="http://schemas.openxmlformats.org/officeDocument/2006/relationships/image" Target="../media/image295.emf"/><Relationship Id="rId4" Type="http://schemas.openxmlformats.org/officeDocument/2006/relationships/oleObject" Target="../embeddings/oleObject130.bin"/></Relationships>
</file>

<file path=ppt/slides/_rels/slide204.xml.rels><?xml version="1.0" encoding="UTF-8" standalone="yes"?>
<Relationships xmlns="http://schemas.openxmlformats.org/package/2006/relationships"><Relationship Id="rId3" Type="http://schemas.openxmlformats.org/officeDocument/2006/relationships/image" Target="../media/image297.jpg"/><Relationship Id="rId2" Type="http://schemas.openxmlformats.org/officeDocument/2006/relationships/slideLayout" Target="../slideLayouts/slideLayout3.xml"/><Relationship Id="rId1" Type="http://schemas.openxmlformats.org/officeDocument/2006/relationships/vmlDrawing" Target="../drawings/vmlDrawing94.vml"/><Relationship Id="rId6" Type="http://schemas.openxmlformats.org/officeDocument/2006/relationships/image" Target="../media/image296.emf"/><Relationship Id="rId5" Type="http://schemas.openxmlformats.org/officeDocument/2006/relationships/oleObject" Target="../embeddings/oleObject131.bin"/><Relationship Id="rId4" Type="http://schemas.openxmlformats.org/officeDocument/2006/relationships/slide" Target="slide205.xml"/></Relationships>
</file>

<file path=ppt/slides/_rels/slide205.xml.rels><?xml version="1.0" encoding="UTF-8" standalone="yes"?>
<Relationships xmlns="http://schemas.openxmlformats.org/package/2006/relationships"><Relationship Id="rId3" Type="http://schemas.openxmlformats.org/officeDocument/2006/relationships/slide" Target="slide210.xml"/><Relationship Id="rId2" Type="http://schemas.openxmlformats.org/officeDocument/2006/relationships/slide" Target="slide206.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vmlDrawing" Target="../drawings/vmlDrawing95.vml"/><Relationship Id="rId6" Type="http://schemas.openxmlformats.org/officeDocument/2006/relationships/image" Target="../media/image298.emf"/><Relationship Id="rId5" Type="http://schemas.openxmlformats.org/officeDocument/2006/relationships/oleObject" Target="../embeddings/oleObject132.bin"/><Relationship Id="rId4" Type="http://schemas.openxmlformats.org/officeDocument/2006/relationships/slide" Target="slide207.xml"/></Relationships>
</file>

<file path=ppt/slides/_rels/slide20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2.xml"/><Relationship Id="rId1" Type="http://schemas.openxmlformats.org/officeDocument/2006/relationships/vmlDrawing" Target="../drawings/vmlDrawing96.vml"/><Relationship Id="rId6" Type="http://schemas.openxmlformats.org/officeDocument/2006/relationships/slide" Target="slide208.xml"/><Relationship Id="rId5" Type="http://schemas.openxmlformats.org/officeDocument/2006/relationships/image" Target="../media/image16.emf"/><Relationship Id="rId4" Type="http://schemas.openxmlformats.org/officeDocument/2006/relationships/oleObject" Target="../embeddings/oleObject133.bin"/></Relationships>
</file>

<file path=ppt/slides/_rels/slide208.xml.rels><?xml version="1.0" encoding="UTF-8" standalone="yes"?>
<Relationships xmlns="http://schemas.openxmlformats.org/package/2006/relationships"><Relationship Id="rId2" Type="http://schemas.openxmlformats.org/officeDocument/2006/relationships/slide" Target="slide209.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slide" Target="slide2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slide" Target="slide22.xml"/></Relationships>
</file>

<file path=ppt/slides/_rels/slide210.xml.rels><?xml version="1.0" encoding="UTF-8" standalone="yes"?>
<Relationships xmlns="http://schemas.openxmlformats.org/package/2006/relationships"><Relationship Id="rId2" Type="http://schemas.openxmlformats.org/officeDocument/2006/relationships/slide" Target="slide211.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8" Type="http://schemas.openxmlformats.org/officeDocument/2006/relationships/slide" Target="slide212.xml"/><Relationship Id="rId3" Type="http://schemas.openxmlformats.org/officeDocument/2006/relationships/hyperlink" Target="https://www.coaxpress.com/resources" TargetMode="External"/><Relationship Id="rId7" Type="http://schemas.openxmlformats.org/officeDocument/2006/relationships/hyperlink" Target="http://www.circuitree.com/CT/Home/Files/PDFs/Fiberweave_White_Paper_070301_CircuiTree.pdf" TargetMode="External"/><Relationship Id="rId2" Type="http://schemas.openxmlformats.org/officeDocument/2006/relationships/hyperlink" Target="https://www.aviation-ia.com/" TargetMode="External"/><Relationship Id="rId1" Type="http://schemas.openxmlformats.org/officeDocument/2006/relationships/slideLayout" Target="../slideLayouts/slideLayout2.xml"/><Relationship Id="rId6" Type="http://schemas.openxmlformats.org/officeDocument/2006/relationships/hyperlink" Target="https://designcon.tech.ubm.com/all/Proceedings" TargetMode="External"/><Relationship Id="rId5" Type="http://schemas.openxmlformats.org/officeDocument/2006/relationships/hyperlink" Target="http://www.tiaonline.org/" TargetMode="External"/><Relationship Id="rId4" Type="http://schemas.openxmlformats.org/officeDocument/2006/relationships/hyperlink" Target="http://standards.ieee.org/" TargetMode="External"/></Relationships>
</file>

<file path=ppt/slides/_rels/slide212.xml.rels><?xml version="1.0" encoding="UTF-8" standalone="yes"?>
<Relationships xmlns="http://schemas.openxmlformats.org/package/2006/relationships"><Relationship Id="rId8" Type="http://schemas.openxmlformats.org/officeDocument/2006/relationships/hyperlink" Target="http://www.vxibus.org/" TargetMode="External"/><Relationship Id="rId3" Type="http://schemas.openxmlformats.org/officeDocument/2006/relationships/hyperlink" Target="http://www.pcisig.com/home/" TargetMode="External"/><Relationship Id="rId7" Type="http://schemas.openxmlformats.org/officeDocument/2006/relationships/hyperlink" Target="http://www.tiaonline.org/" TargetMode="External"/><Relationship Id="rId2" Type="http://schemas.openxmlformats.org/officeDocument/2006/relationships/hyperlink" Target="http://www.pcisig.com/" TargetMode="External"/><Relationship Id="rId1" Type="http://schemas.openxmlformats.org/officeDocument/2006/relationships/slideLayout" Target="../slideLayouts/slideLayout2.xml"/><Relationship Id="rId6" Type="http://schemas.openxmlformats.org/officeDocument/2006/relationships/hyperlink" Target="https://workspace.vita.com/apps/org/workgroup/vita65/download.php/1723/502-134158%20Rev%20A%20Multigig%20RT2%20Signal%20Trace%20T-Rise-2015-1130-Tsang.pdf" TargetMode="External"/><Relationship Id="rId5" Type="http://schemas.openxmlformats.org/officeDocument/2006/relationships/hyperlink" Target="https://www.opengroup.org/sosa" TargetMode="External"/><Relationship Id="rId4" Type="http://schemas.openxmlformats.org/officeDocument/2006/relationships/hyperlink" Target="http://www.pxisa.org/" TargetMode="External"/><Relationship Id="rId9" Type="http://schemas.openxmlformats.org/officeDocument/2006/relationships/hyperlink" Target="http://www.picmg.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slide" Target="slide23.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8" Type="http://schemas.openxmlformats.org/officeDocument/2006/relationships/slide" Target="slide71.xml"/><Relationship Id="rId3" Type="http://schemas.openxmlformats.org/officeDocument/2006/relationships/slide" Target="slide9.xml"/><Relationship Id="rId7" Type="http://schemas.openxmlformats.org/officeDocument/2006/relationships/slide" Target="slide70.xml"/><Relationship Id="rId2" Type="http://schemas.openxmlformats.org/officeDocument/2006/relationships/slide" Target="slide27.xml"/><Relationship Id="rId1" Type="http://schemas.openxmlformats.org/officeDocument/2006/relationships/slideLayout" Target="../slideLayouts/slideLayout4.xml"/><Relationship Id="rId6" Type="http://schemas.openxmlformats.org/officeDocument/2006/relationships/slide" Target="slide63.xml"/><Relationship Id="rId11" Type="http://schemas.openxmlformats.org/officeDocument/2006/relationships/image" Target="../media/image49.png"/><Relationship Id="rId5" Type="http://schemas.openxmlformats.org/officeDocument/2006/relationships/slide" Target="slide35.xml"/><Relationship Id="rId10" Type="http://schemas.openxmlformats.org/officeDocument/2006/relationships/slide" Target="slide136.xml"/><Relationship Id="rId4" Type="http://schemas.openxmlformats.org/officeDocument/2006/relationships/slide" Target="slide26.xml"/><Relationship Id="rId9" Type="http://schemas.openxmlformats.org/officeDocument/2006/relationships/slide" Target="slide134.xml"/></Relationships>
</file>

<file path=ppt/slides/_rels/slide27.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slide" Target="slide29.xml"/></Relationships>
</file>

<file path=ppt/slides/_rels/slide29.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4.xml"/><Relationship Id="rId7" Type="http://schemas.openxmlformats.org/officeDocument/2006/relationships/slide" Target="slide3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slide" Target="slide19.xml"/><Relationship Id="rId4" Type="http://schemas.openxmlformats.org/officeDocument/2006/relationships/slide" Target="slide12.xml"/><Relationship Id="rId9" Type="http://schemas.openxmlformats.org/officeDocument/2006/relationships/slide" Target="slide38.xml"/></Relationships>
</file>

<file path=ppt/slides/_rels/slide30.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slide" Target="slide75.xml"/></Relationships>
</file>

<file path=ppt/slides/_rels/slide31.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g"/><Relationship Id="rId4" Type="http://schemas.openxmlformats.org/officeDocument/2006/relationships/slide" Target="slide32.xml"/></Relationships>
</file>

<file path=ppt/slides/_rels/slide3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g"/></Relationships>
</file>

<file path=ppt/slides/_rels/slide33.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slide" Target="slide34.xml"/></Relationships>
</file>

<file path=ppt/slides/_rels/slide34.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notesSlide" Target="../notesSlides/notesSlide22.xml"/><Relationship Id="rId7"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59.emf"/><Relationship Id="rId5" Type="http://schemas.openxmlformats.org/officeDocument/2006/relationships/image" Target="../media/image58.png"/><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8" Type="http://schemas.openxmlformats.org/officeDocument/2006/relationships/slide" Target="slide63.xml"/><Relationship Id="rId3" Type="http://schemas.openxmlformats.org/officeDocument/2006/relationships/image" Target="../media/image60.emf"/><Relationship Id="rId7" Type="http://schemas.openxmlformats.org/officeDocument/2006/relationships/slide" Target="slide35.xml"/><Relationship Id="rId12" Type="http://schemas.openxmlformats.org/officeDocument/2006/relationships/slide" Target="slide136.xml"/><Relationship Id="rId2" Type="http://schemas.openxmlformats.org/officeDocument/2006/relationships/slide" Target="slide208.xml"/><Relationship Id="rId1" Type="http://schemas.openxmlformats.org/officeDocument/2006/relationships/slideLayout" Target="../slideLayouts/slideLayout2.xml"/><Relationship Id="rId6" Type="http://schemas.openxmlformats.org/officeDocument/2006/relationships/slide" Target="slide26.xml"/><Relationship Id="rId11" Type="http://schemas.openxmlformats.org/officeDocument/2006/relationships/slide" Target="slide134.xml"/><Relationship Id="rId5" Type="http://schemas.openxmlformats.org/officeDocument/2006/relationships/slide" Target="slide9.xml"/><Relationship Id="rId10" Type="http://schemas.openxmlformats.org/officeDocument/2006/relationships/slide" Target="slide71.xml"/><Relationship Id="rId4" Type="http://schemas.openxmlformats.org/officeDocument/2006/relationships/slide" Target="slide36.xml"/><Relationship Id="rId9" Type="http://schemas.openxmlformats.org/officeDocument/2006/relationships/slide" Target="slide70.xml"/></Relationships>
</file>

<file path=ppt/slides/_rels/slide36.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slide" Target="slide37.xml"/><Relationship Id="rId4" Type="http://schemas.openxmlformats.org/officeDocument/2006/relationships/slide" Target="slide103.xml"/></Relationships>
</file>

<file path=ppt/slides/_rels/slide37.xml.rels><?xml version="1.0" encoding="UTF-8" standalone="yes"?>
<Relationships xmlns="http://schemas.openxmlformats.org/package/2006/relationships"><Relationship Id="rId3" Type="http://schemas.openxmlformats.org/officeDocument/2006/relationships/slide" Target="slide209.xm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slide" Target="slide38.xml"/><Relationship Id="rId4" Type="http://schemas.openxmlformats.org/officeDocument/2006/relationships/slide" Target="slide171.xml"/></Relationships>
</file>

<file path=ppt/slides/_rels/slide38.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g"/></Relationships>
</file>

<file path=ppt/slides/_rels/slide39.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slide" Target="slide42.xml"/><Relationship Id="rId7" Type="http://schemas.openxmlformats.org/officeDocument/2006/relationships/slide" Target="slide47.xml"/><Relationship Id="rId2" Type="http://schemas.openxmlformats.org/officeDocument/2006/relationships/slide" Target="slide40.xml"/><Relationship Id="rId1" Type="http://schemas.openxmlformats.org/officeDocument/2006/relationships/slideLayout" Target="../slideLayouts/slideLayout2.xml"/><Relationship Id="rId6" Type="http://schemas.openxmlformats.org/officeDocument/2006/relationships/slide" Target="slide46.xml"/><Relationship Id="rId5" Type="http://schemas.openxmlformats.org/officeDocument/2006/relationships/slide" Target="slide45.xml"/><Relationship Id="rId4" Type="http://schemas.openxmlformats.org/officeDocument/2006/relationships/slide" Target="slide44.xml"/><Relationship Id="rId9" Type="http://schemas.openxmlformats.org/officeDocument/2006/relationships/slide" Target="slide152.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slide" Target="slide42.xml"/><Relationship Id="rId4" Type="http://schemas.openxmlformats.org/officeDocument/2006/relationships/image" Target="../media/image64.em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slide" Target="slide211.xml"/><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65.emf"/><Relationship Id="rId5" Type="http://schemas.openxmlformats.org/officeDocument/2006/relationships/package" Target="../embeddings/Microsoft_Excel_Worksheet1.xlsx"/><Relationship Id="rId4" Type="http://schemas.openxmlformats.org/officeDocument/2006/relationships/slide" Target="slide4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slide" Target="slide44.xml"/><Relationship Id="rId5" Type="http://schemas.openxmlformats.org/officeDocument/2006/relationships/image" Target="../media/image66.emf"/><Relationship Id="rId4" Type="http://schemas.openxmlformats.org/officeDocument/2006/relationships/package" Target="../embeddings/Microsoft_Excel_Worksheet2.xlsx"/></Relationships>
</file>

<file path=ppt/slides/_rels/slide44.xml.rels><?xml version="1.0" encoding="UTF-8" standalone="yes"?>
<Relationships xmlns="http://schemas.openxmlformats.org/package/2006/relationships"><Relationship Id="rId3" Type="http://schemas.openxmlformats.org/officeDocument/2006/relationships/slide" Target="slide211.xml"/><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67.emf"/><Relationship Id="rId5" Type="http://schemas.openxmlformats.org/officeDocument/2006/relationships/package" Target="../embeddings/Microsoft_Excel_Worksheet3.xlsx"/><Relationship Id="rId4" Type="http://schemas.openxmlformats.org/officeDocument/2006/relationships/slide" Target="slide45.xml"/></Relationships>
</file>

<file path=ppt/slides/_rels/slide45.xml.rels><?xml version="1.0" encoding="UTF-8" standalone="yes"?>
<Relationships xmlns="http://schemas.openxmlformats.org/package/2006/relationships"><Relationship Id="rId3" Type="http://schemas.openxmlformats.org/officeDocument/2006/relationships/slide" Target="slide211.xml"/><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68.emf"/><Relationship Id="rId5" Type="http://schemas.openxmlformats.org/officeDocument/2006/relationships/package" Target="../embeddings/Microsoft_Excel_Worksheet4.xlsx"/><Relationship Id="rId4" Type="http://schemas.openxmlformats.org/officeDocument/2006/relationships/slide" Target="slide4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slide" Target="slide47.xml"/><Relationship Id="rId5" Type="http://schemas.openxmlformats.org/officeDocument/2006/relationships/image" Target="../media/image69.emf"/><Relationship Id="rId4" Type="http://schemas.openxmlformats.org/officeDocument/2006/relationships/oleObject" Target="../embeddings/oleObject23.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slide" Target="slide48.xml"/><Relationship Id="rId5" Type="http://schemas.openxmlformats.org/officeDocument/2006/relationships/image" Target="../media/image70.emf"/><Relationship Id="rId4" Type="http://schemas.openxmlformats.org/officeDocument/2006/relationships/package" Target="../embeddings/Microsoft_Excel_Worksheet5.xlsx"/></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slide" Target="slide49.xml"/><Relationship Id="rId5" Type="http://schemas.openxmlformats.org/officeDocument/2006/relationships/image" Target="../media/image71.emf"/><Relationship Id="rId4" Type="http://schemas.openxmlformats.org/officeDocument/2006/relationships/package" Target="../embeddings/Microsoft_Excel_Worksheet6.xlsx"/></Relationships>
</file>

<file path=ppt/slides/_rels/slide49.xml.rels><?xml version="1.0" encoding="UTF-8" standalone="yes"?>
<Relationships xmlns="http://schemas.openxmlformats.org/package/2006/relationships"><Relationship Id="rId8" Type="http://schemas.openxmlformats.org/officeDocument/2006/relationships/slide" Target="slide75.xml"/><Relationship Id="rId3" Type="http://schemas.openxmlformats.org/officeDocument/2006/relationships/slide" Target="slide60.xml"/><Relationship Id="rId7" Type="http://schemas.openxmlformats.org/officeDocument/2006/relationships/slide" Target="slide64.xml"/><Relationship Id="rId2" Type="http://schemas.openxmlformats.org/officeDocument/2006/relationships/slide" Target="slide50.xml"/><Relationship Id="rId1" Type="http://schemas.openxmlformats.org/officeDocument/2006/relationships/slideLayout" Target="../slideLayouts/slideLayout2.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1.xml"/></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 Target="slide6.xml"/><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12.jpg"/></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slide" Target="slide51.xml"/><Relationship Id="rId4" Type="http://schemas.openxmlformats.org/officeDocument/2006/relationships/slide" Target="slide208.xml"/></Relationships>
</file>

<file path=ppt/slides/_rels/slide51.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slide" Target="slide4.xml"/><Relationship Id="rId7" Type="http://schemas.openxmlformats.org/officeDocument/2006/relationships/image" Target="../media/image73.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slide" Target="slide52.xml"/><Relationship Id="rId5" Type="http://schemas.openxmlformats.org/officeDocument/2006/relationships/slide" Target="slide208.xml"/><Relationship Id="rId4" Type="http://schemas.openxmlformats.org/officeDocument/2006/relationships/slide" Target="slide7.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slide" Target="slide53.xml"/><Relationship Id="rId5" Type="http://schemas.openxmlformats.org/officeDocument/2006/relationships/slide" Target="slide7.xml"/><Relationship Id="rId4" Type="http://schemas.openxmlformats.org/officeDocument/2006/relationships/slide" Target="slide208.xml"/></Relationships>
</file>

<file path=ppt/slides/_rels/slide53.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slide" Target="slide54.xml"/><Relationship Id="rId4" Type="http://schemas.openxmlformats.org/officeDocument/2006/relationships/slide" Target="slide207.xml"/></Relationships>
</file>

<file path=ppt/slides/_rels/slide54.xml.rels><?xml version="1.0" encoding="UTF-8" standalone="yes"?>
<Relationships xmlns="http://schemas.openxmlformats.org/package/2006/relationships"><Relationship Id="rId3" Type="http://schemas.openxmlformats.org/officeDocument/2006/relationships/image" Target="../media/image77.emf"/><Relationship Id="rId7" Type="http://schemas.openxmlformats.org/officeDocument/2006/relationships/image" Target="../media/image78.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slide" Target="slide55.xml"/><Relationship Id="rId5" Type="http://schemas.openxmlformats.org/officeDocument/2006/relationships/slide" Target="slide207.xml"/><Relationship Id="rId4" Type="http://schemas.openxmlformats.org/officeDocument/2006/relationships/slide" Target="slide208.xml"/></Relationships>
</file>

<file path=ppt/slides/_rels/slide55.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slide" Target="slide56.xml"/></Relationships>
</file>

<file path=ppt/slides/_rels/slide56.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slide" Target="slide57.xml"/></Relationships>
</file>

<file path=ppt/slides/_rels/slide57.xml.rels><?xml version="1.0" encoding="UTF-8" standalone="yes"?>
<Relationships xmlns="http://schemas.openxmlformats.org/package/2006/relationships"><Relationship Id="rId3" Type="http://schemas.openxmlformats.org/officeDocument/2006/relationships/slide" Target="slide208.xml"/><Relationship Id="rId7" Type="http://schemas.openxmlformats.org/officeDocument/2006/relationships/image" Target="../media/image83.e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slide" Target="slide58.xml"/><Relationship Id="rId5" Type="http://schemas.openxmlformats.org/officeDocument/2006/relationships/image" Target="../media/image82.jpg"/><Relationship Id="rId4" Type="http://schemas.openxmlformats.org/officeDocument/2006/relationships/slide" Target="slide211.xml"/></Relationships>
</file>

<file path=ppt/slides/_rels/slide58.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slide" Target="slide208.xml"/></Relationships>
</file>

<file path=ppt/slides/_rels/slide59.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slide" Target="slide207.xml"/><Relationship Id="rId4" Type="http://schemas.openxmlformats.org/officeDocument/2006/relationships/slide" Target="slide208.xml"/></Relationships>
</file>

<file path=ppt/slides/_rels/slide6.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6.png"/><Relationship Id="rId7" Type="http://schemas.openxmlformats.org/officeDocument/2006/relationships/slide" Target="slide209.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slide" Target="slide61.xml"/><Relationship Id="rId5" Type="http://schemas.openxmlformats.org/officeDocument/2006/relationships/slide" Target="slide208.xml"/><Relationship Id="rId4" Type="http://schemas.openxmlformats.org/officeDocument/2006/relationships/slide" Target="slide211.xml"/><Relationship Id="rId9"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slide" Target="slide208.xml"/><Relationship Id="rId1" Type="http://schemas.openxmlformats.org/officeDocument/2006/relationships/slideLayout" Target="../slideLayouts/slideLayout2.xml"/><Relationship Id="rId4" Type="http://schemas.openxmlformats.org/officeDocument/2006/relationships/slide" Target="slide62.xml"/></Relationships>
</file>

<file path=ppt/slides/_rels/slide62.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slide" Target="slide208.xml"/></Relationships>
</file>

<file path=ppt/slides/_rels/slide63.xml.rels><?xml version="1.0" encoding="UTF-8" standalone="yes"?>
<Relationships xmlns="http://schemas.openxmlformats.org/package/2006/relationships"><Relationship Id="rId8" Type="http://schemas.openxmlformats.org/officeDocument/2006/relationships/image" Target="../media/image92.JPG"/><Relationship Id="rId13" Type="http://schemas.openxmlformats.org/officeDocument/2006/relationships/slide" Target="slide70.xml"/><Relationship Id="rId18" Type="http://schemas.openxmlformats.org/officeDocument/2006/relationships/slide" Target="slide64.xml"/><Relationship Id="rId3" Type="http://schemas.openxmlformats.org/officeDocument/2006/relationships/slide" Target="slide208.xml"/><Relationship Id="rId7" Type="http://schemas.openxmlformats.org/officeDocument/2006/relationships/image" Target="../media/image91.jpg"/><Relationship Id="rId12" Type="http://schemas.openxmlformats.org/officeDocument/2006/relationships/slide" Target="slide63.xml"/><Relationship Id="rId17" Type="http://schemas.openxmlformats.org/officeDocument/2006/relationships/image" Target="../media/image93.jpg"/><Relationship Id="rId2" Type="http://schemas.openxmlformats.org/officeDocument/2006/relationships/notesSlide" Target="../notesSlides/notesSlide45.xml"/><Relationship Id="rId16" Type="http://schemas.openxmlformats.org/officeDocument/2006/relationships/slide" Target="slide136.xml"/><Relationship Id="rId1" Type="http://schemas.openxmlformats.org/officeDocument/2006/relationships/slideLayout" Target="../slideLayouts/slideLayout2.xml"/><Relationship Id="rId6" Type="http://schemas.openxmlformats.org/officeDocument/2006/relationships/image" Target="../media/image90.jpg"/><Relationship Id="rId11" Type="http://schemas.openxmlformats.org/officeDocument/2006/relationships/slide" Target="slide35.xml"/><Relationship Id="rId5" Type="http://schemas.openxmlformats.org/officeDocument/2006/relationships/hyperlink" Target="http://www.vita.com/VPX_Reports" TargetMode="External"/><Relationship Id="rId15" Type="http://schemas.openxmlformats.org/officeDocument/2006/relationships/slide" Target="slide134.xml"/><Relationship Id="rId10" Type="http://schemas.openxmlformats.org/officeDocument/2006/relationships/slide" Target="slide26.xml"/><Relationship Id="rId4" Type="http://schemas.openxmlformats.org/officeDocument/2006/relationships/slide" Target="slide209.xml"/><Relationship Id="rId9" Type="http://schemas.openxmlformats.org/officeDocument/2006/relationships/slide" Target="slide9.xml"/><Relationship Id="rId14" Type="http://schemas.openxmlformats.org/officeDocument/2006/relationships/slide" Target="slide71.xml"/></Relationships>
</file>

<file path=ppt/slides/_rels/slide64.xml.rels><?xml version="1.0" encoding="UTF-8" standalone="yes"?>
<Relationships xmlns="http://schemas.openxmlformats.org/package/2006/relationships"><Relationship Id="rId3" Type="http://schemas.openxmlformats.org/officeDocument/2006/relationships/slide" Target="slide65.xml"/><Relationship Id="rId7"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95.png"/><Relationship Id="rId5" Type="http://schemas.openxmlformats.org/officeDocument/2006/relationships/image" Target="../media/image94.emf"/><Relationship Id="rId4" Type="http://schemas.openxmlformats.org/officeDocument/2006/relationships/oleObject" Target="../embeddings/oleObject24.bin"/></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3.xml"/><Relationship Id="rId1" Type="http://schemas.openxmlformats.org/officeDocument/2006/relationships/vmlDrawing" Target="../drawings/vmlDrawing19.vml"/><Relationship Id="rId5" Type="http://schemas.openxmlformats.org/officeDocument/2006/relationships/slide" Target="slide66.xml"/><Relationship Id="rId4" Type="http://schemas.openxmlformats.org/officeDocument/2006/relationships/image" Target="../media/image97.wmf"/></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slide" Target="slide67.xml"/><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67.xml.rels><?xml version="1.0" encoding="UTF-8" standalone="yes"?>
<Relationships xmlns="http://schemas.openxmlformats.org/package/2006/relationships"><Relationship Id="rId3" Type="http://schemas.openxmlformats.org/officeDocument/2006/relationships/hyperlink" Target="http://www.vita.com/VPX_Reports" TargetMode="External"/><Relationship Id="rId2" Type="http://schemas.openxmlformats.org/officeDocument/2006/relationships/slideLayout" Target="../slideLayouts/slideLayout4.xml"/><Relationship Id="rId1" Type="http://schemas.openxmlformats.org/officeDocument/2006/relationships/vmlDrawing" Target="../drawings/vmlDrawing20.vml"/><Relationship Id="rId6" Type="http://schemas.openxmlformats.org/officeDocument/2006/relationships/image" Target="../media/image103.wmf"/><Relationship Id="rId5" Type="http://schemas.openxmlformats.org/officeDocument/2006/relationships/oleObject" Target="../embeddings/oleObject26.bin"/><Relationship Id="rId4" Type="http://schemas.openxmlformats.org/officeDocument/2006/relationships/slide" Target="slide68.xml"/></Relationships>
</file>

<file path=ppt/slides/_rels/slide68.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69.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slide" Target="slide70.xml"/><Relationship Id="rId7" Type="http://schemas.openxmlformats.org/officeDocument/2006/relationships/image" Target="../media/image107.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slide" Target="slide68.xml"/><Relationship Id="rId4" Type="http://schemas.openxmlformats.org/officeDocument/2006/relationships/slide" Target="slide6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208.xml"/><Relationship Id="rId4" Type="http://schemas.openxmlformats.org/officeDocument/2006/relationships/slide" Target="slide50.xml"/></Relationships>
</file>

<file path=ppt/slides/_rels/slide70.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slide" Target="slide70.xml"/><Relationship Id="rId3" Type="http://schemas.openxmlformats.org/officeDocument/2006/relationships/image" Target="../media/image109.jpeg"/><Relationship Id="rId7" Type="http://schemas.openxmlformats.org/officeDocument/2006/relationships/image" Target="../media/image113.jpeg"/><Relationship Id="rId12" Type="http://schemas.openxmlformats.org/officeDocument/2006/relationships/slide" Target="slide63.xml"/><Relationship Id="rId2" Type="http://schemas.openxmlformats.org/officeDocument/2006/relationships/slide" Target="slide71.xml"/><Relationship Id="rId1" Type="http://schemas.openxmlformats.org/officeDocument/2006/relationships/slideLayout" Target="../slideLayouts/slideLayout2.xml"/><Relationship Id="rId6" Type="http://schemas.openxmlformats.org/officeDocument/2006/relationships/image" Target="../media/image112.jpeg"/><Relationship Id="rId11" Type="http://schemas.openxmlformats.org/officeDocument/2006/relationships/slide" Target="slide35.xml"/><Relationship Id="rId5" Type="http://schemas.openxmlformats.org/officeDocument/2006/relationships/image" Target="../media/image111.jpeg"/><Relationship Id="rId15" Type="http://schemas.openxmlformats.org/officeDocument/2006/relationships/slide" Target="slide136.xml"/><Relationship Id="rId10" Type="http://schemas.openxmlformats.org/officeDocument/2006/relationships/slide" Target="slide26.xml"/><Relationship Id="rId4" Type="http://schemas.openxmlformats.org/officeDocument/2006/relationships/image" Target="../media/image110.jpeg"/><Relationship Id="rId9" Type="http://schemas.openxmlformats.org/officeDocument/2006/relationships/slide" Target="slide9.xml"/><Relationship Id="rId14" Type="http://schemas.openxmlformats.org/officeDocument/2006/relationships/slide" Target="slide134.xml"/></Relationships>
</file>

<file path=ppt/slides/_rels/slide71.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slide" Target="slide136.xml"/><Relationship Id="rId3" Type="http://schemas.openxmlformats.org/officeDocument/2006/relationships/slide" Target="slide72.xml"/><Relationship Id="rId7" Type="http://schemas.openxmlformats.org/officeDocument/2006/relationships/slide" Target="slide26.xml"/><Relationship Id="rId12" Type="http://schemas.openxmlformats.org/officeDocument/2006/relationships/slide" Target="slide134.xml"/><Relationship Id="rId2" Type="http://schemas.openxmlformats.org/officeDocument/2006/relationships/slide" Target="slide209.xml"/><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71.xml"/><Relationship Id="rId5" Type="http://schemas.openxmlformats.org/officeDocument/2006/relationships/image" Target="../media/image106.jpeg"/><Relationship Id="rId10" Type="http://schemas.openxmlformats.org/officeDocument/2006/relationships/slide" Target="slide70.xml"/><Relationship Id="rId4" Type="http://schemas.openxmlformats.org/officeDocument/2006/relationships/image" Target="../media/image115.jpeg"/><Relationship Id="rId9" Type="http://schemas.openxmlformats.org/officeDocument/2006/relationships/slide" Target="slide63.xml"/></Relationships>
</file>

<file path=ppt/slides/_rels/slide7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 Target="slide73.xm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73.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png"/><Relationship Id="rId7" Type="http://schemas.openxmlformats.org/officeDocument/2006/relationships/image" Target="../media/image122.jpeg"/><Relationship Id="rId2" Type="http://schemas.openxmlformats.org/officeDocument/2006/relationships/slide" Target="slide74.xml"/><Relationship Id="rId1" Type="http://schemas.openxmlformats.org/officeDocument/2006/relationships/slideLayout" Target="../slideLayouts/slideLayout4.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 Id="rId9" Type="http://schemas.openxmlformats.org/officeDocument/2006/relationships/image" Target="../media/image124.jpeg"/></Relationships>
</file>

<file path=ppt/slides/_rels/slide74.xml.rels><?xml version="1.0" encoding="UTF-8" standalone="yes"?>
<Relationships xmlns="http://schemas.openxmlformats.org/package/2006/relationships"><Relationship Id="rId3" Type="http://schemas.openxmlformats.org/officeDocument/2006/relationships/slide" Target="slide132.xml"/><Relationship Id="rId7" Type="http://schemas.openxmlformats.org/officeDocument/2006/relationships/image" Target="../media/image124.jpeg"/><Relationship Id="rId2" Type="http://schemas.openxmlformats.org/officeDocument/2006/relationships/slide" Target="slide209.xml"/><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18.png"/><Relationship Id="rId4" Type="http://schemas.openxmlformats.org/officeDocument/2006/relationships/slide" Target="slide75.xml"/></Relationships>
</file>

<file path=ppt/slides/_rels/slide75.xml.rels><?xml version="1.0" encoding="UTF-8" standalone="yes"?>
<Relationships xmlns="http://schemas.openxmlformats.org/package/2006/relationships"><Relationship Id="rId3" Type="http://schemas.openxmlformats.org/officeDocument/2006/relationships/slide" Target="slide208.xml"/><Relationship Id="rId7"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slide" Target="slide76.xml"/><Relationship Id="rId4" Type="http://schemas.openxmlformats.org/officeDocument/2006/relationships/slide" Target="slide209.xml"/></Relationships>
</file>

<file path=ppt/slides/_rels/slide76.xml.rels><?xml version="1.0" encoding="UTF-8" standalone="yes"?>
<Relationships xmlns="http://schemas.openxmlformats.org/package/2006/relationships"><Relationship Id="rId8" Type="http://schemas.openxmlformats.org/officeDocument/2006/relationships/slide" Target="slide93.xml"/><Relationship Id="rId3" Type="http://schemas.openxmlformats.org/officeDocument/2006/relationships/slide" Target="slide83.xml"/><Relationship Id="rId7" Type="http://schemas.openxmlformats.org/officeDocument/2006/relationships/slide" Target="slide92.xml"/><Relationship Id="rId2" Type="http://schemas.openxmlformats.org/officeDocument/2006/relationships/slide" Target="slide77.xml"/><Relationship Id="rId1" Type="http://schemas.openxmlformats.org/officeDocument/2006/relationships/slideLayout" Target="../slideLayouts/slideLayout2.xml"/><Relationship Id="rId6" Type="http://schemas.openxmlformats.org/officeDocument/2006/relationships/slide" Target="slide91.xml"/><Relationship Id="rId11" Type="http://schemas.openxmlformats.org/officeDocument/2006/relationships/slide" Target="slide100.xml"/><Relationship Id="rId5" Type="http://schemas.openxmlformats.org/officeDocument/2006/relationships/slide" Target="slide86.xml"/><Relationship Id="rId10" Type="http://schemas.openxmlformats.org/officeDocument/2006/relationships/slide" Target="slide96.xml"/><Relationship Id="rId4" Type="http://schemas.openxmlformats.org/officeDocument/2006/relationships/slide" Target="slide85.xml"/><Relationship Id="rId9" Type="http://schemas.openxmlformats.org/officeDocument/2006/relationships/slide" Target="slide94.xml"/></Relationships>
</file>

<file path=ppt/slides/_rels/slide7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slide" Target="slide206.xml"/><Relationship Id="rId1" Type="http://schemas.openxmlformats.org/officeDocument/2006/relationships/slideLayout" Target="../slideLayouts/slideLayout2.xml"/><Relationship Id="rId5" Type="http://schemas.openxmlformats.org/officeDocument/2006/relationships/image" Target="../media/image126.JPG"/><Relationship Id="rId4" Type="http://schemas.openxmlformats.org/officeDocument/2006/relationships/slide" Target="slide78.xml"/></Relationships>
</file>

<file path=ppt/slides/_rels/slide78.xml.rels><?xml version="1.0" encoding="UTF-8" standalone="yes"?>
<Relationships xmlns="http://schemas.openxmlformats.org/package/2006/relationships"><Relationship Id="rId3" Type="http://schemas.openxmlformats.org/officeDocument/2006/relationships/image" Target="../media/image128.JPG"/><Relationship Id="rId7" Type="http://schemas.openxmlformats.org/officeDocument/2006/relationships/slide" Target="slide79.xml"/><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slide" Target="slide209.xml"/><Relationship Id="rId4" Type="http://schemas.openxmlformats.org/officeDocument/2006/relationships/slide" Target="slide210.xml"/></Relationships>
</file>

<file path=ppt/slides/_rels/slide79.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slide" Target="slide210.xml"/><Relationship Id="rId1" Type="http://schemas.openxmlformats.org/officeDocument/2006/relationships/slideLayout" Target="../slideLayouts/slideLayout2.xml"/><Relationship Id="rId6" Type="http://schemas.openxmlformats.org/officeDocument/2006/relationships/slide" Target="slide80.xml"/><Relationship Id="rId5" Type="http://schemas.openxmlformats.org/officeDocument/2006/relationships/image" Target="../media/image131.jp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9.xml"/><Relationship Id="rId1" Type="http://schemas.openxmlformats.org/officeDocument/2006/relationships/slideLayout" Target="../slideLayouts/slideLayout2.xml"/><Relationship Id="rId5" Type="http://schemas.openxmlformats.org/officeDocument/2006/relationships/slide" Target="slide209.xml"/><Relationship Id="rId4" Type="http://schemas.openxmlformats.org/officeDocument/2006/relationships/slide" Target="slide208.xml"/></Relationships>
</file>

<file path=ppt/slides/_rels/slide80.xml.rels><?xml version="1.0" encoding="UTF-8" standalone="yes"?>
<Relationships xmlns="http://schemas.openxmlformats.org/package/2006/relationships"><Relationship Id="rId3" Type="http://schemas.openxmlformats.org/officeDocument/2006/relationships/slide" Target="slide210.xml"/><Relationship Id="rId2" Type="http://schemas.openxmlformats.org/officeDocument/2006/relationships/slide" Target="slide38.xml"/><Relationship Id="rId1" Type="http://schemas.openxmlformats.org/officeDocument/2006/relationships/slideLayout" Target="../slideLayouts/slideLayout2.xml"/><Relationship Id="rId6" Type="http://schemas.openxmlformats.org/officeDocument/2006/relationships/image" Target="../media/image126.JPG"/><Relationship Id="rId5" Type="http://schemas.openxmlformats.org/officeDocument/2006/relationships/image" Target="../media/image125.jpeg"/><Relationship Id="rId4" Type="http://schemas.openxmlformats.org/officeDocument/2006/relationships/slide" Target="slide81.xml"/></Relationships>
</file>

<file path=ppt/slides/_rels/slide81.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slide" Target="slide210.xml"/><Relationship Id="rId7" Type="http://schemas.openxmlformats.org/officeDocument/2006/relationships/image" Target="../media/image133.jpg"/><Relationship Id="rId2" Type="http://schemas.openxmlformats.org/officeDocument/2006/relationships/image" Target="../media/image132.jpg"/><Relationship Id="rId1" Type="http://schemas.openxmlformats.org/officeDocument/2006/relationships/slideLayout" Target="../slideLayouts/slideLayout2.xml"/><Relationship Id="rId6" Type="http://schemas.openxmlformats.org/officeDocument/2006/relationships/slide" Target="slide82.xml"/><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ki/File:MTP-Connector.jpg" TargetMode="External"/><Relationship Id="rId9" Type="http://schemas.openxmlformats.org/officeDocument/2006/relationships/image" Target="../media/image135.jpeg"/></Relationships>
</file>

<file path=ppt/slides/_rels/slide82.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slide" Target="slide210.xml"/><Relationship Id="rId1" Type="http://schemas.openxmlformats.org/officeDocument/2006/relationships/slideLayout" Target="../slideLayouts/slideLayout4.xml"/><Relationship Id="rId5" Type="http://schemas.openxmlformats.org/officeDocument/2006/relationships/slide" Target="slide83.xml"/><Relationship Id="rId4" Type="http://schemas.openxmlformats.org/officeDocument/2006/relationships/image" Target="../media/image137.jpg"/></Relationships>
</file>

<file path=ppt/slides/_rels/slide83.xml.rels><?xml version="1.0" encoding="UTF-8" standalone="yes"?>
<Relationships xmlns="http://schemas.openxmlformats.org/package/2006/relationships"><Relationship Id="rId3" Type="http://schemas.openxmlformats.org/officeDocument/2006/relationships/image" Target="../media/image138.JPG"/><Relationship Id="rId7" Type="http://schemas.openxmlformats.org/officeDocument/2006/relationships/slide" Target="slide83.xm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slide" Target="slide11.xml"/><Relationship Id="rId5" Type="http://schemas.openxmlformats.org/officeDocument/2006/relationships/slide" Target="slide84.xml"/><Relationship Id="rId4" Type="http://schemas.openxmlformats.org/officeDocument/2006/relationships/image" Target="../media/image130.JPG"/></Relationships>
</file>

<file path=ppt/slides/_rels/slide84.xml.rels><?xml version="1.0" encoding="UTF-8" standalone="yes"?>
<Relationships xmlns="http://schemas.openxmlformats.org/package/2006/relationships"><Relationship Id="rId8" Type="http://schemas.openxmlformats.org/officeDocument/2006/relationships/slide" Target="slide83.xml"/><Relationship Id="rId3" Type="http://schemas.openxmlformats.org/officeDocument/2006/relationships/slide" Target="slide210.xml"/><Relationship Id="rId7" Type="http://schemas.openxmlformats.org/officeDocument/2006/relationships/slide" Target="slide11.xml"/><Relationship Id="rId2" Type="http://schemas.openxmlformats.org/officeDocument/2006/relationships/slide" Target="slide209.xml"/><Relationship Id="rId1" Type="http://schemas.openxmlformats.org/officeDocument/2006/relationships/slideLayout" Target="../slideLayouts/slideLayout2.xml"/><Relationship Id="rId6" Type="http://schemas.openxmlformats.org/officeDocument/2006/relationships/image" Target="../media/image138.JPG"/><Relationship Id="rId5" Type="http://schemas.openxmlformats.org/officeDocument/2006/relationships/image" Target="../media/image139.jpeg"/><Relationship Id="rId4" Type="http://schemas.openxmlformats.org/officeDocument/2006/relationships/slide" Target="slide85.xml"/><Relationship Id="rId9" Type="http://schemas.openxmlformats.org/officeDocument/2006/relationships/slide" Target="slide84.xml"/></Relationships>
</file>

<file path=ppt/slides/_rels/slide85.xml.rels><?xml version="1.0" encoding="UTF-8" standalone="yes"?>
<Relationships xmlns="http://schemas.openxmlformats.org/package/2006/relationships"><Relationship Id="rId8" Type="http://schemas.openxmlformats.org/officeDocument/2006/relationships/image" Target="../media/image143.emf"/><Relationship Id="rId13" Type="http://schemas.openxmlformats.org/officeDocument/2006/relationships/slide" Target="slide10.xml"/><Relationship Id="rId3" Type="http://schemas.openxmlformats.org/officeDocument/2006/relationships/notesSlide" Target="../notesSlides/notesSlide50.xml"/><Relationship Id="rId7" Type="http://schemas.openxmlformats.org/officeDocument/2006/relationships/image" Target="../media/image142.emf"/><Relationship Id="rId12" Type="http://schemas.openxmlformats.org/officeDocument/2006/relationships/slide" Target="slide86.xml"/><Relationship Id="rId2" Type="http://schemas.openxmlformats.org/officeDocument/2006/relationships/slideLayout" Target="../slideLayouts/slideLayout2.xml"/><Relationship Id="rId16" Type="http://schemas.openxmlformats.org/officeDocument/2006/relationships/slide" Target="slide139.xml"/><Relationship Id="rId1" Type="http://schemas.openxmlformats.org/officeDocument/2006/relationships/vmlDrawing" Target="../drawings/vmlDrawing21.vml"/><Relationship Id="rId6" Type="http://schemas.openxmlformats.org/officeDocument/2006/relationships/image" Target="../media/image141.emf"/><Relationship Id="rId11" Type="http://schemas.openxmlformats.org/officeDocument/2006/relationships/slide" Target="slide211.xml"/><Relationship Id="rId5" Type="http://schemas.openxmlformats.org/officeDocument/2006/relationships/slide" Target="slide209.xml"/><Relationship Id="rId15" Type="http://schemas.openxmlformats.org/officeDocument/2006/relationships/slide" Target="slide138.xml"/><Relationship Id="rId10" Type="http://schemas.openxmlformats.org/officeDocument/2006/relationships/image" Target="../media/image140.emf"/><Relationship Id="rId4" Type="http://schemas.openxmlformats.org/officeDocument/2006/relationships/slide" Target="slide210.xml"/><Relationship Id="rId9" Type="http://schemas.openxmlformats.org/officeDocument/2006/relationships/oleObject" Target="../embeddings/oleObject27.bin"/><Relationship Id="rId14" Type="http://schemas.openxmlformats.org/officeDocument/2006/relationships/slide" Target="slide85.xml"/></Relationships>
</file>

<file path=ppt/slides/_rels/slide86.xml.rels><?xml version="1.0" encoding="UTF-8" standalone="yes"?>
<Relationships xmlns="http://schemas.openxmlformats.org/package/2006/relationships"><Relationship Id="rId3" Type="http://schemas.openxmlformats.org/officeDocument/2006/relationships/slide" Target="slide87.xml"/><Relationship Id="rId2" Type="http://schemas.openxmlformats.org/officeDocument/2006/relationships/slide" Target="slide210.xml"/><Relationship Id="rId1" Type="http://schemas.openxmlformats.org/officeDocument/2006/relationships/slideLayout" Target="../slideLayouts/slideLayout2.xml"/><Relationship Id="rId6" Type="http://schemas.openxmlformats.org/officeDocument/2006/relationships/image" Target="../media/image146.JPG"/><Relationship Id="rId5" Type="http://schemas.openxmlformats.org/officeDocument/2006/relationships/image" Target="../media/image145.emf"/><Relationship Id="rId4" Type="http://schemas.openxmlformats.org/officeDocument/2006/relationships/image" Target="../media/image144.png"/></Relationships>
</file>

<file path=ppt/slides/_rels/slide87.xml.rels><?xml version="1.0" encoding="UTF-8" standalone="yes"?>
<Relationships xmlns="http://schemas.openxmlformats.org/package/2006/relationships"><Relationship Id="rId3" Type="http://schemas.openxmlformats.org/officeDocument/2006/relationships/slide" Target="slide209.xml"/><Relationship Id="rId2" Type="http://schemas.openxmlformats.org/officeDocument/2006/relationships/slide" Target="slide210.xml"/><Relationship Id="rId1" Type="http://schemas.openxmlformats.org/officeDocument/2006/relationships/slideLayout" Target="../slideLayouts/slideLayout2.xml"/><Relationship Id="rId6" Type="http://schemas.openxmlformats.org/officeDocument/2006/relationships/image" Target="../media/image133.jpg"/><Relationship Id="rId5" Type="http://schemas.openxmlformats.org/officeDocument/2006/relationships/image" Target="../media/image145.emf"/><Relationship Id="rId4" Type="http://schemas.openxmlformats.org/officeDocument/2006/relationships/slide" Target="slide88.xml"/></Relationships>
</file>

<file path=ppt/slides/_rels/slide8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0.jpeg"/><Relationship Id="rId7" Type="http://schemas.openxmlformats.org/officeDocument/2006/relationships/image" Target="../media/image22.jpg"/><Relationship Id="rId2" Type="http://schemas.openxmlformats.org/officeDocument/2006/relationships/image" Target="../media/image147.jpg"/><Relationship Id="rId1" Type="http://schemas.openxmlformats.org/officeDocument/2006/relationships/slideLayout" Target="../slideLayouts/slideLayout4.xml"/><Relationship Id="rId6" Type="http://schemas.openxmlformats.org/officeDocument/2006/relationships/slide" Target="slide209.xml"/><Relationship Id="rId5" Type="http://schemas.openxmlformats.org/officeDocument/2006/relationships/slide" Target="slide210.xml"/><Relationship Id="rId4" Type="http://schemas.openxmlformats.org/officeDocument/2006/relationships/slide" Target="slide89.xml"/></Relationships>
</file>

<file path=ppt/slides/_rels/slide89.xml.rels><?xml version="1.0" encoding="UTF-8" standalone="yes"?>
<Relationships xmlns="http://schemas.openxmlformats.org/package/2006/relationships"><Relationship Id="rId3" Type="http://schemas.openxmlformats.org/officeDocument/2006/relationships/slide" Target="slide210.xml"/><Relationship Id="rId7" Type="http://schemas.openxmlformats.org/officeDocument/2006/relationships/slide" Target="slide209.xml"/><Relationship Id="rId2" Type="http://schemas.openxmlformats.org/officeDocument/2006/relationships/slide" Target="slide90.xml"/><Relationship Id="rId1" Type="http://schemas.openxmlformats.org/officeDocument/2006/relationships/slideLayout" Target="../slideLayouts/slideLayout4.xml"/><Relationship Id="rId6" Type="http://schemas.openxmlformats.org/officeDocument/2006/relationships/image" Target="../media/image150.jpg"/><Relationship Id="rId5" Type="http://schemas.openxmlformats.org/officeDocument/2006/relationships/image" Target="../media/image149.JPG"/><Relationship Id="rId4" Type="http://schemas.openxmlformats.org/officeDocument/2006/relationships/image" Target="../media/image148.JPG"/></Relationships>
</file>

<file path=ppt/slides/_rels/slide9.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slide" Target="slide9.xml"/><Relationship Id="rId18" Type="http://schemas.openxmlformats.org/officeDocument/2006/relationships/slide" Target="slide71.xml"/><Relationship Id="rId3" Type="http://schemas.openxmlformats.org/officeDocument/2006/relationships/notesSlide" Target="../notesSlides/notesSlide7.xml"/><Relationship Id="rId7" Type="http://schemas.openxmlformats.org/officeDocument/2006/relationships/image" Target="../media/image18.jpg"/><Relationship Id="rId12" Type="http://schemas.openxmlformats.org/officeDocument/2006/relationships/image" Target="../media/image17.emf"/><Relationship Id="rId17" Type="http://schemas.openxmlformats.org/officeDocument/2006/relationships/slide" Target="slide70.xml"/><Relationship Id="rId2" Type="http://schemas.openxmlformats.org/officeDocument/2006/relationships/slideLayout" Target="../slideLayouts/slideLayout2.xml"/><Relationship Id="rId16" Type="http://schemas.openxmlformats.org/officeDocument/2006/relationships/slide" Target="slide63.xml"/><Relationship Id="rId20" Type="http://schemas.openxmlformats.org/officeDocument/2006/relationships/slide" Target="slide136.xml"/><Relationship Id="rId1" Type="http://schemas.openxmlformats.org/officeDocument/2006/relationships/vmlDrawing" Target="../drawings/vmlDrawing1.vml"/><Relationship Id="rId6" Type="http://schemas.openxmlformats.org/officeDocument/2006/relationships/slide" Target="slide10.xml"/><Relationship Id="rId11" Type="http://schemas.openxmlformats.org/officeDocument/2006/relationships/oleObject" Target="../embeddings/oleObject2.bin"/><Relationship Id="rId5" Type="http://schemas.openxmlformats.org/officeDocument/2006/relationships/slide" Target="slide151.xml"/><Relationship Id="rId15" Type="http://schemas.openxmlformats.org/officeDocument/2006/relationships/slide" Target="slide35.xml"/><Relationship Id="rId10" Type="http://schemas.openxmlformats.org/officeDocument/2006/relationships/image" Target="../media/image16.emf"/><Relationship Id="rId19" Type="http://schemas.openxmlformats.org/officeDocument/2006/relationships/slide" Target="slide134.xml"/><Relationship Id="rId4" Type="http://schemas.openxmlformats.org/officeDocument/2006/relationships/slide" Target="slide150.xml"/><Relationship Id="rId9" Type="http://schemas.openxmlformats.org/officeDocument/2006/relationships/oleObject" Target="../embeddings/oleObject1.bin"/><Relationship Id="rId14" Type="http://schemas.openxmlformats.org/officeDocument/2006/relationships/slide" Target="slide26.xml"/></Relationships>
</file>

<file path=ppt/slides/_rels/slide90.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slide" Target="slide210.xml"/><Relationship Id="rId1" Type="http://schemas.openxmlformats.org/officeDocument/2006/relationships/slideLayout" Target="../slideLayouts/slideLayout2.xml"/><Relationship Id="rId6" Type="http://schemas.openxmlformats.org/officeDocument/2006/relationships/image" Target="../media/image153.jpg"/><Relationship Id="rId5" Type="http://schemas.openxmlformats.org/officeDocument/2006/relationships/image" Target="../media/image152.jpg"/><Relationship Id="rId4" Type="http://schemas.openxmlformats.org/officeDocument/2006/relationships/image" Target="../media/image151.jpg"/></Relationships>
</file>

<file path=ppt/slides/_rels/slide91.xml.rels><?xml version="1.0" encoding="UTF-8" standalone="yes"?>
<Relationships xmlns="http://schemas.openxmlformats.org/package/2006/relationships"><Relationship Id="rId8" Type="http://schemas.openxmlformats.org/officeDocument/2006/relationships/slide" Target="slide150.xml"/><Relationship Id="rId3" Type="http://schemas.openxmlformats.org/officeDocument/2006/relationships/slide" Target="slide92.xml"/><Relationship Id="rId7" Type="http://schemas.openxmlformats.org/officeDocument/2006/relationships/slide" Target="slide145.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slide" Target="slide135.xml"/><Relationship Id="rId5" Type="http://schemas.openxmlformats.org/officeDocument/2006/relationships/slide" Target="slide114.xml"/><Relationship Id="rId10" Type="http://schemas.openxmlformats.org/officeDocument/2006/relationships/slide" Target="slide206.xml"/><Relationship Id="rId4" Type="http://schemas.openxmlformats.org/officeDocument/2006/relationships/slide" Target="slide91.xml"/><Relationship Id="rId9" Type="http://schemas.openxmlformats.org/officeDocument/2006/relationships/slide" Target="slide210.xml"/></Relationships>
</file>

<file path=ppt/slides/_rels/slide92.xml.rels><?xml version="1.0" encoding="UTF-8" standalone="yes"?>
<Relationships xmlns="http://schemas.openxmlformats.org/package/2006/relationships"><Relationship Id="rId8" Type="http://schemas.openxmlformats.org/officeDocument/2006/relationships/slide" Target="slide145.xml"/><Relationship Id="rId3" Type="http://schemas.openxmlformats.org/officeDocument/2006/relationships/slide" Target="slide93.xml"/><Relationship Id="rId7" Type="http://schemas.openxmlformats.org/officeDocument/2006/relationships/slide" Target="slide135.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slide" Target="slide114.xml"/><Relationship Id="rId5" Type="http://schemas.openxmlformats.org/officeDocument/2006/relationships/slide" Target="slide91.xml"/><Relationship Id="rId4" Type="http://schemas.openxmlformats.org/officeDocument/2006/relationships/slide" Target="slide209.xml"/><Relationship Id="rId9" Type="http://schemas.openxmlformats.org/officeDocument/2006/relationships/slide" Target="slide150.xml"/></Relationships>
</file>

<file path=ppt/slides/_rels/slide93.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slide" Target="slide205.xml"/><Relationship Id="rId7" Type="http://schemas.openxmlformats.org/officeDocument/2006/relationships/image" Target="../media/image155.png"/><Relationship Id="rId2" Type="http://schemas.openxmlformats.org/officeDocument/2006/relationships/slide" Target="slide209.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slide" Target="slide94.xml"/><Relationship Id="rId10" Type="http://schemas.openxmlformats.org/officeDocument/2006/relationships/image" Target="../media/image158.png"/><Relationship Id="rId4" Type="http://schemas.openxmlformats.org/officeDocument/2006/relationships/slide" Target="slide210.xml"/><Relationship Id="rId9" Type="http://schemas.openxmlformats.org/officeDocument/2006/relationships/image" Target="../media/image157.png"/></Relationships>
</file>

<file path=ppt/slides/_rels/slide94.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slide" Target="slide96.xml"/><Relationship Id="rId7" Type="http://schemas.openxmlformats.org/officeDocument/2006/relationships/image" Target="../media/image160.png"/><Relationship Id="rId2" Type="http://schemas.openxmlformats.org/officeDocument/2006/relationships/slide" Target="slide209.xm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slide" Target="slide95.xml"/><Relationship Id="rId4" Type="http://schemas.openxmlformats.org/officeDocument/2006/relationships/slide" Target="slide205.xml"/></Relationships>
</file>

<file path=ppt/slides/_rels/slide95.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slide" Target="slide209.xml"/><Relationship Id="rId7" Type="http://schemas.openxmlformats.org/officeDocument/2006/relationships/image" Target="../media/image162.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slide" Target="slide96.xml"/><Relationship Id="rId5" Type="http://schemas.openxmlformats.org/officeDocument/2006/relationships/slide" Target="slide205.xml"/><Relationship Id="rId4" Type="http://schemas.openxmlformats.org/officeDocument/2006/relationships/slide" Target="slide95.xml"/></Relationships>
</file>

<file path=ppt/slides/_rels/slide96.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slide" Target="slide209.xml"/><Relationship Id="rId7" Type="http://schemas.openxmlformats.org/officeDocument/2006/relationships/image" Target="../media/image166.png"/><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slide" Target="slide97.xml"/><Relationship Id="rId4" Type="http://schemas.openxmlformats.org/officeDocument/2006/relationships/slide" Target="slide205.xml"/><Relationship Id="rId9" Type="http://schemas.openxmlformats.org/officeDocument/2006/relationships/image" Target="../media/image168.png"/></Relationships>
</file>

<file path=ppt/slides/_rels/slide97.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slide" Target="slide98.xml"/><Relationship Id="rId7" Type="http://schemas.openxmlformats.org/officeDocument/2006/relationships/image" Target="../media/image171.png"/><Relationship Id="rId2" Type="http://schemas.openxmlformats.org/officeDocument/2006/relationships/slide" Target="slide209.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slide" Target="slide205.xml"/><Relationship Id="rId9" Type="http://schemas.openxmlformats.org/officeDocument/2006/relationships/image" Target="../media/image173.png"/></Relationships>
</file>

<file path=ppt/slides/_rels/slide98.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slide" Target="slide99.xml"/><Relationship Id="rId7" Type="http://schemas.openxmlformats.org/officeDocument/2006/relationships/image" Target="../media/image177.png"/><Relationship Id="rId2" Type="http://schemas.openxmlformats.org/officeDocument/2006/relationships/slide" Target="slide206.xml"/><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75.png"/><Relationship Id="rId10" Type="http://schemas.openxmlformats.org/officeDocument/2006/relationships/slide" Target="slide205.xml"/><Relationship Id="rId4" Type="http://schemas.openxmlformats.org/officeDocument/2006/relationships/image" Target="../media/image174.png"/><Relationship Id="rId9" Type="http://schemas.openxmlformats.org/officeDocument/2006/relationships/image" Target="../media/image179.png"/></Relationships>
</file>

<file path=ppt/slides/_rels/slide99.xml.rels><?xml version="1.0" encoding="UTF-8" standalone="yes"?>
<Relationships xmlns="http://schemas.openxmlformats.org/package/2006/relationships"><Relationship Id="rId3" Type="http://schemas.openxmlformats.org/officeDocument/2006/relationships/slide" Target="slide209.xml"/><Relationship Id="rId2"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slide" Target="slide205.xml"/><Relationship Id="rId4" Type="http://schemas.openxmlformats.org/officeDocument/2006/relationships/slide" Target="slide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42241" y="1710647"/>
            <a:ext cx="6222880" cy="1066800"/>
          </a:xfrm>
        </p:spPr>
        <p:txBody>
          <a:bodyPr anchor="ctr" anchorCtr="0"/>
          <a:lstStyle/>
          <a:p>
            <a:pPr algn="l"/>
            <a:r>
              <a:rPr lang="en-US" sz="3100" dirty="0"/>
              <a:t>Tutorial and Common Practices</a:t>
            </a:r>
          </a:p>
        </p:txBody>
      </p:sp>
      <p:sp>
        <p:nvSpPr>
          <p:cNvPr id="4110" name="Text Box 14"/>
          <p:cNvSpPr txBox="1">
            <a:spLocks noGrp="1" noChangeArrowheads="1"/>
          </p:cNvSpPr>
          <p:nvPr>
            <p:ph type="subTitle" sz="quarter" idx="1"/>
          </p:nvPr>
        </p:nvSpPr>
        <p:spPr>
          <a:xfrm>
            <a:off x="1015736" y="3008376"/>
            <a:ext cx="10157354" cy="1792224"/>
          </a:xfrm>
          <a:noFill/>
          <a:ln/>
        </p:spPr>
        <p:txBody>
          <a:bodyPr/>
          <a:lstStyle/>
          <a:p>
            <a:pPr>
              <a:lnSpc>
                <a:spcPct val="150000"/>
              </a:lnSpc>
            </a:pPr>
            <a:r>
              <a:rPr lang="en-US" altLang="en-US" sz="2000" dirty="0"/>
              <a:t>Greg Rocco, MIT Lincoln Laboratory</a:t>
            </a:r>
            <a:br>
              <a:rPr lang="en-US" altLang="en-US" sz="2000" dirty="0"/>
            </a:br>
            <a:r>
              <a:rPr lang="en-US" altLang="en-US" sz="2000" dirty="0"/>
              <a:t>With help from other VITA members</a:t>
            </a:r>
            <a:br>
              <a:rPr lang="en-US" altLang="en-US" sz="2000" dirty="0"/>
            </a:br>
            <a:r>
              <a:rPr lang="en-US" altLang="en-US" sz="2000" dirty="0"/>
              <a:t>6 February 2024</a:t>
            </a:r>
            <a:endParaRPr lang="en-US" altLang="en-US" dirty="0"/>
          </a:p>
        </p:txBody>
      </p:sp>
      <p:sp>
        <p:nvSpPr>
          <p:cNvPr id="5" name="Rectangle 4"/>
          <p:cNvSpPr>
            <a:spLocks noChangeArrowheads="1"/>
          </p:cNvSpPr>
          <p:nvPr/>
        </p:nvSpPr>
        <p:spPr bwMode="auto">
          <a:xfrm>
            <a:off x="3351928" y="5797932"/>
            <a:ext cx="5484971" cy="470171"/>
          </a:xfrm>
          <a:prstGeom prst="rect">
            <a:avLst/>
          </a:prstGeom>
          <a:noFill/>
          <a:ln w="12700">
            <a:noFill/>
            <a:miter lim="800000"/>
            <a:headEnd type="none" w="sm" len="sm"/>
            <a:tailEnd type="none" w="sm" len="sm"/>
          </a:ln>
        </p:spPr>
        <p:txBody>
          <a:bodyPr lIns="45720" rIns="45720"/>
          <a:lstStyle/>
          <a:p>
            <a:r>
              <a:rPr lang="en-US" sz="800" dirty="0"/>
              <a:t>This work is sponsored by the Department of the Air Force under Air Force Contract #FA8702-15-D-0001.  Opinions, interpretations, conclusions and recommendations are those of the author and are not necessarily endorsed by the United States Government.</a:t>
            </a:r>
          </a:p>
        </p:txBody>
      </p:sp>
      <p:pic>
        <p:nvPicPr>
          <p:cNvPr id="7" name="Picture 6" descr="OpenVPX with TM_2009.08.14.jpg"/>
          <p:cNvPicPr>
            <a:picLocks noChangeAspect="1"/>
          </p:cNvPicPr>
          <p:nvPr/>
        </p:nvPicPr>
        <p:blipFill>
          <a:blip r:embed="rId3"/>
          <a:stretch>
            <a:fillRect/>
          </a:stretch>
        </p:blipFill>
        <p:spPr>
          <a:xfrm>
            <a:off x="1830721" y="2015448"/>
            <a:ext cx="2361773" cy="469209"/>
          </a:xfrm>
          <a:prstGeom prst="rect">
            <a:avLst/>
          </a:prstGeom>
        </p:spPr>
      </p:pic>
      <p:sp>
        <p:nvSpPr>
          <p:cNvPr id="8" name="Rectangle 7">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1" name="TextBox 10"/>
          <p:cNvSpPr txBox="1"/>
          <p:nvPr/>
        </p:nvSpPr>
        <p:spPr>
          <a:xfrm>
            <a:off x="1522412" y="4577306"/>
            <a:ext cx="9040045" cy="246221"/>
          </a:xfrm>
          <a:prstGeom prst="rect">
            <a:avLst/>
          </a:prstGeom>
          <a:noFill/>
        </p:spPr>
        <p:txBody>
          <a:bodyPr wrap="square" rtlCol="0">
            <a:spAutoFit/>
          </a:bodyPr>
          <a:lstStyle/>
          <a:p>
            <a:pPr algn="ctr"/>
            <a:r>
              <a:rPr lang="en-US" sz="1000" b="1" dirty="0"/>
              <a:t>DISTRIBUTION STATEMENT  A.  Approved for public release; distribution is unlimited.</a:t>
            </a:r>
            <a:endParaRPr lang="en-US" sz="1000" b="1" dirty="0">
              <a:solidFill>
                <a:srgbClr val="FF0000"/>
              </a:solidFill>
            </a:endParaRPr>
          </a:p>
        </p:txBody>
      </p:sp>
    </p:spTree>
    <p:extLst>
      <p:ext uri="{BB962C8B-B14F-4D97-AF65-F5344CB8AC3E}">
        <p14:creationId xmlns:p14="http://schemas.microsoft.com/office/powerpoint/2010/main" val="102501223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133CC3F-CE06-444A-9151-726211FDC1C9}"/>
              </a:ext>
            </a:extLst>
          </p:cNvPr>
          <p:cNvSpPr/>
          <p:nvPr/>
        </p:nvSpPr>
        <p:spPr bwMode="auto">
          <a:xfrm>
            <a:off x="9601981" y="6248400"/>
            <a:ext cx="2586843" cy="582201"/>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 name="Title 1"/>
          <p:cNvSpPr>
            <a:spLocks noGrp="1"/>
          </p:cNvSpPr>
          <p:nvPr>
            <p:ph type="title"/>
          </p:nvPr>
        </p:nvSpPr>
        <p:spPr>
          <a:xfrm>
            <a:off x="3296736" y="100584"/>
            <a:ext cx="5595353" cy="813816"/>
          </a:xfrm>
        </p:spPr>
        <p:txBody>
          <a:bodyPr/>
          <a:lstStyle/>
          <a:p>
            <a:r>
              <a:rPr lang="en-US" dirty="0"/>
              <a:t>Slot Profiles Dash Options</a:t>
            </a:r>
          </a:p>
        </p:txBody>
      </p:sp>
      <p:sp>
        <p:nvSpPr>
          <p:cNvPr id="12" name="Rectangle 11">
            <a:hlinkClick r:id="rId2"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6" name="Content Placeholder 2"/>
          <p:cNvSpPr>
            <a:spLocks noGrp="1"/>
          </p:cNvSpPr>
          <p:nvPr>
            <p:ph idx="1"/>
          </p:nvPr>
        </p:nvSpPr>
        <p:spPr>
          <a:xfrm>
            <a:off x="5637212" y="1083622"/>
            <a:ext cx="6324600" cy="2421578"/>
          </a:xfrm>
        </p:spPr>
        <p:txBody>
          <a:bodyPr/>
          <a:lstStyle/>
          <a:p>
            <a:pPr marL="169863" indent="-169863">
              <a:lnSpc>
                <a:spcPct val="100000"/>
              </a:lnSpc>
            </a:pPr>
            <a:r>
              <a:rPr lang="en-US" sz="1600" dirty="0">
                <a:hlinkClick r:id="rId3" action="ppaction://hlinksldjump"/>
              </a:rPr>
              <a:t>[VITA 65.1]</a:t>
            </a:r>
            <a:r>
              <a:rPr lang="en-US" sz="1600" dirty="0"/>
              <a:t> has tables of Slot Profile dash options</a:t>
            </a:r>
          </a:p>
          <a:p>
            <a:pPr marL="400050" lvl="1" indent="-168275">
              <a:lnSpc>
                <a:spcPct val="100000"/>
              </a:lnSpc>
              <a:spcBef>
                <a:spcPts val="400"/>
              </a:spcBef>
            </a:pPr>
            <a:r>
              <a:rPr lang="en-US" sz="1400" b="0" dirty="0"/>
              <a:t>Slot Profiles dash options specify what goes in apertures for optical/coax</a:t>
            </a:r>
          </a:p>
          <a:p>
            <a:pPr marL="400050" lvl="1" indent="-168275">
              <a:lnSpc>
                <a:spcPct val="100000"/>
              </a:lnSpc>
              <a:spcBef>
                <a:spcPts val="400"/>
              </a:spcBef>
            </a:pPr>
            <a:r>
              <a:rPr lang="en-US" sz="1400" b="0" dirty="0"/>
              <a:t>“-0” version of Slot Profile has aperture empty</a:t>
            </a:r>
          </a:p>
          <a:p>
            <a:pPr marL="400050" lvl="1" indent="-168275">
              <a:lnSpc>
                <a:spcPct val="100000"/>
              </a:lnSpc>
              <a:spcBef>
                <a:spcPts val="400"/>
              </a:spcBef>
            </a:pPr>
            <a:r>
              <a:rPr lang="en-US" sz="1400" b="0" dirty="0"/>
              <a:t>If a Slot Profile does not have one or more apertures for optical/coax then it does not have dash options</a:t>
            </a:r>
          </a:p>
          <a:p>
            <a:pPr marL="169863" indent="-169863">
              <a:lnSpc>
                <a:spcPct val="100000"/>
              </a:lnSpc>
            </a:pPr>
            <a:r>
              <a:rPr lang="en-US" sz="1600" dirty="0">
                <a:hlinkClick r:id="rId3" action="ppaction://hlinksldjump"/>
              </a:rPr>
              <a:t>[VITA 65.1]</a:t>
            </a:r>
            <a:r>
              <a:rPr lang="en-US" sz="1600" dirty="0"/>
              <a:t> has specifications of Connector Modules referenced by Slot Profile dash options</a:t>
            </a:r>
          </a:p>
          <a:p>
            <a:pPr marL="400050" lvl="1" indent="-168275">
              <a:lnSpc>
                <a:spcPct val="100000"/>
              </a:lnSpc>
              <a:spcBef>
                <a:spcPts val="400"/>
              </a:spcBef>
            </a:pPr>
            <a:r>
              <a:rPr lang="en-US" sz="1400" b="0" dirty="0"/>
              <a:t>Includes tables of Optical/Coax contact locations</a:t>
            </a:r>
          </a:p>
        </p:txBody>
      </p:sp>
      <p:sp>
        <p:nvSpPr>
          <p:cNvPr id="18" name="TextBox 17"/>
          <p:cNvSpPr txBox="1">
            <a:spLocks noChangeArrowheads="1"/>
          </p:cNvSpPr>
          <p:nvPr/>
        </p:nvSpPr>
        <p:spPr bwMode="auto">
          <a:xfrm>
            <a:off x="531812" y="5648753"/>
            <a:ext cx="5045419" cy="68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marL="169863" lvl="0" indent="-169863" eaLnBrk="1" hangingPunct="1">
              <a:spcBef>
                <a:spcPts val="300"/>
              </a:spcBef>
              <a:buSzPct val="100000"/>
              <a:buFont typeface="Arial"/>
              <a:buChar char="•"/>
            </a:pPr>
            <a:r>
              <a:rPr lang="en-US" sz="1200" b="1" kern="0" dirty="0">
                <a:solidFill>
                  <a:srgbClr val="0070C0"/>
                </a:solidFill>
                <a:latin typeface="Arial"/>
                <a:ea typeface="+mn-ea"/>
              </a:rPr>
              <a:t>Backplane connector using [VITA 67.3] Type C</a:t>
            </a:r>
          </a:p>
          <a:p>
            <a:pPr marL="344488" lvl="1" indent="-174625" eaLnBrk="1" hangingPunct="1">
              <a:spcBef>
                <a:spcPts val="300"/>
              </a:spcBef>
              <a:buSzPct val="100000"/>
              <a:buFont typeface="Arial"/>
              <a:buChar char="–"/>
            </a:pPr>
            <a:r>
              <a:rPr lang="en-US" sz="1200" dirty="0">
                <a:solidFill>
                  <a:srgbClr val="0070C0"/>
                </a:solidFill>
                <a:latin typeface="+mn-lt"/>
                <a:ea typeface="ＭＳ Ｐゴシック" pitchFamily="-110" charset="-128"/>
                <a:cs typeface="Courier New" panose="02070309020205020404" pitchFamily="49" charset="0"/>
              </a:rPr>
              <a:t>[VITA 65.1]</a:t>
            </a:r>
            <a:r>
              <a:rPr lang="en-US" sz="1200" dirty="0">
                <a:solidFill>
                  <a:srgbClr val="0070C0"/>
                </a:solidFill>
                <a:latin typeface="+mn-lt"/>
                <a:ea typeface="ＭＳ Ｐゴシック" pitchFamily="-110" charset="-128"/>
              </a:rPr>
              <a:t> Connector Module name:</a:t>
            </a:r>
            <a:br>
              <a:rPr lang="en-US" sz="1200" dirty="0">
                <a:solidFill>
                  <a:srgbClr val="0070C0"/>
                </a:solidFill>
                <a:latin typeface="+mn-lt"/>
                <a:ea typeface="ＭＳ Ｐゴシック" pitchFamily="-110" charset="-128"/>
              </a:rPr>
            </a:br>
            <a:r>
              <a:rPr lang="en-US" sz="1200" dirty="0">
                <a:solidFill>
                  <a:srgbClr val="0070C0"/>
                </a:solidFill>
                <a:latin typeface="+mn-lt"/>
                <a:ea typeface="ＭＳ Ｐゴシック" pitchFamily="-110" charset="-128"/>
              </a:rPr>
              <a:t>14_SMPM_contacts-6.4.5.6.4	</a:t>
            </a:r>
          </a:p>
        </p:txBody>
      </p:sp>
      <p:sp>
        <p:nvSpPr>
          <p:cNvPr id="22" name="TextBox 21"/>
          <p:cNvSpPr txBox="1"/>
          <p:nvPr/>
        </p:nvSpPr>
        <p:spPr>
          <a:xfrm>
            <a:off x="6341515" y="6642556"/>
            <a:ext cx="3260467" cy="215444"/>
          </a:xfrm>
          <a:prstGeom prst="rect">
            <a:avLst/>
          </a:prstGeom>
          <a:noFill/>
        </p:spPr>
        <p:txBody>
          <a:bodyPr wrap="square" rtlCol="0">
            <a:spAutoFit/>
          </a:bodyPr>
          <a:lstStyle/>
          <a:p>
            <a:pPr>
              <a:defRPr/>
            </a:pPr>
            <a:r>
              <a:rPr lang="en-US" sz="800" b="1" dirty="0">
                <a:hlinkClick r:id="rId4" action="ppaction://hlinksldjump"/>
              </a:rPr>
              <a:t>Slot dash</a:t>
            </a:r>
            <a:r>
              <a:rPr lang="en-US" sz="800" b="1" dirty="0"/>
              <a:t>, </a:t>
            </a:r>
            <a:r>
              <a:rPr lang="en-US" sz="800" b="1" dirty="0">
                <a:hlinkClick r:id="rId5" action="ppaction://hlinksldjump"/>
              </a:rPr>
              <a:t>Fiber numbering</a:t>
            </a:r>
            <a:r>
              <a:rPr lang="en-US" sz="800" b="1" dirty="0"/>
              <a:t>, </a:t>
            </a:r>
            <a:r>
              <a:rPr lang="en-US" sz="800" b="1" dirty="0">
                <a:hlinkClick r:id="rId6" action="ppaction://hlinksldjump"/>
              </a:rPr>
              <a:t>VITA 65.1 Excerpt</a:t>
            </a:r>
            <a:r>
              <a:rPr lang="en-US" sz="800" b="1" dirty="0"/>
              <a:t>, </a:t>
            </a:r>
            <a:r>
              <a:rPr lang="en-US" sz="800" b="1" dirty="0">
                <a:hlinkClick r:id="rId7" action="ppaction://hlinksldjump"/>
              </a:rPr>
              <a:t>Optical Profiles</a:t>
            </a:r>
            <a:endParaRPr lang="en-US" sz="800" b="1" dirty="0"/>
          </a:p>
        </p:txBody>
      </p:sp>
      <p:pic>
        <p:nvPicPr>
          <p:cNvPr id="23" name="Picture 22">
            <a:extLst>
              <a:ext uri="{FF2B5EF4-FFF2-40B4-BE49-F238E27FC236}">
                <a16:creationId xmlns:a16="http://schemas.microsoft.com/office/drawing/2014/main" id="{8F86A1D3-55B7-420E-A686-BCF4A680A68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16100" y="4295174"/>
            <a:ext cx="3160116" cy="1305728"/>
          </a:xfrm>
          <a:prstGeom prst="rect">
            <a:avLst/>
          </a:prstGeom>
        </p:spPr>
      </p:pic>
      <p:pic>
        <p:nvPicPr>
          <p:cNvPr id="24" name="Picture 23">
            <a:extLst>
              <a:ext uri="{FF2B5EF4-FFF2-40B4-BE49-F238E27FC236}">
                <a16:creationId xmlns:a16="http://schemas.microsoft.com/office/drawing/2014/main" id="{80B928FA-9023-4E7E-B63C-E308C1B4B96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579812" y="4270610"/>
            <a:ext cx="1701266" cy="1305729"/>
          </a:xfrm>
          <a:prstGeom prst="rect">
            <a:avLst/>
          </a:prstGeom>
        </p:spPr>
      </p:pic>
      <p:sp>
        <p:nvSpPr>
          <p:cNvPr id="25" name="TextBox 24">
            <a:extLst>
              <a:ext uri="{FF2B5EF4-FFF2-40B4-BE49-F238E27FC236}">
                <a16:creationId xmlns:a16="http://schemas.microsoft.com/office/drawing/2014/main" id="{2386245D-461B-4626-84F8-15887C034C74}"/>
              </a:ext>
            </a:extLst>
          </p:cNvPr>
          <p:cNvSpPr txBox="1">
            <a:spLocks noChangeArrowheads="1"/>
          </p:cNvSpPr>
          <p:nvPr/>
        </p:nvSpPr>
        <p:spPr bwMode="auto">
          <a:xfrm>
            <a:off x="1547279" y="5318899"/>
            <a:ext cx="233733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r" defTabSz="457200" eaLnBrk="1" hangingPunct="1"/>
            <a:r>
              <a:rPr lang="en-US" sz="1100" dirty="0"/>
              <a:t>Images courtesy of SV Microwave</a:t>
            </a:r>
          </a:p>
        </p:txBody>
      </p:sp>
      <p:pic>
        <p:nvPicPr>
          <p:cNvPr id="26" name="Picture 25" descr="A picture containing projector, automaton&#10;&#10;Description automatically generated">
            <a:extLst>
              <a:ext uri="{FF2B5EF4-FFF2-40B4-BE49-F238E27FC236}">
                <a16:creationId xmlns:a16="http://schemas.microsoft.com/office/drawing/2014/main" id="{4EF5A8C3-9C51-498D-880A-22847CEEC259}"/>
              </a:ext>
            </a:extLst>
          </p:cNvPr>
          <p:cNvPicPr>
            <a:picLocks noChangeAspect="1"/>
          </p:cNvPicPr>
          <p:nvPr/>
        </p:nvPicPr>
        <p:blipFill rotWithShape="1">
          <a:blip r:embed="rId10"/>
          <a:srcRect l="6560" r="8155"/>
          <a:stretch/>
        </p:blipFill>
        <p:spPr>
          <a:xfrm>
            <a:off x="9980612" y="4294598"/>
            <a:ext cx="1981200" cy="2536003"/>
          </a:xfrm>
          <a:prstGeom prst="rect">
            <a:avLst/>
          </a:prstGeom>
        </p:spPr>
      </p:pic>
      <p:sp>
        <p:nvSpPr>
          <p:cNvPr id="27" name="TextBox 26">
            <a:extLst>
              <a:ext uri="{FF2B5EF4-FFF2-40B4-BE49-F238E27FC236}">
                <a16:creationId xmlns:a16="http://schemas.microsoft.com/office/drawing/2014/main" id="{AFD47D3B-A423-4BED-BB82-9BD96A03EE54}"/>
              </a:ext>
            </a:extLst>
          </p:cNvPr>
          <p:cNvSpPr txBox="1">
            <a:spLocks noChangeArrowheads="1"/>
          </p:cNvSpPr>
          <p:nvPr/>
        </p:nvSpPr>
        <p:spPr bwMode="auto">
          <a:xfrm>
            <a:off x="7253725" y="3456046"/>
            <a:ext cx="4631749"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marL="169863" lvl="0" indent="-169863" eaLnBrk="1" hangingPunct="1">
              <a:spcBef>
                <a:spcPts val="300"/>
              </a:spcBef>
              <a:buSzPct val="100000"/>
              <a:buFont typeface="Arial"/>
              <a:buChar char="•"/>
            </a:pPr>
            <a:r>
              <a:rPr lang="en-US" sz="1400" b="1" kern="0" dirty="0">
                <a:solidFill>
                  <a:srgbClr val="0070C0"/>
                </a:solidFill>
                <a:latin typeface="Arial"/>
                <a:ea typeface="+mn-ea"/>
                <a:hlinkClick r:id="rId11" action="ppaction://hlinksldjump">
                  <a:extLst>
                    <a:ext uri="{A12FA001-AC4F-418D-AE19-62706E023703}">
                      <ahyp:hlinkClr xmlns:ahyp="http://schemas.microsoft.com/office/drawing/2018/hyperlinkcolor" val="tx"/>
                    </a:ext>
                  </a:extLst>
                </a:hlinkClick>
              </a:rPr>
              <a:t>[VITA 67.3]</a:t>
            </a:r>
            <a:r>
              <a:rPr lang="en-US" sz="1400" b="1" kern="0" dirty="0">
                <a:solidFill>
                  <a:srgbClr val="0070C0"/>
                </a:solidFill>
                <a:latin typeface="Arial"/>
                <a:ea typeface="+mn-ea"/>
              </a:rPr>
              <a:t> Type D Connector Module</a:t>
            </a:r>
          </a:p>
          <a:p>
            <a:pPr marL="344488" lvl="1" indent="-174625" eaLnBrk="1" hangingPunct="1">
              <a:spcBef>
                <a:spcPts val="600"/>
              </a:spcBef>
              <a:buSzPct val="100000"/>
              <a:buFont typeface="Arial"/>
              <a:buChar char="–"/>
            </a:pPr>
            <a:r>
              <a:rPr lang="en-US" sz="1300" dirty="0">
                <a:solidFill>
                  <a:srgbClr val="0070C0"/>
                </a:solidFill>
                <a:latin typeface="+mn-lt"/>
                <a:ea typeface="ＭＳ Ｐゴシック" pitchFamily="-110" charset="-128"/>
                <a:hlinkClick r:id="rId3" action="ppaction://hlinksldjump">
                  <a:extLst>
                    <a:ext uri="{A12FA001-AC4F-418D-AE19-62706E023703}">
                      <ahyp:hlinkClr xmlns:ahyp="http://schemas.microsoft.com/office/drawing/2018/hyperlinkcolor" val="tx"/>
                    </a:ext>
                  </a:extLst>
                </a:hlinkClick>
              </a:rPr>
              <a:t>[VITA 65.1]</a:t>
            </a:r>
            <a:r>
              <a:rPr lang="en-US" sz="1300" dirty="0">
                <a:solidFill>
                  <a:srgbClr val="0070C0"/>
                </a:solidFill>
                <a:latin typeface="+mn-lt"/>
                <a:ea typeface="ＭＳ Ｐゴシック" pitchFamily="-110" charset="-128"/>
              </a:rPr>
              <a:t> Connector Module name: 1_Style_C_insert_and_10_NanoRF_contacts-6.4.5.7.4</a:t>
            </a:r>
          </a:p>
          <a:p>
            <a:pPr marL="344488" lvl="1" indent="-174625" eaLnBrk="1" hangingPunct="1">
              <a:spcBef>
                <a:spcPts val="600"/>
              </a:spcBef>
              <a:buSzPct val="100000"/>
              <a:buFont typeface="Arial"/>
              <a:buChar char="–"/>
            </a:pPr>
            <a:r>
              <a:rPr lang="en-US" sz="1300" dirty="0">
                <a:solidFill>
                  <a:srgbClr val="0070C0"/>
                </a:solidFill>
                <a:latin typeface="+mn-lt"/>
                <a:ea typeface="ＭＳ Ｐゴシック" pitchFamily="-110" charset="-128"/>
              </a:rPr>
              <a:t>10 NanoRF contacts</a:t>
            </a:r>
          </a:p>
          <a:p>
            <a:pPr marL="344488" lvl="1" indent="-174625" eaLnBrk="1" hangingPunct="1">
              <a:spcBef>
                <a:spcPts val="600"/>
              </a:spcBef>
              <a:buSzPct val="100000"/>
              <a:buFont typeface="Arial"/>
              <a:buChar char="–"/>
            </a:pPr>
            <a:r>
              <a:rPr lang="en-US" sz="1300" dirty="0">
                <a:solidFill>
                  <a:srgbClr val="0070C0"/>
                </a:solidFill>
                <a:latin typeface="+mn-lt"/>
                <a:ea typeface="ＭＳ Ｐゴシック" pitchFamily="-110" charset="-128"/>
              </a:rPr>
              <a:t>  1 MT with 12 or 24 optic fibers</a:t>
            </a:r>
          </a:p>
        </p:txBody>
      </p:sp>
      <p:sp>
        <p:nvSpPr>
          <p:cNvPr id="28" name="TextBox 27">
            <a:extLst>
              <a:ext uri="{FF2B5EF4-FFF2-40B4-BE49-F238E27FC236}">
                <a16:creationId xmlns:a16="http://schemas.microsoft.com/office/drawing/2014/main" id="{D64E02F0-8BE7-45C4-ABDF-30D9E2044C6E}"/>
              </a:ext>
            </a:extLst>
          </p:cNvPr>
          <p:cNvSpPr txBox="1">
            <a:spLocks noChangeArrowheads="1"/>
          </p:cNvSpPr>
          <p:nvPr/>
        </p:nvSpPr>
        <p:spPr bwMode="auto">
          <a:xfrm>
            <a:off x="10877013" y="5434874"/>
            <a:ext cx="121532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100" dirty="0"/>
              <a:t>Images courtesy of TE Connectivity</a:t>
            </a:r>
          </a:p>
        </p:txBody>
      </p:sp>
      <p:pic>
        <p:nvPicPr>
          <p:cNvPr id="30" name="Picture 29">
            <a:extLst>
              <a:ext uri="{FF2B5EF4-FFF2-40B4-BE49-F238E27FC236}">
                <a16:creationId xmlns:a16="http://schemas.microsoft.com/office/drawing/2014/main" id="{7AE32DAD-FEAD-4F20-9C0E-E6B02029453C}"/>
              </a:ext>
            </a:extLst>
          </p:cNvPr>
          <p:cNvPicPr>
            <a:picLocks noChangeAspect="1"/>
          </p:cNvPicPr>
          <p:nvPr/>
        </p:nvPicPr>
        <p:blipFill>
          <a:blip r:embed="rId12"/>
          <a:stretch>
            <a:fillRect/>
          </a:stretch>
        </p:blipFill>
        <p:spPr>
          <a:xfrm rot="5400000">
            <a:off x="-208465" y="206877"/>
            <a:ext cx="3657600" cy="3243845"/>
          </a:xfrm>
          <a:prstGeom prst="rect">
            <a:avLst/>
          </a:prstGeom>
        </p:spPr>
      </p:pic>
      <p:sp>
        <p:nvSpPr>
          <p:cNvPr id="33" name="TextBox 32">
            <a:extLst>
              <a:ext uri="{FF2B5EF4-FFF2-40B4-BE49-F238E27FC236}">
                <a16:creationId xmlns:a16="http://schemas.microsoft.com/office/drawing/2014/main" id="{8038B2DF-7390-49C1-BCE1-227BB8EEF121}"/>
              </a:ext>
            </a:extLst>
          </p:cNvPr>
          <p:cNvSpPr txBox="1">
            <a:spLocks noChangeArrowheads="1"/>
          </p:cNvSpPr>
          <p:nvPr/>
        </p:nvSpPr>
        <p:spPr bwMode="auto">
          <a:xfrm>
            <a:off x="1620335" y="3213556"/>
            <a:ext cx="1393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100" dirty="0"/>
              <a:t>Image courtesy of Mercury</a:t>
            </a:r>
          </a:p>
        </p:txBody>
      </p:sp>
      <p:sp>
        <p:nvSpPr>
          <p:cNvPr id="36" name="TextBox 35">
            <a:extLst>
              <a:ext uri="{FF2B5EF4-FFF2-40B4-BE49-F238E27FC236}">
                <a16:creationId xmlns:a16="http://schemas.microsoft.com/office/drawing/2014/main" id="{29EC674F-5820-432C-90D7-AB620E9853F2}"/>
              </a:ext>
            </a:extLst>
          </p:cNvPr>
          <p:cNvSpPr txBox="1">
            <a:spLocks noChangeArrowheads="1"/>
          </p:cNvSpPr>
          <p:nvPr/>
        </p:nvSpPr>
        <p:spPr bwMode="auto">
          <a:xfrm>
            <a:off x="1157631" y="961673"/>
            <a:ext cx="4419600" cy="1769715"/>
          </a:xfrm>
          <a:prstGeom prst="rect">
            <a:avLst/>
          </a:prstGeom>
          <a:solidFill>
            <a:schemeClr val="bg1"/>
          </a:solid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marL="169863" lvl="0" indent="-169863" eaLnBrk="1" hangingPunct="1">
              <a:spcBef>
                <a:spcPts val="900"/>
              </a:spcBef>
              <a:buSzPct val="100000"/>
              <a:buFont typeface="Arial"/>
              <a:buChar char="•"/>
            </a:pPr>
            <a:r>
              <a:rPr lang="en-US" sz="1200" b="1" kern="0" dirty="0">
                <a:solidFill>
                  <a:srgbClr val="0070C0"/>
                </a:solidFill>
                <a:latin typeface="Arial"/>
                <a:ea typeface="+mn-ea"/>
              </a:rPr>
              <a:t>3U Plug-In Module using Slot Profile</a:t>
            </a:r>
            <a:br>
              <a:rPr lang="en-US" sz="1200" b="1" kern="0" dirty="0">
                <a:solidFill>
                  <a:srgbClr val="0070C0"/>
                </a:solidFill>
                <a:latin typeface="Arial"/>
                <a:ea typeface="+mn-ea"/>
              </a:rPr>
            </a:br>
            <a:r>
              <a:rPr lang="en-US" sz="1200" b="1" kern="0" dirty="0">
                <a:solidFill>
                  <a:srgbClr val="0070C0"/>
                </a:solidFill>
                <a:latin typeface="Arial"/>
                <a:ea typeface="+mn-ea"/>
              </a:rPr>
              <a:t>SLT3-PAY-1F1U1S1S1U1U2F1H-14.6.11-12</a:t>
            </a:r>
          </a:p>
          <a:p>
            <a:pPr marL="169863" lvl="0" indent="-169863" eaLnBrk="1" hangingPunct="1">
              <a:spcBef>
                <a:spcPts val="1200"/>
              </a:spcBef>
              <a:buSzPct val="100000"/>
              <a:buFont typeface="Arial"/>
              <a:buChar char="•"/>
            </a:pPr>
            <a:r>
              <a:rPr lang="en-US" sz="1200" b="1" kern="0" dirty="0">
                <a:solidFill>
                  <a:srgbClr val="0070C0"/>
                </a:solidFill>
                <a:latin typeface="Arial"/>
                <a:ea typeface="+mn-ea"/>
              </a:rPr>
              <a:t>Uses a [VITA 67.3] Type C backplane Connector Module</a:t>
            </a:r>
          </a:p>
          <a:p>
            <a:pPr marL="344488" lvl="1" indent="-174625" eaLnBrk="1" hangingPunct="1">
              <a:spcBef>
                <a:spcPts val="600"/>
              </a:spcBef>
              <a:buSzPct val="100000"/>
              <a:buFont typeface="Arial"/>
              <a:buChar char="–"/>
            </a:pPr>
            <a:r>
              <a:rPr lang="en-US" sz="1200" dirty="0">
                <a:solidFill>
                  <a:srgbClr val="0070C0"/>
                </a:solidFill>
                <a:latin typeface="+mn-lt"/>
                <a:ea typeface="ＭＳ Ｐゴシック" pitchFamily="-110" charset="-128"/>
                <a:hlinkClick r:id="rId3" action="ppaction://hlinksldjump">
                  <a:extLst>
                    <a:ext uri="{A12FA001-AC4F-418D-AE19-62706E023703}">
                      <ahyp:hlinkClr xmlns:ahyp="http://schemas.microsoft.com/office/drawing/2018/hyperlinkcolor" val="tx"/>
                    </a:ext>
                  </a:extLst>
                </a:hlinkClick>
              </a:rPr>
              <a:t>[VITA 65.1]</a:t>
            </a:r>
            <a:r>
              <a:rPr lang="en-US" sz="1200" dirty="0">
                <a:solidFill>
                  <a:srgbClr val="0070C0"/>
                </a:solidFill>
                <a:latin typeface="+mn-lt"/>
                <a:ea typeface="ＭＳ Ｐゴシック" pitchFamily="-110" charset="-128"/>
              </a:rPr>
              <a:t> Connector Module name:</a:t>
            </a:r>
            <a:br>
              <a:rPr lang="en-US" sz="1200" dirty="0">
                <a:solidFill>
                  <a:srgbClr val="0070C0"/>
                </a:solidFill>
                <a:latin typeface="+mn-lt"/>
                <a:ea typeface="ＭＳ Ｐゴシック" pitchFamily="-110" charset="-128"/>
              </a:rPr>
            </a:br>
            <a:r>
              <a:rPr lang="en-US" sz="1200" dirty="0">
                <a:solidFill>
                  <a:srgbClr val="0070C0"/>
                </a:solidFill>
                <a:latin typeface="+mn-lt"/>
                <a:ea typeface="ＭＳ Ｐゴシック" pitchFamily="-110" charset="-128"/>
              </a:rPr>
              <a:t>2_Style_C_inserts_and_20 NanoRF_contacts-6.4.5.6.10</a:t>
            </a:r>
          </a:p>
          <a:p>
            <a:pPr marL="344488" lvl="1" indent="-174625" eaLnBrk="1" hangingPunct="1">
              <a:spcBef>
                <a:spcPts val="600"/>
              </a:spcBef>
              <a:buSzPct val="100000"/>
              <a:buFont typeface="Arial"/>
              <a:buChar char="–"/>
            </a:pPr>
            <a:r>
              <a:rPr lang="en-US" sz="1200" dirty="0">
                <a:solidFill>
                  <a:srgbClr val="0070C0"/>
                </a:solidFill>
                <a:latin typeface="+mn-lt"/>
                <a:ea typeface="ＭＳ Ｐゴシック" pitchFamily="-110" charset="-128"/>
              </a:rPr>
              <a:t>2 MTs of 12 optical fibers each, total of 24 </a:t>
            </a:r>
          </a:p>
          <a:p>
            <a:pPr marL="344488" lvl="1" indent="-174625" eaLnBrk="1" hangingPunct="1">
              <a:spcBef>
                <a:spcPts val="600"/>
              </a:spcBef>
              <a:buSzPct val="100000"/>
              <a:buFont typeface="Arial"/>
              <a:buChar char="–"/>
            </a:pPr>
            <a:r>
              <a:rPr lang="en-US" sz="1200" dirty="0">
                <a:solidFill>
                  <a:srgbClr val="0070C0"/>
                </a:solidFill>
                <a:latin typeface="+mn-lt"/>
                <a:ea typeface="ＭＳ Ｐゴシック" pitchFamily="-110" charset="-128"/>
              </a:rPr>
              <a:t>20 NanoRF contacts </a:t>
            </a:r>
          </a:p>
        </p:txBody>
      </p:sp>
    </p:spTree>
    <p:extLst>
      <p:ext uri="{BB962C8B-B14F-4D97-AF65-F5344CB8AC3E}">
        <p14:creationId xmlns:p14="http://schemas.microsoft.com/office/powerpoint/2010/main" val="29255820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628655" cy="813816"/>
          </a:xfrm>
        </p:spPr>
        <p:txBody>
          <a:bodyPr/>
          <a:lstStyle/>
          <a:p>
            <a:pPr>
              <a:lnSpc>
                <a:spcPct val="100000"/>
              </a:lnSpc>
            </a:pPr>
            <a:r>
              <a:rPr lang="en-US" sz="2400" dirty="0"/>
              <a:t>Some Connector Configurations Can Cause Damage</a:t>
            </a:r>
          </a:p>
        </p:txBody>
      </p:sp>
      <p:sp>
        <p:nvSpPr>
          <p:cNvPr id="3" name="Content Placeholder 2"/>
          <p:cNvSpPr>
            <a:spLocks noGrp="1"/>
          </p:cNvSpPr>
          <p:nvPr>
            <p:ph idx="1"/>
          </p:nvPr>
        </p:nvSpPr>
        <p:spPr>
          <a:xfrm>
            <a:off x="6856412" y="1219200"/>
            <a:ext cx="5053066" cy="5084116"/>
          </a:xfrm>
        </p:spPr>
        <p:txBody>
          <a:bodyPr/>
          <a:lstStyle/>
          <a:p>
            <a:pPr marL="115888" indent="-115888">
              <a:lnSpc>
                <a:spcPct val="100000"/>
              </a:lnSpc>
            </a:pPr>
            <a:r>
              <a:rPr lang="en-US" sz="1600" dirty="0">
                <a:solidFill>
                  <a:srgbClr val="C00000"/>
                </a:solidFill>
              </a:rPr>
              <a:t>With [VITA 46.0] connectors, if Plug-In Module connector extends further than backplane connector, damage can occur</a:t>
            </a:r>
          </a:p>
          <a:p>
            <a:pPr marL="285750" lvl="1" indent="-169863">
              <a:lnSpc>
                <a:spcPct val="100000"/>
              </a:lnSpc>
            </a:pPr>
            <a:r>
              <a:rPr lang="en-US" sz="1400" b="0" dirty="0"/>
              <a:t>Assuming a normal thickness connector end-wall is present, at the end of the backplane connector</a:t>
            </a:r>
          </a:p>
          <a:p>
            <a:pPr marL="457200" lvl="2" indent="-115888">
              <a:lnSpc>
                <a:spcPct val="100000"/>
              </a:lnSpc>
              <a:spcBef>
                <a:spcPts val="300"/>
              </a:spcBef>
            </a:pPr>
            <a:r>
              <a:rPr lang="en-US" sz="1200" b="0" dirty="0"/>
              <a:t>Right end backplane Connector Modules have the end wall and center ones do not</a:t>
            </a:r>
          </a:p>
          <a:p>
            <a:pPr marL="457200" lvl="2" indent="-115888">
              <a:lnSpc>
                <a:spcPct val="100000"/>
              </a:lnSpc>
              <a:spcBef>
                <a:spcPts val="300"/>
              </a:spcBef>
            </a:pPr>
            <a:r>
              <a:rPr lang="en-US" sz="1200" b="0" dirty="0"/>
              <a:t>The end wall is required in order for the last Plug-In Module wafer to make good contact, particularly under shock and vibration</a:t>
            </a:r>
          </a:p>
          <a:p>
            <a:pPr marL="115888" lvl="0" indent="-115888">
              <a:lnSpc>
                <a:spcPct val="100000"/>
              </a:lnSpc>
              <a:spcBef>
                <a:spcPts val="17200"/>
              </a:spcBef>
            </a:pPr>
            <a:r>
              <a:rPr lang="en-US" sz="1600" dirty="0">
                <a:solidFill>
                  <a:srgbClr val="000000"/>
                </a:solidFill>
              </a:rPr>
              <a:t>It is OK for the backplane connector to extend further than the Plug-In Module connector (next slide)</a:t>
            </a:r>
          </a:p>
        </p:txBody>
      </p:sp>
      <p:sp>
        <p:nvSpPr>
          <p:cNvPr id="20" name="Rectangle 19">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25" name="Picture 3" descr="VPX P2.jpg"/>
          <p:cNvPicPr>
            <a:picLocks noChangeAspect="1"/>
          </p:cNvPicPr>
          <p:nvPr/>
        </p:nvPicPr>
        <p:blipFill rotWithShape="1">
          <a:blip r:embed="rId4">
            <a:extLst>
              <a:ext uri="{28A0092B-C50C-407E-A947-70E740481C1C}">
                <a14:useLocalDpi xmlns:a14="http://schemas.microsoft.com/office/drawing/2010/main" val="0"/>
              </a:ext>
            </a:extLst>
          </a:blip>
          <a:srcRect t="7663" r="30241"/>
          <a:stretch/>
        </p:blipFill>
        <p:spPr bwMode="auto">
          <a:xfrm rot="10800000">
            <a:off x="481902" y="1029956"/>
            <a:ext cx="6046596" cy="5218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VPX P2.jpg"/>
          <p:cNvPicPr>
            <a:picLocks noChangeAspect="1"/>
          </p:cNvPicPr>
          <p:nvPr/>
        </p:nvPicPr>
        <p:blipFill>
          <a:blip r:embed="rId4">
            <a:extLst>
              <a:ext uri="{28A0092B-C50C-407E-A947-70E740481C1C}">
                <a14:useLocalDpi xmlns:a14="http://schemas.microsoft.com/office/drawing/2010/main" val="0"/>
              </a:ext>
            </a:extLst>
          </a:blip>
          <a:srcRect l="42198" t="43147" r="46373" b="43370"/>
          <a:stretch>
            <a:fillRect/>
          </a:stretch>
        </p:blipFill>
        <p:spPr bwMode="auto">
          <a:xfrm rot="10800000">
            <a:off x="3869183" y="2618250"/>
            <a:ext cx="2575004"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6"/>
          <p:cNvSpPr>
            <a:spLocks noChangeArrowheads="1"/>
          </p:cNvSpPr>
          <p:nvPr/>
        </p:nvSpPr>
        <p:spPr bwMode="auto">
          <a:xfrm rot="10800000">
            <a:off x="3869184" y="2618250"/>
            <a:ext cx="2575003" cy="1989137"/>
          </a:xfrm>
          <a:prstGeom prst="rect">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 name="Rectangle 7"/>
          <p:cNvSpPr>
            <a:spLocks noChangeArrowheads="1"/>
          </p:cNvSpPr>
          <p:nvPr/>
        </p:nvSpPr>
        <p:spPr bwMode="auto">
          <a:xfrm rot="10800000">
            <a:off x="1939035" y="3500106"/>
            <a:ext cx="847725" cy="742950"/>
          </a:xfrm>
          <a:prstGeom prst="rect">
            <a:avLst/>
          </a:prstGeom>
          <a:noFill/>
          <a:ln w="1905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9" name="TextBox 4"/>
          <p:cNvSpPr txBox="1">
            <a:spLocks noChangeArrowheads="1"/>
          </p:cNvSpPr>
          <p:nvPr/>
        </p:nvSpPr>
        <p:spPr bwMode="auto">
          <a:xfrm>
            <a:off x="3556697" y="1627908"/>
            <a:ext cx="29634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b="1" dirty="0">
                <a:solidFill>
                  <a:schemeClr val="bg1"/>
                </a:solidFill>
                <a:latin typeface="+mn-lt"/>
              </a:rPr>
              <a:t>Right-end connector – J2A half of J2</a:t>
            </a:r>
          </a:p>
        </p:txBody>
      </p:sp>
      <p:sp>
        <p:nvSpPr>
          <p:cNvPr id="30" name="TextBox 8"/>
          <p:cNvSpPr txBox="1">
            <a:spLocks noChangeArrowheads="1"/>
          </p:cNvSpPr>
          <p:nvPr/>
        </p:nvSpPr>
        <p:spPr bwMode="auto">
          <a:xfrm>
            <a:off x="4171323" y="2208942"/>
            <a:ext cx="23538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800" b="1" dirty="0">
                <a:solidFill>
                  <a:schemeClr val="bg1"/>
                </a:solidFill>
                <a:latin typeface="+mn-lt"/>
              </a:rPr>
              <a:t>Connector end wall</a:t>
            </a:r>
          </a:p>
        </p:txBody>
      </p:sp>
      <p:sp>
        <p:nvSpPr>
          <p:cNvPr id="31" name="TextBox 11"/>
          <p:cNvSpPr txBox="1">
            <a:spLocks noChangeArrowheads="1"/>
          </p:cNvSpPr>
          <p:nvPr/>
        </p:nvSpPr>
        <p:spPr bwMode="auto">
          <a:xfrm>
            <a:off x="4362659" y="4707477"/>
            <a:ext cx="20879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b="1" dirty="0">
                <a:solidFill>
                  <a:schemeClr val="bg1"/>
                </a:solidFill>
                <a:latin typeface="+mn-lt"/>
              </a:rPr>
              <a:t>If board is inserted this wafer will be damaged</a:t>
            </a:r>
          </a:p>
        </p:txBody>
      </p:sp>
      <p:sp>
        <p:nvSpPr>
          <p:cNvPr id="32" name="Line 15"/>
          <p:cNvSpPr>
            <a:spLocks noChangeShapeType="1"/>
          </p:cNvSpPr>
          <p:nvPr/>
        </p:nvSpPr>
        <p:spPr bwMode="auto">
          <a:xfrm rot="10800000" flipV="1">
            <a:off x="5275168" y="2514600"/>
            <a:ext cx="388334" cy="1124578"/>
          </a:xfrm>
          <a:prstGeom prst="line">
            <a:avLst/>
          </a:prstGeom>
          <a:noFill/>
          <a:ln w="19050" cap="rnd">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3" name="Line 18"/>
          <p:cNvSpPr>
            <a:spLocks noChangeShapeType="1"/>
          </p:cNvSpPr>
          <p:nvPr/>
        </p:nvSpPr>
        <p:spPr bwMode="auto">
          <a:xfrm rot="10800000" flipV="1">
            <a:off x="3175698" y="2133600"/>
            <a:ext cx="659004" cy="1426834"/>
          </a:xfrm>
          <a:prstGeom prst="line">
            <a:avLst/>
          </a:prstGeom>
          <a:noFill/>
          <a:ln w="19050" cap="rnd">
            <a:solidFill>
              <a:schemeClr val="bg1"/>
            </a:solidFill>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4" name="Left Brace 33"/>
          <p:cNvSpPr/>
          <p:nvPr/>
        </p:nvSpPr>
        <p:spPr>
          <a:xfrm rot="10800000">
            <a:off x="2824860" y="3136886"/>
            <a:ext cx="350838" cy="825182"/>
          </a:xfrm>
          <a:prstGeom prst="leftBrace">
            <a:avLst>
              <a:gd name="adj1" fmla="val 19913"/>
              <a:gd name="adj2" fmla="val 50000"/>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35" name="Line 20"/>
          <p:cNvSpPr>
            <a:spLocks noChangeShapeType="1"/>
          </p:cNvSpPr>
          <p:nvPr/>
        </p:nvSpPr>
        <p:spPr bwMode="auto">
          <a:xfrm rot="10800000">
            <a:off x="4699697" y="3862056"/>
            <a:ext cx="381837" cy="941056"/>
          </a:xfrm>
          <a:prstGeom prst="line">
            <a:avLst/>
          </a:prstGeom>
          <a:noFill/>
          <a:ln w="19050" cap="rnd">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6" name="Line 8"/>
          <p:cNvSpPr>
            <a:spLocks noChangeShapeType="1"/>
          </p:cNvSpPr>
          <p:nvPr/>
        </p:nvSpPr>
        <p:spPr bwMode="auto">
          <a:xfrm rot="10800000" flipH="1">
            <a:off x="2786762" y="3696956"/>
            <a:ext cx="1088773" cy="381000"/>
          </a:xfrm>
          <a:prstGeom prst="line">
            <a:avLst/>
          </a:prstGeom>
          <a:noFill/>
          <a:ln w="19050" cap="rnd">
            <a:solidFill>
              <a:srgbClr val="FF3300"/>
            </a:solidFill>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7" name="TextBox 8"/>
          <p:cNvSpPr txBox="1">
            <a:spLocks noChangeArrowheads="1"/>
          </p:cNvSpPr>
          <p:nvPr/>
        </p:nvSpPr>
        <p:spPr bwMode="auto">
          <a:xfrm>
            <a:off x="3718933" y="5868183"/>
            <a:ext cx="14377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800" b="1" dirty="0">
                <a:solidFill>
                  <a:schemeClr val="bg1"/>
                </a:solidFill>
                <a:latin typeface="+mn-lt"/>
              </a:rPr>
              <a:t>Backplane</a:t>
            </a:r>
          </a:p>
        </p:txBody>
      </p:sp>
      <p:sp>
        <p:nvSpPr>
          <p:cNvPr id="38" name="Line 15"/>
          <p:cNvSpPr>
            <a:spLocks noChangeShapeType="1"/>
          </p:cNvSpPr>
          <p:nvPr/>
        </p:nvSpPr>
        <p:spPr bwMode="auto">
          <a:xfrm rot="10800000">
            <a:off x="3103466" y="5754356"/>
            <a:ext cx="655036" cy="228600"/>
          </a:xfrm>
          <a:prstGeom prst="line">
            <a:avLst/>
          </a:prstGeom>
          <a:noFill/>
          <a:ln w="19050" cap="rnd">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9" name="TextBox 8"/>
          <p:cNvSpPr txBox="1">
            <a:spLocks noChangeArrowheads="1"/>
          </p:cNvSpPr>
          <p:nvPr/>
        </p:nvSpPr>
        <p:spPr bwMode="auto">
          <a:xfrm>
            <a:off x="501564" y="5873344"/>
            <a:ext cx="22663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800" b="1" dirty="0">
                <a:solidFill>
                  <a:schemeClr val="bg1"/>
                </a:solidFill>
                <a:latin typeface="+mn-lt"/>
              </a:rPr>
              <a:t>3U Plug-In Module</a:t>
            </a:r>
          </a:p>
        </p:txBody>
      </p:sp>
      <p:sp>
        <p:nvSpPr>
          <p:cNvPr id="40" name="Line 15"/>
          <p:cNvSpPr>
            <a:spLocks noChangeShapeType="1"/>
          </p:cNvSpPr>
          <p:nvPr/>
        </p:nvSpPr>
        <p:spPr bwMode="auto">
          <a:xfrm rot="10800000">
            <a:off x="1346898" y="5373355"/>
            <a:ext cx="119325" cy="533400"/>
          </a:xfrm>
          <a:prstGeom prst="line">
            <a:avLst/>
          </a:prstGeom>
          <a:noFill/>
          <a:ln w="19050" cap="rnd">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1" name="TextBox 4"/>
          <p:cNvSpPr txBox="1">
            <a:spLocks noChangeArrowheads="1"/>
          </p:cNvSpPr>
          <p:nvPr/>
        </p:nvSpPr>
        <p:spPr bwMode="auto">
          <a:xfrm>
            <a:off x="3012001" y="1029956"/>
            <a:ext cx="3518172" cy="584775"/>
          </a:xfrm>
          <a:prstGeom prst="rect">
            <a:avLst/>
          </a:prstGeom>
          <a:solidFill>
            <a:schemeClr val="accent4">
              <a:lumMod val="75000"/>
            </a:schemeClr>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b="1" dirty="0">
                <a:solidFill>
                  <a:schemeClr val="bg1"/>
                </a:solidFill>
                <a:latin typeface="+mn-lt"/>
              </a:rPr>
              <a:t>Plug-In Module connector extends further than backplane connector</a:t>
            </a:r>
          </a:p>
        </p:txBody>
      </p:sp>
      <p:sp>
        <p:nvSpPr>
          <p:cNvPr id="42" name="Left Brace 41"/>
          <p:cNvSpPr/>
          <p:nvPr/>
        </p:nvSpPr>
        <p:spPr>
          <a:xfrm rot="10800000" flipH="1">
            <a:off x="1290804" y="3962068"/>
            <a:ext cx="350838" cy="750570"/>
          </a:xfrm>
          <a:prstGeom prst="leftBrace">
            <a:avLst>
              <a:gd name="adj1" fmla="val 19913"/>
              <a:gd name="adj2" fmla="val 50000"/>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43" name="Freeform 42"/>
          <p:cNvSpPr/>
          <p:nvPr/>
        </p:nvSpPr>
        <p:spPr bwMode="auto">
          <a:xfrm rot="10800000">
            <a:off x="808827" y="1344917"/>
            <a:ext cx="2263365" cy="2995930"/>
          </a:xfrm>
          <a:custGeom>
            <a:avLst/>
            <a:gdLst>
              <a:gd name="connsiteX0" fmla="*/ 2818668 w 3142518"/>
              <a:gd name="connsiteY0" fmla="*/ 0 h 3064382"/>
              <a:gd name="connsiteX1" fmla="*/ 3142518 w 3142518"/>
              <a:gd name="connsiteY1" fmla="*/ 209550 h 3064382"/>
              <a:gd name="connsiteX2" fmla="*/ 3142518 w 3142518"/>
              <a:gd name="connsiteY2" fmla="*/ 209550 h 3064382"/>
              <a:gd name="connsiteX3" fmla="*/ 2174778 w 3142518"/>
              <a:gd name="connsiteY3" fmla="*/ 2400300 h 3064382"/>
              <a:gd name="connsiteX4" fmla="*/ 189768 w 3142518"/>
              <a:gd name="connsiteY4" fmla="*/ 3006090 h 3064382"/>
              <a:gd name="connsiteX5" fmla="*/ 193578 w 3142518"/>
              <a:gd name="connsiteY5" fmla="*/ 3006090 h 3064382"/>
              <a:gd name="connsiteX0" fmla="*/ 2818668 w 3142518"/>
              <a:gd name="connsiteY0" fmla="*/ 0 h 3064382"/>
              <a:gd name="connsiteX1" fmla="*/ 3142518 w 3142518"/>
              <a:gd name="connsiteY1" fmla="*/ 209550 h 3064382"/>
              <a:gd name="connsiteX2" fmla="*/ 3142518 w 3142518"/>
              <a:gd name="connsiteY2" fmla="*/ 209550 h 3064382"/>
              <a:gd name="connsiteX3" fmla="*/ 2174778 w 3142518"/>
              <a:gd name="connsiteY3" fmla="*/ 2400300 h 3064382"/>
              <a:gd name="connsiteX4" fmla="*/ 189768 w 3142518"/>
              <a:gd name="connsiteY4" fmla="*/ 3006090 h 3064382"/>
              <a:gd name="connsiteX5" fmla="*/ 193578 w 3142518"/>
              <a:gd name="connsiteY5" fmla="*/ 3006090 h 3064382"/>
              <a:gd name="connsiteX0" fmla="*/ 2818668 w 3166506"/>
              <a:gd name="connsiteY0" fmla="*/ 0 h 3064382"/>
              <a:gd name="connsiteX1" fmla="*/ 3142518 w 3166506"/>
              <a:gd name="connsiteY1" fmla="*/ 209550 h 3064382"/>
              <a:gd name="connsiteX2" fmla="*/ 3142518 w 3166506"/>
              <a:gd name="connsiteY2" fmla="*/ 270510 h 3064382"/>
              <a:gd name="connsiteX3" fmla="*/ 2174778 w 3166506"/>
              <a:gd name="connsiteY3" fmla="*/ 2400300 h 3064382"/>
              <a:gd name="connsiteX4" fmla="*/ 189768 w 3166506"/>
              <a:gd name="connsiteY4" fmla="*/ 3006090 h 3064382"/>
              <a:gd name="connsiteX5" fmla="*/ 193578 w 3166506"/>
              <a:gd name="connsiteY5" fmla="*/ 3006090 h 3064382"/>
              <a:gd name="connsiteX0" fmla="*/ 2818668 w 3164047"/>
              <a:gd name="connsiteY0" fmla="*/ 19734 h 3084116"/>
              <a:gd name="connsiteX1" fmla="*/ 3142518 w 3164047"/>
              <a:gd name="connsiteY1" fmla="*/ 229284 h 3084116"/>
              <a:gd name="connsiteX2" fmla="*/ 2174778 w 3164047"/>
              <a:gd name="connsiteY2" fmla="*/ 2420034 h 3084116"/>
              <a:gd name="connsiteX3" fmla="*/ 189768 w 3164047"/>
              <a:gd name="connsiteY3" fmla="*/ 3025824 h 3084116"/>
              <a:gd name="connsiteX4" fmla="*/ 193578 w 3164047"/>
              <a:gd name="connsiteY4" fmla="*/ 3025824 h 3084116"/>
              <a:gd name="connsiteX0" fmla="*/ 2818668 w 3223175"/>
              <a:gd name="connsiteY0" fmla="*/ 0 h 3064382"/>
              <a:gd name="connsiteX1" fmla="*/ 3131089 w 3223175"/>
              <a:gd name="connsiteY1" fmla="*/ 541020 h 3064382"/>
              <a:gd name="connsiteX2" fmla="*/ 3142518 w 3223175"/>
              <a:gd name="connsiteY2" fmla="*/ 209550 h 3064382"/>
              <a:gd name="connsiteX3" fmla="*/ 2174778 w 3223175"/>
              <a:gd name="connsiteY3" fmla="*/ 2400300 h 3064382"/>
              <a:gd name="connsiteX4" fmla="*/ 189768 w 3223175"/>
              <a:gd name="connsiteY4" fmla="*/ 3006090 h 3064382"/>
              <a:gd name="connsiteX5" fmla="*/ 193578 w 3223175"/>
              <a:gd name="connsiteY5" fmla="*/ 3006090 h 3064382"/>
              <a:gd name="connsiteX0" fmla="*/ 2818668 w 3162185"/>
              <a:gd name="connsiteY0" fmla="*/ 29027 h 3093409"/>
              <a:gd name="connsiteX1" fmla="*/ 3142518 w 3162185"/>
              <a:gd name="connsiteY1" fmla="*/ 238577 h 3093409"/>
              <a:gd name="connsiteX2" fmla="*/ 2174778 w 3162185"/>
              <a:gd name="connsiteY2" fmla="*/ 2429327 h 3093409"/>
              <a:gd name="connsiteX3" fmla="*/ 189768 w 3162185"/>
              <a:gd name="connsiteY3" fmla="*/ 3035117 h 3093409"/>
              <a:gd name="connsiteX4" fmla="*/ 193578 w 3162185"/>
              <a:gd name="connsiteY4" fmla="*/ 3035117 h 3093409"/>
              <a:gd name="connsiteX0" fmla="*/ 2818668 w 3154909"/>
              <a:gd name="connsiteY0" fmla="*/ 0 h 3064382"/>
              <a:gd name="connsiteX1" fmla="*/ 3134898 w 3154909"/>
              <a:gd name="connsiteY1" fmla="*/ 567690 h 3064382"/>
              <a:gd name="connsiteX2" fmla="*/ 2174778 w 3154909"/>
              <a:gd name="connsiteY2" fmla="*/ 2400300 h 3064382"/>
              <a:gd name="connsiteX3" fmla="*/ 189768 w 3154909"/>
              <a:gd name="connsiteY3" fmla="*/ 3006090 h 3064382"/>
              <a:gd name="connsiteX4" fmla="*/ 193578 w 3154909"/>
              <a:gd name="connsiteY4" fmla="*/ 3006090 h 3064382"/>
              <a:gd name="connsiteX0" fmla="*/ 2818668 w 3167676"/>
              <a:gd name="connsiteY0" fmla="*/ 0 h 3064382"/>
              <a:gd name="connsiteX1" fmla="*/ 3134898 w 3167676"/>
              <a:gd name="connsiteY1" fmla="*/ 567690 h 3064382"/>
              <a:gd name="connsiteX2" fmla="*/ 2174778 w 3167676"/>
              <a:gd name="connsiteY2" fmla="*/ 2400300 h 3064382"/>
              <a:gd name="connsiteX3" fmla="*/ 189768 w 3167676"/>
              <a:gd name="connsiteY3" fmla="*/ 3006090 h 3064382"/>
              <a:gd name="connsiteX4" fmla="*/ 193578 w 3167676"/>
              <a:gd name="connsiteY4" fmla="*/ 3006090 h 3064382"/>
              <a:gd name="connsiteX0" fmla="*/ 2818668 w 3191567"/>
              <a:gd name="connsiteY0" fmla="*/ 0 h 3064382"/>
              <a:gd name="connsiteX1" fmla="*/ 3161568 w 3191567"/>
              <a:gd name="connsiteY1" fmla="*/ 784860 h 3064382"/>
              <a:gd name="connsiteX2" fmla="*/ 2174778 w 3191567"/>
              <a:gd name="connsiteY2" fmla="*/ 2400300 h 3064382"/>
              <a:gd name="connsiteX3" fmla="*/ 189768 w 3191567"/>
              <a:gd name="connsiteY3" fmla="*/ 3006090 h 3064382"/>
              <a:gd name="connsiteX4" fmla="*/ 193578 w 3191567"/>
              <a:gd name="connsiteY4" fmla="*/ 3006090 h 3064382"/>
              <a:gd name="connsiteX0" fmla="*/ 2818668 w 3162529"/>
              <a:gd name="connsiteY0" fmla="*/ 0 h 3064382"/>
              <a:gd name="connsiteX1" fmla="*/ 3161568 w 3162529"/>
              <a:gd name="connsiteY1" fmla="*/ 784860 h 3064382"/>
              <a:gd name="connsiteX2" fmla="*/ 2174778 w 3162529"/>
              <a:gd name="connsiteY2" fmla="*/ 2400300 h 3064382"/>
              <a:gd name="connsiteX3" fmla="*/ 189768 w 3162529"/>
              <a:gd name="connsiteY3" fmla="*/ 3006090 h 3064382"/>
              <a:gd name="connsiteX4" fmla="*/ 193578 w 3162529"/>
              <a:gd name="connsiteY4" fmla="*/ 3006090 h 3064382"/>
              <a:gd name="connsiteX0" fmla="*/ 2818668 w 3162119"/>
              <a:gd name="connsiteY0" fmla="*/ 0 h 3064382"/>
              <a:gd name="connsiteX1" fmla="*/ 3161568 w 3162119"/>
              <a:gd name="connsiteY1" fmla="*/ 784860 h 3064382"/>
              <a:gd name="connsiteX2" fmla="*/ 2174778 w 3162119"/>
              <a:gd name="connsiteY2" fmla="*/ 2400300 h 3064382"/>
              <a:gd name="connsiteX3" fmla="*/ 189768 w 3162119"/>
              <a:gd name="connsiteY3" fmla="*/ 3006090 h 3064382"/>
              <a:gd name="connsiteX4" fmla="*/ 193578 w 3162119"/>
              <a:gd name="connsiteY4" fmla="*/ 3006090 h 3064382"/>
              <a:gd name="connsiteX0" fmla="*/ 2776314 w 3119765"/>
              <a:gd name="connsiteY0" fmla="*/ 0 h 3017107"/>
              <a:gd name="connsiteX1" fmla="*/ 3119214 w 3119765"/>
              <a:gd name="connsiteY1" fmla="*/ 784860 h 3017107"/>
              <a:gd name="connsiteX2" fmla="*/ 2132424 w 3119765"/>
              <a:gd name="connsiteY2" fmla="*/ 2400300 h 3017107"/>
              <a:gd name="connsiteX3" fmla="*/ 147414 w 3119765"/>
              <a:gd name="connsiteY3" fmla="*/ 3006090 h 3017107"/>
              <a:gd name="connsiteX4" fmla="*/ 257904 w 3119765"/>
              <a:gd name="connsiteY4" fmla="*/ 2785110 h 3017107"/>
              <a:gd name="connsiteX0" fmla="*/ 2628900 w 2972351"/>
              <a:gd name="connsiteY0" fmla="*/ 0 h 3006090"/>
              <a:gd name="connsiteX1" fmla="*/ 2971800 w 2972351"/>
              <a:gd name="connsiteY1" fmla="*/ 784860 h 3006090"/>
              <a:gd name="connsiteX2" fmla="*/ 1985010 w 2972351"/>
              <a:gd name="connsiteY2" fmla="*/ 2400300 h 3006090"/>
              <a:gd name="connsiteX3" fmla="*/ 0 w 2972351"/>
              <a:gd name="connsiteY3" fmla="*/ 3006090 h 3006090"/>
              <a:gd name="connsiteX0" fmla="*/ 2674620 w 3018071"/>
              <a:gd name="connsiteY0" fmla="*/ 0 h 3006090"/>
              <a:gd name="connsiteX1" fmla="*/ 3017520 w 3018071"/>
              <a:gd name="connsiteY1" fmla="*/ 784860 h 3006090"/>
              <a:gd name="connsiteX2" fmla="*/ 2030730 w 3018071"/>
              <a:gd name="connsiteY2" fmla="*/ 2400300 h 3006090"/>
              <a:gd name="connsiteX3" fmla="*/ 0 w 3018071"/>
              <a:gd name="connsiteY3" fmla="*/ 3006090 h 3006090"/>
              <a:gd name="connsiteX0" fmla="*/ 2674620 w 3018071"/>
              <a:gd name="connsiteY0" fmla="*/ 0 h 3006090"/>
              <a:gd name="connsiteX1" fmla="*/ 3017520 w 3018071"/>
              <a:gd name="connsiteY1" fmla="*/ 784860 h 3006090"/>
              <a:gd name="connsiteX2" fmla="*/ 2030730 w 3018071"/>
              <a:gd name="connsiteY2" fmla="*/ 2400300 h 3006090"/>
              <a:gd name="connsiteX3" fmla="*/ 426720 w 3018071"/>
              <a:gd name="connsiteY3" fmla="*/ 2922271 h 3006090"/>
              <a:gd name="connsiteX4" fmla="*/ 0 w 3018071"/>
              <a:gd name="connsiteY4" fmla="*/ 3006090 h 3006090"/>
              <a:gd name="connsiteX0" fmla="*/ 2674620 w 3018071"/>
              <a:gd name="connsiteY0" fmla="*/ 0 h 3006090"/>
              <a:gd name="connsiteX1" fmla="*/ 3017520 w 3018071"/>
              <a:gd name="connsiteY1" fmla="*/ 784860 h 3006090"/>
              <a:gd name="connsiteX2" fmla="*/ 2030730 w 3018071"/>
              <a:gd name="connsiteY2" fmla="*/ 2400300 h 3006090"/>
              <a:gd name="connsiteX3" fmla="*/ 0 w 3018071"/>
              <a:gd name="connsiteY3" fmla="*/ 3006090 h 3006090"/>
              <a:gd name="connsiteX0" fmla="*/ 2674620 w 3018071"/>
              <a:gd name="connsiteY0" fmla="*/ 0 h 3006090"/>
              <a:gd name="connsiteX1" fmla="*/ 3017520 w 3018071"/>
              <a:gd name="connsiteY1" fmla="*/ 784860 h 3006090"/>
              <a:gd name="connsiteX2" fmla="*/ 2030730 w 3018071"/>
              <a:gd name="connsiteY2" fmla="*/ 2400300 h 3006090"/>
              <a:gd name="connsiteX3" fmla="*/ 0 w 3018071"/>
              <a:gd name="connsiteY3" fmla="*/ 3006090 h 3006090"/>
              <a:gd name="connsiteX0" fmla="*/ 2674620 w 3034479"/>
              <a:gd name="connsiteY0" fmla="*/ 0 h 3006090"/>
              <a:gd name="connsiteX1" fmla="*/ 3017520 w 3034479"/>
              <a:gd name="connsiteY1" fmla="*/ 784860 h 3006090"/>
              <a:gd name="connsiteX2" fmla="*/ 2247900 w 3034479"/>
              <a:gd name="connsiteY2" fmla="*/ 2343150 h 3006090"/>
              <a:gd name="connsiteX3" fmla="*/ 0 w 3034479"/>
              <a:gd name="connsiteY3" fmla="*/ 3006090 h 3006090"/>
              <a:gd name="connsiteX0" fmla="*/ 2674620 w 3034479"/>
              <a:gd name="connsiteY0" fmla="*/ 0 h 3006090"/>
              <a:gd name="connsiteX1" fmla="*/ 3017520 w 3034479"/>
              <a:gd name="connsiteY1" fmla="*/ 784860 h 3006090"/>
              <a:gd name="connsiteX2" fmla="*/ 2247900 w 3034479"/>
              <a:gd name="connsiteY2" fmla="*/ 2343150 h 3006090"/>
              <a:gd name="connsiteX3" fmla="*/ 0 w 3034479"/>
              <a:gd name="connsiteY3" fmla="*/ 3006090 h 3006090"/>
              <a:gd name="connsiteX0" fmla="*/ 2674620 w 3038007"/>
              <a:gd name="connsiteY0" fmla="*/ 0 h 3006090"/>
              <a:gd name="connsiteX1" fmla="*/ 3017520 w 3038007"/>
              <a:gd name="connsiteY1" fmla="*/ 784860 h 3006090"/>
              <a:gd name="connsiteX2" fmla="*/ 2186940 w 3038007"/>
              <a:gd name="connsiteY2" fmla="*/ 2282190 h 3006090"/>
              <a:gd name="connsiteX3" fmla="*/ 0 w 3038007"/>
              <a:gd name="connsiteY3" fmla="*/ 3006090 h 3006090"/>
              <a:gd name="connsiteX0" fmla="*/ 2674620 w 3038007"/>
              <a:gd name="connsiteY0" fmla="*/ 0 h 3006090"/>
              <a:gd name="connsiteX1" fmla="*/ 3017520 w 3038007"/>
              <a:gd name="connsiteY1" fmla="*/ 784860 h 3006090"/>
              <a:gd name="connsiteX2" fmla="*/ 2186940 w 3038007"/>
              <a:gd name="connsiteY2" fmla="*/ 2282190 h 3006090"/>
              <a:gd name="connsiteX3" fmla="*/ 0 w 3038007"/>
              <a:gd name="connsiteY3" fmla="*/ 3006090 h 3006090"/>
              <a:gd name="connsiteX0" fmla="*/ 1856740 w 2220127"/>
              <a:gd name="connsiteY0" fmla="*/ 0 h 3011170"/>
              <a:gd name="connsiteX1" fmla="*/ 2199640 w 2220127"/>
              <a:gd name="connsiteY1" fmla="*/ 784860 h 3011170"/>
              <a:gd name="connsiteX2" fmla="*/ 1369060 w 2220127"/>
              <a:gd name="connsiteY2" fmla="*/ 2282190 h 3011170"/>
              <a:gd name="connsiteX3" fmla="*/ 0 w 2220127"/>
              <a:gd name="connsiteY3" fmla="*/ 3011170 h 3011170"/>
              <a:gd name="connsiteX0" fmla="*/ 1856740 w 2312474"/>
              <a:gd name="connsiteY0" fmla="*/ 0 h 3011170"/>
              <a:gd name="connsiteX1" fmla="*/ 2199640 w 2312474"/>
              <a:gd name="connsiteY1" fmla="*/ 784860 h 3011170"/>
              <a:gd name="connsiteX2" fmla="*/ 0 w 2312474"/>
              <a:gd name="connsiteY2" fmla="*/ 3011170 h 3011170"/>
              <a:gd name="connsiteX0" fmla="*/ 1856740 w 2312474"/>
              <a:gd name="connsiteY0" fmla="*/ 0 h 3011170"/>
              <a:gd name="connsiteX1" fmla="*/ 2199640 w 2312474"/>
              <a:gd name="connsiteY1" fmla="*/ 784860 h 3011170"/>
              <a:gd name="connsiteX2" fmla="*/ 0 w 2312474"/>
              <a:gd name="connsiteY2" fmla="*/ 3011170 h 3011170"/>
              <a:gd name="connsiteX0" fmla="*/ 1856740 w 2394809"/>
              <a:gd name="connsiteY0" fmla="*/ 0 h 3011170"/>
              <a:gd name="connsiteX1" fmla="*/ 2296160 w 2394809"/>
              <a:gd name="connsiteY1" fmla="*/ 637540 h 3011170"/>
              <a:gd name="connsiteX2" fmla="*/ 0 w 2394809"/>
              <a:gd name="connsiteY2" fmla="*/ 3011170 h 3011170"/>
              <a:gd name="connsiteX0" fmla="*/ 1856740 w 2296324"/>
              <a:gd name="connsiteY0" fmla="*/ 0 h 3011170"/>
              <a:gd name="connsiteX1" fmla="*/ 2296160 w 2296324"/>
              <a:gd name="connsiteY1" fmla="*/ 637540 h 3011170"/>
              <a:gd name="connsiteX2" fmla="*/ 0 w 2296324"/>
              <a:gd name="connsiteY2" fmla="*/ 3011170 h 3011170"/>
              <a:gd name="connsiteX0" fmla="*/ 1856740 w 2296324"/>
              <a:gd name="connsiteY0" fmla="*/ 0 h 3011170"/>
              <a:gd name="connsiteX1" fmla="*/ 2296160 w 2296324"/>
              <a:gd name="connsiteY1" fmla="*/ 637540 h 3011170"/>
              <a:gd name="connsiteX2" fmla="*/ 0 w 2296324"/>
              <a:gd name="connsiteY2" fmla="*/ 3011170 h 3011170"/>
              <a:gd name="connsiteX0" fmla="*/ 1856740 w 2296324"/>
              <a:gd name="connsiteY0" fmla="*/ 0 h 3011170"/>
              <a:gd name="connsiteX1" fmla="*/ 2296160 w 2296324"/>
              <a:gd name="connsiteY1" fmla="*/ 637540 h 3011170"/>
              <a:gd name="connsiteX2" fmla="*/ 0 w 2296324"/>
              <a:gd name="connsiteY2" fmla="*/ 3011170 h 3011170"/>
              <a:gd name="connsiteX0" fmla="*/ 1856740 w 2316639"/>
              <a:gd name="connsiteY0" fmla="*/ 0 h 3011170"/>
              <a:gd name="connsiteX1" fmla="*/ 2316480 w 2316639"/>
              <a:gd name="connsiteY1" fmla="*/ 784860 h 3011170"/>
              <a:gd name="connsiteX2" fmla="*/ 0 w 2316639"/>
              <a:gd name="connsiteY2" fmla="*/ 3011170 h 3011170"/>
              <a:gd name="connsiteX0" fmla="*/ 1856740 w 2318034"/>
              <a:gd name="connsiteY0" fmla="*/ 0 h 3011170"/>
              <a:gd name="connsiteX1" fmla="*/ 2316480 w 2318034"/>
              <a:gd name="connsiteY1" fmla="*/ 784860 h 3011170"/>
              <a:gd name="connsiteX2" fmla="*/ 0 w 2318034"/>
              <a:gd name="connsiteY2" fmla="*/ 3011170 h 3011170"/>
              <a:gd name="connsiteX0" fmla="*/ 1797685 w 2373269"/>
              <a:gd name="connsiteY0" fmla="*/ 0 h 2995930"/>
              <a:gd name="connsiteX1" fmla="*/ 2257425 w 2373269"/>
              <a:gd name="connsiteY1" fmla="*/ 784860 h 2995930"/>
              <a:gd name="connsiteX2" fmla="*/ 0 w 2373269"/>
              <a:gd name="connsiteY2" fmla="*/ 2995930 h 2995930"/>
              <a:gd name="connsiteX0" fmla="*/ 1797685 w 2257580"/>
              <a:gd name="connsiteY0" fmla="*/ 0 h 2995930"/>
              <a:gd name="connsiteX1" fmla="*/ 2257425 w 2257580"/>
              <a:gd name="connsiteY1" fmla="*/ 784860 h 2995930"/>
              <a:gd name="connsiteX2" fmla="*/ 0 w 2257580"/>
              <a:gd name="connsiteY2" fmla="*/ 2995930 h 2995930"/>
              <a:gd name="connsiteX0" fmla="*/ 1797685 w 2259587"/>
              <a:gd name="connsiteY0" fmla="*/ 0 h 2995930"/>
              <a:gd name="connsiteX1" fmla="*/ 2257425 w 2259587"/>
              <a:gd name="connsiteY1" fmla="*/ 784860 h 2995930"/>
              <a:gd name="connsiteX2" fmla="*/ 0 w 2259587"/>
              <a:gd name="connsiteY2" fmla="*/ 2995930 h 2995930"/>
              <a:gd name="connsiteX0" fmla="*/ 1797685 w 2257648"/>
              <a:gd name="connsiteY0" fmla="*/ 0 h 2995930"/>
              <a:gd name="connsiteX1" fmla="*/ 2257425 w 2257648"/>
              <a:gd name="connsiteY1" fmla="*/ 784860 h 2995930"/>
              <a:gd name="connsiteX2" fmla="*/ 0 w 2257648"/>
              <a:gd name="connsiteY2" fmla="*/ 2995930 h 2995930"/>
              <a:gd name="connsiteX0" fmla="*/ 1797685 w 2257511"/>
              <a:gd name="connsiteY0" fmla="*/ 0 h 2995930"/>
              <a:gd name="connsiteX1" fmla="*/ 2257425 w 2257511"/>
              <a:gd name="connsiteY1" fmla="*/ 784860 h 2995930"/>
              <a:gd name="connsiteX2" fmla="*/ 0 w 2257511"/>
              <a:gd name="connsiteY2" fmla="*/ 2995930 h 2995930"/>
              <a:gd name="connsiteX0" fmla="*/ 1797685 w 2257511"/>
              <a:gd name="connsiteY0" fmla="*/ 0 h 2995930"/>
              <a:gd name="connsiteX1" fmla="*/ 2257425 w 2257511"/>
              <a:gd name="connsiteY1" fmla="*/ 845820 h 2995930"/>
              <a:gd name="connsiteX2" fmla="*/ 0 w 2257511"/>
              <a:gd name="connsiteY2" fmla="*/ 2995930 h 2995930"/>
              <a:gd name="connsiteX0" fmla="*/ 1797685 w 2257621"/>
              <a:gd name="connsiteY0" fmla="*/ 0 h 2995930"/>
              <a:gd name="connsiteX1" fmla="*/ 2257425 w 2257621"/>
              <a:gd name="connsiteY1" fmla="*/ 845820 h 2995930"/>
              <a:gd name="connsiteX2" fmla="*/ 0 w 2257621"/>
              <a:gd name="connsiteY2" fmla="*/ 2995930 h 2995930"/>
              <a:gd name="connsiteX0" fmla="*/ 1797685 w 2257511"/>
              <a:gd name="connsiteY0" fmla="*/ 0 h 2995930"/>
              <a:gd name="connsiteX1" fmla="*/ 2257425 w 2257511"/>
              <a:gd name="connsiteY1" fmla="*/ 845820 h 2995930"/>
              <a:gd name="connsiteX2" fmla="*/ 0 w 2257511"/>
              <a:gd name="connsiteY2" fmla="*/ 2995930 h 2995930"/>
              <a:gd name="connsiteX0" fmla="*/ 1797685 w 2257425"/>
              <a:gd name="connsiteY0" fmla="*/ 0 h 2995930"/>
              <a:gd name="connsiteX1" fmla="*/ 2257425 w 2257425"/>
              <a:gd name="connsiteY1" fmla="*/ 845820 h 2995930"/>
              <a:gd name="connsiteX2" fmla="*/ 0 w 2257425"/>
              <a:gd name="connsiteY2" fmla="*/ 2995930 h 2995930"/>
              <a:gd name="connsiteX0" fmla="*/ 1797685 w 2257627"/>
              <a:gd name="connsiteY0" fmla="*/ 0 h 2995930"/>
              <a:gd name="connsiteX1" fmla="*/ 2257425 w 2257627"/>
              <a:gd name="connsiteY1" fmla="*/ 845820 h 2995930"/>
              <a:gd name="connsiteX2" fmla="*/ 0 w 2257627"/>
              <a:gd name="connsiteY2" fmla="*/ 2995930 h 2995930"/>
              <a:gd name="connsiteX0" fmla="*/ 1797685 w 2258070"/>
              <a:gd name="connsiteY0" fmla="*/ 0 h 2995930"/>
              <a:gd name="connsiteX1" fmla="*/ 2257425 w 2258070"/>
              <a:gd name="connsiteY1" fmla="*/ 845820 h 2995930"/>
              <a:gd name="connsiteX2" fmla="*/ 0 w 2258070"/>
              <a:gd name="connsiteY2" fmla="*/ 2995930 h 2995930"/>
              <a:gd name="connsiteX0" fmla="*/ 1797685 w 2258070"/>
              <a:gd name="connsiteY0" fmla="*/ 0 h 2995930"/>
              <a:gd name="connsiteX1" fmla="*/ 2257425 w 2258070"/>
              <a:gd name="connsiteY1" fmla="*/ 845820 h 2995930"/>
              <a:gd name="connsiteX2" fmla="*/ 0 w 2258070"/>
              <a:gd name="connsiteY2" fmla="*/ 2995930 h 2995930"/>
              <a:gd name="connsiteX0" fmla="*/ 1797685 w 2258262"/>
              <a:gd name="connsiteY0" fmla="*/ 0 h 2995930"/>
              <a:gd name="connsiteX1" fmla="*/ 2257425 w 2258262"/>
              <a:gd name="connsiteY1" fmla="*/ 845820 h 2995930"/>
              <a:gd name="connsiteX2" fmla="*/ 0 w 2258262"/>
              <a:gd name="connsiteY2" fmla="*/ 2995930 h 2995930"/>
              <a:gd name="connsiteX0" fmla="*/ 1797685 w 2260316"/>
              <a:gd name="connsiteY0" fmla="*/ 0 h 2995930"/>
              <a:gd name="connsiteX1" fmla="*/ 2257425 w 2260316"/>
              <a:gd name="connsiteY1" fmla="*/ 845820 h 2995930"/>
              <a:gd name="connsiteX2" fmla="*/ 0 w 2260316"/>
              <a:gd name="connsiteY2" fmla="*/ 2995930 h 2995930"/>
              <a:gd name="connsiteX0" fmla="*/ 1797685 w 2260192"/>
              <a:gd name="connsiteY0" fmla="*/ 0 h 2995930"/>
              <a:gd name="connsiteX1" fmla="*/ 2257425 w 2260192"/>
              <a:gd name="connsiteY1" fmla="*/ 845820 h 2995930"/>
              <a:gd name="connsiteX2" fmla="*/ 0 w 2260192"/>
              <a:gd name="connsiteY2" fmla="*/ 2995930 h 2995930"/>
              <a:gd name="connsiteX0" fmla="*/ 1797685 w 2259105"/>
              <a:gd name="connsiteY0" fmla="*/ 0 h 2995930"/>
              <a:gd name="connsiteX1" fmla="*/ 2257425 w 2259105"/>
              <a:gd name="connsiteY1" fmla="*/ 845820 h 2995930"/>
              <a:gd name="connsiteX2" fmla="*/ 0 w 2259105"/>
              <a:gd name="connsiteY2" fmla="*/ 2995930 h 2995930"/>
              <a:gd name="connsiteX0" fmla="*/ 1797685 w 2257462"/>
              <a:gd name="connsiteY0" fmla="*/ 0 h 2995930"/>
              <a:gd name="connsiteX1" fmla="*/ 2257425 w 2257462"/>
              <a:gd name="connsiteY1" fmla="*/ 845820 h 2995930"/>
              <a:gd name="connsiteX2" fmla="*/ 0 w 2257462"/>
              <a:gd name="connsiteY2" fmla="*/ 2995930 h 2995930"/>
              <a:gd name="connsiteX0" fmla="*/ 1797685 w 2252383"/>
              <a:gd name="connsiteY0" fmla="*/ 0 h 2995930"/>
              <a:gd name="connsiteX1" fmla="*/ 2252345 w 2252383"/>
              <a:gd name="connsiteY1" fmla="*/ 662940 h 2995930"/>
              <a:gd name="connsiteX2" fmla="*/ 0 w 2252383"/>
              <a:gd name="connsiteY2" fmla="*/ 2995930 h 2995930"/>
              <a:gd name="connsiteX0" fmla="*/ 1797685 w 2262542"/>
              <a:gd name="connsiteY0" fmla="*/ 0 h 2995930"/>
              <a:gd name="connsiteX1" fmla="*/ 2262505 w 2262542"/>
              <a:gd name="connsiteY1" fmla="*/ 881380 h 2995930"/>
              <a:gd name="connsiteX2" fmla="*/ 0 w 2262542"/>
              <a:gd name="connsiteY2" fmla="*/ 2995930 h 2995930"/>
              <a:gd name="connsiteX0" fmla="*/ 1797685 w 2262542"/>
              <a:gd name="connsiteY0" fmla="*/ 0 h 2995930"/>
              <a:gd name="connsiteX1" fmla="*/ 2262505 w 2262542"/>
              <a:gd name="connsiteY1" fmla="*/ 718820 h 2995930"/>
              <a:gd name="connsiteX2" fmla="*/ 0 w 2262542"/>
              <a:gd name="connsiteY2" fmla="*/ 2995930 h 2995930"/>
              <a:gd name="connsiteX0" fmla="*/ 1797685 w 2263365"/>
              <a:gd name="connsiteY0" fmla="*/ 0 h 2995930"/>
              <a:gd name="connsiteX1" fmla="*/ 2262505 w 2263365"/>
              <a:gd name="connsiteY1" fmla="*/ 718820 h 2995930"/>
              <a:gd name="connsiteX2" fmla="*/ 0 w 2263365"/>
              <a:gd name="connsiteY2" fmla="*/ 2995930 h 2995930"/>
            </a:gdLst>
            <a:ahLst/>
            <a:cxnLst>
              <a:cxn ang="0">
                <a:pos x="connsiteX0" y="connsiteY0"/>
              </a:cxn>
              <a:cxn ang="0">
                <a:pos x="connsiteX1" y="connsiteY1"/>
              </a:cxn>
              <a:cxn ang="0">
                <a:pos x="connsiteX2" y="connsiteY2"/>
              </a:cxn>
            </a:cxnLst>
            <a:rect l="l" t="t" r="r" b="b"/>
            <a:pathLst>
              <a:path w="2263365" h="2995930">
                <a:moveTo>
                  <a:pt x="1797685" y="0"/>
                </a:moveTo>
                <a:cubicBezTo>
                  <a:pt x="2204244" y="157956"/>
                  <a:pt x="2242310" y="292393"/>
                  <a:pt x="2262505" y="718820"/>
                </a:cubicBezTo>
                <a:cubicBezTo>
                  <a:pt x="2294390" y="1392092"/>
                  <a:pt x="1438698" y="2654036"/>
                  <a:pt x="0" y="2995930"/>
                </a:cubicBezTo>
              </a:path>
            </a:pathLst>
          </a:custGeom>
          <a:noFill/>
          <a:ln w="19050" cap="rnd" cmpd="sng" algn="ctr">
            <a:solidFill>
              <a:schemeClr val="bg1"/>
            </a:solidFill>
            <a:prstDash val="solid"/>
            <a:round/>
            <a:headEnd type="none" w="sm" len="sm"/>
            <a:tailEnd type="none" w="sm" len="sm"/>
          </a:ln>
          <a:effectLst/>
        </p:spPr>
        <p:txBody>
          <a:bodyPr rtlCol="0" anchor="ctr"/>
          <a:lstStyle/>
          <a:p>
            <a:pPr algn="ctr"/>
            <a:endParaRPr lang="en-US" dirty="0"/>
          </a:p>
        </p:txBody>
      </p:sp>
      <p:sp>
        <p:nvSpPr>
          <p:cNvPr id="44" name="TextBox 43"/>
          <p:cNvSpPr txBox="1">
            <a:spLocks noChangeArrowheads="1"/>
          </p:cNvSpPr>
          <p:nvPr/>
        </p:nvSpPr>
        <p:spPr bwMode="auto">
          <a:xfrm>
            <a:off x="3198813" y="6604084"/>
            <a:ext cx="5334000" cy="253916"/>
          </a:xfrm>
          <a:prstGeom prst="rect">
            <a:avLst/>
          </a:prstGeom>
          <a:noFill/>
          <a:ln>
            <a:noFill/>
          </a:ln>
        </p:spPr>
        <p:txBody>
          <a:bodyPr wrap="square">
            <a:spAutoFit/>
          </a:bodyPr>
          <a:lstStyle>
            <a:defPPr>
              <a:defRPr lang="en-US"/>
            </a:defPPr>
            <a:lvl1pPr defTabSz="457200" eaLnBrk="1" hangingPunct="1">
              <a:defRPr sz="1000">
                <a:solidFill>
                  <a:srgbClr val="7030A0"/>
                </a:solidFill>
                <a:latin typeface="Calibri" pitchFamily="34" charset="0"/>
                <a:ea typeface="ＭＳ Ｐゴシック" pitchFamily="34" charset="-128"/>
              </a:defRPr>
            </a:lvl1pPr>
            <a:lvl2pPr marL="742950" indent="-285750">
              <a:defRPr>
                <a:latin typeface="Calibri" pitchFamily="34" charset="0"/>
                <a:ea typeface="ＭＳ Ｐゴシック" pitchFamily="34" charset="-128"/>
              </a:defRPr>
            </a:lvl2pPr>
            <a:lvl3pPr marL="1143000" indent="-228600">
              <a:defRPr>
                <a:latin typeface="Calibri" pitchFamily="34" charset="0"/>
                <a:ea typeface="ＭＳ Ｐゴシック" pitchFamily="34" charset="-128"/>
              </a:defRPr>
            </a:lvl3pPr>
            <a:lvl4pPr marL="1600200" indent="-228600">
              <a:defRPr>
                <a:latin typeface="Calibri" pitchFamily="34" charset="0"/>
                <a:ea typeface="ＭＳ Ｐゴシック" pitchFamily="34" charset="-128"/>
              </a:defRPr>
            </a:lvl4pPr>
            <a:lvl5pPr marL="2057400" indent="-228600">
              <a:defRPr>
                <a:latin typeface="Calibri" pitchFamily="34" charset="0"/>
                <a:ea typeface="ＭＳ Ｐゴシック" pitchFamily="34" charset="-128"/>
              </a:defRPr>
            </a:lvl5pPr>
            <a:lvl6pPr marL="2514600" indent="-228600" fontAlgn="base">
              <a:spcBef>
                <a:spcPct val="0"/>
              </a:spcBef>
              <a:spcAft>
                <a:spcPct val="0"/>
              </a:spcAft>
              <a:defRPr>
                <a:latin typeface="Calibri" pitchFamily="34" charset="0"/>
                <a:ea typeface="ＭＳ Ｐゴシック" pitchFamily="34" charset="-128"/>
              </a:defRPr>
            </a:lvl6pPr>
            <a:lvl7pPr marL="2971800" indent="-228600" fontAlgn="base">
              <a:spcBef>
                <a:spcPct val="0"/>
              </a:spcBef>
              <a:spcAft>
                <a:spcPct val="0"/>
              </a:spcAft>
              <a:defRPr>
                <a:latin typeface="Calibri" pitchFamily="34" charset="0"/>
                <a:ea typeface="ＭＳ Ｐゴシック" pitchFamily="34" charset="-128"/>
              </a:defRPr>
            </a:lvl7pPr>
            <a:lvl8pPr marL="3429000" indent="-228600" fontAlgn="base">
              <a:spcBef>
                <a:spcPct val="0"/>
              </a:spcBef>
              <a:spcAft>
                <a:spcPct val="0"/>
              </a:spcAft>
              <a:defRPr>
                <a:latin typeface="Calibri" pitchFamily="34" charset="0"/>
                <a:ea typeface="ＭＳ Ｐゴシック" pitchFamily="34" charset="-128"/>
              </a:defRPr>
            </a:lvl8pPr>
            <a:lvl9pPr marL="3886200" indent="-228600" fontAlgn="base">
              <a:spcBef>
                <a:spcPct val="0"/>
              </a:spcBef>
              <a:spcAft>
                <a:spcPct val="0"/>
              </a:spcAft>
              <a:defRPr>
                <a:latin typeface="Calibri" pitchFamily="34" charset="0"/>
                <a:ea typeface="ＭＳ Ｐゴシック" pitchFamily="34" charset="-128"/>
              </a:defRPr>
            </a:lvl9pPr>
          </a:lstStyle>
          <a:p>
            <a:pPr algn="ctr"/>
            <a:r>
              <a:rPr lang="en-US" sz="1050" dirty="0"/>
              <a:t>Picture on left courtesy of Mercury. Diagram on right courtesy of TE Connectivity.  </a:t>
            </a:r>
          </a:p>
        </p:txBody>
      </p:sp>
      <p:pic>
        <p:nvPicPr>
          <p:cNvPr id="49" name="Picture 48">
            <a:extLst>
              <a:ext uri="{FF2B5EF4-FFF2-40B4-BE49-F238E27FC236}">
                <a16:creationId xmlns:a16="http://schemas.microsoft.com/office/drawing/2014/main" id="{16A84925-BC93-46C7-A923-2E4CAC0BA695}"/>
              </a:ext>
            </a:extLst>
          </p:cNvPr>
          <p:cNvPicPr>
            <a:picLocks noChangeAspect="1"/>
          </p:cNvPicPr>
          <p:nvPr/>
        </p:nvPicPr>
        <p:blipFill rotWithShape="1">
          <a:blip r:embed="rId5"/>
          <a:srcRect b="18082"/>
          <a:stretch/>
        </p:blipFill>
        <p:spPr>
          <a:xfrm>
            <a:off x="7026457" y="3560435"/>
            <a:ext cx="2223058" cy="1616742"/>
          </a:xfrm>
          <a:prstGeom prst="rect">
            <a:avLst/>
          </a:prstGeom>
        </p:spPr>
      </p:pic>
      <p:sp>
        <p:nvSpPr>
          <p:cNvPr id="50" name="TextBox 7">
            <a:extLst>
              <a:ext uri="{FF2B5EF4-FFF2-40B4-BE49-F238E27FC236}">
                <a16:creationId xmlns:a16="http://schemas.microsoft.com/office/drawing/2014/main" id="{8D45A90B-9AB0-4BDE-8411-9DF2EFC8F6B7}"/>
              </a:ext>
            </a:extLst>
          </p:cNvPr>
          <p:cNvSpPr txBox="1"/>
          <p:nvPr/>
        </p:nvSpPr>
        <p:spPr>
          <a:xfrm>
            <a:off x="9451655" y="3987786"/>
            <a:ext cx="2417229" cy="1015663"/>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pitchFamily="-110"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110"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110"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110"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110" charset="0"/>
                <a:ea typeface="+mn-ea"/>
                <a:cs typeface="+mn-cs"/>
              </a:defRPr>
            </a:lvl5pPr>
            <a:lvl6pPr marL="2286000" algn="l" defTabSz="457200" rtl="0" eaLnBrk="1" latinLnBrk="0" hangingPunct="1">
              <a:defRPr sz="2400" kern="1200">
                <a:solidFill>
                  <a:schemeClr val="tx1"/>
                </a:solidFill>
                <a:latin typeface="Arial" pitchFamily="-110" charset="0"/>
                <a:ea typeface="+mn-ea"/>
                <a:cs typeface="+mn-cs"/>
              </a:defRPr>
            </a:lvl6pPr>
            <a:lvl7pPr marL="2743200" algn="l" defTabSz="457200" rtl="0" eaLnBrk="1" latinLnBrk="0" hangingPunct="1">
              <a:defRPr sz="2400" kern="1200">
                <a:solidFill>
                  <a:schemeClr val="tx1"/>
                </a:solidFill>
                <a:latin typeface="Arial" pitchFamily="-110" charset="0"/>
                <a:ea typeface="+mn-ea"/>
                <a:cs typeface="+mn-cs"/>
              </a:defRPr>
            </a:lvl7pPr>
            <a:lvl8pPr marL="3200400" algn="l" defTabSz="457200" rtl="0" eaLnBrk="1" latinLnBrk="0" hangingPunct="1">
              <a:defRPr sz="2400" kern="1200">
                <a:solidFill>
                  <a:schemeClr val="tx1"/>
                </a:solidFill>
                <a:latin typeface="Arial" pitchFamily="-110" charset="0"/>
                <a:ea typeface="+mn-ea"/>
                <a:cs typeface="+mn-cs"/>
              </a:defRPr>
            </a:lvl8pPr>
            <a:lvl9pPr marL="3657600" algn="l" defTabSz="457200" rtl="0" eaLnBrk="1" latinLnBrk="0" hangingPunct="1">
              <a:defRPr sz="2400" kern="1200">
                <a:solidFill>
                  <a:schemeClr val="tx1"/>
                </a:solidFill>
                <a:latin typeface="Arial" pitchFamily="-110" charset="0"/>
                <a:ea typeface="+mn-ea"/>
                <a:cs typeface="+mn-cs"/>
              </a:defRPr>
            </a:lvl9pPr>
          </a:lstStyle>
          <a:p>
            <a:r>
              <a:rPr lang="en-US" sz="1200" dirty="0"/>
              <a:t>An alternate right end backplane Connector Module with a thinner end wall can be utilized to eliminate this risk of damage to the Plug-In Module.</a:t>
            </a:r>
          </a:p>
        </p:txBody>
      </p:sp>
      <p:sp>
        <p:nvSpPr>
          <p:cNvPr id="51" name="Rectangle 50">
            <a:extLst>
              <a:ext uri="{FF2B5EF4-FFF2-40B4-BE49-F238E27FC236}">
                <a16:creationId xmlns:a16="http://schemas.microsoft.com/office/drawing/2014/main" id="{5D31DEF4-7310-4082-9BB0-00FFC6F3F53A}"/>
              </a:ext>
            </a:extLst>
          </p:cNvPr>
          <p:cNvSpPr>
            <a:spLocks noChangeArrowheads="1"/>
          </p:cNvSpPr>
          <p:nvPr/>
        </p:nvSpPr>
        <p:spPr bwMode="auto">
          <a:xfrm rot="10800000">
            <a:off x="8034444" y="3717440"/>
            <a:ext cx="1129868" cy="742950"/>
          </a:xfrm>
          <a:prstGeom prst="rect">
            <a:avLst/>
          </a:prstGeom>
          <a:noFill/>
          <a:ln w="1905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Arial" pitchFamily="-110"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110"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110"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110"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110" charset="0"/>
                <a:ea typeface="+mn-ea"/>
                <a:cs typeface="+mn-cs"/>
              </a:defRPr>
            </a:lvl5pPr>
            <a:lvl6pPr marL="2286000" algn="l" defTabSz="457200" rtl="0" eaLnBrk="1" latinLnBrk="0" hangingPunct="1">
              <a:defRPr sz="2400" kern="1200">
                <a:solidFill>
                  <a:schemeClr val="tx1"/>
                </a:solidFill>
                <a:latin typeface="Arial" pitchFamily="-110" charset="0"/>
                <a:ea typeface="+mn-ea"/>
                <a:cs typeface="+mn-cs"/>
              </a:defRPr>
            </a:lvl6pPr>
            <a:lvl7pPr marL="2743200" algn="l" defTabSz="457200" rtl="0" eaLnBrk="1" latinLnBrk="0" hangingPunct="1">
              <a:defRPr sz="2400" kern="1200">
                <a:solidFill>
                  <a:schemeClr val="tx1"/>
                </a:solidFill>
                <a:latin typeface="Arial" pitchFamily="-110" charset="0"/>
                <a:ea typeface="+mn-ea"/>
                <a:cs typeface="+mn-cs"/>
              </a:defRPr>
            </a:lvl7pPr>
            <a:lvl8pPr marL="3200400" algn="l" defTabSz="457200" rtl="0" eaLnBrk="1" latinLnBrk="0" hangingPunct="1">
              <a:defRPr sz="2400" kern="1200">
                <a:solidFill>
                  <a:schemeClr val="tx1"/>
                </a:solidFill>
                <a:latin typeface="Arial" pitchFamily="-110" charset="0"/>
                <a:ea typeface="+mn-ea"/>
                <a:cs typeface="+mn-cs"/>
              </a:defRPr>
            </a:lvl8pPr>
            <a:lvl9pPr marL="3657600" algn="l" defTabSz="457200" rtl="0" eaLnBrk="1" latinLnBrk="0" hangingPunct="1">
              <a:defRPr sz="2400" kern="1200">
                <a:solidFill>
                  <a:schemeClr val="tx1"/>
                </a:solidFill>
                <a:latin typeface="Arial" pitchFamily="-110" charset="0"/>
                <a:ea typeface="+mn-ea"/>
                <a:cs typeface="+mn-cs"/>
              </a:defRPr>
            </a:lvl9pPr>
          </a:lstStyle>
          <a:p>
            <a:endParaRPr lang="en-US" dirty="0"/>
          </a:p>
        </p:txBody>
      </p:sp>
      <p:cxnSp>
        <p:nvCxnSpPr>
          <p:cNvPr id="52" name="Straight Arrow Connector 51">
            <a:extLst>
              <a:ext uri="{FF2B5EF4-FFF2-40B4-BE49-F238E27FC236}">
                <a16:creationId xmlns:a16="http://schemas.microsoft.com/office/drawing/2014/main" id="{808AA1E4-FEA7-4EC2-A555-51B6B8C0915E}"/>
              </a:ext>
            </a:extLst>
          </p:cNvPr>
          <p:cNvCxnSpPr>
            <a:cxnSpLocks/>
            <a:stCxn id="50" idx="1"/>
          </p:cNvCxnSpPr>
          <p:nvPr/>
        </p:nvCxnSpPr>
        <p:spPr bwMode="auto">
          <a:xfrm flipH="1" flipV="1">
            <a:off x="8676061" y="4088915"/>
            <a:ext cx="775594" cy="406703"/>
          </a:xfrm>
          <a:prstGeom prst="straightConnector1">
            <a:avLst/>
          </a:prstGeom>
          <a:solidFill>
            <a:schemeClr val="accent1"/>
          </a:solidFill>
          <a:ln w="19050" cap="flat" cmpd="sng" algn="ctr">
            <a:solidFill>
              <a:srgbClr val="FF0000"/>
            </a:solidFill>
            <a:prstDash val="solid"/>
            <a:round/>
            <a:headEnd type="none" w="sm" len="sm"/>
            <a:tailEnd type="triangle"/>
          </a:ln>
          <a:effectLst/>
        </p:spPr>
      </p:cxnSp>
    </p:spTree>
    <p:extLst>
      <p:ext uri="{BB962C8B-B14F-4D97-AF65-F5344CB8AC3E}">
        <p14:creationId xmlns:p14="http://schemas.microsoft.com/office/powerpoint/2010/main" val="25217162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55449" y="100584"/>
            <a:ext cx="10527082" cy="813816"/>
          </a:xfrm>
        </p:spPr>
        <p:txBody>
          <a:bodyPr/>
          <a:lstStyle/>
          <a:p>
            <a:pPr>
              <a:lnSpc>
                <a:spcPct val="100000"/>
              </a:lnSpc>
            </a:pPr>
            <a:r>
              <a:rPr lang="en-US" sz="2400" dirty="0"/>
              <a:t>A Configuration That Will Mate Without Damage</a:t>
            </a:r>
          </a:p>
        </p:txBody>
      </p:sp>
      <p:sp>
        <p:nvSpPr>
          <p:cNvPr id="5" name="Content Placeholder 4"/>
          <p:cNvSpPr>
            <a:spLocks noGrp="1"/>
          </p:cNvSpPr>
          <p:nvPr>
            <p:ph idx="1"/>
          </p:nvPr>
        </p:nvSpPr>
        <p:spPr>
          <a:xfrm>
            <a:off x="1471289" y="1066800"/>
            <a:ext cx="9246246" cy="1219200"/>
          </a:xfrm>
        </p:spPr>
        <p:txBody>
          <a:bodyPr/>
          <a:lstStyle/>
          <a:p>
            <a:pPr>
              <a:lnSpc>
                <a:spcPct val="100000"/>
              </a:lnSpc>
            </a:pPr>
            <a:r>
              <a:rPr lang="en-US" sz="1600" dirty="0"/>
              <a:t>A Plug-In Module can mate with a backplane connector that extends further </a:t>
            </a:r>
          </a:p>
          <a:p>
            <a:pPr marL="460375" lvl="1" indent="-177800">
              <a:lnSpc>
                <a:spcPct val="100000"/>
              </a:lnSpc>
              <a:spcBef>
                <a:spcPts val="400"/>
              </a:spcBef>
            </a:pPr>
            <a:r>
              <a:rPr lang="en-US" sz="1400" b="0" dirty="0"/>
              <a:t>Inter-mating OK regardless of whether the connector at the end is a “center” or “right end” type</a:t>
            </a:r>
          </a:p>
          <a:p>
            <a:pPr marL="457200" lvl="1" indent="-174625">
              <a:lnSpc>
                <a:spcPct val="100000"/>
              </a:lnSpc>
              <a:spcBef>
                <a:spcPts val="400"/>
              </a:spcBef>
            </a:pPr>
            <a:r>
              <a:rPr lang="en-US" sz="1400" i="1" dirty="0"/>
              <a:t>Excerpt from [VITA 46.0]: </a:t>
            </a:r>
            <a:r>
              <a:rPr lang="en-US" sz="1400" dirty="0"/>
              <a:t>Permission 5-2: </a:t>
            </a:r>
            <a:r>
              <a:rPr lang="en-US" sz="1400" b="0" dirty="0"/>
              <a:t>Right end connectors for Plug-In Modules are purely cosmetic (as opposed to right-end connectors for backplanes) and </a:t>
            </a:r>
            <a:r>
              <a:rPr lang="en-US" sz="1400" dirty="0"/>
              <a:t>may</a:t>
            </a:r>
            <a:r>
              <a:rPr lang="en-US" sz="1400" b="0" dirty="0"/>
              <a:t> be used to terminate a strip of connectors.  . . .</a:t>
            </a:r>
          </a:p>
        </p:txBody>
      </p:sp>
      <p:sp>
        <p:nvSpPr>
          <p:cNvPr id="6" name="TextBox 8"/>
          <p:cNvSpPr txBox="1">
            <a:spLocks noChangeArrowheads="1"/>
          </p:cNvSpPr>
          <p:nvPr/>
        </p:nvSpPr>
        <p:spPr bwMode="auto">
          <a:xfrm>
            <a:off x="1117309" y="5498961"/>
            <a:ext cx="57762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b="1" dirty="0">
                <a:solidFill>
                  <a:schemeClr val="bg1"/>
                </a:solidFill>
                <a:latin typeface="+mn-lt"/>
              </a:rPr>
              <a:t>Plug-In Module with connectors that do not extend as far as backplane connectors</a:t>
            </a:r>
          </a:p>
        </p:txBody>
      </p:sp>
      <p:sp>
        <p:nvSpPr>
          <p:cNvPr id="7" name="Line 15"/>
          <p:cNvSpPr>
            <a:spLocks noChangeShapeType="1"/>
          </p:cNvSpPr>
          <p:nvPr/>
        </p:nvSpPr>
        <p:spPr bwMode="auto">
          <a:xfrm flipV="1">
            <a:off x="5281824" y="4495800"/>
            <a:ext cx="761802" cy="1066800"/>
          </a:xfrm>
          <a:prstGeom prst="line">
            <a:avLst/>
          </a:prstGeom>
          <a:noFill/>
          <a:ln w="19050" cap="rnd">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8" name="Rectangle 7">
            <a:hlinkClick r:id="rId2"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10" name="Picture 9" descr="664.jpg"/>
          <p:cNvPicPr>
            <a:picLocks noChangeAspect="1"/>
          </p:cNvPicPr>
          <p:nvPr/>
        </p:nvPicPr>
        <p:blipFill rotWithShape="1">
          <a:blip r:embed="rId3">
            <a:extLst>
              <a:ext uri="{28A0092B-C50C-407E-A947-70E740481C1C}">
                <a14:useLocalDpi xmlns:a14="http://schemas.microsoft.com/office/drawing/2010/main" val="0"/>
              </a:ext>
            </a:extLst>
          </a:blip>
          <a:srcRect t="25229" b="-2"/>
          <a:stretch/>
        </p:blipFill>
        <p:spPr bwMode="auto">
          <a:xfrm>
            <a:off x="1648766" y="2327097"/>
            <a:ext cx="8731250" cy="398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8"/>
          <p:cNvSpPr txBox="1">
            <a:spLocks noChangeArrowheads="1"/>
          </p:cNvSpPr>
          <p:nvPr/>
        </p:nvSpPr>
        <p:spPr bwMode="auto">
          <a:xfrm>
            <a:off x="2288964" y="5498960"/>
            <a:ext cx="4333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b="1" dirty="0">
                <a:solidFill>
                  <a:schemeClr val="bg1"/>
                </a:solidFill>
                <a:latin typeface="+mn-lt"/>
              </a:rPr>
              <a:t>Plug-In Module with connectors that do not extend as far as backplane connectors</a:t>
            </a:r>
          </a:p>
        </p:txBody>
      </p:sp>
      <p:sp>
        <p:nvSpPr>
          <p:cNvPr id="12" name="Line 15"/>
          <p:cNvSpPr>
            <a:spLocks noChangeShapeType="1"/>
          </p:cNvSpPr>
          <p:nvPr/>
        </p:nvSpPr>
        <p:spPr bwMode="auto">
          <a:xfrm flipV="1">
            <a:off x="5413164" y="4495800"/>
            <a:ext cx="571500" cy="1066800"/>
          </a:xfrm>
          <a:prstGeom prst="line">
            <a:avLst/>
          </a:prstGeom>
          <a:noFill/>
          <a:ln w="19050" cap="rnd">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 name="TextBox 12"/>
          <p:cNvSpPr txBox="1">
            <a:spLocks noChangeArrowheads="1"/>
          </p:cNvSpPr>
          <p:nvPr/>
        </p:nvSpPr>
        <p:spPr bwMode="auto">
          <a:xfrm>
            <a:off x="10818812" y="5862935"/>
            <a:ext cx="1197935" cy="461665"/>
          </a:xfrm>
          <a:prstGeom prst="rect">
            <a:avLst/>
          </a:prstGeom>
          <a:solidFill>
            <a:schemeClr val="bg1"/>
          </a:solid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r>
              <a:rPr lang="en-US" sz="1200" dirty="0">
                <a:solidFill>
                  <a:srgbClr val="7030A0"/>
                </a:solidFill>
              </a:rPr>
              <a:t>Picture courtesy of Mercury. </a:t>
            </a:r>
            <a:endParaRPr lang="en-US" sz="700" dirty="0">
              <a:solidFill>
                <a:srgbClr val="7030A0"/>
              </a:solidFill>
            </a:endParaRPr>
          </a:p>
        </p:txBody>
      </p:sp>
    </p:spTree>
    <p:extLst>
      <p:ext uri="{BB962C8B-B14F-4D97-AF65-F5344CB8AC3E}">
        <p14:creationId xmlns:p14="http://schemas.microsoft.com/office/powerpoint/2010/main" val="20805948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628655" cy="813816"/>
          </a:xfrm>
          <a:noFill/>
          <a:ln w="9525">
            <a:noFill/>
            <a:miter lim="800000"/>
            <a:headEnd/>
            <a:tailEnd/>
          </a:ln>
          <a:effectLst/>
        </p:spPr>
        <p:txBody>
          <a:bodyPr vert="horz" wrap="square" lIns="92064" tIns="46033" rIns="92064" bIns="46033" numCol="1" anchor="ctr" anchorCtr="0" compatLnSpc="1">
            <a:prstTxWarp prst="textNoShape">
              <a:avLst/>
            </a:prstTxWarp>
          </a:bodyPr>
          <a:lstStyle/>
          <a:p>
            <a:pPr marL="2974975" indent="-2974975" algn="l">
              <a:lnSpc>
                <a:spcPct val="100000"/>
              </a:lnSpc>
            </a:pPr>
            <a:r>
              <a:rPr lang="en-US" sz="2400" dirty="0">
                <a:solidFill>
                  <a:srgbClr val="002060"/>
                </a:solidFill>
              </a:rPr>
              <a:t>Subsection Outline: Utility Plane Including Radial Clocks and VITA 62 Power Supply Plug-In Modules</a:t>
            </a:r>
          </a:p>
        </p:txBody>
      </p:sp>
      <p:sp>
        <p:nvSpPr>
          <p:cNvPr id="3" name="Content Placeholder 2"/>
          <p:cNvSpPr>
            <a:spLocks noGrp="1"/>
          </p:cNvSpPr>
          <p:nvPr>
            <p:ph idx="1"/>
          </p:nvPr>
        </p:nvSpPr>
        <p:spPr/>
        <p:txBody>
          <a:bodyPr/>
          <a:lstStyle/>
          <a:p>
            <a:pPr>
              <a:lnSpc>
                <a:spcPct val="100000"/>
              </a:lnSpc>
            </a:pPr>
            <a:r>
              <a:rPr lang="en-US" sz="1800" dirty="0">
                <a:solidFill>
                  <a:schemeClr val="tx1">
                    <a:alpha val="50000"/>
                  </a:schemeClr>
                </a:solidFill>
              </a:rPr>
              <a:t>Introduction</a:t>
            </a:r>
          </a:p>
          <a:p>
            <a:pPr>
              <a:lnSpc>
                <a:spcPct val="100000"/>
              </a:lnSpc>
            </a:pPr>
            <a:r>
              <a:rPr lang="en-US" sz="1800" dirty="0">
                <a:solidFill>
                  <a:schemeClr val="tx1">
                    <a:alpha val="50000"/>
                  </a:schemeClr>
                </a:solidFill>
              </a:rPr>
              <a:t>Protocols</a:t>
            </a:r>
          </a:p>
          <a:p>
            <a:pPr>
              <a:lnSpc>
                <a:spcPct val="100000"/>
              </a:lnSpc>
            </a:pPr>
            <a:r>
              <a:rPr lang="en-US" sz="1800" dirty="0">
                <a:solidFill>
                  <a:schemeClr val="tx1">
                    <a:alpha val="50000"/>
                  </a:schemeClr>
                </a:solidFill>
              </a:rPr>
              <a:t>Cooling, form factors, and connectors</a:t>
            </a:r>
          </a:p>
          <a:p>
            <a:pPr>
              <a:lnSpc>
                <a:spcPct val="100000"/>
              </a:lnSpc>
            </a:pPr>
            <a:r>
              <a:rPr lang="en-US" sz="1800" dirty="0">
                <a:solidFill>
                  <a:schemeClr val="tx1">
                    <a:alpha val="50000"/>
                  </a:schemeClr>
                </a:solidFill>
              </a:rPr>
              <a:t>Blind mate optical and coax connectors</a:t>
            </a:r>
          </a:p>
          <a:p>
            <a:pPr>
              <a:lnSpc>
                <a:spcPct val="100000"/>
              </a:lnSpc>
            </a:pPr>
            <a:r>
              <a:rPr lang="en-US" sz="1800" dirty="0">
                <a:hlinkClick r:id="rId3" action="ppaction://hlinksldjump"/>
              </a:rPr>
              <a:t>Utility Plane including radial clocks and VITA 62 power supply Plug-In Modules</a:t>
            </a:r>
            <a:endParaRPr lang="en-US" sz="1800" dirty="0"/>
          </a:p>
          <a:p>
            <a:pPr lvl="1"/>
            <a:r>
              <a:rPr lang="en-US" sz="1600" dirty="0">
                <a:hlinkClick r:id="rId4" action="ppaction://hlinksldjump"/>
              </a:rPr>
              <a:t>Utility Plane Introduction</a:t>
            </a:r>
            <a:endParaRPr lang="en-US" sz="1600" dirty="0"/>
          </a:p>
          <a:p>
            <a:pPr lvl="1"/>
            <a:r>
              <a:rPr lang="en-US" sz="1600" dirty="0">
                <a:hlinkClick r:id="rId5" action="ppaction://hlinksldjump"/>
              </a:rPr>
              <a:t>System Control Signals</a:t>
            </a:r>
            <a:endParaRPr lang="en-US" sz="1600" dirty="0"/>
          </a:p>
          <a:p>
            <a:pPr lvl="1"/>
            <a:r>
              <a:rPr lang="en-US" sz="1600" dirty="0">
                <a:hlinkClick r:id="rId6" action="ppaction://hlinksldjump"/>
              </a:rPr>
              <a:t>Clocks – including radial clocks</a:t>
            </a:r>
            <a:endParaRPr lang="en-US" sz="1600" dirty="0"/>
          </a:p>
          <a:p>
            <a:pPr lvl="1"/>
            <a:r>
              <a:rPr lang="en-US" sz="1600" dirty="0">
                <a:hlinkClick r:id="rId7" action="ppaction://hlinksldjump"/>
              </a:rPr>
              <a:t>Power Distribution and VITA 62 power supply Plug-In Modules</a:t>
            </a:r>
            <a:endParaRPr lang="en-US" sz="1600" dirty="0"/>
          </a:p>
          <a:p>
            <a:pPr lvl="1"/>
            <a:r>
              <a:rPr lang="en-US" sz="1600" dirty="0">
                <a:hlinkClick r:id="rId8" action="ppaction://hlinksldjump"/>
              </a:rPr>
              <a:t>System Management</a:t>
            </a:r>
            <a:r>
              <a:rPr lang="en-US" sz="1600" dirty="0"/>
              <a:t>; </a:t>
            </a:r>
            <a:r>
              <a:rPr lang="en-US" sz="1600" dirty="0">
                <a:hlinkClick r:id="rId9" action="ppaction://hlinksldjump"/>
              </a:rPr>
              <a:t>Prognostics</a:t>
            </a:r>
            <a:endParaRPr lang="en-US" sz="1600" dirty="0"/>
          </a:p>
          <a:p>
            <a:pPr>
              <a:lnSpc>
                <a:spcPct val="100000"/>
              </a:lnSpc>
            </a:pPr>
            <a:r>
              <a:rPr lang="en-US" sz="1800" dirty="0">
                <a:solidFill>
                  <a:schemeClr val="tx1">
                    <a:alpha val="50000"/>
                  </a:schemeClr>
                </a:solidFill>
              </a:rPr>
              <a:t>Slot, Backplane, and Module Profiles (Including AMPS)</a:t>
            </a:r>
          </a:p>
          <a:p>
            <a:pPr>
              <a:lnSpc>
                <a:spcPct val="100000"/>
              </a:lnSpc>
            </a:pPr>
            <a:r>
              <a:rPr lang="en-US" sz="1800" dirty="0">
                <a:solidFill>
                  <a:schemeClr val="tx1">
                    <a:alpha val="50000"/>
                  </a:schemeClr>
                </a:solidFill>
              </a:rPr>
              <a:t>Slot Profile and Backplane Profile examples</a:t>
            </a:r>
          </a:p>
          <a:p>
            <a:pPr>
              <a:lnSpc>
                <a:spcPct val="100000"/>
              </a:lnSpc>
            </a:pPr>
            <a:r>
              <a:rPr lang="en-US" sz="1800" dirty="0">
                <a:solidFill>
                  <a:schemeClr val="tx1">
                    <a:alpha val="50000"/>
                  </a:schemeClr>
                </a:solidFill>
              </a:rPr>
              <a:t>Summary and References</a:t>
            </a:r>
          </a:p>
        </p:txBody>
      </p:sp>
      <p:sp>
        <p:nvSpPr>
          <p:cNvPr id="4" name="TextBox 3"/>
          <p:cNvSpPr txBox="1"/>
          <p:nvPr/>
        </p:nvSpPr>
        <p:spPr>
          <a:xfrm>
            <a:off x="1821068" y="6642556"/>
            <a:ext cx="7110148" cy="215444"/>
          </a:xfrm>
          <a:prstGeom prst="rect">
            <a:avLst/>
          </a:prstGeom>
          <a:noFill/>
        </p:spPr>
        <p:txBody>
          <a:bodyPr wrap="square" rtlCol="0">
            <a:spAutoFit/>
          </a:bodyPr>
          <a:lstStyle/>
          <a:p>
            <a:pPr>
              <a:defRPr/>
            </a:pPr>
            <a:r>
              <a:rPr lang="en-US" sz="800" b="1" dirty="0"/>
              <a:t>Slideshows: </a:t>
            </a:r>
            <a:r>
              <a:rPr lang="en-US" sz="800" b="1" dirty="0">
                <a:hlinkClick r:id="" action="ppaction://customshow?id=4&amp;return=true"/>
              </a:rPr>
              <a:t>Utility Plane Moderate</a:t>
            </a:r>
            <a:endParaRPr lang="en-US" sz="800" b="1" dirty="0"/>
          </a:p>
        </p:txBody>
      </p:sp>
      <p:sp>
        <p:nvSpPr>
          <p:cNvPr id="5" name="Rectangle 4">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27728130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a:extLst>
              <a:ext uri="{FF2B5EF4-FFF2-40B4-BE49-F238E27FC236}">
                <a16:creationId xmlns:a16="http://schemas.microsoft.com/office/drawing/2014/main" id="{3CC85132-BD26-4306-8AA0-17824AC0D1A8}"/>
              </a:ext>
            </a:extLst>
          </p:cNvPr>
          <p:cNvGraphicFramePr>
            <a:graphicFrameLocks noChangeAspect="1"/>
          </p:cNvGraphicFramePr>
          <p:nvPr>
            <p:extLst>
              <p:ext uri="{D42A27DB-BD31-4B8C-83A1-F6EECF244321}">
                <p14:modId xmlns:p14="http://schemas.microsoft.com/office/powerpoint/2010/main" val="2409492286"/>
              </p:ext>
            </p:extLst>
          </p:nvPr>
        </p:nvGraphicFramePr>
        <p:xfrm>
          <a:off x="4170720" y="3740158"/>
          <a:ext cx="3795221" cy="2322644"/>
        </p:xfrm>
        <a:graphic>
          <a:graphicData uri="http://schemas.openxmlformats.org/presentationml/2006/ole">
            <mc:AlternateContent xmlns:mc="http://schemas.openxmlformats.org/markup-compatibility/2006">
              <mc:Choice xmlns:v="urn:schemas-microsoft-com:vml" Requires="v">
                <p:oleObj spid="_x0000_s411933" name="Visio" r:id="rId3" imgW="4183274" imgH="2560130" progId="Visio.Drawing.11">
                  <p:embed/>
                </p:oleObj>
              </mc:Choice>
              <mc:Fallback>
                <p:oleObj name="Visio" r:id="rId3" imgW="4183274" imgH="2560130" progId="Visio.Drawing.11">
                  <p:embed/>
                  <p:pic>
                    <p:nvPicPr>
                      <p:cNvPr id="5" name="Object 4"/>
                      <p:cNvPicPr/>
                      <p:nvPr/>
                    </p:nvPicPr>
                    <p:blipFill>
                      <a:blip r:embed="rId4"/>
                      <a:stretch>
                        <a:fillRect/>
                      </a:stretch>
                    </p:blipFill>
                    <p:spPr>
                      <a:xfrm>
                        <a:off x="4170720" y="3740158"/>
                        <a:ext cx="3795221" cy="2322644"/>
                      </a:xfrm>
                      <a:prstGeom prst="rect">
                        <a:avLst/>
                      </a:prstGeom>
                    </p:spPr>
                  </p:pic>
                </p:oleObj>
              </mc:Fallback>
            </mc:AlternateContent>
          </a:graphicData>
        </a:graphic>
      </p:graphicFrame>
      <p:sp>
        <p:nvSpPr>
          <p:cNvPr id="2" name="Title 1"/>
          <p:cNvSpPr>
            <a:spLocks noGrp="1"/>
          </p:cNvSpPr>
          <p:nvPr>
            <p:ph type="title"/>
          </p:nvPr>
        </p:nvSpPr>
        <p:spPr/>
        <p:txBody>
          <a:bodyPr/>
          <a:lstStyle/>
          <a:p>
            <a:pPr>
              <a:lnSpc>
                <a:spcPct val="100000"/>
              </a:lnSpc>
            </a:pPr>
            <a:r>
              <a:rPr lang="en-US" sz="2400" dirty="0"/>
              <a:t>Utility Plane Introduction</a:t>
            </a:r>
          </a:p>
        </p:txBody>
      </p:sp>
      <p:sp>
        <p:nvSpPr>
          <p:cNvPr id="3" name="Content Placeholder 2"/>
          <p:cNvSpPr>
            <a:spLocks noGrp="1"/>
          </p:cNvSpPr>
          <p:nvPr>
            <p:ph idx="1"/>
          </p:nvPr>
        </p:nvSpPr>
        <p:spPr>
          <a:xfrm>
            <a:off x="608011" y="1143000"/>
            <a:ext cx="6603709" cy="5167158"/>
          </a:xfrm>
        </p:spPr>
        <p:txBody>
          <a:bodyPr/>
          <a:lstStyle/>
          <a:p>
            <a:pPr marL="171450" indent="-171450">
              <a:lnSpc>
                <a:spcPct val="100000"/>
              </a:lnSpc>
            </a:pPr>
            <a:r>
              <a:rPr lang="en-US" sz="1800" dirty="0">
                <a:solidFill>
                  <a:srgbClr val="000000"/>
                </a:solidFill>
              </a:rPr>
              <a:t>The Utility Plane is composed of</a:t>
            </a:r>
          </a:p>
          <a:p>
            <a:pPr marL="398463" lvl="1" indent="-171450">
              <a:lnSpc>
                <a:spcPct val="100000"/>
              </a:lnSpc>
            </a:pPr>
            <a:r>
              <a:rPr lang="en-US" sz="1600" b="0" dirty="0">
                <a:solidFill>
                  <a:srgbClr val="000000"/>
                </a:solidFill>
              </a:rPr>
              <a:t>Reset and other control signals</a:t>
            </a:r>
          </a:p>
          <a:p>
            <a:pPr marL="398463" lvl="1" indent="-171450">
              <a:lnSpc>
                <a:spcPct val="100000"/>
              </a:lnSpc>
            </a:pPr>
            <a:r>
              <a:rPr lang="en-US" sz="1600" b="0" dirty="0">
                <a:solidFill>
                  <a:srgbClr val="000000"/>
                </a:solidFill>
              </a:rPr>
              <a:t>Clocks</a:t>
            </a:r>
          </a:p>
          <a:p>
            <a:pPr marL="398463" lvl="1" indent="-171450">
              <a:lnSpc>
                <a:spcPct val="100000"/>
              </a:lnSpc>
            </a:pPr>
            <a:r>
              <a:rPr lang="en-US" sz="1600" b="0" dirty="0">
                <a:solidFill>
                  <a:srgbClr val="000000"/>
                </a:solidFill>
              </a:rPr>
              <a:t>Power distribution</a:t>
            </a:r>
          </a:p>
          <a:p>
            <a:pPr marL="398463" lvl="1" indent="-171450">
              <a:lnSpc>
                <a:spcPct val="100000"/>
              </a:lnSpc>
            </a:pPr>
            <a:r>
              <a:rPr lang="en-US" sz="1600" b="0" dirty="0">
                <a:solidFill>
                  <a:srgbClr val="000000"/>
                </a:solidFill>
              </a:rPr>
              <a:t>System Management</a:t>
            </a:r>
          </a:p>
        </p:txBody>
      </p:sp>
      <p:sp>
        <p:nvSpPr>
          <p:cNvPr id="12" name="TextBox 11"/>
          <p:cNvSpPr txBox="1">
            <a:spLocks noChangeArrowheads="1"/>
          </p:cNvSpPr>
          <p:nvPr/>
        </p:nvSpPr>
        <p:spPr bwMode="auto">
          <a:xfrm>
            <a:off x="8027898" y="6019801"/>
            <a:ext cx="40101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r>
              <a:rPr lang="en-US" sz="1400" b="1" dirty="0">
                <a:solidFill>
                  <a:srgbClr val="0070C0"/>
                </a:solidFill>
              </a:rPr>
              <a:t>SLT6-PAY-4F1Q1H4U1T1S1S1TU2U2T1H-10.6.3-n</a:t>
            </a:r>
          </a:p>
        </p:txBody>
      </p:sp>
      <p:sp>
        <p:nvSpPr>
          <p:cNvPr id="13" name="TextBox 12"/>
          <p:cNvSpPr txBox="1">
            <a:spLocks noChangeArrowheads="1"/>
          </p:cNvSpPr>
          <p:nvPr/>
        </p:nvSpPr>
        <p:spPr bwMode="auto">
          <a:xfrm>
            <a:off x="4037012" y="6019801"/>
            <a:ext cx="29717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defTabSz="457200" eaLnBrk="1" hangingPunct="1"/>
            <a:r>
              <a:rPr lang="en-US" sz="1400" b="1" dirty="0">
                <a:solidFill>
                  <a:srgbClr val="0070C0"/>
                </a:solidFill>
              </a:rPr>
              <a:t>SLT3-PAY-1F1F2U1TU1T1U1T-14.2.16</a:t>
            </a:r>
          </a:p>
        </p:txBody>
      </p:sp>
      <p:sp>
        <p:nvSpPr>
          <p:cNvPr id="9" name="Rectangle 8">
            <a:hlinkClick r:id="rId5"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15" name="Object 14">
            <a:extLst>
              <a:ext uri="{FF2B5EF4-FFF2-40B4-BE49-F238E27FC236}">
                <a16:creationId xmlns:a16="http://schemas.microsoft.com/office/drawing/2014/main" id="{6CFC240D-505A-4488-A36D-D3556E335D35}"/>
              </a:ext>
            </a:extLst>
          </p:cNvPr>
          <p:cNvGraphicFramePr>
            <a:graphicFrameLocks noChangeAspect="1"/>
          </p:cNvGraphicFramePr>
          <p:nvPr>
            <p:extLst>
              <p:ext uri="{D42A27DB-BD31-4B8C-83A1-F6EECF244321}">
                <p14:modId xmlns:p14="http://schemas.microsoft.com/office/powerpoint/2010/main" val="822206607"/>
              </p:ext>
            </p:extLst>
          </p:nvPr>
        </p:nvGraphicFramePr>
        <p:xfrm>
          <a:off x="8151812" y="1004329"/>
          <a:ext cx="3846133" cy="5076657"/>
        </p:xfrm>
        <a:graphic>
          <a:graphicData uri="http://schemas.openxmlformats.org/presentationml/2006/ole">
            <mc:AlternateContent xmlns:mc="http://schemas.openxmlformats.org/markup-compatibility/2006">
              <mc:Choice xmlns:v="urn:schemas-microsoft-com:vml" Requires="v">
                <p:oleObj spid="_x0000_s411934" name="Visio" r:id="rId6" imgW="4282369" imgH="5654119" progId="Visio.Drawing.11">
                  <p:embed/>
                </p:oleObj>
              </mc:Choice>
              <mc:Fallback>
                <p:oleObj name="Visio" r:id="rId6" imgW="4282369" imgH="5654119" progId="Visio.Drawing.11">
                  <p:embed/>
                  <p:pic>
                    <p:nvPicPr>
                      <p:cNvPr id="4" name="Object 3"/>
                      <p:cNvPicPr>
                        <a:picLocks noChangeAspect="1" noChangeArrowheads="1"/>
                      </p:cNvPicPr>
                      <p:nvPr/>
                    </p:nvPicPr>
                    <p:blipFill>
                      <a:blip r:embed="rId7"/>
                      <a:srcRect/>
                      <a:stretch>
                        <a:fillRect/>
                      </a:stretch>
                    </p:blipFill>
                    <p:spPr bwMode="auto">
                      <a:xfrm>
                        <a:off x="8151812" y="1004329"/>
                        <a:ext cx="3846133" cy="5076657"/>
                      </a:xfrm>
                      <a:prstGeom prst="rect">
                        <a:avLst/>
                      </a:prstGeom>
                      <a:noFill/>
                      <a:ln>
                        <a:noFill/>
                      </a:ln>
                    </p:spPr>
                  </p:pic>
                </p:oleObj>
              </mc:Fallback>
            </mc:AlternateContent>
          </a:graphicData>
        </a:graphic>
      </p:graphicFrame>
      <p:sp>
        <p:nvSpPr>
          <p:cNvPr id="16" name="TextBox 15">
            <a:extLst>
              <a:ext uri="{FF2B5EF4-FFF2-40B4-BE49-F238E27FC236}">
                <a16:creationId xmlns:a16="http://schemas.microsoft.com/office/drawing/2014/main" id="{A29FE801-99D9-40A3-9991-DC333A23C5A6}"/>
              </a:ext>
            </a:extLst>
          </p:cNvPr>
          <p:cNvSpPr txBox="1"/>
          <p:nvPr/>
        </p:nvSpPr>
        <p:spPr>
          <a:xfrm>
            <a:off x="6521359" y="3141651"/>
            <a:ext cx="1648138" cy="338554"/>
          </a:xfrm>
          <a:prstGeom prst="rect">
            <a:avLst/>
          </a:prstGeom>
          <a:noFill/>
        </p:spPr>
        <p:txBody>
          <a:bodyPr wrap="square" rtlCol="0">
            <a:spAutoFit/>
          </a:bodyPr>
          <a:lstStyle/>
          <a:p>
            <a:r>
              <a:rPr lang="en-US" sz="1600" b="1" dirty="0">
                <a:solidFill>
                  <a:srgbClr val="0070C0"/>
                </a:solidFill>
              </a:rPr>
              <a:t>Utility Plane</a:t>
            </a:r>
          </a:p>
        </p:txBody>
      </p:sp>
      <p:cxnSp>
        <p:nvCxnSpPr>
          <p:cNvPr id="17" name="Straight Connector 16">
            <a:extLst>
              <a:ext uri="{FF2B5EF4-FFF2-40B4-BE49-F238E27FC236}">
                <a16:creationId xmlns:a16="http://schemas.microsoft.com/office/drawing/2014/main" id="{CD05D647-D788-45D8-9D7A-215A7B82B386}"/>
              </a:ext>
            </a:extLst>
          </p:cNvPr>
          <p:cNvCxnSpPr>
            <a:cxnSpLocks/>
          </p:cNvCxnSpPr>
          <p:nvPr/>
        </p:nvCxnSpPr>
        <p:spPr>
          <a:xfrm flipH="1">
            <a:off x="5657850" y="3411538"/>
            <a:ext cx="915989" cy="531812"/>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618332-16E6-4DC0-820F-00BD18C212E7}"/>
              </a:ext>
            </a:extLst>
          </p:cNvPr>
          <p:cNvCxnSpPr>
            <a:cxnSpLocks/>
          </p:cNvCxnSpPr>
          <p:nvPr/>
        </p:nvCxnSpPr>
        <p:spPr>
          <a:xfrm flipV="1">
            <a:off x="7802563" y="2212975"/>
            <a:ext cx="1460500" cy="1036639"/>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86802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400" dirty="0"/>
              <a:t>Bussed Control Signals</a:t>
            </a:r>
          </a:p>
        </p:txBody>
      </p:sp>
      <p:sp>
        <p:nvSpPr>
          <p:cNvPr id="4" name="Rectangle 3">
            <a:hlinkClick r:id="rId2"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6" name="Content Placeholder 3"/>
          <p:cNvGraphicFramePr>
            <a:graphicFrameLocks/>
          </p:cNvGraphicFramePr>
          <p:nvPr>
            <p:extLst>
              <p:ext uri="{D42A27DB-BD31-4B8C-83A1-F6EECF244321}">
                <p14:modId xmlns:p14="http://schemas.microsoft.com/office/powerpoint/2010/main" val="957217476"/>
              </p:ext>
            </p:extLst>
          </p:nvPr>
        </p:nvGraphicFramePr>
        <p:xfrm>
          <a:off x="1979612" y="1295400"/>
          <a:ext cx="8412480" cy="3444240"/>
        </p:xfrm>
        <a:graphic>
          <a:graphicData uri="http://schemas.openxmlformats.org/drawingml/2006/table">
            <a:tbl>
              <a:tblPr firstRow="1" bandRow="1">
                <a:tableStyleId>{5940675A-B579-460E-94D1-54222C63F5DA}</a:tableStyleId>
              </a:tblPr>
              <a:tblGrid>
                <a:gridCol w="1645920">
                  <a:extLst>
                    <a:ext uri="{9D8B030D-6E8A-4147-A177-3AD203B41FA5}">
                      <a16:colId xmlns:a16="http://schemas.microsoft.com/office/drawing/2014/main" val="20000"/>
                    </a:ext>
                  </a:extLst>
                </a:gridCol>
                <a:gridCol w="6766560">
                  <a:extLst>
                    <a:ext uri="{9D8B030D-6E8A-4147-A177-3AD203B41FA5}">
                      <a16:colId xmlns:a16="http://schemas.microsoft.com/office/drawing/2014/main" val="20001"/>
                    </a:ext>
                  </a:extLst>
                </a:gridCol>
              </a:tblGrid>
              <a:tr h="133380">
                <a:tc>
                  <a:txBody>
                    <a:bodyPr/>
                    <a:lstStyle/>
                    <a:p>
                      <a:pPr algn="ctr"/>
                      <a:r>
                        <a:rPr lang="en-US" sz="1400" b="1" dirty="0"/>
                        <a:t>Signal</a:t>
                      </a: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400" b="1" dirty="0"/>
                        <a:t>Usage</a:t>
                      </a: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365760">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sym typeface="Wingdings"/>
                        </a:rPr>
                        <a:t>SYS_CON*</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400" b="0" dirty="0">
                          <a:solidFill>
                            <a:schemeClr val="tx1"/>
                          </a:solidFill>
                        </a:rPr>
                        <a:t>Used to tell</a:t>
                      </a:r>
                      <a:r>
                        <a:rPr lang="en-US" sz="1400" b="0" baseline="0" dirty="0">
                          <a:solidFill>
                            <a:schemeClr val="tx1"/>
                          </a:solidFill>
                        </a:rPr>
                        <a:t> a Plug-In Module, which is capable of being a System Controller that it is the System Controller. It is intended that the Systems Controller drive bussed REF_CLK. It might also drive SYSRESET*, NVMRO and bussed AUX_CLK. This signal is generally pulled low by a jumper on the backplane, for the slot that holds the System Controller. </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65760">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SYSRESET*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400" b="0" baseline="0" dirty="0">
                          <a:solidFill>
                            <a:schemeClr val="tx1"/>
                          </a:solidFill>
                        </a:rPr>
                        <a:t>System Reset. Used to initialize Plug-In Modules to a known state. Open drain signal that may be driven by Plug-In Modules other than the System Controller. </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65760">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NVMRO</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400" b="0" baseline="0" dirty="0">
                          <a:solidFill>
                            <a:schemeClr val="tx1"/>
                          </a:solidFill>
                        </a:rPr>
                        <a:t>Non-Volatile Memory Read Only. Active high open-drain. It is an optional signal that can be used to inhibit the writing of non-volatile memory, unless it is pulled low. </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5760">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GDiscrete1</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400" b="0" baseline="0" dirty="0">
                          <a:solidFill>
                            <a:schemeClr val="tx1"/>
                          </a:solidFill>
                        </a:rPr>
                        <a:t>A general purpose Open Drain I/O. Can be used for Plug-In Modules to signal each other. Plug-In Modules might be implemented such that this line can cause an interrupt. This signal can be used by controlling software to provide a common status or control function to all Plug-In Modules, which is unique to the application.</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412741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400" dirty="0"/>
              <a:t>Other Control Signals</a:t>
            </a:r>
          </a:p>
        </p:txBody>
      </p:sp>
      <p:sp>
        <p:nvSpPr>
          <p:cNvPr id="4" name="Rectangle 3">
            <a:hlinkClick r:id="rId2"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6" name="Content Placeholder 3"/>
          <p:cNvGraphicFramePr>
            <a:graphicFrameLocks/>
          </p:cNvGraphicFramePr>
          <p:nvPr>
            <p:extLst>
              <p:ext uri="{D42A27DB-BD31-4B8C-83A1-F6EECF244321}">
                <p14:modId xmlns:p14="http://schemas.microsoft.com/office/powerpoint/2010/main" val="3194343656"/>
              </p:ext>
            </p:extLst>
          </p:nvPr>
        </p:nvGraphicFramePr>
        <p:xfrm>
          <a:off x="1979612" y="1295400"/>
          <a:ext cx="8412480" cy="3749040"/>
        </p:xfrm>
        <a:graphic>
          <a:graphicData uri="http://schemas.openxmlformats.org/drawingml/2006/table">
            <a:tbl>
              <a:tblPr firstRow="1" bandRow="1">
                <a:tableStyleId>{5940675A-B579-460E-94D1-54222C63F5DA}</a:tableStyleId>
              </a:tblPr>
              <a:tblGrid>
                <a:gridCol w="1645920">
                  <a:extLst>
                    <a:ext uri="{9D8B030D-6E8A-4147-A177-3AD203B41FA5}">
                      <a16:colId xmlns:a16="http://schemas.microsoft.com/office/drawing/2014/main" val="20000"/>
                    </a:ext>
                  </a:extLst>
                </a:gridCol>
                <a:gridCol w="6766560">
                  <a:extLst>
                    <a:ext uri="{9D8B030D-6E8A-4147-A177-3AD203B41FA5}">
                      <a16:colId xmlns:a16="http://schemas.microsoft.com/office/drawing/2014/main" val="20001"/>
                    </a:ext>
                  </a:extLst>
                </a:gridCol>
              </a:tblGrid>
              <a:tr h="133380">
                <a:tc>
                  <a:txBody>
                    <a:bodyPr/>
                    <a:lstStyle/>
                    <a:p>
                      <a:pPr algn="ctr"/>
                      <a:r>
                        <a:rPr lang="en-US" sz="1400" b="1" dirty="0"/>
                        <a:t>Signal</a:t>
                      </a: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400" b="1" dirty="0"/>
                        <a:t>Usage</a:t>
                      </a: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365760">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MaskableReset*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400" b="0" baseline="0" dirty="0">
                          <a:solidFill>
                            <a:schemeClr val="tx1"/>
                          </a:solidFill>
                        </a:rPr>
                        <a:t>An additional reset, whose behavior is Plug-In Module dependent. A Plug-In Module may mask this bit. This signal may be bussed, but is not required to be bussed.</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65760">
                <a:tc>
                  <a:txBody>
                    <a:bodyPr/>
                    <a:lstStyle/>
                    <a:p>
                      <a:pPr marL="109728" marR="0" indent="0" algn="l" defTabSz="914400" rtl="0" eaLnBrk="1" fontAlgn="auto" latinLnBrk="0" hangingPunct="1">
                        <a:lnSpc>
                          <a:spcPct val="100000"/>
                        </a:lnSpc>
                        <a:spcBef>
                          <a:spcPts val="600"/>
                        </a:spcBef>
                        <a:spcAft>
                          <a:spcPts val="0"/>
                        </a:spcAft>
                        <a:buClrTx/>
                        <a:buSzTx/>
                        <a:buFontTx/>
                        <a:buNone/>
                        <a:tabLst/>
                        <a:defRPr/>
                      </a:pPr>
                      <a:r>
                        <a:rPr lang="en-US" sz="1400" b="1" dirty="0">
                          <a:solidFill>
                            <a:schemeClr val="tx1"/>
                          </a:solidFill>
                        </a:rPr>
                        <a:t>AXreset*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400" b="0" baseline="0" dirty="0">
                          <a:solidFill>
                            <a:schemeClr val="tx1"/>
                          </a:solidFill>
                        </a:rPr>
                        <a:t>Auxiliary Resets. There can be more than one of these. They can be used to reset a group of Plug-In Modules. For example, it is included as part of the Expansion Plane, with some Slot Profiles. In such cases it can be used by a PCIe Root Complex to reset its PCIe Endpoints.</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65760">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TCK</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400" b="0" baseline="0" dirty="0">
                          <a:solidFill>
                            <a:schemeClr val="tx1"/>
                          </a:solidFill>
                        </a:rPr>
                        <a:t>JTAG Test ClocK – JTAG is intended to be used for boundary scanning at time of manufacture</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5760">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TDO</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400" b="0" baseline="0" dirty="0">
                          <a:solidFill>
                            <a:schemeClr val="tx1"/>
                          </a:solidFill>
                        </a:rPr>
                        <a:t>JTAG Test Data Output</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65760">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TDI</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400" b="0" baseline="0" dirty="0">
                          <a:solidFill>
                            <a:schemeClr val="tx1"/>
                          </a:solidFill>
                        </a:rPr>
                        <a:t>JTAG Test Data Input</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65760">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TMS</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400" b="0" baseline="0" dirty="0">
                          <a:solidFill>
                            <a:schemeClr val="tx1"/>
                          </a:solidFill>
                        </a:rPr>
                        <a:t>JTAG Test Mode Select</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65760">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TRST*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400" b="0" baseline="0" dirty="0">
                          <a:solidFill>
                            <a:schemeClr val="tx1"/>
                          </a:solidFill>
                        </a:rPr>
                        <a:t>JTAG Test Logic Reset</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4473908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400" dirty="0"/>
              <a:t>Clocks</a:t>
            </a:r>
          </a:p>
        </p:txBody>
      </p:sp>
      <p:sp>
        <p:nvSpPr>
          <p:cNvPr id="4" name="Rectangle 3">
            <a:hlinkClick r:id="rId2"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7" name="Content Placeholder 3"/>
          <p:cNvGraphicFramePr>
            <a:graphicFrameLocks/>
          </p:cNvGraphicFramePr>
          <p:nvPr>
            <p:extLst>
              <p:ext uri="{D42A27DB-BD31-4B8C-83A1-F6EECF244321}">
                <p14:modId xmlns:p14="http://schemas.microsoft.com/office/powerpoint/2010/main" val="4035072037"/>
              </p:ext>
            </p:extLst>
          </p:nvPr>
        </p:nvGraphicFramePr>
        <p:xfrm>
          <a:off x="1095692" y="960120"/>
          <a:ext cx="9997440" cy="5364480"/>
        </p:xfrm>
        <a:graphic>
          <a:graphicData uri="http://schemas.openxmlformats.org/drawingml/2006/table">
            <a:tbl>
              <a:tblPr firstRow="1" bandRow="1">
                <a:tableStyleId>{5940675A-B579-460E-94D1-54222C63F5DA}</a:tableStyleId>
              </a:tblPr>
              <a:tblGrid>
                <a:gridCol w="1681812">
                  <a:extLst>
                    <a:ext uri="{9D8B030D-6E8A-4147-A177-3AD203B41FA5}">
                      <a16:colId xmlns:a16="http://schemas.microsoft.com/office/drawing/2014/main" val="20000"/>
                    </a:ext>
                  </a:extLst>
                </a:gridCol>
                <a:gridCol w="8315628">
                  <a:extLst>
                    <a:ext uri="{9D8B030D-6E8A-4147-A177-3AD203B41FA5}">
                      <a16:colId xmlns:a16="http://schemas.microsoft.com/office/drawing/2014/main" val="20001"/>
                    </a:ext>
                  </a:extLst>
                </a:gridCol>
              </a:tblGrid>
              <a:tr h="133380">
                <a:tc>
                  <a:txBody>
                    <a:bodyPr/>
                    <a:lstStyle/>
                    <a:p>
                      <a:pPr algn="ctr"/>
                      <a:r>
                        <a:rPr lang="en-US" sz="1400" b="1" dirty="0"/>
                        <a:t>Signal</a:t>
                      </a: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400" b="1" dirty="0"/>
                        <a:t>Usage</a:t>
                      </a: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365760">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REF_CLK+</a:t>
                      </a:r>
                      <a:br>
                        <a:rPr lang="en-US" sz="1400" b="1" dirty="0">
                          <a:solidFill>
                            <a:schemeClr val="tx1"/>
                          </a:solidFill>
                        </a:rPr>
                      </a:br>
                      <a:r>
                        <a:rPr lang="en-US" sz="1400" b="1" dirty="0">
                          <a:solidFill>
                            <a:schemeClr val="tx1"/>
                          </a:solidFill>
                        </a:rPr>
                        <a:t>REF_CLK-</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300" b="0" baseline="0" dirty="0">
                          <a:solidFill>
                            <a:schemeClr val="tx1"/>
                          </a:solidFill>
                        </a:rPr>
                        <a:t>Refers to Utility Plane bussed REF_CLK pins on P0/J0, not to be confused with other pins which may be defined for Expansion Plane or PCIe. </a:t>
                      </a:r>
                    </a:p>
                    <a:p>
                      <a:pPr marL="0" marR="0" indent="0" algn="l" defTabSz="914400" eaLnBrk="1" fontAlgn="auto" latinLnBrk="0" hangingPunct="1">
                        <a:lnSpc>
                          <a:spcPct val="100000"/>
                        </a:lnSpc>
                        <a:spcBef>
                          <a:spcPts val="600"/>
                        </a:spcBef>
                        <a:spcAft>
                          <a:spcPts val="0"/>
                        </a:spcAft>
                        <a:buClrTx/>
                        <a:buSzTx/>
                        <a:buFontTx/>
                        <a:buNone/>
                        <a:tabLst/>
                        <a:defRPr/>
                      </a:pPr>
                      <a:r>
                        <a:rPr lang="en-US" sz="1300" b="0" baseline="0" dirty="0">
                          <a:solidFill>
                            <a:schemeClr val="tx1"/>
                          </a:solidFill>
                        </a:rPr>
                        <a:t>Recommendations for frequency of clock:</a:t>
                      </a:r>
                      <a:br>
                        <a:rPr lang="en-US" sz="1300" b="0" baseline="0" dirty="0">
                          <a:solidFill>
                            <a:schemeClr val="tx1"/>
                          </a:solidFill>
                        </a:rPr>
                      </a:br>
                      <a:r>
                        <a:rPr lang="en-US" sz="1300" b="0" baseline="0" dirty="0">
                          <a:solidFill>
                            <a:schemeClr val="tx1"/>
                          </a:solidFill>
                        </a:rPr>
                        <a:t>   For bussed </a:t>
                      </a:r>
                      <a:r>
                        <a:rPr lang="en-US" sz="1300" b="0" baseline="0" dirty="0">
                          <a:solidFill>
                            <a:schemeClr val="tx1"/>
                          </a:solidFill>
                          <a:hlinkClick r:id="rId3" action="ppaction://hlinksldjump"/>
                        </a:rPr>
                        <a:t>[VITA 65.0]</a:t>
                      </a:r>
                      <a:r>
                        <a:rPr lang="en-US" sz="1300" b="0" baseline="0" dirty="0">
                          <a:solidFill>
                            <a:schemeClr val="tx1"/>
                          </a:solidFill>
                        </a:rPr>
                        <a:t> Recommendation 3.5.1-1 recommends 25 MHz.</a:t>
                      </a:r>
                      <a:br>
                        <a:rPr lang="en-US" sz="1300" b="0" baseline="0" dirty="0">
                          <a:solidFill>
                            <a:schemeClr val="tx1"/>
                          </a:solidFill>
                        </a:rPr>
                      </a:br>
                      <a:r>
                        <a:rPr lang="en-US" sz="1300" b="0" baseline="0" dirty="0">
                          <a:solidFill>
                            <a:schemeClr val="tx1"/>
                          </a:solidFill>
                        </a:rPr>
                        <a:t>   For radial </a:t>
                      </a:r>
                      <a:r>
                        <a:rPr lang="en-US" sz="1300" b="0" baseline="0" dirty="0">
                          <a:solidFill>
                            <a:schemeClr val="tx1"/>
                          </a:solidFill>
                          <a:hlinkClick r:id="rId3" action="ppaction://hlinksldjump"/>
                        </a:rPr>
                        <a:t>[VITA 65.0]</a:t>
                      </a:r>
                      <a:r>
                        <a:rPr lang="en-US" sz="1300" b="0" baseline="0" dirty="0">
                          <a:solidFill>
                            <a:schemeClr val="tx1"/>
                          </a:solidFill>
                        </a:rPr>
                        <a:t> Recommendation 3.5.4.1-1recommends 100 MHz.</a:t>
                      </a:r>
                    </a:p>
                    <a:p>
                      <a:pPr marL="0" marR="0" indent="0" algn="l" defTabSz="914400" eaLnBrk="1" fontAlgn="auto" latinLnBrk="0" hangingPunct="1">
                        <a:lnSpc>
                          <a:spcPct val="100000"/>
                        </a:lnSpc>
                        <a:spcBef>
                          <a:spcPts val="600"/>
                        </a:spcBef>
                        <a:spcAft>
                          <a:spcPts val="0"/>
                        </a:spcAft>
                        <a:buClrTx/>
                        <a:buSzTx/>
                        <a:buFontTx/>
                        <a:buNone/>
                        <a:tabLst/>
                        <a:defRPr/>
                      </a:pPr>
                      <a:r>
                        <a:rPr lang="en-US" sz="1300" b="0" baseline="0" dirty="0">
                          <a:solidFill>
                            <a:schemeClr val="tx1"/>
                          </a:solidFill>
                        </a:rPr>
                        <a:t>The PCIe protocol section of OpenVPX gives permission to use this clock as the PCIe reference clock, in which case it must be at 100 MHz. If going to operate at 100 MHz, seriously consider using radial clocks to help with signal integrity, particularly in with larger numbers of slots. </a:t>
                      </a:r>
                    </a:p>
                    <a:p>
                      <a:pPr marL="0" marR="0" indent="0" algn="l" defTabSz="914400" eaLnBrk="1" fontAlgn="auto" latinLnBrk="0" hangingPunct="1">
                        <a:lnSpc>
                          <a:spcPct val="100000"/>
                        </a:lnSpc>
                        <a:spcBef>
                          <a:spcPts val="600"/>
                        </a:spcBef>
                        <a:spcAft>
                          <a:spcPts val="0"/>
                        </a:spcAft>
                        <a:buClrTx/>
                        <a:buSzTx/>
                        <a:buFontTx/>
                        <a:buNone/>
                        <a:tabLst/>
                        <a:defRPr/>
                      </a:pPr>
                      <a:r>
                        <a:rPr lang="en-US" sz="1300" b="0" baseline="0" dirty="0">
                          <a:solidFill>
                            <a:schemeClr val="tx1"/>
                          </a:solidFill>
                        </a:rPr>
                        <a:t>The Backplane Profile Common Sections for the Utility Plane (</a:t>
                      </a:r>
                      <a:r>
                        <a:rPr lang="en-US" sz="1300" b="0" baseline="0" dirty="0">
                          <a:solidFill>
                            <a:schemeClr val="tx1"/>
                          </a:solidFill>
                          <a:hlinkClick r:id="rId3" action="ppaction://hlinksldjump"/>
                        </a:rPr>
                        <a:t>[VITA 65.0]</a:t>
                      </a:r>
                      <a:r>
                        <a:rPr lang="en-US" sz="1300" b="0" baseline="0" dirty="0">
                          <a:solidFill>
                            <a:schemeClr val="tx1"/>
                          </a:solidFill>
                        </a:rPr>
                        <a:t> Sections 11.2.1.2.4 &amp; 15.2.1.2.4) require the REF_CLK to be bussed, unless the slot is receiving a radial REF_CLK.</a:t>
                      </a:r>
                    </a:p>
                    <a:p>
                      <a:pPr marL="0" marR="0" indent="0" algn="l" defTabSz="914400" eaLnBrk="1" fontAlgn="auto" latinLnBrk="0" hangingPunct="1">
                        <a:lnSpc>
                          <a:spcPct val="100000"/>
                        </a:lnSpc>
                        <a:spcBef>
                          <a:spcPts val="600"/>
                        </a:spcBef>
                        <a:spcAft>
                          <a:spcPts val="0"/>
                        </a:spcAft>
                        <a:buClrTx/>
                        <a:buSzTx/>
                        <a:buFontTx/>
                        <a:buNone/>
                        <a:tabLst/>
                        <a:defRPr/>
                      </a:pPr>
                      <a:r>
                        <a:rPr lang="en-US" sz="1300" b="0" baseline="0" dirty="0">
                          <a:solidFill>
                            <a:schemeClr val="tx1"/>
                          </a:solidFill>
                          <a:hlinkClick r:id="rId3" action="ppaction://hlinksldjump"/>
                        </a:rPr>
                        <a:t>[VITA 65.0]</a:t>
                      </a:r>
                      <a:r>
                        <a:rPr lang="en-US" sz="1300" b="0" baseline="0" dirty="0">
                          <a:solidFill>
                            <a:schemeClr val="tx1"/>
                          </a:solidFill>
                        </a:rPr>
                        <a:t> Section 5.3.2 gives requirements for PCIe clocks on pins other than the REF_CLK pins on P0/J0, these include the option for radial clock distribution.</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65760">
                <a:tc>
                  <a:txBody>
                    <a:bodyPr/>
                    <a:lstStyle/>
                    <a:p>
                      <a:pPr marL="109728" marR="0" indent="0" algn="l" defTabSz="914400" rtl="0" eaLnBrk="1" fontAlgn="auto" latinLnBrk="0" hangingPunct="1">
                        <a:lnSpc>
                          <a:spcPct val="100000"/>
                        </a:lnSpc>
                        <a:spcBef>
                          <a:spcPts val="600"/>
                        </a:spcBef>
                        <a:spcAft>
                          <a:spcPts val="0"/>
                        </a:spcAft>
                        <a:buClrTx/>
                        <a:buSzTx/>
                        <a:buFontTx/>
                        <a:buNone/>
                        <a:tabLst/>
                        <a:defRPr/>
                      </a:pPr>
                      <a:r>
                        <a:rPr lang="en-US" sz="1400" b="1" dirty="0">
                          <a:solidFill>
                            <a:schemeClr val="tx1"/>
                          </a:solidFill>
                        </a:rPr>
                        <a:t>AUX_CLK+</a:t>
                      </a:r>
                      <a:br>
                        <a:rPr lang="en-US" sz="1400" b="1" dirty="0">
                          <a:solidFill>
                            <a:schemeClr val="tx1"/>
                          </a:solidFill>
                        </a:rPr>
                      </a:br>
                      <a:r>
                        <a:rPr lang="en-US" sz="1400" b="1" dirty="0">
                          <a:solidFill>
                            <a:schemeClr val="tx1"/>
                          </a:solidFill>
                        </a:rPr>
                        <a:t>AUX_CLK-</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300" b="0" baseline="0" dirty="0">
                          <a:solidFill>
                            <a:schemeClr val="tx1"/>
                          </a:solidFill>
                        </a:rPr>
                        <a:t>This is an optional 1 PPS (pulse-per-second). It is either bussed or radial, similar to REF_CLK. </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65760">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P1-REF_CLK no longer allocated</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300" b="0" baseline="0" dirty="0">
                          <a:solidFill>
                            <a:schemeClr val="tx1"/>
                          </a:solidFill>
                          <a:hlinkClick r:id="rId4" action="ppaction://hlinksldjump"/>
                        </a:rPr>
                        <a:t>[VITA 46.0]</a:t>
                      </a:r>
                      <a:r>
                        <a:rPr lang="en-US" sz="1300" b="0" baseline="0" dirty="0">
                          <a:solidFill>
                            <a:schemeClr val="tx1"/>
                          </a:solidFill>
                        </a:rPr>
                        <a:t> used to allocate this pin for use as a clock by other VITA 46 dot standards. As of the 2019 version of </a:t>
                      </a:r>
                      <a:r>
                        <a:rPr lang="en-US" sz="1300" b="0" baseline="0" dirty="0">
                          <a:solidFill>
                            <a:schemeClr val="tx1"/>
                          </a:solidFill>
                          <a:hlinkClick r:id="rId4" action="ppaction://hlinksldjump"/>
                        </a:rPr>
                        <a:t>[VITA 46.0]</a:t>
                      </a:r>
                      <a:r>
                        <a:rPr lang="en-US" sz="1300" b="0" baseline="0" dirty="0">
                          <a:solidFill>
                            <a:schemeClr val="tx1"/>
                          </a:solidFill>
                        </a:rPr>
                        <a:t> this is no longer then case. Starting with </a:t>
                      </a:r>
                      <a:r>
                        <a:rPr lang="en-US" sz="1300" b="0" baseline="0" dirty="0">
                          <a:solidFill>
                            <a:schemeClr val="tx1"/>
                          </a:solidFill>
                          <a:hlinkClick r:id="rId3" action="ppaction://hlinksldjump"/>
                        </a:rPr>
                        <a:t>[VITA 65.0-2019]</a:t>
                      </a:r>
                      <a:r>
                        <a:rPr lang="en-US" sz="1300" b="0" baseline="0" dirty="0">
                          <a:solidFill>
                            <a:schemeClr val="tx1"/>
                          </a:solidFill>
                        </a:rPr>
                        <a:t> t</a:t>
                      </a:r>
                      <a:r>
                        <a:rPr lang="en-US" sz="1300" b="0" kern="1200" baseline="0" dirty="0">
                          <a:solidFill>
                            <a:schemeClr val="tx1"/>
                          </a:solidFill>
                          <a:latin typeface="+mn-lt"/>
                          <a:ea typeface="+mn-ea"/>
                          <a:cs typeface="+mn-cs"/>
                        </a:rPr>
                        <a:t>his pin (P1-G7 / J1-i7) is no</a:t>
                      </a:r>
                      <a:r>
                        <a:rPr lang="en-US" sz="1300" b="0" baseline="0" dirty="0">
                          <a:solidFill>
                            <a:schemeClr val="tx1"/>
                          </a:solidFill>
                        </a:rPr>
                        <a:t> longer reserved by the Utility Plane. It is now defined by each Slot Profile. Many older ones still have it reserved. Many newer ones have made use of it.</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5760">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EPclock+</a:t>
                      </a:r>
                      <a:br>
                        <a:rPr lang="en-US" sz="1400" b="1" dirty="0">
                          <a:solidFill>
                            <a:schemeClr val="tx1"/>
                          </a:solidFill>
                        </a:rPr>
                      </a:br>
                      <a:r>
                        <a:rPr lang="en-US" sz="1400" b="1" dirty="0">
                          <a:solidFill>
                            <a:schemeClr val="tx1"/>
                          </a:solidFill>
                        </a:rPr>
                        <a:t>EPclock-</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300" b="0" baseline="0" dirty="0">
                          <a:solidFill>
                            <a:schemeClr val="tx1"/>
                          </a:solidFill>
                        </a:rPr>
                        <a:t>Expansion Plane clocks (</a:t>
                      </a:r>
                      <a:r>
                        <a:rPr lang="en-US" sz="1300" b="0" baseline="0" dirty="0">
                          <a:solidFill>
                            <a:schemeClr val="tx1"/>
                          </a:solidFill>
                          <a:hlinkClick r:id="rId3" action="ppaction://hlinksldjump"/>
                        </a:rPr>
                        <a:t>[VITA 65.0]</a:t>
                      </a:r>
                      <a:r>
                        <a:rPr lang="en-US" sz="1300" b="0" baseline="0" dirty="0">
                          <a:solidFill>
                            <a:schemeClr val="tx1"/>
                          </a:solidFill>
                        </a:rPr>
                        <a:t> Section 5.3.2). These are not part of the Utility Plane. There can be more than one of these. With some Slot Profiles, they are included with the Expansion Plane pins, in order to enable one Plug-In Module to clock another, over the Expansion Plane connection. This is intended for use with PCIe, enabling systems where a Root Complex is the clock source for its PCIe Endpoints.</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23447662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Introduction to Radial Clocks</a:t>
            </a:r>
          </a:p>
        </p:txBody>
      </p:sp>
      <p:sp>
        <p:nvSpPr>
          <p:cNvPr id="3" name="Content Placeholder 2"/>
          <p:cNvSpPr>
            <a:spLocks noGrp="1"/>
          </p:cNvSpPr>
          <p:nvPr>
            <p:ph idx="1"/>
          </p:nvPr>
        </p:nvSpPr>
        <p:spPr>
          <a:xfrm>
            <a:off x="1789827" y="3048000"/>
            <a:ext cx="8609171" cy="3276600"/>
          </a:xfrm>
        </p:spPr>
        <p:txBody>
          <a:bodyPr/>
          <a:lstStyle/>
          <a:p>
            <a:pPr>
              <a:lnSpc>
                <a:spcPct val="100000"/>
              </a:lnSpc>
              <a:spcBef>
                <a:spcPts val="1800"/>
              </a:spcBef>
            </a:pPr>
            <a:r>
              <a:rPr lang="en-US" sz="1400" dirty="0"/>
              <a:t>Goal: Add precision timing for sensor I/O</a:t>
            </a:r>
          </a:p>
          <a:p>
            <a:pPr lvl="1">
              <a:lnSpc>
                <a:spcPct val="100000"/>
              </a:lnSpc>
              <a:spcBef>
                <a:spcPts val="200"/>
              </a:spcBef>
            </a:pPr>
            <a:r>
              <a:rPr lang="en-US" sz="1300" b="0" dirty="0"/>
              <a:t>Enable clocking and triggers for both data acquisition and generation</a:t>
            </a:r>
          </a:p>
          <a:p>
            <a:pPr>
              <a:lnSpc>
                <a:spcPct val="100000"/>
              </a:lnSpc>
              <a:spcBef>
                <a:spcPts val="900"/>
              </a:spcBef>
            </a:pPr>
            <a:r>
              <a:rPr lang="en-US" sz="1400" dirty="0"/>
              <a:t>Similar to some of the timing functionality of:</a:t>
            </a:r>
          </a:p>
          <a:p>
            <a:pPr lvl="1">
              <a:lnSpc>
                <a:spcPct val="100000"/>
              </a:lnSpc>
              <a:spcBef>
                <a:spcPts val="200"/>
              </a:spcBef>
            </a:pPr>
            <a:r>
              <a:rPr lang="en-US" sz="1300" b="0" dirty="0">
                <a:hlinkClick r:id="rId4" action="ppaction://hlinksldjump"/>
              </a:rPr>
              <a:t>[VXI]</a:t>
            </a:r>
            <a:r>
              <a:rPr lang="en-US" sz="1300" b="0" dirty="0"/>
              <a:t>  VXI (VMEbus Extensions for Instrumentation)</a:t>
            </a:r>
          </a:p>
          <a:p>
            <a:pPr lvl="1">
              <a:lnSpc>
                <a:spcPct val="100000"/>
              </a:lnSpc>
              <a:spcBef>
                <a:spcPts val="200"/>
              </a:spcBef>
            </a:pPr>
            <a:r>
              <a:rPr lang="en-US" sz="1300" b="0" dirty="0">
                <a:hlinkClick r:id="rId4" action="ppaction://hlinksldjump"/>
              </a:rPr>
              <a:t>[PXI]</a:t>
            </a:r>
            <a:r>
              <a:rPr lang="en-US" sz="1300" b="0" dirty="0"/>
              <a:t>  PXI™ – PCI Express eXtensions for Instrumentation</a:t>
            </a:r>
          </a:p>
          <a:p>
            <a:pPr lvl="1">
              <a:lnSpc>
                <a:spcPct val="100000"/>
              </a:lnSpc>
              <a:spcBef>
                <a:spcPts val="200"/>
              </a:spcBef>
            </a:pPr>
            <a:r>
              <a:rPr lang="en-US" sz="1300" b="0" dirty="0">
                <a:hlinkClick r:id="rId4" action="ppaction://hlinksldjump"/>
              </a:rPr>
              <a:t>[µTCA]</a:t>
            </a:r>
            <a:r>
              <a:rPr lang="en-US" sz="1300" b="0" dirty="0"/>
              <a:t>  µTCA</a:t>
            </a:r>
            <a:r>
              <a:rPr lang="en-US" sz="1300" b="0" baseline="30000" dirty="0"/>
              <a:t>®</a:t>
            </a:r>
            <a:r>
              <a:rPr lang="en-US" sz="1300" b="0" dirty="0"/>
              <a:t> – MicroTCA Enhancements for Rear I/O and Precision Timing</a:t>
            </a:r>
          </a:p>
          <a:p>
            <a:pPr>
              <a:lnSpc>
                <a:spcPct val="100000"/>
              </a:lnSpc>
              <a:spcBef>
                <a:spcPts val="900"/>
              </a:spcBef>
            </a:pPr>
            <a:r>
              <a:rPr lang="en-US" sz="1400" dirty="0"/>
              <a:t>Addition of radial versions of REF_CLK and AUX_CLK </a:t>
            </a:r>
          </a:p>
          <a:p>
            <a:pPr lvl="1">
              <a:lnSpc>
                <a:spcPct val="100000"/>
              </a:lnSpc>
              <a:spcBef>
                <a:spcPts val="200"/>
              </a:spcBef>
            </a:pPr>
            <a:r>
              <a:rPr lang="en-US" sz="1300" b="0" dirty="0"/>
              <a:t>Slots receiving clocks use the same pins, just driven radially</a:t>
            </a:r>
          </a:p>
          <a:p>
            <a:pPr lvl="1">
              <a:lnSpc>
                <a:spcPct val="100000"/>
              </a:lnSpc>
              <a:spcBef>
                <a:spcPts val="200"/>
              </a:spcBef>
            </a:pPr>
            <a:r>
              <a:rPr lang="en-US" sz="1300" b="0" dirty="0"/>
              <a:t>Radial clocks driven by Plug-In Module or active backplane</a:t>
            </a:r>
          </a:p>
          <a:p>
            <a:pPr lvl="1">
              <a:lnSpc>
                <a:spcPct val="100000"/>
              </a:lnSpc>
              <a:spcBef>
                <a:spcPts val="200"/>
              </a:spcBef>
            </a:pPr>
            <a:r>
              <a:rPr lang="en-US" sz="1300" b="0" dirty="0"/>
              <a:t>Continue to use bussed versions for slots where radial not needed</a:t>
            </a:r>
          </a:p>
          <a:p>
            <a:pPr>
              <a:lnSpc>
                <a:spcPct val="100000"/>
              </a:lnSpc>
              <a:spcBef>
                <a:spcPts val="900"/>
              </a:spcBef>
            </a:pPr>
            <a:r>
              <a:rPr lang="en-US" sz="1400" dirty="0"/>
              <a:t>No additional pins allocated for clocks, except for Clock Driver Plug-In Modules</a:t>
            </a:r>
          </a:p>
          <a:p>
            <a:pPr lvl="1">
              <a:lnSpc>
                <a:spcPct val="100000"/>
              </a:lnSpc>
              <a:spcBef>
                <a:spcPts val="200"/>
              </a:spcBef>
            </a:pPr>
            <a:r>
              <a:rPr lang="en-US" sz="1300" b="0" dirty="0"/>
              <a:t>Want to conserve pins, especially with 3U OpenVPX</a:t>
            </a:r>
          </a:p>
          <a:p>
            <a:pPr lvl="1">
              <a:lnSpc>
                <a:spcPct val="100000"/>
              </a:lnSpc>
              <a:spcBef>
                <a:spcPts val="200"/>
              </a:spcBef>
            </a:pPr>
            <a:r>
              <a:rPr lang="en-US" sz="1300" b="0" dirty="0"/>
              <a:t>Making trade that pins are more valuable than additional circuitry to get by with fewer backplane clocks</a:t>
            </a:r>
          </a:p>
        </p:txBody>
      </p:sp>
      <p:graphicFrame>
        <p:nvGraphicFramePr>
          <p:cNvPr id="6" name="Object 5"/>
          <p:cNvGraphicFramePr>
            <a:graphicFrameLocks noChangeAspect="1"/>
          </p:cNvGraphicFramePr>
          <p:nvPr>
            <p:extLst>
              <p:ext uri="{D42A27DB-BD31-4B8C-83A1-F6EECF244321}">
                <p14:modId xmlns:p14="http://schemas.microsoft.com/office/powerpoint/2010/main" val="811792116"/>
              </p:ext>
            </p:extLst>
          </p:nvPr>
        </p:nvGraphicFramePr>
        <p:xfrm>
          <a:off x="1916727" y="968376"/>
          <a:ext cx="8355370" cy="1998821"/>
        </p:xfrm>
        <a:graphic>
          <a:graphicData uri="http://schemas.openxmlformats.org/presentationml/2006/ole">
            <mc:AlternateContent xmlns:mc="http://schemas.openxmlformats.org/markup-compatibility/2006">
              <mc:Choice xmlns:v="urn:schemas-microsoft-com:vml" Requires="v">
                <p:oleObj spid="_x0000_s357907" name="Visio" r:id="rId5" imgW="8613783" imgH="2060640" progId="Visio.Drawing.11">
                  <p:embed/>
                </p:oleObj>
              </mc:Choice>
              <mc:Fallback>
                <p:oleObj name="Visio" r:id="rId5" imgW="8613783" imgH="2060640" progId="Visio.Drawing.11">
                  <p:embed/>
                  <p:pic>
                    <p:nvPicPr>
                      <p:cNvPr id="0" name=""/>
                      <p:cNvPicPr/>
                      <p:nvPr/>
                    </p:nvPicPr>
                    <p:blipFill>
                      <a:blip r:embed="rId6"/>
                      <a:stretch>
                        <a:fillRect/>
                      </a:stretch>
                    </p:blipFill>
                    <p:spPr>
                      <a:xfrm>
                        <a:off x="1916727" y="968376"/>
                        <a:ext cx="8355370" cy="1998821"/>
                      </a:xfrm>
                      <a:prstGeom prst="rect">
                        <a:avLst/>
                      </a:prstGeom>
                    </p:spPr>
                  </p:pic>
                </p:oleObj>
              </mc:Fallback>
            </mc:AlternateContent>
          </a:graphicData>
        </a:graphic>
      </p:graphicFrame>
      <p:sp>
        <p:nvSpPr>
          <p:cNvPr id="5" name="Rectangle 4">
            <a:hlinkClick r:id="rId7"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42058793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Location of Drivers and Other Requirements</a:t>
            </a:r>
          </a:p>
        </p:txBody>
      </p:sp>
      <p:sp>
        <p:nvSpPr>
          <p:cNvPr id="3" name="Content Placeholder 2"/>
          <p:cNvSpPr>
            <a:spLocks noGrp="1"/>
          </p:cNvSpPr>
          <p:nvPr>
            <p:ph idx="1"/>
          </p:nvPr>
        </p:nvSpPr>
        <p:spPr>
          <a:xfrm>
            <a:off x="1751727" y="3124200"/>
            <a:ext cx="8685371" cy="3145536"/>
          </a:xfrm>
        </p:spPr>
        <p:txBody>
          <a:bodyPr/>
          <a:lstStyle/>
          <a:p>
            <a:pPr marL="169863" indent="-169863">
              <a:lnSpc>
                <a:spcPct val="100000"/>
              </a:lnSpc>
            </a:pPr>
            <a:r>
              <a:rPr lang="en-US" sz="1400" dirty="0"/>
              <a:t>Location of radial drivers is left open by this standard, some options:</a:t>
            </a:r>
          </a:p>
          <a:p>
            <a:pPr marL="344488" lvl="1" indent="-174625">
              <a:lnSpc>
                <a:spcPct val="100000"/>
              </a:lnSpc>
            </a:pPr>
            <a:r>
              <a:rPr lang="en-US" sz="1200" b="0" dirty="0"/>
              <a:t>A Plug-In Module (a Slot Profile is on a later slide)</a:t>
            </a:r>
          </a:p>
          <a:p>
            <a:pPr marL="344488" lvl="1" indent="-174625">
              <a:lnSpc>
                <a:spcPct val="100000"/>
              </a:lnSpc>
            </a:pPr>
            <a:r>
              <a:rPr lang="en-US" sz="1200" b="0" dirty="0"/>
              <a:t>Some sort of daughtercard to the backplane or components directly on the backplane</a:t>
            </a:r>
          </a:p>
          <a:p>
            <a:pPr marL="169863" indent="-169863">
              <a:lnSpc>
                <a:spcPct val="100000"/>
              </a:lnSpc>
            </a:pPr>
            <a:r>
              <a:rPr lang="en-US" sz="1400" dirty="0"/>
              <a:t>AUX_CLK &amp; REF_CLK shall either both be bussed or both be radial to each slot </a:t>
            </a:r>
          </a:p>
          <a:p>
            <a:pPr marL="169863" indent="-169863">
              <a:lnSpc>
                <a:spcPct val="100000"/>
              </a:lnSpc>
            </a:pPr>
            <a:r>
              <a:rPr lang="en-US" sz="1400" dirty="0"/>
              <a:t>Observation: It is up to the system integrator to make sure clocks are only driven from one place.</a:t>
            </a:r>
          </a:p>
          <a:p>
            <a:pPr marL="346075" lvl="1" indent="-176213">
              <a:lnSpc>
                <a:spcPct val="100000"/>
              </a:lnSpc>
            </a:pPr>
            <a:r>
              <a:rPr lang="en-US" sz="1200" b="0" dirty="0"/>
              <a:t>It is assumed that if the bussed clocks are driven by a Plug-In Module, driving both Radial clocks and bussed clocks, that the driving slot is the only one with SYS_CON true.</a:t>
            </a:r>
          </a:p>
          <a:p>
            <a:pPr marL="346075" lvl="1" indent="-176213">
              <a:lnSpc>
                <a:spcPct val="100000"/>
              </a:lnSpc>
            </a:pPr>
            <a:r>
              <a:rPr lang="en-US" sz="1200" b="0" dirty="0"/>
              <a:t>Permission: A Plug-In Module driving radial clocks may drive the radial clocks regardless of the state of its SYS_CON.</a:t>
            </a:r>
          </a:p>
          <a:p>
            <a:pPr marL="169863" indent="-169863">
              <a:lnSpc>
                <a:spcPct val="100000"/>
              </a:lnSpc>
            </a:pPr>
            <a:r>
              <a:rPr lang="en-US" sz="1400" dirty="0"/>
              <a:t>Radial clock pair traces shall have a diff impedance within a range of 85 </a:t>
            </a:r>
            <a:r>
              <a:rPr lang="en-US" sz="1400" dirty="0">
                <a:latin typeface="Arial"/>
                <a:cs typeface="Arial"/>
              </a:rPr>
              <a:t>to </a:t>
            </a:r>
            <a:r>
              <a:rPr lang="en-US" sz="1400" dirty="0"/>
              <a:t>105 </a:t>
            </a:r>
            <a:r>
              <a:rPr lang="el-GR" sz="1400" dirty="0">
                <a:cs typeface="Arial"/>
              </a:rPr>
              <a:t>Ω</a:t>
            </a:r>
            <a:endParaRPr lang="en-US" sz="1400" dirty="0"/>
          </a:p>
        </p:txBody>
      </p:sp>
      <p:sp>
        <p:nvSpPr>
          <p:cNvPr id="6" name="Rectangle 5">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811792116"/>
              </p:ext>
            </p:extLst>
          </p:nvPr>
        </p:nvGraphicFramePr>
        <p:xfrm>
          <a:off x="1916113" y="968375"/>
          <a:ext cx="8356600" cy="1998663"/>
        </p:xfrm>
        <a:graphic>
          <a:graphicData uri="http://schemas.openxmlformats.org/presentationml/2006/ole">
            <mc:AlternateContent xmlns:mc="http://schemas.openxmlformats.org/markup-compatibility/2006">
              <mc:Choice xmlns:v="urn:schemas-microsoft-com:vml" Requires="v">
                <p:oleObj spid="_x0000_s351765" name="Visio" r:id="rId5" imgW="8613783" imgH="2060640" progId="Visio.Drawing.11">
                  <p:embed/>
                </p:oleObj>
              </mc:Choice>
              <mc:Fallback>
                <p:oleObj name="Visio" r:id="rId5" imgW="8613783" imgH="2060640" progId="Visio.Drawing.11">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6113" y="968375"/>
                        <a:ext cx="835660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949144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029" y="100584"/>
            <a:ext cx="10258928" cy="813816"/>
          </a:xfrm>
          <a:noFill/>
        </p:spPr>
        <p:txBody>
          <a:bodyPr/>
          <a:lstStyle/>
          <a:p>
            <a:r>
              <a:rPr lang="en-US" sz="2400" dirty="0">
                <a:solidFill>
                  <a:schemeClr val="tx1"/>
                </a:solidFill>
              </a:rPr>
              <a:t>Driver and Receiver Voltage Level Requirements</a:t>
            </a:r>
          </a:p>
        </p:txBody>
      </p:sp>
      <p:sp>
        <p:nvSpPr>
          <p:cNvPr id="3" name="Content Placeholder 2"/>
          <p:cNvSpPr>
            <a:spLocks noGrp="1"/>
          </p:cNvSpPr>
          <p:nvPr>
            <p:ph idx="1"/>
          </p:nvPr>
        </p:nvSpPr>
        <p:spPr>
          <a:xfrm>
            <a:off x="1827212" y="2667000"/>
            <a:ext cx="8534400" cy="3657600"/>
          </a:xfrm>
        </p:spPr>
        <p:txBody>
          <a:bodyPr/>
          <a:lstStyle/>
          <a:p>
            <a:pPr marL="171450" indent="-171450">
              <a:lnSpc>
                <a:spcPct val="100000"/>
              </a:lnSpc>
            </a:pPr>
            <a:r>
              <a:rPr lang="en-US" sz="1400" dirty="0">
                <a:cs typeface="Arial"/>
              </a:rPr>
              <a:t>Decided to depart from </a:t>
            </a:r>
            <a:r>
              <a:rPr lang="en-US" sz="1400" dirty="0">
                <a:cs typeface="Arial"/>
                <a:hlinkClick r:id="rId4" action="ppaction://hlinksldjump"/>
              </a:rPr>
              <a:t>[LVDS]</a:t>
            </a:r>
            <a:r>
              <a:rPr lang="en-US" sz="1400" dirty="0">
                <a:cs typeface="Arial"/>
              </a:rPr>
              <a:t> in order to better accommodate some higher speed devices</a:t>
            </a:r>
          </a:p>
          <a:p>
            <a:pPr marL="398463" lvl="1" indent="-166688">
              <a:lnSpc>
                <a:spcPct val="100000"/>
              </a:lnSpc>
              <a:spcBef>
                <a:spcPts val="400"/>
              </a:spcBef>
            </a:pPr>
            <a:r>
              <a:rPr lang="en-US" sz="1200" dirty="0">
                <a:cs typeface="Arial"/>
              </a:rPr>
              <a:t>Current version of </a:t>
            </a:r>
            <a:r>
              <a:rPr lang="en-US" sz="1200" dirty="0">
                <a:cs typeface="Arial"/>
                <a:hlinkClick r:id="rId4" action="ppaction://hlinksldjump"/>
              </a:rPr>
              <a:t>[LVDS]</a:t>
            </a:r>
            <a:r>
              <a:rPr lang="en-US" sz="1200" dirty="0">
                <a:cs typeface="Arial"/>
              </a:rPr>
              <a:t>  (TIA-644-A) dated Feb 2001 – some of the “LVDS” components found do not met it</a:t>
            </a:r>
          </a:p>
          <a:p>
            <a:pPr marL="398463" lvl="1" indent="-166688">
              <a:lnSpc>
                <a:spcPct val="100000"/>
              </a:lnSpc>
              <a:spcBef>
                <a:spcPts val="400"/>
              </a:spcBef>
            </a:pPr>
            <a:r>
              <a:rPr lang="en-US" sz="1200" dirty="0">
                <a:cs typeface="Arial"/>
              </a:rPr>
              <a:t>LVDS limits rise and fall times to 260 ps and it has a recommendation that transition time should not exceed .5 of a unit interval, these together limit clock rate to 960 MHz </a:t>
            </a:r>
          </a:p>
          <a:p>
            <a:pPr marL="617919" lvl="2" indent="-166688">
              <a:lnSpc>
                <a:spcPct val="100000"/>
              </a:lnSpc>
              <a:spcBef>
                <a:spcPts val="0"/>
              </a:spcBef>
            </a:pPr>
            <a:r>
              <a:rPr lang="en-US" sz="1200" b="0" dirty="0">
                <a:cs typeface="Arial"/>
              </a:rPr>
              <a:t>Would like to leave open the option to have a clock higher than 960 MHz</a:t>
            </a:r>
          </a:p>
          <a:p>
            <a:pPr marL="398463" lvl="1" indent="-166688">
              <a:lnSpc>
                <a:spcPct val="100000"/>
              </a:lnSpc>
              <a:spcBef>
                <a:spcPts val="100"/>
              </a:spcBef>
            </a:pPr>
            <a:r>
              <a:rPr lang="en-US" sz="1200" dirty="0">
                <a:cs typeface="Arial"/>
              </a:rPr>
              <a:t>Enable option of LVPECL and other logic families </a:t>
            </a:r>
          </a:p>
          <a:p>
            <a:pPr marL="617919" lvl="2" indent="-166688">
              <a:lnSpc>
                <a:spcPct val="100000"/>
              </a:lnSpc>
              <a:spcBef>
                <a:spcPts val="0"/>
              </a:spcBef>
            </a:pPr>
            <a:r>
              <a:rPr lang="en-US" sz="1200" b="0" dirty="0">
                <a:solidFill>
                  <a:srgbClr val="000000"/>
                </a:solidFill>
                <a:cs typeface="Arial"/>
              </a:rPr>
              <a:t>In some cases capacitors and/or resistors for level shifting and/or reducing input amplitude might be required</a:t>
            </a:r>
            <a:endParaRPr lang="en-US" sz="1200" dirty="0">
              <a:cs typeface="Arial"/>
            </a:endParaRPr>
          </a:p>
          <a:p>
            <a:pPr marL="171450" indent="-171450">
              <a:lnSpc>
                <a:spcPct val="100000"/>
              </a:lnSpc>
            </a:pPr>
            <a:r>
              <a:rPr lang="en-US" sz="1400" dirty="0">
                <a:cs typeface="Arial"/>
              </a:rPr>
              <a:t>Driver requirements for voltage at OUT+ and OUT- while driving </a:t>
            </a:r>
            <a:r>
              <a:rPr lang="en-US" sz="1400" dirty="0"/>
              <a:t>100 </a:t>
            </a:r>
            <a:r>
              <a:rPr lang="el-GR" sz="1400" dirty="0">
                <a:cs typeface="Arial"/>
              </a:rPr>
              <a:t>Ω</a:t>
            </a:r>
            <a:r>
              <a:rPr lang="en-US" sz="1400" dirty="0">
                <a:cs typeface="Arial"/>
              </a:rPr>
              <a:t> (applies to drivers used for both parallel and series termination)</a:t>
            </a:r>
          </a:p>
          <a:p>
            <a:pPr marL="398463" lvl="1" indent="-166688">
              <a:lnSpc>
                <a:spcPct val="100000"/>
              </a:lnSpc>
              <a:spcBef>
                <a:spcPts val="400"/>
              </a:spcBef>
            </a:pPr>
            <a:r>
              <a:rPr lang="en-US" sz="1200" dirty="0">
                <a:cs typeface="Arial"/>
              </a:rPr>
              <a:t>Differential: The absolute value of the difference between OUT+ and OUT- shall be ≥ 247 mV and ≤ 800 mV </a:t>
            </a:r>
          </a:p>
          <a:p>
            <a:pPr marL="398463" lvl="1" indent="-166688">
              <a:lnSpc>
                <a:spcPct val="100000"/>
              </a:lnSpc>
              <a:spcBef>
                <a:spcPts val="400"/>
              </a:spcBef>
            </a:pPr>
            <a:r>
              <a:rPr lang="en-US" sz="1200" dirty="0">
                <a:cs typeface="Arial"/>
              </a:rPr>
              <a:t>Common mode: (OUT+ added to OUT-)/2 shall be ≥ 900 mV and ≤ 1,500 mV </a:t>
            </a:r>
          </a:p>
          <a:p>
            <a:pPr marL="398463" lvl="1" indent="-166688">
              <a:lnSpc>
                <a:spcPct val="100000"/>
              </a:lnSpc>
              <a:spcBef>
                <a:spcPts val="400"/>
              </a:spcBef>
            </a:pPr>
            <a:r>
              <a:rPr lang="en-US" sz="1200" dirty="0">
                <a:cs typeface="Arial"/>
              </a:rPr>
              <a:t>Symmetry: Steady-state of (OUT+ added to OUT-)/2, for the two binary states shall be equal to within 50 mV</a:t>
            </a:r>
          </a:p>
          <a:p>
            <a:pPr marL="171450" indent="-171450">
              <a:lnSpc>
                <a:spcPct val="100000"/>
              </a:lnSpc>
            </a:pPr>
            <a:r>
              <a:rPr lang="en-US" sz="1400" dirty="0">
                <a:cs typeface="Arial"/>
              </a:rPr>
              <a:t>Receiver, in the parallel term case, shall properly operate over the following input voltages:</a:t>
            </a:r>
          </a:p>
          <a:p>
            <a:pPr marL="398463" lvl="1" indent="-166688">
              <a:lnSpc>
                <a:spcPct val="100000"/>
              </a:lnSpc>
              <a:spcBef>
                <a:spcPts val="400"/>
              </a:spcBef>
            </a:pPr>
            <a:r>
              <a:rPr lang="en-US" sz="1200" dirty="0">
                <a:cs typeface="Arial"/>
              </a:rPr>
              <a:t>Differential: With the absolute value of the difference between IN+ and IN- ≥100 mV and ≤ 1200 mV </a:t>
            </a:r>
          </a:p>
          <a:p>
            <a:pPr marL="398463" lvl="1" indent="-166688">
              <a:lnSpc>
                <a:spcPct val="100000"/>
              </a:lnSpc>
              <a:spcBef>
                <a:spcPts val="400"/>
              </a:spcBef>
            </a:pPr>
            <a:r>
              <a:rPr lang="en-US" sz="1200" dirty="0">
                <a:cs typeface="Arial"/>
              </a:rPr>
              <a:t>Common mode: With (IN+ added to IN-)/2  ≥ 800 mV and ≤ 1,600 mV </a:t>
            </a:r>
            <a:endParaRPr lang="en-US" sz="1200" dirty="0"/>
          </a:p>
        </p:txBody>
      </p:sp>
      <p:graphicFrame>
        <p:nvGraphicFramePr>
          <p:cNvPr id="4" name="Object 3"/>
          <p:cNvGraphicFramePr>
            <a:graphicFrameLocks noChangeAspect="1"/>
          </p:cNvGraphicFramePr>
          <p:nvPr>
            <p:extLst>
              <p:ext uri="{D42A27DB-BD31-4B8C-83A1-F6EECF244321}">
                <p14:modId xmlns:p14="http://schemas.microsoft.com/office/powerpoint/2010/main" val="3157872716"/>
              </p:ext>
            </p:extLst>
          </p:nvPr>
        </p:nvGraphicFramePr>
        <p:xfrm>
          <a:off x="2014395" y="990601"/>
          <a:ext cx="8160035" cy="1734486"/>
        </p:xfrm>
        <a:graphic>
          <a:graphicData uri="http://schemas.openxmlformats.org/presentationml/2006/ole">
            <mc:AlternateContent xmlns:mc="http://schemas.openxmlformats.org/markup-compatibility/2006">
              <mc:Choice xmlns:v="urn:schemas-microsoft-com:vml" Requires="v">
                <p:oleObj spid="_x0000_s360978" name="Visio" r:id="rId5" imgW="5870529" imgH="1247832" progId="Visio.Drawing.11">
                  <p:embed/>
                </p:oleObj>
              </mc:Choice>
              <mc:Fallback>
                <p:oleObj name="Visio" r:id="rId5" imgW="5870529" imgH="1247832" progId="Visio.Drawing.11">
                  <p:embed/>
                  <p:pic>
                    <p:nvPicPr>
                      <p:cNvPr id="0" name=""/>
                      <p:cNvPicPr>
                        <a:picLocks noChangeAspect="1" noChangeArrowheads="1"/>
                      </p:cNvPicPr>
                      <p:nvPr/>
                    </p:nvPicPr>
                    <p:blipFill>
                      <a:blip r:embed="rId6"/>
                      <a:srcRect/>
                      <a:stretch>
                        <a:fillRect/>
                      </a:stretch>
                    </p:blipFill>
                    <p:spPr bwMode="auto">
                      <a:xfrm>
                        <a:off x="2014395" y="990601"/>
                        <a:ext cx="8160035" cy="17344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a:hlinkClick r:id="rId7"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991285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477763" cy="813816"/>
          </a:xfrm>
        </p:spPr>
        <p:txBody>
          <a:bodyPr/>
          <a:lstStyle/>
          <a:p>
            <a:r>
              <a:rPr lang="en-US" dirty="0"/>
              <a:t>VITA 65.0 and 65.1 Partitioning Starting with [</a:t>
            </a:r>
            <a:r>
              <a:rPr lang="en-US" dirty="0">
                <a:hlinkClick r:id="rId3" action="ppaction://hlinksldjump"/>
              </a:rPr>
              <a:t>VITA-2017</a:t>
            </a:r>
            <a:r>
              <a:rPr lang="en-US" dirty="0"/>
              <a:t>] </a:t>
            </a:r>
          </a:p>
        </p:txBody>
      </p:sp>
      <p:sp>
        <p:nvSpPr>
          <p:cNvPr id="5" name="Rectangle 4">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4" name="Content Placeholder 3"/>
          <p:cNvSpPr>
            <a:spLocks noGrp="1"/>
          </p:cNvSpPr>
          <p:nvPr>
            <p:ph idx="1"/>
          </p:nvPr>
        </p:nvSpPr>
        <p:spPr>
          <a:xfrm>
            <a:off x="379412" y="1289304"/>
            <a:ext cx="9144000" cy="4828032"/>
          </a:xfrm>
        </p:spPr>
        <p:txBody>
          <a:bodyPr/>
          <a:lstStyle/>
          <a:p>
            <a:pPr marL="169863" indent="-169863">
              <a:lnSpc>
                <a:spcPct val="100000"/>
              </a:lnSpc>
              <a:spcBef>
                <a:spcPts val="1800"/>
              </a:spcBef>
            </a:pPr>
            <a:r>
              <a:rPr lang="en-US" sz="1600" dirty="0"/>
              <a:t>Adding dash options to Slot Profiles also increases dash options for Backplane and Module Profiles as well as adding tables for Slot Profiles</a:t>
            </a:r>
          </a:p>
          <a:p>
            <a:pPr marL="169863" indent="-169863">
              <a:lnSpc>
                <a:spcPct val="100000"/>
              </a:lnSpc>
              <a:spcBef>
                <a:spcPts val="1800"/>
              </a:spcBef>
            </a:pPr>
            <a:r>
              <a:rPr lang="en-US" sz="1600" dirty="0"/>
              <a:t>Tables of Backplane &amp; Module Profile dash options are in </a:t>
            </a:r>
            <a:r>
              <a:rPr lang="en-US" sz="1600" dirty="0">
                <a:hlinkClick r:id="rId3" action="ppaction://hlinksldjump"/>
              </a:rPr>
              <a:t>[VITA 65.1]</a:t>
            </a:r>
            <a:endParaRPr lang="en-US" sz="1600" dirty="0"/>
          </a:p>
          <a:p>
            <a:pPr marL="514350" lvl="1" indent="-231775">
              <a:lnSpc>
                <a:spcPct val="100000"/>
              </a:lnSpc>
              <a:spcBef>
                <a:spcPts val="500"/>
              </a:spcBef>
            </a:pPr>
            <a:r>
              <a:rPr lang="en-US" sz="1400" b="0" dirty="0"/>
              <a:t>Associated text stays in </a:t>
            </a:r>
            <a:r>
              <a:rPr lang="en-US" sz="1400" b="0" dirty="0">
                <a:hlinkClick r:id="rId3" action="ppaction://hlinksldjump"/>
              </a:rPr>
              <a:t>[VITA 65.0]</a:t>
            </a:r>
            <a:endParaRPr lang="en-US" sz="1400" b="0" dirty="0"/>
          </a:p>
          <a:p>
            <a:pPr marL="514350" lvl="1" indent="-231775">
              <a:lnSpc>
                <a:spcPct val="100000"/>
              </a:lnSpc>
              <a:spcBef>
                <a:spcPts val="500"/>
              </a:spcBef>
            </a:pPr>
            <a:r>
              <a:rPr lang="en-US" sz="1400" b="0" dirty="0">
                <a:hlinkClick r:id="rId3" action="ppaction://hlinksldjump"/>
              </a:rPr>
              <a:t>[VITA 65.0]</a:t>
            </a:r>
            <a:r>
              <a:rPr lang="en-US" sz="1400" b="0" dirty="0"/>
              <a:t> references tables in </a:t>
            </a:r>
            <a:r>
              <a:rPr lang="en-US" sz="1400" b="0" dirty="0">
                <a:hlinkClick r:id="rId3" action="ppaction://hlinksldjump"/>
              </a:rPr>
              <a:t>[VITA 65.1]</a:t>
            </a:r>
            <a:endParaRPr lang="en-US" sz="1400" b="0" dirty="0"/>
          </a:p>
          <a:p>
            <a:pPr marL="514350" lvl="1" indent="-231775">
              <a:lnSpc>
                <a:spcPct val="100000"/>
              </a:lnSpc>
              <a:spcBef>
                <a:spcPts val="500"/>
              </a:spcBef>
            </a:pPr>
            <a:r>
              <a:rPr lang="en-US" sz="1400" b="0" dirty="0"/>
              <a:t>Module Profile Tables include Alternative Naming Structures (ANSes) which specify the where Protocols Fields, for various ports, are within an AMPS (Alternative Module Profile Scheme) String </a:t>
            </a:r>
          </a:p>
          <a:p>
            <a:pPr marL="169863" indent="-169863">
              <a:lnSpc>
                <a:spcPct val="100000"/>
              </a:lnSpc>
              <a:spcBef>
                <a:spcPts val="1800"/>
              </a:spcBef>
            </a:pPr>
            <a:r>
              <a:rPr lang="en-US" sz="1600" dirty="0">
                <a:hlinkClick r:id="rId5" action="ppaction://hlinksldjump"/>
              </a:rPr>
              <a:t>[VITA 67.3]</a:t>
            </a:r>
            <a:r>
              <a:rPr lang="en-US" sz="1600" dirty="0"/>
              <a:t> standardizes coax Connector Module PCB footprints but not contact locations</a:t>
            </a:r>
          </a:p>
          <a:p>
            <a:pPr marL="514350" lvl="1" indent="-231775">
              <a:lnSpc>
                <a:spcPct val="100000"/>
              </a:lnSpc>
              <a:spcBef>
                <a:spcPts val="500"/>
              </a:spcBef>
            </a:pPr>
            <a:r>
              <a:rPr lang="en-US" sz="1400" b="0" dirty="0">
                <a:hlinkClick r:id="rId3" action="ppaction://hlinksldjump"/>
              </a:rPr>
              <a:t>[VITA 65.1]</a:t>
            </a:r>
            <a:r>
              <a:rPr lang="en-US" sz="1400" b="0" dirty="0"/>
              <a:t> includes tables of contact locations</a:t>
            </a:r>
          </a:p>
          <a:p>
            <a:pPr marL="169863" indent="-169863">
              <a:lnSpc>
                <a:spcPct val="100000"/>
              </a:lnSpc>
              <a:spcBef>
                <a:spcPts val="1800"/>
              </a:spcBef>
            </a:pPr>
            <a:r>
              <a:rPr lang="en-US" sz="1600" dirty="0">
                <a:hlinkClick r:id="rId3" action="ppaction://hlinksldjump"/>
              </a:rPr>
              <a:t>[VITA 65.0]</a:t>
            </a:r>
            <a:r>
              <a:rPr lang="en-US" sz="1600" dirty="0"/>
              <a:t> and </a:t>
            </a:r>
            <a:r>
              <a:rPr lang="en-US" sz="1600" dirty="0">
                <a:hlinkClick r:id="rId3" action="ppaction://hlinksldjump"/>
              </a:rPr>
              <a:t>[VITA 65.1]</a:t>
            </a:r>
            <a:r>
              <a:rPr lang="en-US" sz="1600" dirty="0"/>
              <a:t> section numbers are consistent with each other</a:t>
            </a:r>
          </a:p>
          <a:p>
            <a:pPr marL="514350" lvl="1" indent="-231775">
              <a:lnSpc>
                <a:spcPct val="100000"/>
              </a:lnSpc>
              <a:spcBef>
                <a:spcPts val="500"/>
              </a:spcBef>
            </a:pPr>
            <a:r>
              <a:rPr lang="en-US" sz="1400" b="0" dirty="0">
                <a:hlinkClick r:id="rId3" action="ppaction://hlinksldjump"/>
              </a:rPr>
              <a:t>[VITA 65.1]</a:t>
            </a:r>
            <a:r>
              <a:rPr lang="en-US" sz="1400" b="0" dirty="0"/>
              <a:t> has lots of skipped sections</a:t>
            </a:r>
          </a:p>
          <a:p>
            <a:pPr marL="169863" indent="-169863">
              <a:lnSpc>
                <a:spcPct val="100000"/>
              </a:lnSpc>
              <a:spcBef>
                <a:spcPts val="1800"/>
              </a:spcBef>
            </a:pPr>
            <a:r>
              <a:rPr lang="en-US" sz="1600" dirty="0">
                <a:hlinkClick r:id="rId3" action="ppaction://hlinksldjump"/>
              </a:rPr>
              <a:t>[VITA 65.1]</a:t>
            </a:r>
            <a:r>
              <a:rPr lang="en-US" sz="1600" dirty="0"/>
              <a:t> written using Microsoft Excel in order to make dealing with tables easier</a:t>
            </a:r>
          </a:p>
          <a:p>
            <a:pPr marL="514350" lvl="1" indent="-231775">
              <a:lnSpc>
                <a:spcPct val="100000"/>
              </a:lnSpc>
              <a:spcBef>
                <a:spcPts val="500"/>
              </a:spcBef>
            </a:pPr>
            <a:r>
              <a:rPr lang="en-US" sz="1400" b="0" dirty="0"/>
              <a:t>Many of the tables are wider than what will nicely fit in the width of a page</a:t>
            </a:r>
          </a:p>
          <a:p>
            <a:pPr marL="514350" lvl="1" indent="-231775">
              <a:lnSpc>
                <a:spcPct val="100000"/>
              </a:lnSpc>
              <a:spcBef>
                <a:spcPts val="500"/>
              </a:spcBef>
            </a:pPr>
            <a:r>
              <a:rPr lang="en-US" sz="1400" b="0" dirty="0"/>
              <a:t>Available in both Excel and .pdf</a:t>
            </a:r>
          </a:p>
        </p:txBody>
      </p:sp>
      <p:graphicFrame>
        <p:nvGraphicFramePr>
          <p:cNvPr id="6" name="Object 5"/>
          <p:cNvGraphicFramePr>
            <a:graphicFrameLocks noChangeAspect="1"/>
          </p:cNvGraphicFramePr>
          <p:nvPr>
            <p:extLst>
              <p:ext uri="{D42A27DB-BD31-4B8C-83A1-F6EECF244321}">
                <p14:modId xmlns:p14="http://schemas.microsoft.com/office/powerpoint/2010/main" val="1759045064"/>
              </p:ext>
            </p:extLst>
          </p:nvPr>
        </p:nvGraphicFramePr>
        <p:xfrm>
          <a:off x="8824913" y="1063625"/>
          <a:ext cx="3365500" cy="5264150"/>
        </p:xfrm>
        <a:graphic>
          <a:graphicData uri="http://schemas.openxmlformats.org/presentationml/2006/ole">
            <mc:AlternateContent xmlns:mc="http://schemas.openxmlformats.org/markup-compatibility/2006">
              <mc:Choice xmlns:v="urn:schemas-microsoft-com:vml" Requires="v">
                <p:oleObj spid="_x0000_s397563" name="Visio" r:id="rId6" imgW="3786892" imgH="5920646" progId="Visio.Drawing.11">
                  <p:embed/>
                </p:oleObj>
              </mc:Choice>
              <mc:Fallback>
                <p:oleObj name="Visio" r:id="rId6" imgW="3786892" imgH="5920646" progId="Visio.Drawing.11">
                  <p:embed/>
                  <p:pic>
                    <p:nvPicPr>
                      <p:cNvPr id="4" name="Object 3"/>
                      <p:cNvPicPr/>
                      <p:nvPr/>
                    </p:nvPicPr>
                    <p:blipFill>
                      <a:blip r:embed="rId7"/>
                      <a:stretch>
                        <a:fillRect/>
                      </a:stretch>
                    </p:blipFill>
                    <p:spPr>
                      <a:xfrm>
                        <a:off x="8824913" y="1063625"/>
                        <a:ext cx="3365500" cy="5264150"/>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5614885D-7C90-4B0D-845C-C10235CCA53E}"/>
              </a:ext>
            </a:extLst>
          </p:cNvPr>
          <p:cNvSpPr txBox="1"/>
          <p:nvPr/>
        </p:nvSpPr>
        <p:spPr>
          <a:xfrm>
            <a:off x="6341515" y="6642556"/>
            <a:ext cx="3260467" cy="215444"/>
          </a:xfrm>
          <a:prstGeom prst="rect">
            <a:avLst/>
          </a:prstGeom>
          <a:noFill/>
        </p:spPr>
        <p:txBody>
          <a:bodyPr wrap="square" rtlCol="0">
            <a:spAutoFit/>
          </a:bodyPr>
          <a:lstStyle/>
          <a:p>
            <a:pPr>
              <a:defRPr/>
            </a:pPr>
            <a:r>
              <a:rPr lang="en-US" sz="800" b="1" dirty="0">
                <a:hlinkClick r:id="rId8" action="ppaction://hlinksldjump"/>
              </a:rPr>
              <a:t>65.0/65.1 Partitioning</a:t>
            </a:r>
            <a:r>
              <a:rPr lang="en-US" sz="800" b="1" dirty="0"/>
              <a:t>, Connector Module Standards: </a:t>
            </a:r>
            <a:r>
              <a:rPr lang="en-US" sz="800" b="1" dirty="0">
                <a:hlinkClick r:id="rId9" action="ppaction://hlinksldjump"/>
              </a:rPr>
              <a:t>first</a:t>
            </a:r>
            <a:r>
              <a:rPr lang="en-US" sz="800" b="1" dirty="0"/>
              <a:t>, </a:t>
            </a:r>
            <a:r>
              <a:rPr lang="en-US" sz="800" b="1" dirty="0">
                <a:hlinkClick r:id="rId10" action="ppaction://hlinksldjump"/>
              </a:rPr>
              <a:t>2</a:t>
            </a:r>
            <a:r>
              <a:rPr lang="en-US" sz="800" b="1" baseline="30000" dirty="0">
                <a:hlinkClick r:id="rId10" action="ppaction://hlinksldjump"/>
              </a:rPr>
              <a:t>nd</a:t>
            </a:r>
            <a:endParaRPr lang="en-US" sz="800" b="1" baseline="30000" dirty="0"/>
          </a:p>
        </p:txBody>
      </p:sp>
    </p:spTree>
    <p:extLst>
      <p:ext uri="{BB962C8B-B14F-4D97-AF65-F5344CB8AC3E}">
        <p14:creationId xmlns:p14="http://schemas.microsoft.com/office/powerpoint/2010/main" val="32469207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chemeClr val="tx1"/>
                </a:solidFill>
              </a:rPr>
              <a:t>Parallel vs. Series Termination</a:t>
            </a:r>
          </a:p>
        </p:txBody>
      </p:sp>
      <p:graphicFrame>
        <p:nvGraphicFramePr>
          <p:cNvPr id="4" name="Object 3"/>
          <p:cNvGraphicFramePr>
            <a:graphicFrameLocks noChangeAspect="1"/>
          </p:cNvGraphicFramePr>
          <p:nvPr>
            <p:extLst>
              <p:ext uri="{D42A27DB-BD31-4B8C-83A1-F6EECF244321}">
                <p14:modId xmlns:p14="http://schemas.microsoft.com/office/powerpoint/2010/main" val="583172240"/>
              </p:ext>
            </p:extLst>
          </p:nvPr>
        </p:nvGraphicFramePr>
        <p:xfrm>
          <a:off x="2245518" y="908050"/>
          <a:ext cx="7697788" cy="4857750"/>
        </p:xfrm>
        <a:graphic>
          <a:graphicData uri="http://schemas.openxmlformats.org/presentationml/2006/ole">
            <mc:AlternateContent xmlns:mc="http://schemas.openxmlformats.org/markup-compatibility/2006">
              <mc:Choice xmlns:v="urn:schemas-microsoft-com:vml" Requires="v">
                <p:oleObj spid="_x0000_s372213" name="Visio" r:id="rId3" imgW="5921280" imgH="3736800" progId="Visio.Drawing.11">
                  <p:embed/>
                </p:oleObj>
              </mc:Choice>
              <mc:Fallback>
                <p:oleObj name="Visio" r:id="rId3" imgW="5921280" imgH="3736800" progId="Visio.Drawing.11">
                  <p:embed/>
                  <p:pic>
                    <p:nvPicPr>
                      <p:cNvPr id="0" name=""/>
                      <p:cNvPicPr/>
                      <p:nvPr/>
                    </p:nvPicPr>
                    <p:blipFill>
                      <a:blip r:embed="rId4"/>
                      <a:stretch>
                        <a:fillRect/>
                      </a:stretch>
                    </p:blipFill>
                    <p:spPr>
                      <a:xfrm>
                        <a:off x="2245518" y="908050"/>
                        <a:ext cx="7697788" cy="4857750"/>
                      </a:xfrm>
                      <a:prstGeom prst="rect">
                        <a:avLst/>
                      </a:prstGeom>
                    </p:spPr>
                  </p:pic>
                </p:oleObj>
              </mc:Fallback>
            </mc:AlternateContent>
          </a:graphicData>
        </a:graphic>
      </p:graphicFrame>
      <p:sp>
        <p:nvSpPr>
          <p:cNvPr id="5" name="Content Placeholder 55"/>
          <p:cNvSpPr txBox="1">
            <a:spLocks noGrp="1"/>
          </p:cNvSpPr>
          <p:nvPr>
            <p:ph idx="1"/>
          </p:nvPr>
        </p:nvSpPr>
        <p:spPr>
          <a:xfrm>
            <a:off x="2932112" y="5715000"/>
            <a:ext cx="6324600" cy="609600"/>
          </a:xfrm>
          <a:prstGeom prst="rect">
            <a:avLst/>
          </a:prstGeom>
          <a:solidFill>
            <a:srgbClr val="B9E5FA"/>
          </a:solidFill>
          <a:ln w="12700">
            <a:solidFill>
              <a:schemeClr val="tx1"/>
            </a:solidFill>
          </a:ln>
          <a:effectLst>
            <a:outerShdw blurRad="50800" dist="38100" dir="2700000">
              <a:srgbClr val="000000">
                <a:alpha val="43000"/>
              </a:srgbClr>
            </a:outerShdw>
          </a:effectLst>
        </p:spPr>
        <p:txBody>
          <a:bodyPr anchor="ctr"/>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Wingdings" charset="2"/>
              <a:buChar char="§"/>
              <a:defRPr sz="1600" b="1">
                <a:solidFill>
                  <a:schemeClr val="tx1"/>
                </a:solidFill>
                <a:latin typeface="+mn-lt"/>
                <a:ea typeface="ＭＳ Ｐゴシック" pitchFamily="-110" charset="-128"/>
              </a:defRPr>
            </a:lvl3pPr>
            <a:lvl4pPr marL="1033272" indent="0" algn="l" rtl="0" eaLnBrk="1" fontAlgn="base" hangingPunct="1">
              <a:lnSpc>
                <a:spcPts val="1600"/>
              </a:lnSpc>
              <a:spcBef>
                <a:spcPts val="600"/>
              </a:spcBef>
              <a:spcAft>
                <a:spcPct val="0"/>
              </a:spcAft>
              <a:buSzPct val="100000"/>
              <a:buFontTx/>
              <a:buNone/>
              <a:defRPr sz="1400" b="1">
                <a:solidFill>
                  <a:schemeClr val="tx1"/>
                </a:solidFill>
                <a:latin typeface="+mn-lt"/>
                <a:ea typeface="ＭＳ Ｐゴシック" pitchFamily="-110" charset="-128"/>
              </a:defRPr>
            </a:lvl4pPr>
            <a:lvl5pPr marL="1261872" indent="0" algn="l" rtl="0" eaLnBrk="1" fontAlgn="base" hangingPunct="1">
              <a:lnSpc>
                <a:spcPts val="1400"/>
              </a:lnSpc>
              <a:spcBef>
                <a:spcPts val="600"/>
              </a:spcBef>
              <a:spcAft>
                <a:spcPct val="0"/>
              </a:spcAft>
              <a:buSzPct val="85000"/>
              <a:buFontTx/>
              <a:buNone/>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169863" indent="-169863">
              <a:lnSpc>
                <a:spcPct val="100000"/>
              </a:lnSpc>
            </a:pPr>
            <a:r>
              <a:rPr lang="en-US" sz="1800" kern="0" dirty="0"/>
              <a:t>Radial clock terminations are either parallel or series</a:t>
            </a:r>
          </a:p>
          <a:p>
            <a:pPr marL="457200" lvl="1" indent="-174625">
              <a:lnSpc>
                <a:spcPct val="100000"/>
              </a:lnSpc>
              <a:spcBef>
                <a:spcPts val="300"/>
              </a:spcBef>
            </a:pPr>
            <a:r>
              <a:rPr lang="en-US" sz="1600" kern="0" dirty="0"/>
              <a:t>Details on the next few slides</a:t>
            </a:r>
          </a:p>
        </p:txBody>
      </p:sp>
      <p:sp>
        <p:nvSpPr>
          <p:cNvPr id="6" name="Rectangle 5">
            <a:hlinkClick r:id="rId5"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7" name="TextBox 6"/>
          <p:cNvSpPr txBox="1"/>
          <p:nvPr/>
        </p:nvSpPr>
        <p:spPr>
          <a:xfrm>
            <a:off x="1726750" y="6616244"/>
            <a:ext cx="7110148" cy="215444"/>
          </a:xfrm>
          <a:prstGeom prst="rect">
            <a:avLst/>
          </a:prstGeom>
          <a:noFill/>
        </p:spPr>
        <p:txBody>
          <a:bodyPr wrap="square" rtlCol="0">
            <a:spAutoFit/>
          </a:bodyPr>
          <a:lstStyle/>
          <a:p>
            <a:pPr marL="0" marR="0" indent="0" defTabSz="914400" rtl="0" eaLnBrk="0" fontAlgn="base" latinLnBrk="0" hangingPunct="0">
              <a:lnSpc>
                <a:spcPct val="100000"/>
              </a:lnSpc>
              <a:spcBef>
                <a:spcPct val="0"/>
              </a:spcBef>
              <a:spcAft>
                <a:spcPct val="0"/>
              </a:spcAft>
              <a:buClrTx/>
              <a:buSzTx/>
              <a:buFontTx/>
              <a:buNone/>
              <a:tabLst/>
              <a:defRPr/>
            </a:pPr>
            <a:r>
              <a:rPr lang="en-US" sz="800" b="1" dirty="0"/>
              <a:t>Hyperlinks: </a:t>
            </a:r>
            <a:r>
              <a:rPr lang="en-US" sz="800" b="1" dirty="0">
                <a:hlinkClick r:id="rId6" action="ppaction://hlinksldjump"/>
              </a:rPr>
              <a:t>Slot Profile naming</a:t>
            </a:r>
            <a:endParaRPr lang="en-US" sz="800" b="1" dirty="0"/>
          </a:p>
        </p:txBody>
      </p:sp>
    </p:spTree>
    <p:extLst>
      <p:ext uri="{BB962C8B-B14F-4D97-AF65-F5344CB8AC3E}">
        <p14:creationId xmlns:p14="http://schemas.microsoft.com/office/powerpoint/2010/main" val="39375290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029" y="100584"/>
            <a:ext cx="10258928" cy="813816"/>
          </a:xfrm>
          <a:noFill/>
        </p:spPr>
        <p:txBody>
          <a:bodyPr/>
          <a:lstStyle/>
          <a:p>
            <a:r>
              <a:rPr lang="en-US" sz="2200" dirty="0"/>
              <a:t>Radial REF_CLK &amp; </a:t>
            </a:r>
            <a:r>
              <a:rPr lang="en-US" sz="2400" dirty="0"/>
              <a:t>AUX_CLK</a:t>
            </a:r>
            <a:r>
              <a:rPr lang="en-US" sz="2200" dirty="0"/>
              <a:t> with Parallel Termination</a:t>
            </a:r>
          </a:p>
        </p:txBody>
      </p:sp>
      <p:sp>
        <p:nvSpPr>
          <p:cNvPr id="3" name="Content Placeholder 2"/>
          <p:cNvSpPr>
            <a:spLocks noGrp="1"/>
          </p:cNvSpPr>
          <p:nvPr>
            <p:ph idx="1"/>
          </p:nvPr>
        </p:nvSpPr>
        <p:spPr>
          <a:xfrm>
            <a:off x="723027" y="2743200"/>
            <a:ext cx="10742771" cy="3581400"/>
          </a:xfrm>
        </p:spPr>
        <p:txBody>
          <a:bodyPr/>
          <a:lstStyle/>
          <a:p>
            <a:pPr>
              <a:lnSpc>
                <a:spcPct val="100000"/>
              </a:lnSpc>
            </a:pPr>
            <a:r>
              <a:rPr lang="en-US" sz="1400" dirty="0"/>
              <a:t>Differential termination at the receiver shall be within a range of 85 to 110 </a:t>
            </a:r>
            <a:r>
              <a:rPr lang="el-GR" sz="1400" dirty="0"/>
              <a:t>Ω</a:t>
            </a:r>
            <a:endParaRPr lang="en-US" sz="1400" dirty="0"/>
          </a:p>
          <a:p>
            <a:pPr marL="457200" lvl="1" indent="-174625">
              <a:lnSpc>
                <a:spcPct val="100000"/>
              </a:lnSpc>
              <a:spcBef>
                <a:spcPts val="400"/>
              </a:spcBef>
            </a:pPr>
            <a:r>
              <a:rPr lang="en-US" sz="1200" b="0" dirty="0"/>
              <a:t>For best clock performance, have termination on the Plug-In Module right at receiver </a:t>
            </a:r>
          </a:p>
          <a:p>
            <a:pPr marL="457200" lvl="1" indent="-174625">
              <a:lnSpc>
                <a:spcPct val="100000"/>
              </a:lnSpc>
              <a:spcBef>
                <a:spcPts val="400"/>
              </a:spcBef>
            </a:pPr>
            <a:r>
              <a:rPr lang="en-US" sz="1200" b="0" dirty="0"/>
              <a:t>Plug-In Modules with terminations cannot be used in a slot with a bussed clock</a:t>
            </a:r>
          </a:p>
          <a:p>
            <a:pPr marL="457200" lvl="1" indent="-174625">
              <a:lnSpc>
                <a:spcPct val="100000"/>
              </a:lnSpc>
              <a:spcBef>
                <a:spcPts val="400"/>
              </a:spcBef>
            </a:pPr>
            <a:r>
              <a:rPr lang="en-US" sz="1200" b="0" dirty="0"/>
              <a:t>Slot Profile naming makes clear which Plug-In Modules have parallel terminations</a:t>
            </a:r>
          </a:p>
          <a:p>
            <a:pPr>
              <a:lnSpc>
                <a:spcPct val="100000"/>
              </a:lnSpc>
              <a:spcBef>
                <a:spcPts val="1800"/>
              </a:spcBef>
            </a:pPr>
            <a:r>
              <a:rPr lang="en-US" sz="1400" dirty="0"/>
              <a:t>A resistor may be added at the clock source, typically with a range of 85 to 110 </a:t>
            </a:r>
            <a:r>
              <a:rPr lang="el-GR" sz="1400" dirty="0">
                <a:cs typeface="Arial"/>
              </a:rPr>
              <a:t>Ω</a:t>
            </a:r>
            <a:endParaRPr lang="en-US" sz="1400" dirty="0"/>
          </a:p>
          <a:p>
            <a:pPr marL="457200" lvl="1" indent="-174625">
              <a:lnSpc>
                <a:spcPct val="100000"/>
              </a:lnSpc>
              <a:spcBef>
                <a:spcPts val="400"/>
              </a:spcBef>
            </a:pPr>
            <a:r>
              <a:rPr lang="en-US" sz="1200" b="0" dirty="0"/>
              <a:t>Clock source shall drive voltage levels as given on the Voltage Level Requirements Slide, at the Driver compliance</a:t>
            </a:r>
            <a:br>
              <a:rPr lang="en-US" sz="1200" b="0" dirty="0"/>
            </a:br>
            <a:r>
              <a:rPr lang="en-US" sz="1200" b="0" dirty="0"/>
              <a:t>points, for a 100 </a:t>
            </a:r>
            <a:r>
              <a:rPr lang="el-GR" sz="1200" b="0" dirty="0">
                <a:cs typeface="Arial"/>
              </a:rPr>
              <a:t>Ω</a:t>
            </a:r>
            <a:r>
              <a:rPr lang="en-US" sz="1200" b="0" dirty="0"/>
              <a:t> load at the receiver, even if loaded with an additional resistor at the source</a:t>
            </a:r>
          </a:p>
          <a:p>
            <a:pPr marL="457200" lvl="1" indent="-174625">
              <a:lnSpc>
                <a:spcPct val="100000"/>
              </a:lnSpc>
              <a:spcBef>
                <a:spcPts val="400"/>
              </a:spcBef>
            </a:pPr>
            <a:r>
              <a:rPr lang="en-US" sz="1200" b="0" dirty="0"/>
              <a:t>Driver compliance points are as close as practical to the output of the driver’s termination network</a:t>
            </a:r>
          </a:p>
          <a:p>
            <a:pPr marL="457200" lvl="1" indent="-174625">
              <a:lnSpc>
                <a:spcPct val="100000"/>
              </a:lnSpc>
              <a:spcBef>
                <a:spcPts val="400"/>
              </a:spcBef>
            </a:pPr>
            <a:r>
              <a:rPr lang="en-US" sz="1200" b="0" dirty="0"/>
              <a:t>Permission: Voltage drop due to trace resistance may drop the voltage slightly below required driver levels, at a</a:t>
            </a:r>
            <a:br>
              <a:rPr lang="en-US" sz="1200" b="0" dirty="0"/>
            </a:br>
            <a:r>
              <a:rPr lang="en-US" sz="1200" b="0" dirty="0"/>
              <a:t>driving Plug-In Module’s backplane connector. </a:t>
            </a:r>
          </a:p>
          <a:p>
            <a:pPr marL="169863" indent="-169863">
              <a:lnSpc>
                <a:spcPct val="100000"/>
              </a:lnSpc>
            </a:pPr>
            <a:r>
              <a:rPr lang="en-US" sz="1400" dirty="0"/>
              <a:t>For REF_CLK and AUX_CLK there shall be a DC path from the Driver Compliance Points to the termination at the receiver</a:t>
            </a:r>
          </a:p>
          <a:p>
            <a:pPr marL="346075" lvl="1" indent="-176213">
              <a:lnSpc>
                <a:spcPct val="100000"/>
              </a:lnSpc>
              <a:spcBef>
                <a:spcPts val="400"/>
              </a:spcBef>
            </a:pPr>
            <a:r>
              <a:rPr lang="en-US" sz="1200" b="0" dirty="0"/>
              <a:t>There may be AC coupling between the driver and the Driver Compliance Points (See figure.)</a:t>
            </a:r>
          </a:p>
          <a:p>
            <a:pPr marL="512763" lvl="2" indent="-123825">
              <a:lnSpc>
                <a:spcPct val="100000"/>
              </a:lnSpc>
              <a:spcBef>
                <a:spcPts val="0"/>
              </a:spcBef>
            </a:pPr>
            <a:r>
              <a:rPr lang="en-US" sz="1200" b="0" dirty="0"/>
              <a:t>Resistors might be required in order to meet common mode voltage requirements at the Driver Compliance Points</a:t>
            </a:r>
          </a:p>
          <a:p>
            <a:pPr marL="346075" lvl="1" indent="-176213">
              <a:lnSpc>
                <a:spcPct val="100000"/>
              </a:lnSpc>
              <a:spcBef>
                <a:spcPts val="400"/>
              </a:spcBef>
            </a:pPr>
            <a:r>
              <a:rPr lang="en-US" sz="1200" b="0" dirty="0"/>
              <a:t>There may be AC coupling between the termination at the receiver and the receiver (See figure.)</a:t>
            </a:r>
          </a:p>
          <a:p>
            <a:pPr marL="457200" lvl="1" indent="-174625">
              <a:lnSpc>
                <a:spcPct val="100000"/>
              </a:lnSpc>
              <a:spcBef>
                <a:spcPts val="200"/>
              </a:spcBef>
            </a:pPr>
            <a:endParaRPr lang="en-US" sz="1200" b="0" dirty="0"/>
          </a:p>
        </p:txBody>
      </p:sp>
      <p:graphicFrame>
        <p:nvGraphicFramePr>
          <p:cNvPr id="4" name="Object 3"/>
          <p:cNvGraphicFramePr>
            <a:graphicFrameLocks noChangeAspect="1"/>
          </p:cNvGraphicFramePr>
          <p:nvPr>
            <p:extLst>
              <p:ext uri="{D42A27DB-BD31-4B8C-83A1-F6EECF244321}">
                <p14:modId xmlns:p14="http://schemas.microsoft.com/office/powerpoint/2010/main" val="3557713605"/>
              </p:ext>
            </p:extLst>
          </p:nvPr>
        </p:nvGraphicFramePr>
        <p:xfrm>
          <a:off x="2044700" y="995363"/>
          <a:ext cx="8099425" cy="1712912"/>
        </p:xfrm>
        <a:graphic>
          <a:graphicData uri="http://schemas.openxmlformats.org/presentationml/2006/ole">
            <mc:AlternateContent xmlns:mc="http://schemas.openxmlformats.org/markup-compatibility/2006">
              <mc:Choice xmlns:v="urn:schemas-microsoft-com:vml" Requires="v">
                <p:oleObj spid="_x0000_s355860" name="Visio" r:id="rId4" imgW="5867046" imgH="1241689" progId="Visio.Drawing.11">
                  <p:embed/>
                </p:oleObj>
              </mc:Choice>
              <mc:Fallback>
                <p:oleObj name="Visio" r:id="rId4" imgW="5867046" imgH="1241689" progId="Visio.Drawing.11">
                  <p:embed/>
                  <p:pic>
                    <p:nvPicPr>
                      <p:cNvPr id="0" name=""/>
                      <p:cNvPicPr>
                        <a:picLocks noChangeAspect="1" noChangeArrowheads="1"/>
                      </p:cNvPicPr>
                      <p:nvPr/>
                    </p:nvPicPr>
                    <p:blipFill>
                      <a:blip r:embed="rId5"/>
                      <a:srcRect/>
                      <a:stretch>
                        <a:fillRect/>
                      </a:stretch>
                    </p:blipFill>
                    <p:spPr bwMode="auto">
                      <a:xfrm>
                        <a:off x="2044700" y="995363"/>
                        <a:ext cx="8099425" cy="1712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a:hlinkClick r:id="rId6"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30718568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1657412940"/>
              </p:ext>
            </p:extLst>
          </p:nvPr>
        </p:nvGraphicFramePr>
        <p:xfrm>
          <a:off x="3215406" y="962846"/>
          <a:ext cx="5758013" cy="1551755"/>
        </p:xfrm>
        <a:graphic>
          <a:graphicData uri="http://schemas.openxmlformats.org/presentationml/2006/ole">
            <mc:AlternateContent xmlns:mc="http://schemas.openxmlformats.org/markup-compatibility/2006">
              <mc:Choice xmlns:v="urn:schemas-microsoft-com:vml" Requires="v">
                <p:oleObj spid="_x0000_s434208" name="Visio" r:id="rId4" imgW="5006968" imgH="1349352" progId="Visio.Drawing.11">
                  <p:embed/>
                </p:oleObj>
              </mc:Choice>
              <mc:Fallback>
                <p:oleObj name="Visio" r:id="rId4" imgW="5006968" imgH="1349352" progId="Visio.Drawing.11">
                  <p:embed/>
                  <p:pic>
                    <p:nvPicPr>
                      <p:cNvPr id="0" name=""/>
                      <p:cNvPicPr>
                        <a:picLocks noChangeAspect="1" noChangeArrowheads="1"/>
                      </p:cNvPicPr>
                      <p:nvPr/>
                    </p:nvPicPr>
                    <p:blipFill>
                      <a:blip r:embed="rId5"/>
                      <a:srcRect/>
                      <a:stretch>
                        <a:fillRect/>
                      </a:stretch>
                    </p:blipFill>
                    <p:spPr bwMode="auto">
                      <a:xfrm>
                        <a:off x="3215406" y="962846"/>
                        <a:ext cx="5758013" cy="1551755"/>
                      </a:xfrm>
                      <a:prstGeom prst="rect">
                        <a:avLst/>
                      </a:prstGeom>
                      <a:noFill/>
                      <a:ln>
                        <a:noFill/>
                      </a:ln>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831085343"/>
              </p:ext>
            </p:extLst>
          </p:nvPr>
        </p:nvGraphicFramePr>
        <p:xfrm>
          <a:off x="3215406" y="2546351"/>
          <a:ext cx="5758013" cy="1551755"/>
        </p:xfrm>
        <a:graphic>
          <a:graphicData uri="http://schemas.openxmlformats.org/presentationml/2006/ole">
            <mc:AlternateContent xmlns:mc="http://schemas.openxmlformats.org/markup-compatibility/2006">
              <mc:Choice xmlns:v="urn:schemas-microsoft-com:vml" Requires="v">
                <p:oleObj spid="_x0000_s434209" name="Visio" r:id="rId6" imgW="5006968" imgH="1349352" progId="Visio.Drawing.11">
                  <p:embed/>
                </p:oleObj>
              </mc:Choice>
              <mc:Fallback>
                <p:oleObj name="Visio" r:id="rId6" imgW="5006968" imgH="1349352" progId="Visio.Drawing.11">
                  <p:embed/>
                  <p:pic>
                    <p:nvPicPr>
                      <p:cNvPr id="0" name=""/>
                      <p:cNvPicPr>
                        <a:picLocks noChangeAspect="1" noChangeArrowheads="1"/>
                      </p:cNvPicPr>
                      <p:nvPr/>
                    </p:nvPicPr>
                    <p:blipFill>
                      <a:blip r:embed="rId7"/>
                      <a:srcRect/>
                      <a:stretch>
                        <a:fillRect/>
                      </a:stretch>
                    </p:blipFill>
                    <p:spPr bwMode="auto">
                      <a:xfrm>
                        <a:off x="3215406" y="2546351"/>
                        <a:ext cx="5758013" cy="15517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1422030" y="100584"/>
            <a:ext cx="9547913" cy="813816"/>
          </a:xfrm>
          <a:noFill/>
        </p:spPr>
        <p:txBody>
          <a:bodyPr/>
          <a:lstStyle/>
          <a:p>
            <a:r>
              <a:rPr lang="en-US" sz="2400" dirty="0"/>
              <a:t>Series Termination at The Source</a:t>
            </a:r>
          </a:p>
        </p:txBody>
      </p:sp>
      <p:sp>
        <p:nvSpPr>
          <p:cNvPr id="3" name="Content Placeholder 2"/>
          <p:cNvSpPr>
            <a:spLocks noGrp="1"/>
          </p:cNvSpPr>
          <p:nvPr>
            <p:ph idx="1"/>
          </p:nvPr>
        </p:nvSpPr>
        <p:spPr>
          <a:xfrm>
            <a:off x="1713667" y="4114800"/>
            <a:ext cx="8761491" cy="2209800"/>
          </a:xfrm>
        </p:spPr>
        <p:txBody>
          <a:bodyPr/>
          <a:lstStyle/>
          <a:p>
            <a:pPr marL="112713" indent="-112713">
              <a:lnSpc>
                <a:spcPct val="100000"/>
              </a:lnSpc>
            </a:pPr>
            <a:r>
              <a:rPr lang="en-US" sz="1400" dirty="0"/>
              <a:t>If can tolerate slower edge rates etc., should use series termination to drive clocks</a:t>
            </a:r>
          </a:p>
          <a:p>
            <a:pPr marL="342900" lvl="1" indent="-168275">
              <a:lnSpc>
                <a:spcPct val="100000"/>
              </a:lnSpc>
              <a:spcBef>
                <a:spcPts val="200"/>
              </a:spcBef>
            </a:pPr>
            <a:r>
              <a:rPr lang="en-US" sz="1200" b="0" dirty="0"/>
              <a:t>Enables the driving of slots expecting radial clocks and those expecting bussed clocks</a:t>
            </a:r>
          </a:p>
          <a:p>
            <a:pPr marL="112713" indent="-112713">
              <a:lnSpc>
                <a:spcPct val="100000"/>
              </a:lnSpc>
              <a:spcBef>
                <a:spcPts val="600"/>
              </a:spcBef>
            </a:pPr>
            <a:r>
              <a:rPr lang="en-US" sz="1400" dirty="0"/>
              <a:t>If using series termination, shall have </a:t>
            </a:r>
            <a:r>
              <a:rPr lang="en-US" sz="1400" dirty="0">
                <a:cs typeface="Arial"/>
              </a:rPr>
              <a:t>series resistors, with </a:t>
            </a:r>
            <a:r>
              <a:rPr lang="en-US" sz="1400" dirty="0"/>
              <a:t>a range of 40 to 55 </a:t>
            </a:r>
            <a:r>
              <a:rPr lang="el-GR" sz="1400" dirty="0">
                <a:cs typeface="Arial"/>
              </a:rPr>
              <a:t>Ω</a:t>
            </a:r>
            <a:r>
              <a:rPr lang="en-US" sz="1400" dirty="0">
                <a:cs typeface="Arial"/>
              </a:rPr>
              <a:t>, at the source</a:t>
            </a:r>
          </a:p>
          <a:p>
            <a:pPr marL="342900" lvl="1" indent="-168275">
              <a:lnSpc>
                <a:spcPct val="100000"/>
              </a:lnSpc>
              <a:spcBef>
                <a:spcPts val="200"/>
              </a:spcBef>
            </a:pPr>
            <a:r>
              <a:rPr lang="en-US" sz="1200" b="0" dirty="0"/>
              <a:t>Series resistors shall be within ± 5% of each other</a:t>
            </a:r>
            <a:endParaRPr lang="en-US" sz="1200" dirty="0"/>
          </a:p>
          <a:p>
            <a:pPr marL="112713" indent="-112713">
              <a:lnSpc>
                <a:spcPct val="100000"/>
              </a:lnSpc>
              <a:spcBef>
                <a:spcPts val="600"/>
              </a:spcBef>
            </a:pPr>
            <a:r>
              <a:rPr lang="en-US" sz="1400" dirty="0"/>
              <a:t>If using series termination, should have a </a:t>
            </a:r>
            <a:r>
              <a:rPr lang="en-US" sz="1400" dirty="0">
                <a:cs typeface="Arial"/>
              </a:rPr>
              <a:t>parallel resistor, with a range of </a:t>
            </a:r>
            <a:r>
              <a:rPr lang="en-US" sz="1400" dirty="0"/>
              <a:t>85 to 110 </a:t>
            </a:r>
            <a:r>
              <a:rPr lang="el-GR" sz="1400" dirty="0">
                <a:cs typeface="Arial"/>
              </a:rPr>
              <a:t>Ω</a:t>
            </a:r>
            <a:r>
              <a:rPr lang="en-US" sz="1400" dirty="0">
                <a:cs typeface="Arial"/>
              </a:rPr>
              <a:t>, at the driver</a:t>
            </a:r>
            <a:endParaRPr lang="en-US" sz="1400" dirty="0"/>
          </a:p>
          <a:p>
            <a:pPr marL="342900" lvl="1" indent="-168275">
              <a:lnSpc>
                <a:spcPct val="100000"/>
              </a:lnSpc>
              <a:spcBef>
                <a:spcPts val="200"/>
              </a:spcBef>
            </a:pPr>
            <a:r>
              <a:rPr lang="en-US" sz="1200" b="0" dirty="0"/>
              <a:t>85 to 110 </a:t>
            </a:r>
            <a:r>
              <a:rPr lang="el-GR" sz="1200" b="0" dirty="0">
                <a:cs typeface="Arial"/>
              </a:rPr>
              <a:t>Ω</a:t>
            </a:r>
            <a:r>
              <a:rPr lang="en-US" sz="1200" b="0" dirty="0"/>
              <a:t> at source serves multiple purposes</a:t>
            </a:r>
          </a:p>
          <a:p>
            <a:pPr marL="515938" lvl="2" indent="-117475">
              <a:lnSpc>
                <a:spcPct val="100000"/>
              </a:lnSpc>
              <a:spcBef>
                <a:spcPts val="0"/>
              </a:spcBef>
            </a:pPr>
            <a:r>
              <a:rPr lang="en-US" sz="1200" b="0" dirty="0"/>
              <a:t>Helps with signal integrity, even when driving a Plug-In expecting radial clocks – reduces near-end crosstalk</a:t>
            </a:r>
          </a:p>
          <a:p>
            <a:pPr marL="515938" lvl="2" indent="-117475">
              <a:lnSpc>
                <a:spcPct val="100000"/>
              </a:lnSpc>
              <a:spcBef>
                <a:spcPts val="0"/>
              </a:spcBef>
            </a:pPr>
            <a:r>
              <a:rPr lang="en-US" sz="1200" b="0" dirty="0"/>
              <a:t>Establishes signaling voltages for unterminated Plug-In Modules (those expecting bussed clocks), for LVDS-like drivers</a:t>
            </a:r>
          </a:p>
          <a:p>
            <a:pPr marL="296482" lvl="1" indent="-117475">
              <a:lnSpc>
                <a:spcPct val="100000"/>
              </a:lnSpc>
              <a:spcBef>
                <a:spcPts val="0"/>
              </a:spcBef>
            </a:pPr>
            <a:r>
              <a:rPr lang="en-US" sz="1200" b="0" dirty="0"/>
              <a:t>What is important is that there be a low impedance (lower than 110 </a:t>
            </a:r>
            <a:r>
              <a:rPr lang="el-GR" sz="1200" b="0" dirty="0"/>
              <a:t>Ω</a:t>
            </a:r>
            <a:r>
              <a:rPr lang="en-US" sz="1200" b="0" dirty="0"/>
              <a:t>) path between the driver outputs, in order to absorb reflections. This may be implemented with smaller value resistors or other techniques.</a:t>
            </a:r>
          </a:p>
        </p:txBody>
      </p:sp>
      <p:cxnSp>
        <p:nvCxnSpPr>
          <p:cNvPr id="7" name="Straight Connector 6"/>
          <p:cNvCxnSpPr/>
          <p:nvPr/>
        </p:nvCxnSpPr>
        <p:spPr bwMode="auto">
          <a:xfrm>
            <a:off x="711015" y="2530748"/>
            <a:ext cx="10969943" cy="0"/>
          </a:xfrm>
          <a:prstGeom prst="line">
            <a:avLst/>
          </a:prstGeom>
          <a:solidFill>
            <a:schemeClr val="accent1"/>
          </a:solidFill>
          <a:ln w="19050" cap="flat" cmpd="sng" algn="ctr">
            <a:solidFill>
              <a:srgbClr val="0070C0"/>
            </a:solidFill>
            <a:prstDash val="solid"/>
            <a:round/>
            <a:headEnd type="none" w="sm" len="sm"/>
            <a:tailEnd type="none" w="sm" len="sm"/>
          </a:ln>
          <a:effectLst/>
        </p:spPr>
      </p:cxnSp>
      <p:cxnSp>
        <p:nvCxnSpPr>
          <p:cNvPr id="10" name="Straight Connector 9"/>
          <p:cNvCxnSpPr/>
          <p:nvPr/>
        </p:nvCxnSpPr>
        <p:spPr bwMode="auto">
          <a:xfrm>
            <a:off x="711015" y="4114800"/>
            <a:ext cx="10969943" cy="0"/>
          </a:xfrm>
          <a:prstGeom prst="line">
            <a:avLst/>
          </a:prstGeom>
          <a:solidFill>
            <a:schemeClr val="accent1"/>
          </a:solidFill>
          <a:ln w="19050" cap="flat" cmpd="sng" algn="ctr">
            <a:solidFill>
              <a:srgbClr val="0070C0"/>
            </a:solidFill>
            <a:prstDash val="solid"/>
            <a:round/>
            <a:headEnd type="none" w="sm" len="sm"/>
            <a:tailEnd type="none" w="sm" len="sm"/>
          </a:ln>
          <a:effectLst/>
        </p:spPr>
      </p:cxnSp>
      <p:sp>
        <p:nvSpPr>
          <p:cNvPr id="8" name="Rectangle 7">
            <a:hlinkClick r:id="rId8"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3705312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332173963"/>
              </p:ext>
            </p:extLst>
          </p:nvPr>
        </p:nvGraphicFramePr>
        <p:xfrm>
          <a:off x="6970386" y="990600"/>
          <a:ext cx="4255923" cy="1146949"/>
        </p:xfrm>
        <a:graphic>
          <a:graphicData uri="http://schemas.openxmlformats.org/presentationml/2006/ole">
            <mc:AlternateContent xmlns:mc="http://schemas.openxmlformats.org/markup-compatibility/2006">
              <mc:Choice xmlns:v="urn:schemas-microsoft-com:vml" Requires="v">
                <p:oleObj spid="_x0000_s407096" name="Visio" r:id="rId4" imgW="5006968" imgH="1349352" progId="Visio.Drawing.11">
                  <p:embed/>
                </p:oleObj>
              </mc:Choice>
              <mc:Fallback>
                <p:oleObj name="Visio" r:id="rId4" imgW="5006968" imgH="1349352"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0386" y="990600"/>
                        <a:ext cx="4255923" cy="1146949"/>
                      </a:xfrm>
                      <a:prstGeom prst="rect">
                        <a:avLst/>
                      </a:prstGeom>
                      <a:noFill/>
                      <a:ln>
                        <a:noFill/>
                      </a:ln>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37273846"/>
              </p:ext>
            </p:extLst>
          </p:nvPr>
        </p:nvGraphicFramePr>
        <p:xfrm>
          <a:off x="962515" y="990600"/>
          <a:ext cx="4255923" cy="1146949"/>
        </p:xfrm>
        <a:graphic>
          <a:graphicData uri="http://schemas.openxmlformats.org/presentationml/2006/ole">
            <mc:AlternateContent xmlns:mc="http://schemas.openxmlformats.org/markup-compatibility/2006">
              <mc:Choice xmlns:v="urn:schemas-microsoft-com:vml" Requires="v">
                <p:oleObj spid="_x0000_s407097" name="Visio" r:id="rId6" imgW="5006968" imgH="1349352" progId="Visio.Drawing.11">
                  <p:embed/>
                </p:oleObj>
              </mc:Choice>
              <mc:Fallback>
                <p:oleObj name="Visio" r:id="rId6" imgW="5006968" imgH="1349352"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2515" y="990600"/>
                        <a:ext cx="4255923" cy="114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1422030" y="100584"/>
            <a:ext cx="9649486" cy="813816"/>
          </a:xfrm>
          <a:noFill/>
        </p:spPr>
        <p:txBody>
          <a:bodyPr/>
          <a:lstStyle/>
          <a:p>
            <a:r>
              <a:rPr lang="en-US" sz="2400" dirty="0"/>
              <a:t>Series Termination Requirements</a:t>
            </a:r>
          </a:p>
        </p:txBody>
      </p:sp>
      <p:sp>
        <p:nvSpPr>
          <p:cNvPr id="3" name="Content Placeholder 2"/>
          <p:cNvSpPr>
            <a:spLocks noGrp="1"/>
          </p:cNvSpPr>
          <p:nvPr>
            <p:ph idx="1"/>
          </p:nvPr>
        </p:nvSpPr>
        <p:spPr>
          <a:xfrm>
            <a:off x="760412" y="2057400"/>
            <a:ext cx="8659918" cy="4267200"/>
          </a:xfrm>
        </p:spPr>
        <p:txBody>
          <a:bodyPr/>
          <a:lstStyle/>
          <a:p>
            <a:pPr marL="169863" indent="-169863">
              <a:lnSpc>
                <a:spcPct val="100000"/>
              </a:lnSpc>
            </a:pPr>
            <a:r>
              <a:rPr lang="en-US" sz="1500" dirty="0"/>
              <a:t>With series termination driving a Plug-In Module expecting bussed clocks</a:t>
            </a:r>
            <a:endParaRPr lang="en-US" sz="1500" b="0" dirty="0"/>
          </a:p>
          <a:p>
            <a:pPr marL="400050" lvl="1" indent="-168275">
              <a:lnSpc>
                <a:spcPct val="100000"/>
              </a:lnSpc>
              <a:spcBef>
                <a:spcPts val="200"/>
              </a:spcBef>
            </a:pPr>
            <a:r>
              <a:rPr lang="en-US" sz="1200" b="0" dirty="0"/>
              <a:t>Bussed REF_CLK in </a:t>
            </a:r>
            <a:r>
              <a:rPr lang="en-US" sz="1200" b="0" dirty="0">
                <a:hlinkClick r:id="rId8" action="ppaction://hlinksldjump"/>
              </a:rPr>
              <a:t>[VITA 46.0]</a:t>
            </a:r>
            <a:r>
              <a:rPr lang="en-US" sz="1200" b="0" dirty="0"/>
              <a:t> uses M-LVDS drivers and receivers</a:t>
            </a:r>
          </a:p>
          <a:p>
            <a:pPr marL="400050" lvl="1" indent="-168275">
              <a:lnSpc>
                <a:spcPct val="100000"/>
              </a:lnSpc>
              <a:spcBef>
                <a:spcPts val="200"/>
              </a:spcBef>
            </a:pPr>
            <a:r>
              <a:rPr lang="en-US" sz="1200" b="0" dirty="0"/>
              <a:t>Radial clock driver required to drive at least 350 mV into an open circuit (not quite as high as M-LVDS spec of 480 mV)</a:t>
            </a:r>
          </a:p>
          <a:p>
            <a:pPr marL="169863" indent="-169863">
              <a:lnSpc>
                <a:spcPct val="100000"/>
              </a:lnSpc>
              <a:spcBef>
                <a:spcPts val="1000"/>
              </a:spcBef>
            </a:pPr>
            <a:r>
              <a:rPr lang="en-US" sz="1500" dirty="0"/>
              <a:t>With series terminations driving a Plug-In Module expecting radial clocks</a:t>
            </a:r>
          </a:p>
          <a:p>
            <a:pPr marL="400050" lvl="1" indent="-168275">
              <a:lnSpc>
                <a:spcPct val="100000"/>
              </a:lnSpc>
              <a:spcBef>
                <a:spcPts val="200"/>
              </a:spcBef>
            </a:pPr>
            <a:r>
              <a:rPr lang="en-US" sz="1200" b="0" dirty="0"/>
              <a:t>Driver shall drive voltage levels as given in Level Requirements Slide, at the compliance points even though loaded with approximately 67 </a:t>
            </a:r>
            <a:r>
              <a:rPr lang="el-GR" sz="1200" b="0" dirty="0">
                <a:cs typeface="Arial"/>
              </a:rPr>
              <a:t>Ω</a:t>
            </a:r>
            <a:r>
              <a:rPr lang="en-US" sz="1200" b="0" dirty="0"/>
              <a:t> (100 </a:t>
            </a:r>
            <a:r>
              <a:rPr lang="el-GR" sz="1200" b="0" dirty="0">
                <a:cs typeface="Arial"/>
              </a:rPr>
              <a:t>Ω</a:t>
            </a:r>
            <a:r>
              <a:rPr lang="en-US" sz="1200" b="0" dirty="0"/>
              <a:t> at both source and load &amp; 50 </a:t>
            </a:r>
            <a:r>
              <a:rPr lang="el-GR" sz="1200" b="0" dirty="0">
                <a:cs typeface="Arial"/>
              </a:rPr>
              <a:t>Ω</a:t>
            </a:r>
            <a:r>
              <a:rPr lang="en-US" sz="1200" b="0" dirty="0"/>
              <a:t> series resistors)</a:t>
            </a:r>
          </a:p>
          <a:p>
            <a:pPr marL="400050" lvl="1" indent="-163513">
              <a:lnSpc>
                <a:spcPct val="100000"/>
              </a:lnSpc>
              <a:spcBef>
                <a:spcPts val="200"/>
              </a:spcBef>
            </a:pPr>
            <a:r>
              <a:rPr lang="en-US" sz="1200" b="0" dirty="0"/>
              <a:t>Series resistors decrease slew rate, which might not be desired for high-frequency clock applications</a:t>
            </a:r>
          </a:p>
          <a:p>
            <a:pPr marL="171450" indent="-171450">
              <a:lnSpc>
                <a:spcPct val="100000"/>
              </a:lnSpc>
              <a:spcBef>
                <a:spcPts val="1000"/>
              </a:spcBef>
            </a:pPr>
            <a:r>
              <a:rPr lang="en-US" sz="1500" dirty="0"/>
              <a:t>M-LVDS (TIA-899) &amp; LVDS (TIA-644-A) Standards driver and receiver requirements</a:t>
            </a:r>
          </a:p>
          <a:p>
            <a:pPr marL="350457" lvl="1" indent="-112713">
              <a:lnSpc>
                <a:spcPct val="100000"/>
              </a:lnSpc>
              <a:spcBef>
                <a:spcPts val="200"/>
              </a:spcBef>
              <a:tabLst>
                <a:tab pos="1314450" algn="l"/>
              </a:tabLst>
            </a:pPr>
            <a:r>
              <a:rPr lang="en-US" sz="1200" b="0" dirty="0"/>
              <a:t>OpenVPX radial clocks: drive levels are diff 247 to 800 mV into 100 </a:t>
            </a:r>
            <a:r>
              <a:rPr lang="el-GR" sz="1200" b="0" dirty="0">
                <a:cs typeface="Arial"/>
              </a:rPr>
              <a:t>Ω</a:t>
            </a:r>
            <a:r>
              <a:rPr lang="en-US" sz="1200" b="0" dirty="0">
                <a:cs typeface="Arial"/>
              </a:rPr>
              <a:t>; inputs OK with 100 to 1,200 mV diff</a:t>
            </a:r>
            <a:endParaRPr lang="en-US" sz="1200" b="0" dirty="0"/>
          </a:p>
          <a:p>
            <a:pPr marL="350457" lvl="1" indent="-112713">
              <a:lnSpc>
                <a:spcPct val="100000"/>
              </a:lnSpc>
              <a:spcBef>
                <a:spcPts val="200"/>
              </a:spcBef>
              <a:tabLst>
                <a:tab pos="1314450" algn="l"/>
              </a:tabLst>
            </a:pPr>
            <a:r>
              <a:rPr lang="en-US" sz="1200" b="0" dirty="0">
                <a:hlinkClick r:id="rId9" action="ppaction://hlinksldjump"/>
              </a:rPr>
              <a:t>[M-LVDS]</a:t>
            </a:r>
            <a:r>
              <a:rPr lang="en-US" sz="1200" b="0" dirty="0"/>
              <a:t>	drive levels are differential 480 to 650 mV into   50 </a:t>
            </a:r>
            <a:r>
              <a:rPr lang="el-GR" sz="1200" b="0" dirty="0">
                <a:cs typeface="Arial"/>
              </a:rPr>
              <a:t>Ω</a:t>
            </a:r>
            <a:endParaRPr lang="en-US" sz="1200" b="0" dirty="0"/>
          </a:p>
          <a:p>
            <a:pPr marL="350457" lvl="1" indent="-112713">
              <a:lnSpc>
                <a:spcPct val="100000"/>
              </a:lnSpc>
              <a:spcBef>
                <a:spcPts val="200"/>
              </a:spcBef>
              <a:tabLst>
                <a:tab pos="1314450" algn="l"/>
              </a:tabLst>
            </a:pPr>
            <a:r>
              <a:rPr lang="en-US" sz="1200" b="0" dirty="0">
                <a:hlinkClick r:id="rId9" action="ppaction://hlinksldjump"/>
              </a:rPr>
              <a:t>[LVDS]</a:t>
            </a:r>
            <a:r>
              <a:rPr lang="en-US" sz="1200" b="0" dirty="0"/>
              <a:t>	drive levels are differential 247 to 454 mV into 100 </a:t>
            </a:r>
            <a:r>
              <a:rPr lang="el-GR" sz="1200" b="0" dirty="0">
                <a:cs typeface="Arial"/>
              </a:rPr>
              <a:t>Ω</a:t>
            </a:r>
            <a:r>
              <a:rPr lang="en-US" sz="1200" b="0" dirty="0"/>
              <a:t>;</a:t>
            </a:r>
            <a:br>
              <a:rPr lang="en-US" sz="1200" b="0" dirty="0"/>
            </a:br>
            <a:r>
              <a:rPr lang="en-US" sz="1200" b="0" dirty="0"/>
              <a:t>	inputs OK with 100 to 600 mV differential</a:t>
            </a:r>
          </a:p>
          <a:p>
            <a:pPr marL="350457" lvl="1" indent="-112713">
              <a:lnSpc>
                <a:spcPct val="100000"/>
              </a:lnSpc>
              <a:spcBef>
                <a:spcPts val="200"/>
              </a:spcBef>
              <a:tabLst>
                <a:tab pos="1314450" algn="l"/>
              </a:tabLst>
            </a:pPr>
            <a:r>
              <a:rPr lang="en-US" sz="1200" b="0" dirty="0">
                <a:hlinkClick r:id="rId9" action="ppaction://hlinksldjump"/>
              </a:rPr>
              <a:t>[M-LVDS]</a:t>
            </a:r>
            <a:r>
              <a:rPr lang="en-US" sz="1200" b="0" dirty="0"/>
              <a:t>	type 1 inputs OK with   50 mV to 2,400 mV differential in</a:t>
            </a:r>
          </a:p>
          <a:p>
            <a:pPr marL="350457" lvl="1" indent="-112713">
              <a:lnSpc>
                <a:spcPct val="100000"/>
              </a:lnSpc>
              <a:spcBef>
                <a:spcPts val="200"/>
              </a:spcBef>
              <a:tabLst>
                <a:tab pos="1314450" algn="l"/>
              </a:tabLst>
            </a:pPr>
            <a:r>
              <a:rPr lang="en-US" sz="1200" b="0" dirty="0">
                <a:hlinkClick r:id="rId9" action="ppaction://hlinksldjump"/>
              </a:rPr>
              <a:t>[M-LVDS]</a:t>
            </a:r>
            <a:r>
              <a:rPr lang="en-US" sz="1200" b="0" dirty="0"/>
              <a:t>	type 2 inputs OK with 150 mV to 2,400 mV differential in</a:t>
            </a:r>
          </a:p>
          <a:p>
            <a:pPr marL="171450" indent="-171450">
              <a:lnSpc>
                <a:spcPct val="100000"/>
              </a:lnSpc>
              <a:spcBef>
                <a:spcPts val="1000"/>
              </a:spcBef>
              <a:tabLst>
                <a:tab pos="400050" algn="l"/>
              </a:tabLst>
            </a:pPr>
            <a:r>
              <a:rPr lang="en-US" sz="1500" dirty="0"/>
              <a:t>Notice in table to right that it takes 491 mV of drive into</a:t>
            </a:r>
            <a:br>
              <a:rPr lang="en-US" sz="1500" dirty="0"/>
            </a:br>
            <a:r>
              <a:rPr lang="en-US" sz="1500" dirty="0"/>
              <a:t>series resistors to drive required 247 mV into 100 </a:t>
            </a:r>
            <a:r>
              <a:rPr lang="el-GR" sz="1500" dirty="0"/>
              <a:t>Ω</a:t>
            </a:r>
            <a:endParaRPr lang="en-US" sz="1500" dirty="0"/>
          </a:p>
          <a:p>
            <a:pPr marL="473202" lvl="1" indent="-171450">
              <a:lnSpc>
                <a:spcPct val="100000"/>
              </a:lnSpc>
              <a:spcBef>
                <a:spcPts val="200"/>
              </a:spcBef>
              <a:tabLst>
                <a:tab pos="400050" algn="l"/>
              </a:tabLst>
            </a:pPr>
            <a:r>
              <a:rPr lang="en-US" sz="1200" b="0" dirty="0"/>
              <a:t>M-LVDS driver might not drive enough, although M-LVDS is into 50 </a:t>
            </a:r>
            <a:r>
              <a:rPr lang="el-GR" sz="1200" b="0" dirty="0">
                <a:cs typeface="Arial"/>
              </a:rPr>
              <a:t>Ω</a:t>
            </a:r>
            <a:br>
              <a:rPr lang="en-US" sz="1200" b="0" dirty="0">
                <a:cs typeface="Arial"/>
              </a:rPr>
            </a:br>
            <a:r>
              <a:rPr lang="en-US" sz="1200" b="0" dirty="0"/>
              <a:t>and if used for OpenVPX series term will be driving 67 </a:t>
            </a:r>
            <a:r>
              <a:rPr lang="el-GR" sz="1200" b="0" dirty="0">
                <a:cs typeface="Arial"/>
              </a:rPr>
              <a:t>Ω</a:t>
            </a:r>
            <a:endParaRPr lang="en-US" sz="1200" b="0" dirty="0"/>
          </a:p>
        </p:txBody>
      </p:sp>
      <p:graphicFrame>
        <p:nvGraphicFramePr>
          <p:cNvPr id="5" name="Object 4"/>
          <p:cNvGraphicFramePr>
            <a:graphicFrameLocks noChangeAspect="1"/>
          </p:cNvGraphicFramePr>
          <p:nvPr>
            <p:extLst>
              <p:ext uri="{D42A27DB-BD31-4B8C-83A1-F6EECF244321}">
                <p14:modId xmlns:p14="http://schemas.microsoft.com/office/powerpoint/2010/main" val="1388166007"/>
              </p:ext>
            </p:extLst>
          </p:nvPr>
        </p:nvGraphicFramePr>
        <p:xfrm>
          <a:off x="6780212" y="4343400"/>
          <a:ext cx="4770437" cy="1951037"/>
        </p:xfrm>
        <a:graphic>
          <a:graphicData uri="http://schemas.openxmlformats.org/presentationml/2006/ole">
            <mc:AlternateContent xmlns:mc="http://schemas.openxmlformats.org/markup-compatibility/2006">
              <mc:Choice xmlns:v="urn:schemas-microsoft-com:vml" Requires="v">
                <p:oleObj spid="_x0000_s407098" name="Worksheet" r:id="rId10" imgW="4770115" imgH="1950696" progId="Excel.Sheet.12">
                  <p:embed/>
                </p:oleObj>
              </mc:Choice>
              <mc:Fallback>
                <p:oleObj name="Worksheet" r:id="rId10" imgW="4770115" imgH="1950696" progId="Excel.Sheet.12">
                  <p:embed/>
                  <p:pic>
                    <p:nvPicPr>
                      <p:cNvPr id="0" name=""/>
                      <p:cNvPicPr/>
                      <p:nvPr/>
                    </p:nvPicPr>
                    <p:blipFill>
                      <a:blip r:embed="rId11"/>
                      <a:stretch>
                        <a:fillRect/>
                      </a:stretch>
                    </p:blipFill>
                    <p:spPr>
                      <a:xfrm>
                        <a:off x="6780212" y="4343400"/>
                        <a:ext cx="4770437" cy="1951037"/>
                      </a:xfrm>
                      <a:prstGeom prst="rect">
                        <a:avLst/>
                      </a:prstGeom>
                      <a:solidFill>
                        <a:schemeClr val="accent1">
                          <a:lumMod val="20000"/>
                          <a:lumOff val="80000"/>
                        </a:schemeClr>
                      </a:solidFill>
                    </p:spPr>
                  </p:pic>
                </p:oleObj>
              </mc:Fallback>
            </mc:AlternateContent>
          </a:graphicData>
        </a:graphic>
      </p:graphicFrame>
      <p:sp>
        <p:nvSpPr>
          <p:cNvPr id="7" name="Rectangle 6">
            <a:hlinkClick r:id="rId12" action="ppaction://hlinksldjump"/>
          </p:cNvPr>
          <p:cNvSpPr/>
          <p:nvPr/>
        </p:nvSpPr>
        <p:spPr bwMode="auto">
          <a:xfrm>
            <a:off x="11782531" y="6400800"/>
            <a:ext cx="406294"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37962458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169093703"/>
              </p:ext>
            </p:extLst>
          </p:nvPr>
        </p:nvGraphicFramePr>
        <p:xfrm>
          <a:off x="1916113" y="968375"/>
          <a:ext cx="8356600" cy="1998663"/>
        </p:xfrm>
        <a:graphic>
          <a:graphicData uri="http://schemas.openxmlformats.org/presentationml/2006/ole">
            <mc:AlternateContent xmlns:mc="http://schemas.openxmlformats.org/markup-compatibility/2006">
              <mc:Choice xmlns:v="urn:schemas-microsoft-com:vml" Requires="v">
                <p:oleObj spid="_x0000_s356884" name="Visio" r:id="rId4" imgW="8613783" imgH="2060640" progId="Visio.Drawing.11">
                  <p:embed/>
                </p:oleObj>
              </mc:Choice>
              <mc:Fallback>
                <p:oleObj name="Visio" r:id="rId4" imgW="8613783" imgH="2060640" progId="Visio.Drawing.11">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6113" y="968375"/>
                        <a:ext cx="835660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1255449" y="100584"/>
            <a:ext cx="9714494" cy="813816"/>
          </a:xfrm>
        </p:spPr>
        <p:txBody>
          <a:bodyPr/>
          <a:lstStyle/>
          <a:p>
            <a:r>
              <a:rPr lang="en-US" sz="2400" dirty="0"/>
              <a:t>Slot and Module Profile Naming to Indicate Termination Type</a:t>
            </a:r>
          </a:p>
        </p:txBody>
      </p:sp>
      <p:sp>
        <p:nvSpPr>
          <p:cNvPr id="3" name="Content Placeholder 2"/>
          <p:cNvSpPr>
            <a:spLocks noGrp="1"/>
          </p:cNvSpPr>
          <p:nvPr>
            <p:ph idx="1"/>
          </p:nvPr>
        </p:nvSpPr>
        <p:spPr>
          <a:xfrm>
            <a:off x="1688253" y="3048000"/>
            <a:ext cx="8812318" cy="3276600"/>
          </a:xfrm>
        </p:spPr>
        <p:txBody>
          <a:bodyPr/>
          <a:lstStyle/>
          <a:p>
            <a:pPr marL="169863" indent="-169863">
              <a:lnSpc>
                <a:spcPct val="100000"/>
              </a:lnSpc>
              <a:spcBef>
                <a:spcPts val="1800"/>
              </a:spcBef>
            </a:pPr>
            <a:r>
              <a:rPr lang="en-US" sz="1600" dirty="0"/>
              <a:t>Slot Profile naming for radial vs. bussed and location of termination</a:t>
            </a:r>
          </a:p>
          <a:p>
            <a:pPr marL="342900" lvl="1" indent="-168275">
              <a:lnSpc>
                <a:spcPct val="100000"/>
              </a:lnSpc>
            </a:pPr>
            <a:r>
              <a:rPr lang="en-US" sz="1400" dirty="0"/>
              <a:t>An “p” after “SLT3” or “SLT6” indicates radial clocks with parallel terminations</a:t>
            </a:r>
          </a:p>
          <a:p>
            <a:pPr marL="563944" lvl="2" indent="-174625">
              <a:lnSpc>
                <a:spcPct val="100000"/>
              </a:lnSpc>
              <a:spcBef>
                <a:spcPts val="100"/>
              </a:spcBef>
            </a:pPr>
            <a:r>
              <a:rPr lang="en-US" sz="1200" b="0" dirty="0"/>
              <a:t>SLT3-PAY-2F2U-14.2.3 becomes SLT3p-PAY-2F2U-14.2.3</a:t>
            </a:r>
          </a:p>
          <a:p>
            <a:pPr marL="563944" lvl="2" indent="-174625">
              <a:lnSpc>
                <a:spcPct val="100000"/>
              </a:lnSpc>
              <a:spcBef>
                <a:spcPts val="100"/>
              </a:spcBef>
            </a:pPr>
            <a:r>
              <a:rPr lang="en-US" sz="1200" b="0" dirty="0"/>
              <a:t>“p” used with both Slot Profiles for driving clocks as well those receiving</a:t>
            </a:r>
          </a:p>
          <a:p>
            <a:pPr marL="342900" lvl="1" indent="-168275">
              <a:lnSpc>
                <a:spcPct val="100000"/>
              </a:lnSpc>
            </a:pPr>
            <a:r>
              <a:rPr lang="en-US" sz="1400" dirty="0"/>
              <a:t>An “s” indicates radial clocks with series termination at clock source</a:t>
            </a:r>
          </a:p>
          <a:p>
            <a:pPr marL="563944" lvl="2" indent="-174625">
              <a:lnSpc>
                <a:spcPct val="100000"/>
              </a:lnSpc>
              <a:spcBef>
                <a:spcPts val="100"/>
              </a:spcBef>
            </a:pPr>
            <a:r>
              <a:rPr lang="en-US" sz="1200" b="0" dirty="0"/>
              <a:t>SLT3-PAY-2F2U-14.2.3 becomes SLT3s-PAY-2F2U-14.2.3</a:t>
            </a:r>
          </a:p>
          <a:p>
            <a:pPr marL="563944" lvl="2" indent="-174625">
              <a:lnSpc>
                <a:spcPct val="100000"/>
              </a:lnSpc>
              <a:spcBef>
                <a:spcPts val="100"/>
              </a:spcBef>
            </a:pPr>
            <a:r>
              <a:rPr lang="en-US" sz="1200" b="0" dirty="0"/>
              <a:t>Applies to clock driving Plug-In Modules but not to the Plug-In Modules receiving clocks</a:t>
            </a:r>
          </a:p>
          <a:p>
            <a:pPr marL="342900" lvl="1" indent="-168275">
              <a:lnSpc>
                <a:spcPct val="100000"/>
              </a:lnSpc>
            </a:pPr>
            <a:r>
              <a:rPr lang="en-US" sz="1400" dirty="0"/>
              <a:t>A Slot Profile with no additional letter after the pipe counts indicates bussed clocks</a:t>
            </a:r>
          </a:p>
          <a:p>
            <a:pPr marL="342900" lvl="1" indent="-168275">
              <a:lnSpc>
                <a:spcPct val="100000"/>
              </a:lnSpc>
            </a:pPr>
            <a:r>
              <a:rPr lang="en-US" sz="1400" dirty="0">
                <a:solidFill>
                  <a:srgbClr val="000000"/>
                </a:solidFill>
              </a:rPr>
              <a:t>An “x”, in the case of a backplane slot, indicates a slot where a clock driving Plug-In Module determines parallel vs. series termination, for the slot being driven; e.g. SLT3x-PAY-2F2U-14.2.3</a:t>
            </a:r>
          </a:p>
          <a:p>
            <a:pPr marL="562356" lvl="2" indent="-168275">
              <a:lnSpc>
                <a:spcPct val="100000"/>
              </a:lnSpc>
              <a:spcBef>
                <a:spcPts val="100"/>
              </a:spcBef>
            </a:pPr>
            <a:r>
              <a:rPr lang="en-US" sz="1200" b="0" dirty="0">
                <a:solidFill>
                  <a:srgbClr val="000000"/>
                </a:solidFill>
              </a:rPr>
              <a:t>Backplanes with active components for driving clocks, on the backplane are appropriately label the slots as “p” or “s”</a:t>
            </a:r>
          </a:p>
          <a:p>
            <a:pPr marL="562356" lvl="2" indent="-168275">
              <a:lnSpc>
                <a:spcPct val="100000"/>
              </a:lnSpc>
              <a:spcBef>
                <a:spcPts val="100"/>
              </a:spcBef>
            </a:pPr>
            <a:r>
              <a:rPr lang="en-US" sz="1200" b="0" dirty="0">
                <a:solidFill>
                  <a:srgbClr val="000000"/>
                </a:solidFill>
              </a:rPr>
              <a:t>“x” is also used with Slot and Module Profile documentation, where it could be either series or parallel termination</a:t>
            </a:r>
          </a:p>
          <a:p>
            <a:pPr marL="41148" indent="-168275">
              <a:lnSpc>
                <a:spcPct val="100000"/>
              </a:lnSpc>
            </a:pPr>
            <a:r>
              <a:rPr lang="en-US" sz="1600" dirty="0">
                <a:solidFill>
                  <a:srgbClr val="000000"/>
                </a:solidFill>
              </a:rPr>
              <a:t>Module Profiles follow the same convention – a “p” or “s” after “MOD3” or “MOD6”</a:t>
            </a:r>
          </a:p>
        </p:txBody>
      </p:sp>
      <p:sp>
        <p:nvSpPr>
          <p:cNvPr id="8" name="Rectangle 7">
            <a:hlinkClick r:id="rId6"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9" name="Freeform 8"/>
          <p:cNvSpPr/>
          <p:nvPr/>
        </p:nvSpPr>
        <p:spPr bwMode="auto">
          <a:xfrm>
            <a:off x="1675156" y="3132658"/>
            <a:ext cx="178019" cy="1067444"/>
          </a:xfrm>
          <a:custGeom>
            <a:avLst/>
            <a:gdLst>
              <a:gd name="connsiteX0" fmla="*/ 359309 w 2183085"/>
              <a:gd name="connsiteY0" fmla="*/ 1326629 h 1326629"/>
              <a:gd name="connsiteX1" fmla="*/ 98052 w 2183085"/>
              <a:gd name="connsiteY1" fmla="*/ 768945 h 1326629"/>
              <a:gd name="connsiteX2" fmla="*/ 1811296 w 2183085"/>
              <a:gd name="connsiteY2" fmla="*/ 125851 h 1326629"/>
              <a:gd name="connsiteX3" fmla="*/ 2183085 w 2183085"/>
              <a:gd name="connsiteY3" fmla="*/ 247 h 1326629"/>
              <a:gd name="connsiteX0" fmla="*/ 386483 w 2210259"/>
              <a:gd name="connsiteY0" fmla="*/ 1326382 h 1326382"/>
              <a:gd name="connsiteX1" fmla="*/ 125226 w 2210259"/>
              <a:gd name="connsiteY1" fmla="*/ 768698 h 1326382"/>
              <a:gd name="connsiteX2" fmla="*/ 2210259 w 2210259"/>
              <a:gd name="connsiteY2" fmla="*/ 0 h 1326382"/>
              <a:gd name="connsiteX0" fmla="*/ 358577 w 1800516"/>
              <a:gd name="connsiteY0" fmla="*/ 1100295 h 1100295"/>
              <a:gd name="connsiteX1" fmla="*/ 97320 w 1800516"/>
              <a:gd name="connsiteY1" fmla="*/ 542611 h 1100295"/>
              <a:gd name="connsiteX2" fmla="*/ 1800516 w 1800516"/>
              <a:gd name="connsiteY2" fmla="*/ 0 h 1100295"/>
              <a:gd name="connsiteX0" fmla="*/ 244661 w 1686600"/>
              <a:gd name="connsiteY0" fmla="*/ 1100295 h 1100295"/>
              <a:gd name="connsiteX1" fmla="*/ 139154 w 1686600"/>
              <a:gd name="connsiteY1" fmla="*/ 713433 h 1100295"/>
              <a:gd name="connsiteX2" fmla="*/ 1686600 w 1686600"/>
              <a:gd name="connsiteY2" fmla="*/ 0 h 1100295"/>
              <a:gd name="connsiteX0" fmla="*/ 143990 w 1585929"/>
              <a:gd name="connsiteY0" fmla="*/ 1100295 h 1100295"/>
              <a:gd name="connsiteX1" fmla="*/ 38483 w 1585929"/>
              <a:gd name="connsiteY1" fmla="*/ 713433 h 1100295"/>
              <a:gd name="connsiteX2" fmla="*/ 1585929 w 1585929"/>
              <a:gd name="connsiteY2" fmla="*/ 0 h 1100295"/>
              <a:gd name="connsiteX0" fmla="*/ 287858 w 1659459"/>
              <a:gd name="connsiteY0" fmla="*/ 1105319 h 1105319"/>
              <a:gd name="connsiteX1" fmla="*/ 112013 w 1659459"/>
              <a:gd name="connsiteY1" fmla="*/ 713433 h 1105319"/>
              <a:gd name="connsiteX2" fmla="*/ 1659459 w 1659459"/>
              <a:gd name="connsiteY2" fmla="*/ 0 h 1105319"/>
              <a:gd name="connsiteX0" fmla="*/ 255468 w 1627069"/>
              <a:gd name="connsiteY0" fmla="*/ 1105319 h 1105319"/>
              <a:gd name="connsiteX1" fmla="*/ 79623 w 1627069"/>
              <a:gd name="connsiteY1" fmla="*/ 713433 h 1105319"/>
              <a:gd name="connsiteX2" fmla="*/ 1627069 w 1627069"/>
              <a:gd name="connsiteY2" fmla="*/ 0 h 1105319"/>
              <a:gd name="connsiteX0" fmla="*/ 252708 w 1624309"/>
              <a:gd name="connsiteY0" fmla="*/ 1105319 h 1105319"/>
              <a:gd name="connsiteX1" fmla="*/ 76863 w 1624309"/>
              <a:gd name="connsiteY1" fmla="*/ 713433 h 1105319"/>
              <a:gd name="connsiteX2" fmla="*/ 1624309 w 1624309"/>
              <a:gd name="connsiteY2" fmla="*/ 0 h 1105319"/>
              <a:gd name="connsiteX0" fmla="*/ 175883 w 1547484"/>
              <a:gd name="connsiteY0" fmla="*/ 1105319 h 1105319"/>
              <a:gd name="connsiteX1" fmla="*/ 38 w 1547484"/>
              <a:gd name="connsiteY1" fmla="*/ 713433 h 1105319"/>
              <a:gd name="connsiteX2" fmla="*/ 1547484 w 1547484"/>
              <a:gd name="connsiteY2" fmla="*/ 0 h 1105319"/>
              <a:gd name="connsiteX0" fmla="*/ 175850 w 1547451"/>
              <a:gd name="connsiteY0" fmla="*/ 1105319 h 1105319"/>
              <a:gd name="connsiteX1" fmla="*/ 5 w 1547451"/>
              <a:gd name="connsiteY1" fmla="*/ 713433 h 1105319"/>
              <a:gd name="connsiteX2" fmla="*/ 1547451 w 1547451"/>
              <a:gd name="connsiteY2" fmla="*/ 0 h 1105319"/>
              <a:gd name="connsiteX0" fmla="*/ 176678 w 1548279"/>
              <a:gd name="connsiteY0" fmla="*/ 1105319 h 1105319"/>
              <a:gd name="connsiteX1" fmla="*/ 833 w 1548279"/>
              <a:gd name="connsiteY1" fmla="*/ 713433 h 1105319"/>
              <a:gd name="connsiteX2" fmla="*/ 1548279 w 1548279"/>
              <a:gd name="connsiteY2" fmla="*/ 0 h 1105319"/>
              <a:gd name="connsiteX0" fmla="*/ 211683 w 1583284"/>
              <a:gd name="connsiteY0" fmla="*/ 1105319 h 1105319"/>
              <a:gd name="connsiteX1" fmla="*/ 668 w 1583284"/>
              <a:gd name="connsiteY1" fmla="*/ 713433 h 1105319"/>
              <a:gd name="connsiteX2" fmla="*/ 1583284 w 1583284"/>
              <a:gd name="connsiteY2" fmla="*/ 0 h 1105319"/>
              <a:gd name="connsiteX0" fmla="*/ 211052 w 1582653"/>
              <a:gd name="connsiteY0" fmla="*/ 1105319 h 1105319"/>
              <a:gd name="connsiteX1" fmla="*/ 37 w 1582653"/>
              <a:gd name="connsiteY1" fmla="*/ 713433 h 1105319"/>
              <a:gd name="connsiteX2" fmla="*/ 1582653 w 1582653"/>
              <a:gd name="connsiteY2" fmla="*/ 0 h 1105319"/>
              <a:gd name="connsiteX0" fmla="*/ 285392 w 1692163"/>
              <a:gd name="connsiteY0" fmla="*/ 1110343 h 1110343"/>
              <a:gd name="connsiteX1" fmla="*/ 74377 w 1692163"/>
              <a:gd name="connsiteY1" fmla="*/ 718457 h 1110343"/>
              <a:gd name="connsiteX2" fmla="*/ 1692163 w 1692163"/>
              <a:gd name="connsiteY2" fmla="*/ 0 h 1110343"/>
              <a:gd name="connsiteX0" fmla="*/ 285392 w 1692163"/>
              <a:gd name="connsiteY0" fmla="*/ 1110343 h 1110343"/>
              <a:gd name="connsiteX1" fmla="*/ 74377 w 1692163"/>
              <a:gd name="connsiteY1" fmla="*/ 718457 h 1110343"/>
              <a:gd name="connsiteX2" fmla="*/ 1692163 w 1692163"/>
              <a:gd name="connsiteY2" fmla="*/ 0 h 1110343"/>
              <a:gd name="connsiteX0" fmla="*/ 285392 w 1692163"/>
              <a:gd name="connsiteY0" fmla="*/ 1110343 h 1110343"/>
              <a:gd name="connsiteX1" fmla="*/ 74377 w 1692163"/>
              <a:gd name="connsiteY1" fmla="*/ 718457 h 1110343"/>
              <a:gd name="connsiteX2" fmla="*/ 1692163 w 1692163"/>
              <a:gd name="connsiteY2" fmla="*/ 0 h 1110343"/>
              <a:gd name="connsiteX0" fmla="*/ 211068 w 1617839"/>
              <a:gd name="connsiteY0" fmla="*/ 1110343 h 1110343"/>
              <a:gd name="connsiteX1" fmla="*/ 53 w 1617839"/>
              <a:gd name="connsiteY1" fmla="*/ 718457 h 1110343"/>
              <a:gd name="connsiteX2" fmla="*/ 1617839 w 1617839"/>
              <a:gd name="connsiteY2" fmla="*/ 0 h 1110343"/>
              <a:gd name="connsiteX0" fmla="*/ 309768 w 1686394"/>
              <a:gd name="connsiteY0" fmla="*/ 1090246 h 1090246"/>
              <a:gd name="connsiteX1" fmla="*/ 68608 w 1686394"/>
              <a:gd name="connsiteY1" fmla="*/ 718457 h 1090246"/>
              <a:gd name="connsiteX2" fmla="*/ 1686394 w 1686394"/>
              <a:gd name="connsiteY2" fmla="*/ 0 h 1090246"/>
              <a:gd name="connsiteX0" fmla="*/ 315566 w 1692192"/>
              <a:gd name="connsiteY0" fmla="*/ 1090246 h 1090246"/>
              <a:gd name="connsiteX1" fmla="*/ 74406 w 1692192"/>
              <a:gd name="connsiteY1" fmla="*/ 718457 h 1090246"/>
              <a:gd name="connsiteX2" fmla="*/ 1692192 w 1692192"/>
              <a:gd name="connsiteY2" fmla="*/ 0 h 1090246"/>
              <a:gd name="connsiteX0" fmla="*/ 241166 w 1617792"/>
              <a:gd name="connsiteY0" fmla="*/ 1090246 h 1090246"/>
              <a:gd name="connsiteX1" fmla="*/ 6 w 1617792"/>
              <a:gd name="connsiteY1" fmla="*/ 718457 h 1090246"/>
              <a:gd name="connsiteX2" fmla="*/ 1617792 w 1617792"/>
              <a:gd name="connsiteY2" fmla="*/ 0 h 1090246"/>
              <a:gd name="connsiteX0" fmla="*/ 241166 w 1617792"/>
              <a:gd name="connsiteY0" fmla="*/ 1090246 h 1090246"/>
              <a:gd name="connsiteX1" fmla="*/ 6 w 1617792"/>
              <a:gd name="connsiteY1" fmla="*/ 718457 h 1090246"/>
              <a:gd name="connsiteX2" fmla="*/ 1617792 w 1617792"/>
              <a:gd name="connsiteY2" fmla="*/ 0 h 1090246"/>
              <a:gd name="connsiteX0" fmla="*/ 241166 w 1617792"/>
              <a:gd name="connsiteY0" fmla="*/ 1090246 h 1090246"/>
              <a:gd name="connsiteX1" fmla="*/ 6 w 1617792"/>
              <a:gd name="connsiteY1" fmla="*/ 718457 h 1090246"/>
              <a:gd name="connsiteX2" fmla="*/ 1617792 w 1617792"/>
              <a:gd name="connsiteY2" fmla="*/ 0 h 1090246"/>
              <a:gd name="connsiteX0" fmla="*/ 241166 w 1617792"/>
              <a:gd name="connsiteY0" fmla="*/ 1090246 h 1090246"/>
              <a:gd name="connsiteX1" fmla="*/ 6 w 1617792"/>
              <a:gd name="connsiteY1" fmla="*/ 718457 h 1090246"/>
              <a:gd name="connsiteX2" fmla="*/ 1617792 w 1617792"/>
              <a:gd name="connsiteY2" fmla="*/ 0 h 1090246"/>
              <a:gd name="connsiteX0" fmla="*/ 256237 w 1632863"/>
              <a:gd name="connsiteY0" fmla="*/ 1090246 h 1090246"/>
              <a:gd name="connsiteX1" fmla="*/ 4 w 1632863"/>
              <a:gd name="connsiteY1" fmla="*/ 718457 h 1090246"/>
              <a:gd name="connsiteX2" fmla="*/ 1632863 w 1632863"/>
              <a:gd name="connsiteY2" fmla="*/ 0 h 1090246"/>
              <a:gd name="connsiteX0" fmla="*/ 236142 w 1612768"/>
              <a:gd name="connsiteY0" fmla="*/ 1090246 h 1090246"/>
              <a:gd name="connsiteX1" fmla="*/ 6 w 1612768"/>
              <a:gd name="connsiteY1" fmla="*/ 718457 h 1090246"/>
              <a:gd name="connsiteX2" fmla="*/ 1612768 w 1612768"/>
              <a:gd name="connsiteY2" fmla="*/ 0 h 1090246"/>
              <a:gd name="connsiteX0" fmla="*/ 236216 w 1612842"/>
              <a:gd name="connsiteY0" fmla="*/ 1090246 h 1090246"/>
              <a:gd name="connsiteX1" fmla="*/ 80 w 1612842"/>
              <a:gd name="connsiteY1" fmla="*/ 718457 h 1090246"/>
              <a:gd name="connsiteX2" fmla="*/ 1612842 w 1612842"/>
              <a:gd name="connsiteY2" fmla="*/ 0 h 1090246"/>
              <a:gd name="connsiteX0" fmla="*/ 236216 w 1612842"/>
              <a:gd name="connsiteY0" fmla="*/ 1090246 h 1090246"/>
              <a:gd name="connsiteX1" fmla="*/ 80 w 1612842"/>
              <a:gd name="connsiteY1" fmla="*/ 718457 h 1090246"/>
              <a:gd name="connsiteX2" fmla="*/ 1612842 w 1612842"/>
              <a:gd name="connsiteY2" fmla="*/ 0 h 1090246"/>
              <a:gd name="connsiteX0" fmla="*/ 236232 w 1612858"/>
              <a:gd name="connsiteY0" fmla="*/ 1090246 h 1090246"/>
              <a:gd name="connsiteX1" fmla="*/ 96 w 1612858"/>
              <a:gd name="connsiteY1" fmla="*/ 718457 h 1090246"/>
              <a:gd name="connsiteX2" fmla="*/ 1612858 w 1612858"/>
              <a:gd name="connsiteY2" fmla="*/ 0 h 1090246"/>
              <a:gd name="connsiteX0" fmla="*/ 315527 w 1687129"/>
              <a:gd name="connsiteY0" fmla="*/ 1140487 h 1140487"/>
              <a:gd name="connsiteX1" fmla="*/ 79391 w 1687129"/>
              <a:gd name="connsiteY1" fmla="*/ 768698 h 1140487"/>
              <a:gd name="connsiteX2" fmla="*/ 1687129 w 1687129"/>
              <a:gd name="connsiteY2" fmla="*/ 0 h 1140487"/>
              <a:gd name="connsiteX0" fmla="*/ 315527 w 1687129"/>
              <a:gd name="connsiteY0" fmla="*/ 1140487 h 1140487"/>
              <a:gd name="connsiteX1" fmla="*/ 79391 w 1687129"/>
              <a:gd name="connsiteY1" fmla="*/ 768698 h 1140487"/>
              <a:gd name="connsiteX2" fmla="*/ 1687129 w 1687129"/>
              <a:gd name="connsiteY2" fmla="*/ 0 h 1140487"/>
              <a:gd name="connsiteX0" fmla="*/ 236184 w 1607786"/>
              <a:gd name="connsiteY0" fmla="*/ 1140487 h 1140487"/>
              <a:gd name="connsiteX1" fmla="*/ 48 w 1607786"/>
              <a:gd name="connsiteY1" fmla="*/ 768698 h 1140487"/>
              <a:gd name="connsiteX2" fmla="*/ 1607786 w 1607786"/>
              <a:gd name="connsiteY2" fmla="*/ 0 h 1140487"/>
              <a:gd name="connsiteX0" fmla="*/ 236184 w 1607786"/>
              <a:gd name="connsiteY0" fmla="*/ 1140487 h 1140487"/>
              <a:gd name="connsiteX1" fmla="*/ 48 w 1607786"/>
              <a:gd name="connsiteY1" fmla="*/ 768698 h 1140487"/>
              <a:gd name="connsiteX2" fmla="*/ 1607786 w 1607786"/>
              <a:gd name="connsiteY2" fmla="*/ 0 h 1140487"/>
              <a:gd name="connsiteX0" fmla="*/ 296247 w 1692970"/>
              <a:gd name="connsiteY0" fmla="*/ 1160583 h 1160583"/>
              <a:gd name="connsiteX1" fmla="*/ 85232 w 1692970"/>
              <a:gd name="connsiteY1" fmla="*/ 768698 h 1160583"/>
              <a:gd name="connsiteX2" fmla="*/ 1692970 w 1692970"/>
              <a:gd name="connsiteY2" fmla="*/ 0 h 1160583"/>
              <a:gd name="connsiteX0" fmla="*/ 211030 w 1607753"/>
              <a:gd name="connsiteY0" fmla="*/ 1160583 h 1160583"/>
              <a:gd name="connsiteX1" fmla="*/ 15 w 1607753"/>
              <a:gd name="connsiteY1" fmla="*/ 768698 h 1160583"/>
              <a:gd name="connsiteX2" fmla="*/ 1607753 w 1607753"/>
              <a:gd name="connsiteY2" fmla="*/ 0 h 1160583"/>
              <a:gd name="connsiteX0" fmla="*/ 211030 w 1607753"/>
              <a:gd name="connsiteY0" fmla="*/ 1160583 h 1160583"/>
              <a:gd name="connsiteX1" fmla="*/ 15 w 1607753"/>
              <a:gd name="connsiteY1" fmla="*/ 768698 h 1160583"/>
              <a:gd name="connsiteX2" fmla="*/ 1607753 w 1607753"/>
              <a:gd name="connsiteY2" fmla="*/ 0 h 1160583"/>
              <a:gd name="connsiteX0" fmla="*/ 211030 w 1607753"/>
              <a:gd name="connsiteY0" fmla="*/ 1160583 h 1160583"/>
              <a:gd name="connsiteX1" fmla="*/ 15 w 1607753"/>
              <a:gd name="connsiteY1" fmla="*/ 768698 h 1160583"/>
              <a:gd name="connsiteX2" fmla="*/ 1607753 w 1607753"/>
              <a:gd name="connsiteY2" fmla="*/ 0 h 1160583"/>
              <a:gd name="connsiteX0" fmla="*/ 211100 w 1607823"/>
              <a:gd name="connsiteY0" fmla="*/ 1160583 h 1160583"/>
              <a:gd name="connsiteX1" fmla="*/ 85 w 1607823"/>
              <a:gd name="connsiteY1" fmla="*/ 768698 h 1160583"/>
              <a:gd name="connsiteX2" fmla="*/ 1607823 w 1607823"/>
              <a:gd name="connsiteY2" fmla="*/ 0 h 1160583"/>
              <a:gd name="connsiteX0" fmla="*/ 211046 w 1607769"/>
              <a:gd name="connsiteY0" fmla="*/ 1160583 h 1160583"/>
              <a:gd name="connsiteX1" fmla="*/ 31 w 1607769"/>
              <a:gd name="connsiteY1" fmla="*/ 768698 h 1160583"/>
              <a:gd name="connsiteX2" fmla="*/ 1607769 w 1607769"/>
              <a:gd name="connsiteY2" fmla="*/ 0 h 1160583"/>
              <a:gd name="connsiteX0" fmla="*/ 211046 w 1607769"/>
              <a:gd name="connsiteY0" fmla="*/ 1160583 h 1160583"/>
              <a:gd name="connsiteX1" fmla="*/ 31 w 1607769"/>
              <a:gd name="connsiteY1" fmla="*/ 748601 h 1160583"/>
              <a:gd name="connsiteX2" fmla="*/ 1607769 w 1607769"/>
              <a:gd name="connsiteY2" fmla="*/ 0 h 1160583"/>
              <a:gd name="connsiteX0" fmla="*/ 297017 w 1693740"/>
              <a:gd name="connsiteY0" fmla="*/ 1140486 h 1140486"/>
              <a:gd name="connsiteX1" fmla="*/ 86002 w 1693740"/>
              <a:gd name="connsiteY1" fmla="*/ 748601 h 1140486"/>
              <a:gd name="connsiteX2" fmla="*/ 1693740 w 1693740"/>
              <a:gd name="connsiteY2" fmla="*/ 0 h 1140486"/>
              <a:gd name="connsiteX0" fmla="*/ 211107 w 1607830"/>
              <a:gd name="connsiteY0" fmla="*/ 1140486 h 1140486"/>
              <a:gd name="connsiteX1" fmla="*/ 92 w 1607830"/>
              <a:gd name="connsiteY1" fmla="*/ 748601 h 1140486"/>
              <a:gd name="connsiteX2" fmla="*/ 1607830 w 1607830"/>
              <a:gd name="connsiteY2" fmla="*/ 0 h 1140486"/>
              <a:gd name="connsiteX0" fmla="*/ 211445 w 1608168"/>
              <a:gd name="connsiteY0" fmla="*/ 1140486 h 1140486"/>
              <a:gd name="connsiteX1" fmla="*/ 430 w 1608168"/>
              <a:gd name="connsiteY1" fmla="*/ 748601 h 1140486"/>
              <a:gd name="connsiteX2" fmla="*/ 1608168 w 1608168"/>
              <a:gd name="connsiteY2" fmla="*/ 0 h 1140486"/>
              <a:gd name="connsiteX0" fmla="*/ 211445 w 1608168"/>
              <a:gd name="connsiteY0" fmla="*/ 1140486 h 1140486"/>
              <a:gd name="connsiteX1" fmla="*/ 430 w 1608168"/>
              <a:gd name="connsiteY1" fmla="*/ 748601 h 1140486"/>
              <a:gd name="connsiteX2" fmla="*/ 1608168 w 1608168"/>
              <a:gd name="connsiteY2" fmla="*/ 0 h 1140486"/>
              <a:gd name="connsiteX0" fmla="*/ 211445 w 1608168"/>
              <a:gd name="connsiteY0" fmla="*/ 1140486 h 1140486"/>
              <a:gd name="connsiteX1" fmla="*/ 430 w 1608168"/>
              <a:gd name="connsiteY1" fmla="*/ 748601 h 1140486"/>
              <a:gd name="connsiteX2" fmla="*/ 1608168 w 1608168"/>
              <a:gd name="connsiteY2" fmla="*/ 0 h 1140486"/>
              <a:gd name="connsiteX0" fmla="*/ 211046 w 1607769"/>
              <a:gd name="connsiteY0" fmla="*/ 1140486 h 1140486"/>
              <a:gd name="connsiteX1" fmla="*/ 31 w 1607769"/>
              <a:gd name="connsiteY1" fmla="*/ 748601 h 1140486"/>
              <a:gd name="connsiteX2" fmla="*/ 1607769 w 1607769"/>
              <a:gd name="connsiteY2" fmla="*/ 0 h 1140486"/>
              <a:gd name="connsiteX0" fmla="*/ 211046 w 1607769"/>
              <a:gd name="connsiteY0" fmla="*/ 1140486 h 1140486"/>
              <a:gd name="connsiteX1" fmla="*/ 31 w 1607769"/>
              <a:gd name="connsiteY1" fmla="*/ 748601 h 1140486"/>
              <a:gd name="connsiteX2" fmla="*/ 1607769 w 1607769"/>
              <a:gd name="connsiteY2" fmla="*/ 0 h 1140486"/>
              <a:gd name="connsiteX0" fmla="*/ 211034 w 1607757"/>
              <a:gd name="connsiteY0" fmla="*/ 1140486 h 1140486"/>
              <a:gd name="connsiteX1" fmla="*/ 19 w 1607757"/>
              <a:gd name="connsiteY1" fmla="*/ 748601 h 1140486"/>
              <a:gd name="connsiteX2" fmla="*/ 1607757 w 1607757"/>
              <a:gd name="connsiteY2" fmla="*/ 0 h 1140486"/>
              <a:gd name="connsiteX0" fmla="*/ 211031 w 1607754"/>
              <a:gd name="connsiteY0" fmla="*/ 1140486 h 1140486"/>
              <a:gd name="connsiteX1" fmla="*/ 16 w 1607754"/>
              <a:gd name="connsiteY1" fmla="*/ 748601 h 1140486"/>
              <a:gd name="connsiteX2" fmla="*/ 1607754 w 1607754"/>
              <a:gd name="connsiteY2" fmla="*/ 0 h 1140486"/>
              <a:gd name="connsiteX0" fmla="*/ 211031 w 1651901"/>
              <a:gd name="connsiteY0" fmla="*/ 1090159 h 1090159"/>
              <a:gd name="connsiteX1" fmla="*/ 16 w 1651901"/>
              <a:gd name="connsiteY1" fmla="*/ 698274 h 1090159"/>
              <a:gd name="connsiteX2" fmla="*/ 1651901 w 1651901"/>
              <a:gd name="connsiteY2" fmla="*/ 0 h 1090159"/>
              <a:gd name="connsiteX0" fmla="*/ 211031 w 1651901"/>
              <a:gd name="connsiteY0" fmla="*/ 1090159 h 1090159"/>
              <a:gd name="connsiteX1" fmla="*/ 16 w 1651901"/>
              <a:gd name="connsiteY1" fmla="*/ 698274 h 1090159"/>
              <a:gd name="connsiteX2" fmla="*/ 1651901 w 1651901"/>
              <a:gd name="connsiteY2" fmla="*/ 0 h 1090159"/>
              <a:gd name="connsiteX0" fmla="*/ 233102 w 1673972"/>
              <a:gd name="connsiteY0" fmla="*/ 1090159 h 1090159"/>
              <a:gd name="connsiteX1" fmla="*/ 13 w 1673972"/>
              <a:gd name="connsiteY1" fmla="*/ 773765 h 1090159"/>
              <a:gd name="connsiteX2" fmla="*/ 1673972 w 1673972"/>
              <a:gd name="connsiteY2" fmla="*/ 0 h 1090159"/>
              <a:gd name="connsiteX0" fmla="*/ 475914 w 1673965"/>
              <a:gd name="connsiteY0" fmla="*/ 1094353 h 1094353"/>
              <a:gd name="connsiteX1" fmla="*/ 6 w 1673965"/>
              <a:gd name="connsiteY1" fmla="*/ 773765 h 1094353"/>
              <a:gd name="connsiteX2" fmla="*/ 1673965 w 1673965"/>
              <a:gd name="connsiteY2" fmla="*/ 0 h 1094353"/>
              <a:gd name="connsiteX0" fmla="*/ 475921 w 1673972"/>
              <a:gd name="connsiteY0" fmla="*/ 1094353 h 1094353"/>
              <a:gd name="connsiteX1" fmla="*/ 13 w 1673972"/>
              <a:gd name="connsiteY1" fmla="*/ 773765 h 1094353"/>
              <a:gd name="connsiteX2" fmla="*/ 1673972 w 1673972"/>
              <a:gd name="connsiteY2" fmla="*/ 0 h 1094353"/>
              <a:gd name="connsiteX0" fmla="*/ 475917 w 1673968"/>
              <a:gd name="connsiteY0" fmla="*/ 1094353 h 1094353"/>
              <a:gd name="connsiteX1" fmla="*/ 9 w 1673968"/>
              <a:gd name="connsiteY1" fmla="*/ 773765 h 1094353"/>
              <a:gd name="connsiteX2" fmla="*/ 1673968 w 1673968"/>
              <a:gd name="connsiteY2" fmla="*/ 0 h 1094353"/>
              <a:gd name="connsiteX0" fmla="*/ 475917 w 1673968"/>
              <a:gd name="connsiteY0" fmla="*/ 1094353 h 1094353"/>
              <a:gd name="connsiteX1" fmla="*/ 9 w 1673968"/>
              <a:gd name="connsiteY1" fmla="*/ 773765 h 1094353"/>
              <a:gd name="connsiteX2" fmla="*/ 1673968 w 1673968"/>
              <a:gd name="connsiteY2" fmla="*/ 0 h 1094353"/>
              <a:gd name="connsiteX0" fmla="*/ 475917 w 1673968"/>
              <a:gd name="connsiteY0" fmla="*/ 1094353 h 1094353"/>
              <a:gd name="connsiteX1" fmla="*/ 9 w 1673968"/>
              <a:gd name="connsiteY1" fmla="*/ 773765 h 1094353"/>
              <a:gd name="connsiteX2" fmla="*/ 1673968 w 1673968"/>
              <a:gd name="connsiteY2" fmla="*/ 0 h 1094353"/>
              <a:gd name="connsiteX0" fmla="*/ 136974 w 1711670"/>
              <a:gd name="connsiteY0" fmla="*/ 856844 h 896630"/>
              <a:gd name="connsiteX1" fmla="*/ 37711 w 1711670"/>
              <a:gd name="connsiteY1" fmla="*/ 773765 h 896630"/>
              <a:gd name="connsiteX2" fmla="*/ 1711670 w 1711670"/>
              <a:gd name="connsiteY2" fmla="*/ 0 h 896630"/>
              <a:gd name="connsiteX0" fmla="*/ 316140 w 1890836"/>
              <a:gd name="connsiteY0" fmla="*/ 856844 h 856844"/>
              <a:gd name="connsiteX1" fmla="*/ 22 w 1890836"/>
              <a:gd name="connsiteY1" fmla="*/ 559541 h 856844"/>
              <a:gd name="connsiteX2" fmla="*/ 1890836 w 1890836"/>
              <a:gd name="connsiteY2" fmla="*/ 0 h 856844"/>
              <a:gd name="connsiteX0" fmla="*/ 350377 w 1925073"/>
              <a:gd name="connsiteY0" fmla="*/ 856844 h 856844"/>
              <a:gd name="connsiteX1" fmla="*/ 17 w 1925073"/>
              <a:gd name="connsiteY1" fmla="*/ 517628 h 856844"/>
              <a:gd name="connsiteX2" fmla="*/ 1925073 w 1925073"/>
              <a:gd name="connsiteY2" fmla="*/ 0 h 856844"/>
              <a:gd name="connsiteX0" fmla="*/ 396027 w 1970723"/>
              <a:gd name="connsiteY0" fmla="*/ 856844 h 856844"/>
              <a:gd name="connsiteX1" fmla="*/ 13 w 1970723"/>
              <a:gd name="connsiteY1" fmla="*/ 517628 h 856844"/>
              <a:gd name="connsiteX2" fmla="*/ 1970723 w 1970723"/>
              <a:gd name="connsiteY2" fmla="*/ 0 h 856844"/>
              <a:gd name="connsiteX0" fmla="*/ 455477 w 791431"/>
              <a:gd name="connsiteY0" fmla="*/ 901241 h 901241"/>
              <a:gd name="connsiteX1" fmla="*/ 59463 w 791431"/>
              <a:gd name="connsiteY1" fmla="*/ 562025 h 901241"/>
              <a:gd name="connsiteX2" fmla="*/ 791430 w 791431"/>
              <a:gd name="connsiteY2" fmla="*/ 0 h 901241"/>
              <a:gd name="connsiteX0" fmla="*/ 396027 w 731981"/>
              <a:gd name="connsiteY0" fmla="*/ 901241 h 901241"/>
              <a:gd name="connsiteX1" fmla="*/ 13 w 731981"/>
              <a:gd name="connsiteY1" fmla="*/ 562025 h 901241"/>
              <a:gd name="connsiteX2" fmla="*/ 731980 w 731981"/>
              <a:gd name="connsiteY2" fmla="*/ 0 h 901241"/>
              <a:gd name="connsiteX0" fmla="*/ 660252 w 660253"/>
              <a:gd name="connsiteY0" fmla="*/ 860259 h 860259"/>
              <a:gd name="connsiteX1" fmla="*/ 264238 w 660253"/>
              <a:gd name="connsiteY1" fmla="*/ 521043 h 860259"/>
              <a:gd name="connsiteX2" fmla="*/ 242916 w 660253"/>
              <a:gd name="connsiteY2" fmla="*/ 0 h 860259"/>
              <a:gd name="connsiteX0" fmla="*/ 434436 w 434437"/>
              <a:gd name="connsiteY0" fmla="*/ 860259 h 860259"/>
              <a:gd name="connsiteX1" fmla="*/ 38422 w 434437"/>
              <a:gd name="connsiteY1" fmla="*/ 521043 h 860259"/>
              <a:gd name="connsiteX2" fmla="*/ 17100 w 434437"/>
              <a:gd name="connsiteY2" fmla="*/ 0 h 860259"/>
              <a:gd name="connsiteX0" fmla="*/ 408819 w 408820"/>
              <a:gd name="connsiteY0" fmla="*/ 918317 h 918317"/>
              <a:gd name="connsiteX1" fmla="*/ 12805 w 408820"/>
              <a:gd name="connsiteY1" fmla="*/ 579101 h 918317"/>
              <a:gd name="connsiteX2" fmla="*/ 24963 w 408820"/>
              <a:gd name="connsiteY2" fmla="*/ 0 h 918317"/>
              <a:gd name="connsiteX0" fmla="*/ 429502 w 429503"/>
              <a:gd name="connsiteY0" fmla="*/ 918317 h 918317"/>
              <a:gd name="connsiteX1" fmla="*/ 9 w 429503"/>
              <a:gd name="connsiteY1" fmla="*/ 579101 h 918317"/>
              <a:gd name="connsiteX2" fmla="*/ 45646 w 429503"/>
              <a:gd name="connsiteY2" fmla="*/ 0 h 918317"/>
              <a:gd name="connsiteX0" fmla="*/ 383856 w 383857"/>
              <a:gd name="connsiteY0" fmla="*/ 918317 h 918317"/>
              <a:gd name="connsiteX1" fmla="*/ 0 w 383857"/>
              <a:gd name="connsiteY1" fmla="*/ 0 h 918317"/>
              <a:gd name="connsiteX0" fmla="*/ 383856 w 383857"/>
              <a:gd name="connsiteY0" fmla="*/ 918317 h 918317"/>
              <a:gd name="connsiteX1" fmla="*/ 0 w 383857"/>
              <a:gd name="connsiteY1" fmla="*/ 0 h 918317"/>
              <a:gd name="connsiteX0" fmla="*/ 383856 w 383857"/>
              <a:gd name="connsiteY0" fmla="*/ 918317 h 918317"/>
              <a:gd name="connsiteX1" fmla="*/ 0 w 383857"/>
              <a:gd name="connsiteY1" fmla="*/ 0 h 918317"/>
              <a:gd name="connsiteX0" fmla="*/ 383856 w 383857"/>
              <a:gd name="connsiteY0" fmla="*/ 918317 h 918317"/>
              <a:gd name="connsiteX1" fmla="*/ 89775 w 383857"/>
              <a:gd name="connsiteY1" fmla="*/ 457632 h 918317"/>
              <a:gd name="connsiteX2" fmla="*/ 0 w 383857"/>
              <a:gd name="connsiteY2" fmla="*/ 0 h 918317"/>
              <a:gd name="connsiteX0" fmla="*/ 421881 w 421882"/>
              <a:gd name="connsiteY0" fmla="*/ 918317 h 918317"/>
              <a:gd name="connsiteX1" fmla="*/ 127800 w 421882"/>
              <a:gd name="connsiteY1" fmla="*/ 457632 h 918317"/>
              <a:gd name="connsiteX2" fmla="*/ 2252 w 421882"/>
              <a:gd name="connsiteY2" fmla="*/ 520812 h 918317"/>
              <a:gd name="connsiteX3" fmla="*/ 38025 w 421882"/>
              <a:gd name="connsiteY3" fmla="*/ 0 h 918317"/>
              <a:gd name="connsiteX0" fmla="*/ 421881 w 421882"/>
              <a:gd name="connsiteY0" fmla="*/ 918317 h 918317"/>
              <a:gd name="connsiteX1" fmla="*/ 2252 w 421882"/>
              <a:gd name="connsiteY1" fmla="*/ 520812 h 918317"/>
              <a:gd name="connsiteX2" fmla="*/ 38025 w 421882"/>
              <a:gd name="connsiteY2" fmla="*/ 0 h 918317"/>
              <a:gd name="connsiteX0" fmla="*/ 421881 w 421882"/>
              <a:gd name="connsiteY0" fmla="*/ 918317 h 918317"/>
              <a:gd name="connsiteX1" fmla="*/ 2252 w 421882"/>
              <a:gd name="connsiteY1" fmla="*/ 520812 h 918317"/>
              <a:gd name="connsiteX2" fmla="*/ 38025 w 421882"/>
              <a:gd name="connsiteY2" fmla="*/ 0 h 918317"/>
              <a:gd name="connsiteX0" fmla="*/ 383856 w 383857"/>
              <a:gd name="connsiteY0" fmla="*/ 918317 h 918317"/>
              <a:gd name="connsiteX1" fmla="*/ 22816 w 383857"/>
              <a:gd name="connsiteY1" fmla="*/ 519104 h 918317"/>
              <a:gd name="connsiteX2" fmla="*/ 0 w 383857"/>
              <a:gd name="connsiteY2" fmla="*/ 0 h 918317"/>
              <a:gd name="connsiteX0" fmla="*/ 383856 w 383857"/>
              <a:gd name="connsiteY0" fmla="*/ 918317 h 918317"/>
              <a:gd name="connsiteX1" fmla="*/ 22816 w 383857"/>
              <a:gd name="connsiteY1" fmla="*/ 519104 h 918317"/>
              <a:gd name="connsiteX2" fmla="*/ 0 w 383857"/>
              <a:gd name="connsiteY2" fmla="*/ 0 h 918317"/>
              <a:gd name="connsiteX0" fmla="*/ 413152 w 413152"/>
              <a:gd name="connsiteY0" fmla="*/ 938808 h 938808"/>
              <a:gd name="connsiteX1" fmla="*/ 22816 w 413152"/>
              <a:gd name="connsiteY1" fmla="*/ 519104 h 938808"/>
              <a:gd name="connsiteX2" fmla="*/ 0 w 413152"/>
              <a:gd name="connsiteY2" fmla="*/ 0 h 938808"/>
              <a:gd name="connsiteX0" fmla="*/ 413152 w 413152"/>
              <a:gd name="connsiteY0" fmla="*/ 938808 h 938808"/>
              <a:gd name="connsiteX1" fmla="*/ 22816 w 413152"/>
              <a:gd name="connsiteY1" fmla="*/ 519104 h 938808"/>
              <a:gd name="connsiteX2" fmla="*/ 0 w 413152"/>
              <a:gd name="connsiteY2" fmla="*/ 0 h 938808"/>
              <a:gd name="connsiteX0" fmla="*/ 391076 w 391076"/>
              <a:gd name="connsiteY0" fmla="*/ 956822 h 956822"/>
              <a:gd name="connsiteX1" fmla="*/ 22816 w 391076"/>
              <a:gd name="connsiteY1" fmla="*/ 519104 h 956822"/>
              <a:gd name="connsiteX2" fmla="*/ 0 w 391076"/>
              <a:gd name="connsiteY2" fmla="*/ 0 h 956822"/>
            </a:gdLst>
            <a:ahLst/>
            <a:cxnLst>
              <a:cxn ang="0">
                <a:pos x="connsiteX0" y="connsiteY0"/>
              </a:cxn>
              <a:cxn ang="0">
                <a:pos x="connsiteX1" y="connsiteY1"/>
              </a:cxn>
              <a:cxn ang="0">
                <a:pos x="connsiteX2" y="connsiteY2"/>
              </a:cxn>
            </a:cxnLst>
            <a:rect l="l" t="t" r="r" b="b"/>
            <a:pathLst>
              <a:path w="391076" h="956822">
                <a:moveTo>
                  <a:pt x="391076" y="956822"/>
                </a:moveTo>
                <a:cubicBezTo>
                  <a:pt x="58692" y="894331"/>
                  <a:pt x="16219" y="663559"/>
                  <a:pt x="22816" y="519104"/>
                </a:cubicBezTo>
                <a:cubicBezTo>
                  <a:pt x="7854" y="442832"/>
                  <a:pt x="14264" y="123515"/>
                  <a:pt x="0" y="0"/>
                </a:cubicBezTo>
              </a:path>
            </a:pathLst>
          </a:custGeom>
          <a:noFill/>
          <a:ln w="19050" cap="rnd" cmpd="sng" algn="ctr">
            <a:solidFill>
              <a:schemeClr val="tx1"/>
            </a:solidFill>
            <a:prstDash val="solid"/>
            <a:round/>
            <a:headEnd type="none" w="sm" len="sm"/>
            <a:tailEnd type="none" w="med" len="lg"/>
          </a:ln>
          <a:effectLst/>
        </p:spPr>
        <p:txBody>
          <a:bodyPr rtlCol="0" anchor="ctr"/>
          <a:lstStyle/>
          <a:p>
            <a:pPr algn="ctr"/>
            <a:endParaRPr lang="en-US" dirty="0"/>
          </a:p>
        </p:txBody>
      </p:sp>
      <p:sp>
        <p:nvSpPr>
          <p:cNvPr id="12" name="Freeform 11"/>
          <p:cNvSpPr/>
          <p:nvPr/>
        </p:nvSpPr>
        <p:spPr bwMode="auto">
          <a:xfrm flipH="1">
            <a:off x="9221124" y="2040814"/>
            <a:ext cx="1351699" cy="2852650"/>
          </a:xfrm>
          <a:custGeom>
            <a:avLst/>
            <a:gdLst>
              <a:gd name="connsiteX0" fmla="*/ 359309 w 2183085"/>
              <a:gd name="connsiteY0" fmla="*/ 1326629 h 1326629"/>
              <a:gd name="connsiteX1" fmla="*/ 98052 w 2183085"/>
              <a:gd name="connsiteY1" fmla="*/ 768945 h 1326629"/>
              <a:gd name="connsiteX2" fmla="*/ 1811296 w 2183085"/>
              <a:gd name="connsiteY2" fmla="*/ 125851 h 1326629"/>
              <a:gd name="connsiteX3" fmla="*/ 2183085 w 2183085"/>
              <a:gd name="connsiteY3" fmla="*/ 247 h 1326629"/>
              <a:gd name="connsiteX0" fmla="*/ 386483 w 2210259"/>
              <a:gd name="connsiteY0" fmla="*/ 1326382 h 1326382"/>
              <a:gd name="connsiteX1" fmla="*/ 125226 w 2210259"/>
              <a:gd name="connsiteY1" fmla="*/ 768698 h 1326382"/>
              <a:gd name="connsiteX2" fmla="*/ 2210259 w 2210259"/>
              <a:gd name="connsiteY2" fmla="*/ 0 h 1326382"/>
              <a:gd name="connsiteX0" fmla="*/ 358577 w 1800516"/>
              <a:gd name="connsiteY0" fmla="*/ 1100295 h 1100295"/>
              <a:gd name="connsiteX1" fmla="*/ 97320 w 1800516"/>
              <a:gd name="connsiteY1" fmla="*/ 542611 h 1100295"/>
              <a:gd name="connsiteX2" fmla="*/ 1800516 w 1800516"/>
              <a:gd name="connsiteY2" fmla="*/ 0 h 1100295"/>
              <a:gd name="connsiteX0" fmla="*/ 244661 w 1686600"/>
              <a:gd name="connsiteY0" fmla="*/ 1100295 h 1100295"/>
              <a:gd name="connsiteX1" fmla="*/ 139154 w 1686600"/>
              <a:gd name="connsiteY1" fmla="*/ 713433 h 1100295"/>
              <a:gd name="connsiteX2" fmla="*/ 1686600 w 1686600"/>
              <a:gd name="connsiteY2" fmla="*/ 0 h 1100295"/>
              <a:gd name="connsiteX0" fmla="*/ 143990 w 1585929"/>
              <a:gd name="connsiteY0" fmla="*/ 1100295 h 1100295"/>
              <a:gd name="connsiteX1" fmla="*/ 38483 w 1585929"/>
              <a:gd name="connsiteY1" fmla="*/ 713433 h 1100295"/>
              <a:gd name="connsiteX2" fmla="*/ 1585929 w 1585929"/>
              <a:gd name="connsiteY2" fmla="*/ 0 h 1100295"/>
              <a:gd name="connsiteX0" fmla="*/ 287858 w 1659459"/>
              <a:gd name="connsiteY0" fmla="*/ 1105319 h 1105319"/>
              <a:gd name="connsiteX1" fmla="*/ 112013 w 1659459"/>
              <a:gd name="connsiteY1" fmla="*/ 713433 h 1105319"/>
              <a:gd name="connsiteX2" fmla="*/ 1659459 w 1659459"/>
              <a:gd name="connsiteY2" fmla="*/ 0 h 1105319"/>
              <a:gd name="connsiteX0" fmla="*/ 255468 w 1627069"/>
              <a:gd name="connsiteY0" fmla="*/ 1105319 h 1105319"/>
              <a:gd name="connsiteX1" fmla="*/ 79623 w 1627069"/>
              <a:gd name="connsiteY1" fmla="*/ 713433 h 1105319"/>
              <a:gd name="connsiteX2" fmla="*/ 1627069 w 1627069"/>
              <a:gd name="connsiteY2" fmla="*/ 0 h 1105319"/>
              <a:gd name="connsiteX0" fmla="*/ 252708 w 1624309"/>
              <a:gd name="connsiteY0" fmla="*/ 1105319 h 1105319"/>
              <a:gd name="connsiteX1" fmla="*/ 76863 w 1624309"/>
              <a:gd name="connsiteY1" fmla="*/ 713433 h 1105319"/>
              <a:gd name="connsiteX2" fmla="*/ 1624309 w 1624309"/>
              <a:gd name="connsiteY2" fmla="*/ 0 h 1105319"/>
              <a:gd name="connsiteX0" fmla="*/ 175883 w 1547484"/>
              <a:gd name="connsiteY0" fmla="*/ 1105319 h 1105319"/>
              <a:gd name="connsiteX1" fmla="*/ 38 w 1547484"/>
              <a:gd name="connsiteY1" fmla="*/ 713433 h 1105319"/>
              <a:gd name="connsiteX2" fmla="*/ 1547484 w 1547484"/>
              <a:gd name="connsiteY2" fmla="*/ 0 h 1105319"/>
              <a:gd name="connsiteX0" fmla="*/ 175850 w 1547451"/>
              <a:gd name="connsiteY0" fmla="*/ 1105319 h 1105319"/>
              <a:gd name="connsiteX1" fmla="*/ 5 w 1547451"/>
              <a:gd name="connsiteY1" fmla="*/ 713433 h 1105319"/>
              <a:gd name="connsiteX2" fmla="*/ 1547451 w 1547451"/>
              <a:gd name="connsiteY2" fmla="*/ 0 h 1105319"/>
              <a:gd name="connsiteX0" fmla="*/ 176678 w 1548279"/>
              <a:gd name="connsiteY0" fmla="*/ 1105319 h 1105319"/>
              <a:gd name="connsiteX1" fmla="*/ 833 w 1548279"/>
              <a:gd name="connsiteY1" fmla="*/ 713433 h 1105319"/>
              <a:gd name="connsiteX2" fmla="*/ 1548279 w 1548279"/>
              <a:gd name="connsiteY2" fmla="*/ 0 h 1105319"/>
              <a:gd name="connsiteX0" fmla="*/ 211683 w 1583284"/>
              <a:gd name="connsiteY0" fmla="*/ 1105319 h 1105319"/>
              <a:gd name="connsiteX1" fmla="*/ 668 w 1583284"/>
              <a:gd name="connsiteY1" fmla="*/ 713433 h 1105319"/>
              <a:gd name="connsiteX2" fmla="*/ 1583284 w 1583284"/>
              <a:gd name="connsiteY2" fmla="*/ 0 h 1105319"/>
              <a:gd name="connsiteX0" fmla="*/ 211052 w 1582653"/>
              <a:gd name="connsiteY0" fmla="*/ 1105319 h 1105319"/>
              <a:gd name="connsiteX1" fmla="*/ 37 w 1582653"/>
              <a:gd name="connsiteY1" fmla="*/ 713433 h 1105319"/>
              <a:gd name="connsiteX2" fmla="*/ 1582653 w 1582653"/>
              <a:gd name="connsiteY2" fmla="*/ 0 h 1105319"/>
              <a:gd name="connsiteX0" fmla="*/ 285392 w 1692163"/>
              <a:gd name="connsiteY0" fmla="*/ 1110343 h 1110343"/>
              <a:gd name="connsiteX1" fmla="*/ 74377 w 1692163"/>
              <a:gd name="connsiteY1" fmla="*/ 718457 h 1110343"/>
              <a:gd name="connsiteX2" fmla="*/ 1692163 w 1692163"/>
              <a:gd name="connsiteY2" fmla="*/ 0 h 1110343"/>
              <a:gd name="connsiteX0" fmla="*/ 285392 w 1692163"/>
              <a:gd name="connsiteY0" fmla="*/ 1110343 h 1110343"/>
              <a:gd name="connsiteX1" fmla="*/ 74377 w 1692163"/>
              <a:gd name="connsiteY1" fmla="*/ 718457 h 1110343"/>
              <a:gd name="connsiteX2" fmla="*/ 1692163 w 1692163"/>
              <a:gd name="connsiteY2" fmla="*/ 0 h 1110343"/>
              <a:gd name="connsiteX0" fmla="*/ 285392 w 1692163"/>
              <a:gd name="connsiteY0" fmla="*/ 1110343 h 1110343"/>
              <a:gd name="connsiteX1" fmla="*/ 74377 w 1692163"/>
              <a:gd name="connsiteY1" fmla="*/ 718457 h 1110343"/>
              <a:gd name="connsiteX2" fmla="*/ 1692163 w 1692163"/>
              <a:gd name="connsiteY2" fmla="*/ 0 h 1110343"/>
              <a:gd name="connsiteX0" fmla="*/ 211068 w 1617839"/>
              <a:gd name="connsiteY0" fmla="*/ 1110343 h 1110343"/>
              <a:gd name="connsiteX1" fmla="*/ 53 w 1617839"/>
              <a:gd name="connsiteY1" fmla="*/ 718457 h 1110343"/>
              <a:gd name="connsiteX2" fmla="*/ 1617839 w 1617839"/>
              <a:gd name="connsiteY2" fmla="*/ 0 h 1110343"/>
              <a:gd name="connsiteX0" fmla="*/ 309768 w 1686394"/>
              <a:gd name="connsiteY0" fmla="*/ 1090246 h 1090246"/>
              <a:gd name="connsiteX1" fmla="*/ 68608 w 1686394"/>
              <a:gd name="connsiteY1" fmla="*/ 718457 h 1090246"/>
              <a:gd name="connsiteX2" fmla="*/ 1686394 w 1686394"/>
              <a:gd name="connsiteY2" fmla="*/ 0 h 1090246"/>
              <a:gd name="connsiteX0" fmla="*/ 315566 w 1692192"/>
              <a:gd name="connsiteY0" fmla="*/ 1090246 h 1090246"/>
              <a:gd name="connsiteX1" fmla="*/ 74406 w 1692192"/>
              <a:gd name="connsiteY1" fmla="*/ 718457 h 1090246"/>
              <a:gd name="connsiteX2" fmla="*/ 1692192 w 1692192"/>
              <a:gd name="connsiteY2" fmla="*/ 0 h 1090246"/>
              <a:gd name="connsiteX0" fmla="*/ 241166 w 1617792"/>
              <a:gd name="connsiteY0" fmla="*/ 1090246 h 1090246"/>
              <a:gd name="connsiteX1" fmla="*/ 6 w 1617792"/>
              <a:gd name="connsiteY1" fmla="*/ 718457 h 1090246"/>
              <a:gd name="connsiteX2" fmla="*/ 1617792 w 1617792"/>
              <a:gd name="connsiteY2" fmla="*/ 0 h 1090246"/>
              <a:gd name="connsiteX0" fmla="*/ 241166 w 1617792"/>
              <a:gd name="connsiteY0" fmla="*/ 1090246 h 1090246"/>
              <a:gd name="connsiteX1" fmla="*/ 6 w 1617792"/>
              <a:gd name="connsiteY1" fmla="*/ 718457 h 1090246"/>
              <a:gd name="connsiteX2" fmla="*/ 1617792 w 1617792"/>
              <a:gd name="connsiteY2" fmla="*/ 0 h 1090246"/>
              <a:gd name="connsiteX0" fmla="*/ 241166 w 1617792"/>
              <a:gd name="connsiteY0" fmla="*/ 1090246 h 1090246"/>
              <a:gd name="connsiteX1" fmla="*/ 6 w 1617792"/>
              <a:gd name="connsiteY1" fmla="*/ 718457 h 1090246"/>
              <a:gd name="connsiteX2" fmla="*/ 1617792 w 1617792"/>
              <a:gd name="connsiteY2" fmla="*/ 0 h 1090246"/>
              <a:gd name="connsiteX0" fmla="*/ 241166 w 1617792"/>
              <a:gd name="connsiteY0" fmla="*/ 1090246 h 1090246"/>
              <a:gd name="connsiteX1" fmla="*/ 6 w 1617792"/>
              <a:gd name="connsiteY1" fmla="*/ 718457 h 1090246"/>
              <a:gd name="connsiteX2" fmla="*/ 1617792 w 1617792"/>
              <a:gd name="connsiteY2" fmla="*/ 0 h 1090246"/>
              <a:gd name="connsiteX0" fmla="*/ 256237 w 1632863"/>
              <a:gd name="connsiteY0" fmla="*/ 1090246 h 1090246"/>
              <a:gd name="connsiteX1" fmla="*/ 4 w 1632863"/>
              <a:gd name="connsiteY1" fmla="*/ 718457 h 1090246"/>
              <a:gd name="connsiteX2" fmla="*/ 1632863 w 1632863"/>
              <a:gd name="connsiteY2" fmla="*/ 0 h 1090246"/>
              <a:gd name="connsiteX0" fmla="*/ 236142 w 1612768"/>
              <a:gd name="connsiteY0" fmla="*/ 1090246 h 1090246"/>
              <a:gd name="connsiteX1" fmla="*/ 6 w 1612768"/>
              <a:gd name="connsiteY1" fmla="*/ 718457 h 1090246"/>
              <a:gd name="connsiteX2" fmla="*/ 1612768 w 1612768"/>
              <a:gd name="connsiteY2" fmla="*/ 0 h 1090246"/>
              <a:gd name="connsiteX0" fmla="*/ 236216 w 1612842"/>
              <a:gd name="connsiteY0" fmla="*/ 1090246 h 1090246"/>
              <a:gd name="connsiteX1" fmla="*/ 80 w 1612842"/>
              <a:gd name="connsiteY1" fmla="*/ 718457 h 1090246"/>
              <a:gd name="connsiteX2" fmla="*/ 1612842 w 1612842"/>
              <a:gd name="connsiteY2" fmla="*/ 0 h 1090246"/>
              <a:gd name="connsiteX0" fmla="*/ 236216 w 1612842"/>
              <a:gd name="connsiteY0" fmla="*/ 1090246 h 1090246"/>
              <a:gd name="connsiteX1" fmla="*/ 80 w 1612842"/>
              <a:gd name="connsiteY1" fmla="*/ 718457 h 1090246"/>
              <a:gd name="connsiteX2" fmla="*/ 1612842 w 1612842"/>
              <a:gd name="connsiteY2" fmla="*/ 0 h 1090246"/>
              <a:gd name="connsiteX0" fmla="*/ 236232 w 1612858"/>
              <a:gd name="connsiteY0" fmla="*/ 1090246 h 1090246"/>
              <a:gd name="connsiteX1" fmla="*/ 96 w 1612858"/>
              <a:gd name="connsiteY1" fmla="*/ 718457 h 1090246"/>
              <a:gd name="connsiteX2" fmla="*/ 1612858 w 1612858"/>
              <a:gd name="connsiteY2" fmla="*/ 0 h 1090246"/>
              <a:gd name="connsiteX0" fmla="*/ 315527 w 1687129"/>
              <a:gd name="connsiteY0" fmla="*/ 1140487 h 1140487"/>
              <a:gd name="connsiteX1" fmla="*/ 79391 w 1687129"/>
              <a:gd name="connsiteY1" fmla="*/ 768698 h 1140487"/>
              <a:gd name="connsiteX2" fmla="*/ 1687129 w 1687129"/>
              <a:gd name="connsiteY2" fmla="*/ 0 h 1140487"/>
              <a:gd name="connsiteX0" fmla="*/ 315527 w 1687129"/>
              <a:gd name="connsiteY0" fmla="*/ 1140487 h 1140487"/>
              <a:gd name="connsiteX1" fmla="*/ 79391 w 1687129"/>
              <a:gd name="connsiteY1" fmla="*/ 768698 h 1140487"/>
              <a:gd name="connsiteX2" fmla="*/ 1687129 w 1687129"/>
              <a:gd name="connsiteY2" fmla="*/ 0 h 1140487"/>
              <a:gd name="connsiteX0" fmla="*/ 236184 w 1607786"/>
              <a:gd name="connsiteY0" fmla="*/ 1140487 h 1140487"/>
              <a:gd name="connsiteX1" fmla="*/ 48 w 1607786"/>
              <a:gd name="connsiteY1" fmla="*/ 768698 h 1140487"/>
              <a:gd name="connsiteX2" fmla="*/ 1607786 w 1607786"/>
              <a:gd name="connsiteY2" fmla="*/ 0 h 1140487"/>
              <a:gd name="connsiteX0" fmla="*/ 236184 w 1607786"/>
              <a:gd name="connsiteY0" fmla="*/ 1140487 h 1140487"/>
              <a:gd name="connsiteX1" fmla="*/ 48 w 1607786"/>
              <a:gd name="connsiteY1" fmla="*/ 768698 h 1140487"/>
              <a:gd name="connsiteX2" fmla="*/ 1607786 w 1607786"/>
              <a:gd name="connsiteY2" fmla="*/ 0 h 1140487"/>
              <a:gd name="connsiteX0" fmla="*/ 296247 w 1692970"/>
              <a:gd name="connsiteY0" fmla="*/ 1160583 h 1160583"/>
              <a:gd name="connsiteX1" fmla="*/ 85232 w 1692970"/>
              <a:gd name="connsiteY1" fmla="*/ 768698 h 1160583"/>
              <a:gd name="connsiteX2" fmla="*/ 1692970 w 1692970"/>
              <a:gd name="connsiteY2" fmla="*/ 0 h 1160583"/>
              <a:gd name="connsiteX0" fmla="*/ 211030 w 1607753"/>
              <a:gd name="connsiteY0" fmla="*/ 1160583 h 1160583"/>
              <a:gd name="connsiteX1" fmla="*/ 15 w 1607753"/>
              <a:gd name="connsiteY1" fmla="*/ 768698 h 1160583"/>
              <a:gd name="connsiteX2" fmla="*/ 1607753 w 1607753"/>
              <a:gd name="connsiteY2" fmla="*/ 0 h 1160583"/>
              <a:gd name="connsiteX0" fmla="*/ 211030 w 1607753"/>
              <a:gd name="connsiteY0" fmla="*/ 1160583 h 1160583"/>
              <a:gd name="connsiteX1" fmla="*/ 15 w 1607753"/>
              <a:gd name="connsiteY1" fmla="*/ 768698 h 1160583"/>
              <a:gd name="connsiteX2" fmla="*/ 1607753 w 1607753"/>
              <a:gd name="connsiteY2" fmla="*/ 0 h 1160583"/>
              <a:gd name="connsiteX0" fmla="*/ 211030 w 1607753"/>
              <a:gd name="connsiteY0" fmla="*/ 1160583 h 1160583"/>
              <a:gd name="connsiteX1" fmla="*/ 15 w 1607753"/>
              <a:gd name="connsiteY1" fmla="*/ 768698 h 1160583"/>
              <a:gd name="connsiteX2" fmla="*/ 1607753 w 1607753"/>
              <a:gd name="connsiteY2" fmla="*/ 0 h 1160583"/>
              <a:gd name="connsiteX0" fmla="*/ 211100 w 1607823"/>
              <a:gd name="connsiteY0" fmla="*/ 1160583 h 1160583"/>
              <a:gd name="connsiteX1" fmla="*/ 85 w 1607823"/>
              <a:gd name="connsiteY1" fmla="*/ 768698 h 1160583"/>
              <a:gd name="connsiteX2" fmla="*/ 1607823 w 1607823"/>
              <a:gd name="connsiteY2" fmla="*/ 0 h 1160583"/>
              <a:gd name="connsiteX0" fmla="*/ 211046 w 1607769"/>
              <a:gd name="connsiteY0" fmla="*/ 1160583 h 1160583"/>
              <a:gd name="connsiteX1" fmla="*/ 31 w 1607769"/>
              <a:gd name="connsiteY1" fmla="*/ 768698 h 1160583"/>
              <a:gd name="connsiteX2" fmla="*/ 1607769 w 1607769"/>
              <a:gd name="connsiteY2" fmla="*/ 0 h 1160583"/>
              <a:gd name="connsiteX0" fmla="*/ 211046 w 1607769"/>
              <a:gd name="connsiteY0" fmla="*/ 1160583 h 1160583"/>
              <a:gd name="connsiteX1" fmla="*/ 31 w 1607769"/>
              <a:gd name="connsiteY1" fmla="*/ 748601 h 1160583"/>
              <a:gd name="connsiteX2" fmla="*/ 1607769 w 1607769"/>
              <a:gd name="connsiteY2" fmla="*/ 0 h 1160583"/>
              <a:gd name="connsiteX0" fmla="*/ 297017 w 1693740"/>
              <a:gd name="connsiteY0" fmla="*/ 1140486 h 1140486"/>
              <a:gd name="connsiteX1" fmla="*/ 86002 w 1693740"/>
              <a:gd name="connsiteY1" fmla="*/ 748601 h 1140486"/>
              <a:gd name="connsiteX2" fmla="*/ 1693740 w 1693740"/>
              <a:gd name="connsiteY2" fmla="*/ 0 h 1140486"/>
              <a:gd name="connsiteX0" fmla="*/ 211107 w 1607830"/>
              <a:gd name="connsiteY0" fmla="*/ 1140486 h 1140486"/>
              <a:gd name="connsiteX1" fmla="*/ 92 w 1607830"/>
              <a:gd name="connsiteY1" fmla="*/ 748601 h 1140486"/>
              <a:gd name="connsiteX2" fmla="*/ 1607830 w 1607830"/>
              <a:gd name="connsiteY2" fmla="*/ 0 h 1140486"/>
              <a:gd name="connsiteX0" fmla="*/ 211445 w 1608168"/>
              <a:gd name="connsiteY0" fmla="*/ 1140486 h 1140486"/>
              <a:gd name="connsiteX1" fmla="*/ 430 w 1608168"/>
              <a:gd name="connsiteY1" fmla="*/ 748601 h 1140486"/>
              <a:gd name="connsiteX2" fmla="*/ 1608168 w 1608168"/>
              <a:gd name="connsiteY2" fmla="*/ 0 h 1140486"/>
              <a:gd name="connsiteX0" fmla="*/ 211445 w 1608168"/>
              <a:gd name="connsiteY0" fmla="*/ 1140486 h 1140486"/>
              <a:gd name="connsiteX1" fmla="*/ 430 w 1608168"/>
              <a:gd name="connsiteY1" fmla="*/ 748601 h 1140486"/>
              <a:gd name="connsiteX2" fmla="*/ 1608168 w 1608168"/>
              <a:gd name="connsiteY2" fmla="*/ 0 h 1140486"/>
              <a:gd name="connsiteX0" fmla="*/ 211445 w 1608168"/>
              <a:gd name="connsiteY0" fmla="*/ 1140486 h 1140486"/>
              <a:gd name="connsiteX1" fmla="*/ 430 w 1608168"/>
              <a:gd name="connsiteY1" fmla="*/ 748601 h 1140486"/>
              <a:gd name="connsiteX2" fmla="*/ 1608168 w 1608168"/>
              <a:gd name="connsiteY2" fmla="*/ 0 h 1140486"/>
              <a:gd name="connsiteX0" fmla="*/ 211046 w 1607769"/>
              <a:gd name="connsiteY0" fmla="*/ 1140486 h 1140486"/>
              <a:gd name="connsiteX1" fmla="*/ 31 w 1607769"/>
              <a:gd name="connsiteY1" fmla="*/ 748601 h 1140486"/>
              <a:gd name="connsiteX2" fmla="*/ 1607769 w 1607769"/>
              <a:gd name="connsiteY2" fmla="*/ 0 h 1140486"/>
              <a:gd name="connsiteX0" fmla="*/ 211046 w 1607769"/>
              <a:gd name="connsiteY0" fmla="*/ 1140486 h 1140486"/>
              <a:gd name="connsiteX1" fmla="*/ 31 w 1607769"/>
              <a:gd name="connsiteY1" fmla="*/ 748601 h 1140486"/>
              <a:gd name="connsiteX2" fmla="*/ 1607769 w 1607769"/>
              <a:gd name="connsiteY2" fmla="*/ 0 h 1140486"/>
              <a:gd name="connsiteX0" fmla="*/ 211034 w 1607757"/>
              <a:gd name="connsiteY0" fmla="*/ 1140486 h 1140486"/>
              <a:gd name="connsiteX1" fmla="*/ 19 w 1607757"/>
              <a:gd name="connsiteY1" fmla="*/ 748601 h 1140486"/>
              <a:gd name="connsiteX2" fmla="*/ 1607757 w 1607757"/>
              <a:gd name="connsiteY2" fmla="*/ 0 h 1140486"/>
              <a:gd name="connsiteX0" fmla="*/ 211031 w 1607754"/>
              <a:gd name="connsiteY0" fmla="*/ 1140486 h 1140486"/>
              <a:gd name="connsiteX1" fmla="*/ 16 w 1607754"/>
              <a:gd name="connsiteY1" fmla="*/ 748601 h 1140486"/>
              <a:gd name="connsiteX2" fmla="*/ 1607754 w 1607754"/>
              <a:gd name="connsiteY2" fmla="*/ 0 h 1140486"/>
              <a:gd name="connsiteX0" fmla="*/ 211031 w 1651901"/>
              <a:gd name="connsiteY0" fmla="*/ 1090159 h 1090159"/>
              <a:gd name="connsiteX1" fmla="*/ 16 w 1651901"/>
              <a:gd name="connsiteY1" fmla="*/ 698274 h 1090159"/>
              <a:gd name="connsiteX2" fmla="*/ 1651901 w 1651901"/>
              <a:gd name="connsiteY2" fmla="*/ 0 h 1090159"/>
              <a:gd name="connsiteX0" fmla="*/ 211031 w 1651901"/>
              <a:gd name="connsiteY0" fmla="*/ 1090159 h 1090159"/>
              <a:gd name="connsiteX1" fmla="*/ 16 w 1651901"/>
              <a:gd name="connsiteY1" fmla="*/ 698274 h 1090159"/>
              <a:gd name="connsiteX2" fmla="*/ 1651901 w 1651901"/>
              <a:gd name="connsiteY2" fmla="*/ 0 h 1090159"/>
              <a:gd name="connsiteX0" fmla="*/ 233102 w 1673972"/>
              <a:gd name="connsiteY0" fmla="*/ 1090159 h 1090159"/>
              <a:gd name="connsiteX1" fmla="*/ 13 w 1673972"/>
              <a:gd name="connsiteY1" fmla="*/ 773765 h 1090159"/>
              <a:gd name="connsiteX2" fmla="*/ 1673972 w 1673972"/>
              <a:gd name="connsiteY2" fmla="*/ 0 h 1090159"/>
              <a:gd name="connsiteX0" fmla="*/ 475914 w 1673965"/>
              <a:gd name="connsiteY0" fmla="*/ 1094353 h 1094353"/>
              <a:gd name="connsiteX1" fmla="*/ 6 w 1673965"/>
              <a:gd name="connsiteY1" fmla="*/ 773765 h 1094353"/>
              <a:gd name="connsiteX2" fmla="*/ 1673965 w 1673965"/>
              <a:gd name="connsiteY2" fmla="*/ 0 h 1094353"/>
              <a:gd name="connsiteX0" fmla="*/ 475921 w 1673972"/>
              <a:gd name="connsiteY0" fmla="*/ 1094353 h 1094353"/>
              <a:gd name="connsiteX1" fmla="*/ 13 w 1673972"/>
              <a:gd name="connsiteY1" fmla="*/ 773765 h 1094353"/>
              <a:gd name="connsiteX2" fmla="*/ 1673972 w 1673972"/>
              <a:gd name="connsiteY2" fmla="*/ 0 h 1094353"/>
              <a:gd name="connsiteX0" fmla="*/ 475917 w 1673968"/>
              <a:gd name="connsiteY0" fmla="*/ 1094353 h 1094353"/>
              <a:gd name="connsiteX1" fmla="*/ 9 w 1673968"/>
              <a:gd name="connsiteY1" fmla="*/ 773765 h 1094353"/>
              <a:gd name="connsiteX2" fmla="*/ 1673968 w 1673968"/>
              <a:gd name="connsiteY2" fmla="*/ 0 h 1094353"/>
              <a:gd name="connsiteX0" fmla="*/ 475917 w 1673968"/>
              <a:gd name="connsiteY0" fmla="*/ 1094353 h 1094353"/>
              <a:gd name="connsiteX1" fmla="*/ 9 w 1673968"/>
              <a:gd name="connsiteY1" fmla="*/ 773765 h 1094353"/>
              <a:gd name="connsiteX2" fmla="*/ 1673968 w 1673968"/>
              <a:gd name="connsiteY2" fmla="*/ 0 h 1094353"/>
              <a:gd name="connsiteX0" fmla="*/ 475917 w 1673968"/>
              <a:gd name="connsiteY0" fmla="*/ 1094353 h 1094353"/>
              <a:gd name="connsiteX1" fmla="*/ 9 w 1673968"/>
              <a:gd name="connsiteY1" fmla="*/ 773765 h 1094353"/>
              <a:gd name="connsiteX2" fmla="*/ 1673968 w 1673968"/>
              <a:gd name="connsiteY2" fmla="*/ 0 h 1094353"/>
              <a:gd name="connsiteX0" fmla="*/ 1330425 w 1673960"/>
              <a:gd name="connsiteY0" fmla="*/ 1074046 h 1074046"/>
              <a:gd name="connsiteX1" fmla="*/ 1 w 1673960"/>
              <a:gd name="connsiteY1" fmla="*/ 773765 h 1074046"/>
              <a:gd name="connsiteX2" fmla="*/ 1673960 w 1673960"/>
              <a:gd name="connsiteY2" fmla="*/ 0 h 1074046"/>
              <a:gd name="connsiteX0" fmla="*/ 1330425 w 1673960"/>
              <a:gd name="connsiteY0" fmla="*/ 1074046 h 1074046"/>
              <a:gd name="connsiteX1" fmla="*/ 1 w 1673960"/>
              <a:gd name="connsiteY1" fmla="*/ 773765 h 1074046"/>
              <a:gd name="connsiteX2" fmla="*/ 1673960 w 1673960"/>
              <a:gd name="connsiteY2" fmla="*/ 0 h 1074046"/>
              <a:gd name="connsiteX0" fmla="*/ 1383014 w 1726549"/>
              <a:gd name="connsiteY0" fmla="*/ 1074046 h 1074046"/>
              <a:gd name="connsiteX1" fmla="*/ 3 w 1726549"/>
              <a:gd name="connsiteY1" fmla="*/ 733152 h 1074046"/>
              <a:gd name="connsiteX2" fmla="*/ 1726549 w 1726549"/>
              <a:gd name="connsiteY2" fmla="*/ 0 h 1074046"/>
              <a:gd name="connsiteX0" fmla="*/ 1383210 w 1726745"/>
              <a:gd name="connsiteY0" fmla="*/ 1074046 h 1074046"/>
              <a:gd name="connsiteX1" fmla="*/ 199 w 1726745"/>
              <a:gd name="connsiteY1" fmla="*/ 733152 h 1074046"/>
              <a:gd name="connsiteX2" fmla="*/ 1726745 w 1726745"/>
              <a:gd name="connsiteY2" fmla="*/ 0 h 1074046"/>
              <a:gd name="connsiteX0" fmla="*/ 1383011 w 1726546"/>
              <a:gd name="connsiteY0" fmla="*/ 1074046 h 1074046"/>
              <a:gd name="connsiteX1" fmla="*/ 0 w 1726546"/>
              <a:gd name="connsiteY1" fmla="*/ 733152 h 1074046"/>
              <a:gd name="connsiteX2" fmla="*/ 1726546 w 1726546"/>
              <a:gd name="connsiteY2" fmla="*/ 0 h 1074046"/>
              <a:gd name="connsiteX0" fmla="*/ 1383163 w 1726698"/>
              <a:gd name="connsiteY0" fmla="*/ 1074046 h 1074046"/>
              <a:gd name="connsiteX1" fmla="*/ 152 w 1726698"/>
              <a:gd name="connsiteY1" fmla="*/ 733152 h 1074046"/>
              <a:gd name="connsiteX2" fmla="*/ 1726698 w 1726698"/>
              <a:gd name="connsiteY2" fmla="*/ 0 h 1074046"/>
              <a:gd name="connsiteX0" fmla="*/ 1383189 w 1634700"/>
              <a:gd name="connsiteY0" fmla="*/ 1077738 h 1077738"/>
              <a:gd name="connsiteX1" fmla="*/ 178 w 1634700"/>
              <a:gd name="connsiteY1" fmla="*/ 736844 h 1077738"/>
              <a:gd name="connsiteX2" fmla="*/ 1634700 w 1634700"/>
              <a:gd name="connsiteY2" fmla="*/ 0 h 1077738"/>
              <a:gd name="connsiteX0" fmla="*/ 1383307 w 1634818"/>
              <a:gd name="connsiteY0" fmla="*/ 1077738 h 1077738"/>
              <a:gd name="connsiteX1" fmla="*/ 296 w 1634818"/>
              <a:gd name="connsiteY1" fmla="*/ 736844 h 1077738"/>
              <a:gd name="connsiteX2" fmla="*/ 1634818 w 1634818"/>
              <a:gd name="connsiteY2" fmla="*/ 0 h 1077738"/>
              <a:gd name="connsiteX0" fmla="*/ 1409599 w 1634818"/>
              <a:gd name="connsiteY0" fmla="*/ 1094353 h 1094353"/>
              <a:gd name="connsiteX1" fmla="*/ 296 w 1634818"/>
              <a:gd name="connsiteY1" fmla="*/ 736844 h 1094353"/>
              <a:gd name="connsiteX2" fmla="*/ 1634818 w 1634818"/>
              <a:gd name="connsiteY2" fmla="*/ 0 h 1094353"/>
              <a:gd name="connsiteX0" fmla="*/ 1409599 w 1634818"/>
              <a:gd name="connsiteY0" fmla="*/ 1094353 h 1094353"/>
              <a:gd name="connsiteX1" fmla="*/ 296 w 1634818"/>
              <a:gd name="connsiteY1" fmla="*/ 736844 h 1094353"/>
              <a:gd name="connsiteX2" fmla="*/ 1634818 w 1634818"/>
              <a:gd name="connsiteY2" fmla="*/ 0 h 1094353"/>
              <a:gd name="connsiteX0" fmla="*/ 3154240 w 3154240"/>
              <a:gd name="connsiteY0" fmla="*/ 1162610 h 1162610"/>
              <a:gd name="connsiteX1" fmla="*/ 296 w 3154240"/>
              <a:gd name="connsiteY1" fmla="*/ 736844 h 1162610"/>
              <a:gd name="connsiteX2" fmla="*/ 1634818 w 3154240"/>
              <a:gd name="connsiteY2" fmla="*/ 0 h 1162610"/>
              <a:gd name="connsiteX0" fmla="*/ 2945312 w 2945312"/>
              <a:gd name="connsiteY0" fmla="*/ 1162610 h 1162610"/>
              <a:gd name="connsiteX1" fmla="*/ 725 w 2945312"/>
              <a:gd name="connsiteY1" fmla="*/ 781291 h 1162610"/>
              <a:gd name="connsiteX2" fmla="*/ 1425890 w 2945312"/>
              <a:gd name="connsiteY2" fmla="*/ 0 h 1162610"/>
              <a:gd name="connsiteX0" fmla="*/ 2945312 w 2945312"/>
              <a:gd name="connsiteY0" fmla="*/ 1162610 h 1165470"/>
              <a:gd name="connsiteX1" fmla="*/ 1728156 w 2945312"/>
              <a:gd name="connsiteY1" fmla="*/ 1126014 h 1165470"/>
              <a:gd name="connsiteX2" fmla="*/ 725 w 2945312"/>
              <a:gd name="connsiteY2" fmla="*/ 781291 h 1165470"/>
              <a:gd name="connsiteX3" fmla="*/ 1425890 w 2945312"/>
              <a:gd name="connsiteY3" fmla="*/ 0 h 1165470"/>
              <a:gd name="connsiteX0" fmla="*/ 2945312 w 2945312"/>
              <a:gd name="connsiteY0" fmla="*/ 1162610 h 1162610"/>
              <a:gd name="connsiteX1" fmla="*/ 1787972 w 2945312"/>
              <a:gd name="connsiteY1" fmla="*/ 1129188 h 1162610"/>
              <a:gd name="connsiteX2" fmla="*/ 1728156 w 2945312"/>
              <a:gd name="connsiteY2" fmla="*/ 1126014 h 1162610"/>
              <a:gd name="connsiteX3" fmla="*/ 725 w 2945312"/>
              <a:gd name="connsiteY3" fmla="*/ 781291 h 1162610"/>
              <a:gd name="connsiteX4" fmla="*/ 1425890 w 2945312"/>
              <a:gd name="connsiteY4" fmla="*/ 0 h 1162610"/>
              <a:gd name="connsiteX0" fmla="*/ 2945312 w 2945312"/>
              <a:gd name="connsiteY0" fmla="*/ 1162610 h 1162610"/>
              <a:gd name="connsiteX1" fmla="*/ 1787972 w 2945312"/>
              <a:gd name="connsiteY1" fmla="*/ 1129188 h 1162610"/>
              <a:gd name="connsiteX2" fmla="*/ 725 w 2945312"/>
              <a:gd name="connsiteY2" fmla="*/ 781291 h 1162610"/>
              <a:gd name="connsiteX3" fmla="*/ 1425890 w 2945312"/>
              <a:gd name="connsiteY3" fmla="*/ 0 h 1162610"/>
              <a:gd name="connsiteX0" fmla="*/ 2945312 w 2945312"/>
              <a:gd name="connsiteY0" fmla="*/ 1162610 h 1162610"/>
              <a:gd name="connsiteX1" fmla="*/ 725 w 2945312"/>
              <a:gd name="connsiteY1" fmla="*/ 781291 h 1162610"/>
              <a:gd name="connsiteX2" fmla="*/ 1425890 w 2945312"/>
              <a:gd name="connsiteY2" fmla="*/ 0 h 1162610"/>
              <a:gd name="connsiteX0" fmla="*/ 2945312 w 2945312"/>
              <a:gd name="connsiteY0" fmla="*/ 1162610 h 1162610"/>
              <a:gd name="connsiteX1" fmla="*/ 725 w 2945312"/>
              <a:gd name="connsiteY1" fmla="*/ 781291 h 1162610"/>
              <a:gd name="connsiteX2" fmla="*/ 1425890 w 2945312"/>
              <a:gd name="connsiteY2" fmla="*/ 0 h 1162610"/>
              <a:gd name="connsiteX0" fmla="*/ 2945312 w 2945312"/>
              <a:gd name="connsiteY0" fmla="*/ 1162610 h 1162610"/>
              <a:gd name="connsiteX1" fmla="*/ 725 w 2945312"/>
              <a:gd name="connsiteY1" fmla="*/ 781291 h 1162610"/>
              <a:gd name="connsiteX2" fmla="*/ 1425890 w 2945312"/>
              <a:gd name="connsiteY2" fmla="*/ 0 h 1162610"/>
              <a:gd name="connsiteX0" fmla="*/ 2945312 w 2945312"/>
              <a:gd name="connsiteY0" fmla="*/ 1186421 h 1186421"/>
              <a:gd name="connsiteX1" fmla="*/ 725 w 2945312"/>
              <a:gd name="connsiteY1" fmla="*/ 781291 h 1186421"/>
              <a:gd name="connsiteX2" fmla="*/ 1425890 w 2945312"/>
              <a:gd name="connsiteY2" fmla="*/ 0 h 1186421"/>
              <a:gd name="connsiteX0" fmla="*/ 3536902 w 3536902"/>
              <a:gd name="connsiteY0" fmla="*/ 1188514 h 1188514"/>
              <a:gd name="connsiteX1" fmla="*/ 725 w 3536902"/>
              <a:gd name="connsiteY1" fmla="*/ 781291 h 1188514"/>
              <a:gd name="connsiteX2" fmla="*/ 1425890 w 3536902"/>
              <a:gd name="connsiteY2" fmla="*/ 0 h 1188514"/>
            </a:gdLst>
            <a:ahLst/>
            <a:cxnLst>
              <a:cxn ang="0">
                <a:pos x="connsiteX0" y="connsiteY0"/>
              </a:cxn>
              <a:cxn ang="0">
                <a:pos x="connsiteX1" y="connsiteY1"/>
              </a:cxn>
              <a:cxn ang="0">
                <a:pos x="connsiteX2" y="connsiteY2"/>
              </a:cxn>
            </a:cxnLst>
            <a:rect l="l" t="t" r="r" b="b"/>
            <a:pathLst>
              <a:path w="3536902" h="1188514">
                <a:moveTo>
                  <a:pt x="3536902" y="1188514"/>
                </a:moveTo>
                <a:cubicBezTo>
                  <a:pt x="1628222" y="1169350"/>
                  <a:pt x="114917" y="1008402"/>
                  <a:pt x="725" y="781291"/>
                </a:cubicBezTo>
                <a:cubicBezTo>
                  <a:pt x="-10749" y="570925"/>
                  <a:pt x="98815" y="122442"/>
                  <a:pt x="1425890" y="0"/>
                </a:cubicBezTo>
              </a:path>
            </a:pathLst>
          </a:custGeom>
          <a:noFill/>
          <a:ln w="19050" cap="rnd" cmpd="sng" algn="ctr">
            <a:solidFill>
              <a:schemeClr val="tx1"/>
            </a:solidFill>
            <a:prstDash val="solid"/>
            <a:round/>
            <a:headEnd type="none" w="sm" len="sm"/>
            <a:tailEnd type="stealth" w="med" len="lg"/>
          </a:ln>
          <a:effectLst/>
        </p:spPr>
        <p:txBody>
          <a:bodyPr rtlCol="0" anchor="ctr"/>
          <a:lstStyle/>
          <a:p>
            <a:pPr algn="ctr"/>
            <a:endParaRPr lang="en-US" dirty="0"/>
          </a:p>
        </p:txBody>
      </p:sp>
      <p:sp>
        <p:nvSpPr>
          <p:cNvPr id="13" name="Freeform 12"/>
          <p:cNvSpPr/>
          <p:nvPr/>
        </p:nvSpPr>
        <p:spPr bwMode="auto">
          <a:xfrm>
            <a:off x="1674814" y="2542566"/>
            <a:ext cx="1093022" cy="986052"/>
          </a:xfrm>
          <a:custGeom>
            <a:avLst/>
            <a:gdLst>
              <a:gd name="connsiteX0" fmla="*/ 359309 w 2183085"/>
              <a:gd name="connsiteY0" fmla="*/ 1326629 h 1326629"/>
              <a:gd name="connsiteX1" fmla="*/ 98052 w 2183085"/>
              <a:gd name="connsiteY1" fmla="*/ 768945 h 1326629"/>
              <a:gd name="connsiteX2" fmla="*/ 1811296 w 2183085"/>
              <a:gd name="connsiteY2" fmla="*/ 125851 h 1326629"/>
              <a:gd name="connsiteX3" fmla="*/ 2183085 w 2183085"/>
              <a:gd name="connsiteY3" fmla="*/ 247 h 1326629"/>
              <a:gd name="connsiteX0" fmla="*/ 386483 w 2210259"/>
              <a:gd name="connsiteY0" fmla="*/ 1326382 h 1326382"/>
              <a:gd name="connsiteX1" fmla="*/ 125226 w 2210259"/>
              <a:gd name="connsiteY1" fmla="*/ 768698 h 1326382"/>
              <a:gd name="connsiteX2" fmla="*/ 2210259 w 2210259"/>
              <a:gd name="connsiteY2" fmla="*/ 0 h 1326382"/>
              <a:gd name="connsiteX0" fmla="*/ 358577 w 1800516"/>
              <a:gd name="connsiteY0" fmla="*/ 1100295 h 1100295"/>
              <a:gd name="connsiteX1" fmla="*/ 97320 w 1800516"/>
              <a:gd name="connsiteY1" fmla="*/ 542611 h 1100295"/>
              <a:gd name="connsiteX2" fmla="*/ 1800516 w 1800516"/>
              <a:gd name="connsiteY2" fmla="*/ 0 h 1100295"/>
              <a:gd name="connsiteX0" fmla="*/ 244661 w 1686600"/>
              <a:gd name="connsiteY0" fmla="*/ 1100295 h 1100295"/>
              <a:gd name="connsiteX1" fmla="*/ 139154 w 1686600"/>
              <a:gd name="connsiteY1" fmla="*/ 713433 h 1100295"/>
              <a:gd name="connsiteX2" fmla="*/ 1686600 w 1686600"/>
              <a:gd name="connsiteY2" fmla="*/ 0 h 1100295"/>
              <a:gd name="connsiteX0" fmla="*/ 143990 w 1585929"/>
              <a:gd name="connsiteY0" fmla="*/ 1100295 h 1100295"/>
              <a:gd name="connsiteX1" fmla="*/ 38483 w 1585929"/>
              <a:gd name="connsiteY1" fmla="*/ 713433 h 1100295"/>
              <a:gd name="connsiteX2" fmla="*/ 1585929 w 1585929"/>
              <a:gd name="connsiteY2" fmla="*/ 0 h 1100295"/>
              <a:gd name="connsiteX0" fmla="*/ 287858 w 1659459"/>
              <a:gd name="connsiteY0" fmla="*/ 1105319 h 1105319"/>
              <a:gd name="connsiteX1" fmla="*/ 112013 w 1659459"/>
              <a:gd name="connsiteY1" fmla="*/ 713433 h 1105319"/>
              <a:gd name="connsiteX2" fmla="*/ 1659459 w 1659459"/>
              <a:gd name="connsiteY2" fmla="*/ 0 h 1105319"/>
              <a:gd name="connsiteX0" fmla="*/ 255468 w 1627069"/>
              <a:gd name="connsiteY0" fmla="*/ 1105319 h 1105319"/>
              <a:gd name="connsiteX1" fmla="*/ 79623 w 1627069"/>
              <a:gd name="connsiteY1" fmla="*/ 713433 h 1105319"/>
              <a:gd name="connsiteX2" fmla="*/ 1627069 w 1627069"/>
              <a:gd name="connsiteY2" fmla="*/ 0 h 1105319"/>
              <a:gd name="connsiteX0" fmla="*/ 252708 w 1624309"/>
              <a:gd name="connsiteY0" fmla="*/ 1105319 h 1105319"/>
              <a:gd name="connsiteX1" fmla="*/ 76863 w 1624309"/>
              <a:gd name="connsiteY1" fmla="*/ 713433 h 1105319"/>
              <a:gd name="connsiteX2" fmla="*/ 1624309 w 1624309"/>
              <a:gd name="connsiteY2" fmla="*/ 0 h 1105319"/>
              <a:gd name="connsiteX0" fmla="*/ 175883 w 1547484"/>
              <a:gd name="connsiteY0" fmla="*/ 1105319 h 1105319"/>
              <a:gd name="connsiteX1" fmla="*/ 38 w 1547484"/>
              <a:gd name="connsiteY1" fmla="*/ 713433 h 1105319"/>
              <a:gd name="connsiteX2" fmla="*/ 1547484 w 1547484"/>
              <a:gd name="connsiteY2" fmla="*/ 0 h 1105319"/>
              <a:gd name="connsiteX0" fmla="*/ 175850 w 1547451"/>
              <a:gd name="connsiteY0" fmla="*/ 1105319 h 1105319"/>
              <a:gd name="connsiteX1" fmla="*/ 5 w 1547451"/>
              <a:gd name="connsiteY1" fmla="*/ 713433 h 1105319"/>
              <a:gd name="connsiteX2" fmla="*/ 1547451 w 1547451"/>
              <a:gd name="connsiteY2" fmla="*/ 0 h 1105319"/>
              <a:gd name="connsiteX0" fmla="*/ 176678 w 1548279"/>
              <a:gd name="connsiteY0" fmla="*/ 1105319 h 1105319"/>
              <a:gd name="connsiteX1" fmla="*/ 833 w 1548279"/>
              <a:gd name="connsiteY1" fmla="*/ 713433 h 1105319"/>
              <a:gd name="connsiteX2" fmla="*/ 1548279 w 1548279"/>
              <a:gd name="connsiteY2" fmla="*/ 0 h 1105319"/>
              <a:gd name="connsiteX0" fmla="*/ 211683 w 1583284"/>
              <a:gd name="connsiteY0" fmla="*/ 1105319 h 1105319"/>
              <a:gd name="connsiteX1" fmla="*/ 668 w 1583284"/>
              <a:gd name="connsiteY1" fmla="*/ 713433 h 1105319"/>
              <a:gd name="connsiteX2" fmla="*/ 1583284 w 1583284"/>
              <a:gd name="connsiteY2" fmla="*/ 0 h 1105319"/>
              <a:gd name="connsiteX0" fmla="*/ 211052 w 1582653"/>
              <a:gd name="connsiteY0" fmla="*/ 1105319 h 1105319"/>
              <a:gd name="connsiteX1" fmla="*/ 37 w 1582653"/>
              <a:gd name="connsiteY1" fmla="*/ 713433 h 1105319"/>
              <a:gd name="connsiteX2" fmla="*/ 1582653 w 1582653"/>
              <a:gd name="connsiteY2" fmla="*/ 0 h 1105319"/>
              <a:gd name="connsiteX0" fmla="*/ 285392 w 1692163"/>
              <a:gd name="connsiteY0" fmla="*/ 1110343 h 1110343"/>
              <a:gd name="connsiteX1" fmla="*/ 74377 w 1692163"/>
              <a:gd name="connsiteY1" fmla="*/ 718457 h 1110343"/>
              <a:gd name="connsiteX2" fmla="*/ 1692163 w 1692163"/>
              <a:gd name="connsiteY2" fmla="*/ 0 h 1110343"/>
              <a:gd name="connsiteX0" fmla="*/ 285392 w 1692163"/>
              <a:gd name="connsiteY0" fmla="*/ 1110343 h 1110343"/>
              <a:gd name="connsiteX1" fmla="*/ 74377 w 1692163"/>
              <a:gd name="connsiteY1" fmla="*/ 718457 h 1110343"/>
              <a:gd name="connsiteX2" fmla="*/ 1692163 w 1692163"/>
              <a:gd name="connsiteY2" fmla="*/ 0 h 1110343"/>
              <a:gd name="connsiteX0" fmla="*/ 285392 w 1692163"/>
              <a:gd name="connsiteY0" fmla="*/ 1110343 h 1110343"/>
              <a:gd name="connsiteX1" fmla="*/ 74377 w 1692163"/>
              <a:gd name="connsiteY1" fmla="*/ 718457 h 1110343"/>
              <a:gd name="connsiteX2" fmla="*/ 1692163 w 1692163"/>
              <a:gd name="connsiteY2" fmla="*/ 0 h 1110343"/>
              <a:gd name="connsiteX0" fmla="*/ 211068 w 1617839"/>
              <a:gd name="connsiteY0" fmla="*/ 1110343 h 1110343"/>
              <a:gd name="connsiteX1" fmla="*/ 53 w 1617839"/>
              <a:gd name="connsiteY1" fmla="*/ 718457 h 1110343"/>
              <a:gd name="connsiteX2" fmla="*/ 1617839 w 1617839"/>
              <a:gd name="connsiteY2" fmla="*/ 0 h 1110343"/>
              <a:gd name="connsiteX0" fmla="*/ 309768 w 1686394"/>
              <a:gd name="connsiteY0" fmla="*/ 1090246 h 1090246"/>
              <a:gd name="connsiteX1" fmla="*/ 68608 w 1686394"/>
              <a:gd name="connsiteY1" fmla="*/ 718457 h 1090246"/>
              <a:gd name="connsiteX2" fmla="*/ 1686394 w 1686394"/>
              <a:gd name="connsiteY2" fmla="*/ 0 h 1090246"/>
              <a:gd name="connsiteX0" fmla="*/ 315566 w 1692192"/>
              <a:gd name="connsiteY0" fmla="*/ 1090246 h 1090246"/>
              <a:gd name="connsiteX1" fmla="*/ 74406 w 1692192"/>
              <a:gd name="connsiteY1" fmla="*/ 718457 h 1090246"/>
              <a:gd name="connsiteX2" fmla="*/ 1692192 w 1692192"/>
              <a:gd name="connsiteY2" fmla="*/ 0 h 1090246"/>
              <a:gd name="connsiteX0" fmla="*/ 241166 w 1617792"/>
              <a:gd name="connsiteY0" fmla="*/ 1090246 h 1090246"/>
              <a:gd name="connsiteX1" fmla="*/ 6 w 1617792"/>
              <a:gd name="connsiteY1" fmla="*/ 718457 h 1090246"/>
              <a:gd name="connsiteX2" fmla="*/ 1617792 w 1617792"/>
              <a:gd name="connsiteY2" fmla="*/ 0 h 1090246"/>
              <a:gd name="connsiteX0" fmla="*/ 241166 w 1617792"/>
              <a:gd name="connsiteY0" fmla="*/ 1090246 h 1090246"/>
              <a:gd name="connsiteX1" fmla="*/ 6 w 1617792"/>
              <a:gd name="connsiteY1" fmla="*/ 718457 h 1090246"/>
              <a:gd name="connsiteX2" fmla="*/ 1617792 w 1617792"/>
              <a:gd name="connsiteY2" fmla="*/ 0 h 1090246"/>
              <a:gd name="connsiteX0" fmla="*/ 241166 w 1617792"/>
              <a:gd name="connsiteY0" fmla="*/ 1090246 h 1090246"/>
              <a:gd name="connsiteX1" fmla="*/ 6 w 1617792"/>
              <a:gd name="connsiteY1" fmla="*/ 718457 h 1090246"/>
              <a:gd name="connsiteX2" fmla="*/ 1617792 w 1617792"/>
              <a:gd name="connsiteY2" fmla="*/ 0 h 1090246"/>
              <a:gd name="connsiteX0" fmla="*/ 241166 w 1617792"/>
              <a:gd name="connsiteY0" fmla="*/ 1090246 h 1090246"/>
              <a:gd name="connsiteX1" fmla="*/ 6 w 1617792"/>
              <a:gd name="connsiteY1" fmla="*/ 718457 h 1090246"/>
              <a:gd name="connsiteX2" fmla="*/ 1617792 w 1617792"/>
              <a:gd name="connsiteY2" fmla="*/ 0 h 1090246"/>
              <a:gd name="connsiteX0" fmla="*/ 256237 w 1632863"/>
              <a:gd name="connsiteY0" fmla="*/ 1090246 h 1090246"/>
              <a:gd name="connsiteX1" fmla="*/ 4 w 1632863"/>
              <a:gd name="connsiteY1" fmla="*/ 718457 h 1090246"/>
              <a:gd name="connsiteX2" fmla="*/ 1632863 w 1632863"/>
              <a:gd name="connsiteY2" fmla="*/ 0 h 1090246"/>
              <a:gd name="connsiteX0" fmla="*/ 236142 w 1612768"/>
              <a:gd name="connsiteY0" fmla="*/ 1090246 h 1090246"/>
              <a:gd name="connsiteX1" fmla="*/ 6 w 1612768"/>
              <a:gd name="connsiteY1" fmla="*/ 718457 h 1090246"/>
              <a:gd name="connsiteX2" fmla="*/ 1612768 w 1612768"/>
              <a:gd name="connsiteY2" fmla="*/ 0 h 1090246"/>
              <a:gd name="connsiteX0" fmla="*/ 236216 w 1612842"/>
              <a:gd name="connsiteY0" fmla="*/ 1090246 h 1090246"/>
              <a:gd name="connsiteX1" fmla="*/ 80 w 1612842"/>
              <a:gd name="connsiteY1" fmla="*/ 718457 h 1090246"/>
              <a:gd name="connsiteX2" fmla="*/ 1612842 w 1612842"/>
              <a:gd name="connsiteY2" fmla="*/ 0 h 1090246"/>
              <a:gd name="connsiteX0" fmla="*/ 236216 w 1612842"/>
              <a:gd name="connsiteY0" fmla="*/ 1090246 h 1090246"/>
              <a:gd name="connsiteX1" fmla="*/ 80 w 1612842"/>
              <a:gd name="connsiteY1" fmla="*/ 718457 h 1090246"/>
              <a:gd name="connsiteX2" fmla="*/ 1612842 w 1612842"/>
              <a:gd name="connsiteY2" fmla="*/ 0 h 1090246"/>
              <a:gd name="connsiteX0" fmla="*/ 236232 w 1612858"/>
              <a:gd name="connsiteY0" fmla="*/ 1090246 h 1090246"/>
              <a:gd name="connsiteX1" fmla="*/ 96 w 1612858"/>
              <a:gd name="connsiteY1" fmla="*/ 718457 h 1090246"/>
              <a:gd name="connsiteX2" fmla="*/ 1612858 w 1612858"/>
              <a:gd name="connsiteY2" fmla="*/ 0 h 1090246"/>
              <a:gd name="connsiteX0" fmla="*/ 315527 w 1687129"/>
              <a:gd name="connsiteY0" fmla="*/ 1140487 h 1140487"/>
              <a:gd name="connsiteX1" fmla="*/ 79391 w 1687129"/>
              <a:gd name="connsiteY1" fmla="*/ 768698 h 1140487"/>
              <a:gd name="connsiteX2" fmla="*/ 1687129 w 1687129"/>
              <a:gd name="connsiteY2" fmla="*/ 0 h 1140487"/>
              <a:gd name="connsiteX0" fmla="*/ 315527 w 1687129"/>
              <a:gd name="connsiteY0" fmla="*/ 1140487 h 1140487"/>
              <a:gd name="connsiteX1" fmla="*/ 79391 w 1687129"/>
              <a:gd name="connsiteY1" fmla="*/ 768698 h 1140487"/>
              <a:gd name="connsiteX2" fmla="*/ 1687129 w 1687129"/>
              <a:gd name="connsiteY2" fmla="*/ 0 h 1140487"/>
              <a:gd name="connsiteX0" fmla="*/ 236184 w 1607786"/>
              <a:gd name="connsiteY0" fmla="*/ 1140487 h 1140487"/>
              <a:gd name="connsiteX1" fmla="*/ 48 w 1607786"/>
              <a:gd name="connsiteY1" fmla="*/ 768698 h 1140487"/>
              <a:gd name="connsiteX2" fmla="*/ 1607786 w 1607786"/>
              <a:gd name="connsiteY2" fmla="*/ 0 h 1140487"/>
              <a:gd name="connsiteX0" fmla="*/ 236184 w 1607786"/>
              <a:gd name="connsiteY0" fmla="*/ 1140487 h 1140487"/>
              <a:gd name="connsiteX1" fmla="*/ 48 w 1607786"/>
              <a:gd name="connsiteY1" fmla="*/ 768698 h 1140487"/>
              <a:gd name="connsiteX2" fmla="*/ 1607786 w 1607786"/>
              <a:gd name="connsiteY2" fmla="*/ 0 h 1140487"/>
              <a:gd name="connsiteX0" fmla="*/ 296247 w 1692970"/>
              <a:gd name="connsiteY0" fmla="*/ 1160583 h 1160583"/>
              <a:gd name="connsiteX1" fmla="*/ 85232 w 1692970"/>
              <a:gd name="connsiteY1" fmla="*/ 768698 h 1160583"/>
              <a:gd name="connsiteX2" fmla="*/ 1692970 w 1692970"/>
              <a:gd name="connsiteY2" fmla="*/ 0 h 1160583"/>
              <a:gd name="connsiteX0" fmla="*/ 211030 w 1607753"/>
              <a:gd name="connsiteY0" fmla="*/ 1160583 h 1160583"/>
              <a:gd name="connsiteX1" fmla="*/ 15 w 1607753"/>
              <a:gd name="connsiteY1" fmla="*/ 768698 h 1160583"/>
              <a:gd name="connsiteX2" fmla="*/ 1607753 w 1607753"/>
              <a:gd name="connsiteY2" fmla="*/ 0 h 1160583"/>
              <a:gd name="connsiteX0" fmla="*/ 211030 w 1607753"/>
              <a:gd name="connsiteY0" fmla="*/ 1160583 h 1160583"/>
              <a:gd name="connsiteX1" fmla="*/ 15 w 1607753"/>
              <a:gd name="connsiteY1" fmla="*/ 768698 h 1160583"/>
              <a:gd name="connsiteX2" fmla="*/ 1607753 w 1607753"/>
              <a:gd name="connsiteY2" fmla="*/ 0 h 1160583"/>
              <a:gd name="connsiteX0" fmla="*/ 211030 w 1607753"/>
              <a:gd name="connsiteY0" fmla="*/ 1160583 h 1160583"/>
              <a:gd name="connsiteX1" fmla="*/ 15 w 1607753"/>
              <a:gd name="connsiteY1" fmla="*/ 768698 h 1160583"/>
              <a:gd name="connsiteX2" fmla="*/ 1607753 w 1607753"/>
              <a:gd name="connsiteY2" fmla="*/ 0 h 1160583"/>
              <a:gd name="connsiteX0" fmla="*/ 211100 w 1607823"/>
              <a:gd name="connsiteY0" fmla="*/ 1160583 h 1160583"/>
              <a:gd name="connsiteX1" fmla="*/ 85 w 1607823"/>
              <a:gd name="connsiteY1" fmla="*/ 768698 h 1160583"/>
              <a:gd name="connsiteX2" fmla="*/ 1607823 w 1607823"/>
              <a:gd name="connsiteY2" fmla="*/ 0 h 1160583"/>
              <a:gd name="connsiteX0" fmla="*/ 211046 w 1607769"/>
              <a:gd name="connsiteY0" fmla="*/ 1160583 h 1160583"/>
              <a:gd name="connsiteX1" fmla="*/ 31 w 1607769"/>
              <a:gd name="connsiteY1" fmla="*/ 768698 h 1160583"/>
              <a:gd name="connsiteX2" fmla="*/ 1607769 w 1607769"/>
              <a:gd name="connsiteY2" fmla="*/ 0 h 1160583"/>
              <a:gd name="connsiteX0" fmla="*/ 211046 w 1607769"/>
              <a:gd name="connsiteY0" fmla="*/ 1160583 h 1160583"/>
              <a:gd name="connsiteX1" fmla="*/ 31 w 1607769"/>
              <a:gd name="connsiteY1" fmla="*/ 748601 h 1160583"/>
              <a:gd name="connsiteX2" fmla="*/ 1607769 w 1607769"/>
              <a:gd name="connsiteY2" fmla="*/ 0 h 1160583"/>
              <a:gd name="connsiteX0" fmla="*/ 297017 w 1693740"/>
              <a:gd name="connsiteY0" fmla="*/ 1140486 h 1140486"/>
              <a:gd name="connsiteX1" fmla="*/ 86002 w 1693740"/>
              <a:gd name="connsiteY1" fmla="*/ 748601 h 1140486"/>
              <a:gd name="connsiteX2" fmla="*/ 1693740 w 1693740"/>
              <a:gd name="connsiteY2" fmla="*/ 0 h 1140486"/>
              <a:gd name="connsiteX0" fmla="*/ 211107 w 1607830"/>
              <a:gd name="connsiteY0" fmla="*/ 1140486 h 1140486"/>
              <a:gd name="connsiteX1" fmla="*/ 92 w 1607830"/>
              <a:gd name="connsiteY1" fmla="*/ 748601 h 1140486"/>
              <a:gd name="connsiteX2" fmla="*/ 1607830 w 1607830"/>
              <a:gd name="connsiteY2" fmla="*/ 0 h 1140486"/>
              <a:gd name="connsiteX0" fmla="*/ 211445 w 1608168"/>
              <a:gd name="connsiteY0" fmla="*/ 1140486 h 1140486"/>
              <a:gd name="connsiteX1" fmla="*/ 430 w 1608168"/>
              <a:gd name="connsiteY1" fmla="*/ 748601 h 1140486"/>
              <a:gd name="connsiteX2" fmla="*/ 1608168 w 1608168"/>
              <a:gd name="connsiteY2" fmla="*/ 0 h 1140486"/>
              <a:gd name="connsiteX0" fmla="*/ 211445 w 1608168"/>
              <a:gd name="connsiteY0" fmla="*/ 1140486 h 1140486"/>
              <a:gd name="connsiteX1" fmla="*/ 430 w 1608168"/>
              <a:gd name="connsiteY1" fmla="*/ 748601 h 1140486"/>
              <a:gd name="connsiteX2" fmla="*/ 1608168 w 1608168"/>
              <a:gd name="connsiteY2" fmla="*/ 0 h 1140486"/>
              <a:gd name="connsiteX0" fmla="*/ 211445 w 1608168"/>
              <a:gd name="connsiteY0" fmla="*/ 1140486 h 1140486"/>
              <a:gd name="connsiteX1" fmla="*/ 430 w 1608168"/>
              <a:gd name="connsiteY1" fmla="*/ 748601 h 1140486"/>
              <a:gd name="connsiteX2" fmla="*/ 1608168 w 1608168"/>
              <a:gd name="connsiteY2" fmla="*/ 0 h 1140486"/>
              <a:gd name="connsiteX0" fmla="*/ 211046 w 1607769"/>
              <a:gd name="connsiteY0" fmla="*/ 1140486 h 1140486"/>
              <a:gd name="connsiteX1" fmla="*/ 31 w 1607769"/>
              <a:gd name="connsiteY1" fmla="*/ 748601 h 1140486"/>
              <a:gd name="connsiteX2" fmla="*/ 1607769 w 1607769"/>
              <a:gd name="connsiteY2" fmla="*/ 0 h 1140486"/>
              <a:gd name="connsiteX0" fmla="*/ 211046 w 1607769"/>
              <a:gd name="connsiteY0" fmla="*/ 1140486 h 1140486"/>
              <a:gd name="connsiteX1" fmla="*/ 31 w 1607769"/>
              <a:gd name="connsiteY1" fmla="*/ 748601 h 1140486"/>
              <a:gd name="connsiteX2" fmla="*/ 1607769 w 1607769"/>
              <a:gd name="connsiteY2" fmla="*/ 0 h 1140486"/>
              <a:gd name="connsiteX0" fmla="*/ 211034 w 1607757"/>
              <a:gd name="connsiteY0" fmla="*/ 1140486 h 1140486"/>
              <a:gd name="connsiteX1" fmla="*/ 19 w 1607757"/>
              <a:gd name="connsiteY1" fmla="*/ 748601 h 1140486"/>
              <a:gd name="connsiteX2" fmla="*/ 1607757 w 1607757"/>
              <a:gd name="connsiteY2" fmla="*/ 0 h 1140486"/>
              <a:gd name="connsiteX0" fmla="*/ 211031 w 1607754"/>
              <a:gd name="connsiteY0" fmla="*/ 1140486 h 1140486"/>
              <a:gd name="connsiteX1" fmla="*/ 16 w 1607754"/>
              <a:gd name="connsiteY1" fmla="*/ 748601 h 1140486"/>
              <a:gd name="connsiteX2" fmla="*/ 1607754 w 1607754"/>
              <a:gd name="connsiteY2" fmla="*/ 0 h 1140486"/>
              <a:gd name="connsiteX0" fmla="*/ 211031 w 1651901"/>
              <a:gd name="connsiteY0" fmla="*/ 1090159 h 1090159"/>
              <a:gd name="connsiteX1" fmla="*/ 16 w 1651901"/>
              <a:gd name="connsiteY1" fmla="*/ 698274 h 1090159"/>
              <a:gd name="connsiteX2" fmla="*/ 1651901 w 1651901"/>
              <a:gd name="connsiteY2" fmla="*/ 0 h 1090159"/>
              <a:gd name="connsiteX0" fmla="*/ 211031 w 1651901"/>
              <a:gd name="connsiteY0" fmla="*/ 1090159 h 1090159"/>
              <a:gd name="connsiteX1" fmla="*/ 16 w 1651901"/>
              <a:gd name="connsiteY1" fmla="*/ 698274 h 1090159"/>
              <a:gd name="connsiteX2" fmla="*/ 1651901 w 1651901"/>
              <a:gd name="connsiteY2" fmla="*/ 0 h 1090159"/>
              <a:gd name="connsiteX0" fmla="*/ 233102 w 1673972"/>
              <a:gd name="connsiteY0" fmla="*/ 1090159 h 1090159"/>
              <a:gd name="connsiteX1" fmla="*/ 13 w 1673972"/>
              <a:gd name="connsiteY1" fmla="*/ 773765 h 1090159"/>
              <a:gd name="connsiteX2" fmla="*/ 1673972 w 1673972"/>
              <a:gd name="connsiteY2" fmla="*/ 0 h 1090159"/>
              <a:gd name="connsiteX0" fmla="*/ 475914 w 1673965"/>
              <a:gd name="connsiteY0" fmla="*/ 1094353 h 1094353"/>
              <a:gd name="connsiteX1" fmla="*/ 6 w 1673965"/>
              <a:gd name="connsiteY1" fmla="*/ 773765 h 1094353"/>
              <a:gd name="connsiteX2" fmla="*/ 1673965 w 1673965"/>
              <a:gd name="connsiteY2" fmla="*/ 0 h 1094353"/>
              <a:gd name="connsiteX0" fmla="*/ 475921 w 1673972"/>
              <a:gd name="connsiteY0" fmla="*/ 1094353 h 1094353"/>
              <a:gd name="connsiteX1" fmla="*/ 13 w 1673972"/>
              <a:gd name="connsiteY1" fmla="*/ 773765 h 1094353"/>
              <a:gd name="connsiteX2" fmla="*/ 1673972 w 1673972"/>
              <a:gd name="connsiteY2" fmla="*/ 0 h 1094353"/>
              <a:gd name="connsiteX0" fmla="*/ 475917 w 1673968"/>
              <a:gd name="connsiteY0" fmla="*/ 1094353 h 1094353"/>
              <a:gd name="connsiteX1" fmla="*/ 9 w 1673968"/>
              <a:gd name="connsiteY1" fmla="*/ 773765 h 1094353"/>
              <a:gd name="connsiteX2" fmla="*/ 1673968 w 1673968"/>
              <a:gd name="connsiteY2" fmla="*/ 0 h 1094353"/>
              <a:gd name="connsiteX0" fmla="*/ 475917 w 1673968"/>
              <a:gd name="connsiteY0" fmla="*/ 1094353 h 1094353"/>
              <a:gd name="connsiteX1" fmla="*/ 9 w 1673968"/>
              <a:gd name="connsiteY1" fmla="*/ 773765 h 1094353"/>
              <a:gd name="connsiteX2" fmla="*/ 1673968 w 1673968"/>
              <a:gd name="connsiteY2" fmla="*/ 0 h 1094353"/>
              <a:gd name="connsiteX0" fmla="*/ 475917 w 1673968"/>
              <a:gd name="connsiteY0" fmla="*/ 1094353 h 1094353"/>
              <a:gd name="connsiteX1" fmla="*/ 9 w 1673968"/>
              <a:gd name="connsiteY1" fmla="*/ 773765 h 1094353"/>
              <a:gd name="connsiteX2" fmla="*/ 1673968 w 1673968"/>
              <a:gd name="connsiteY2" fmla="*/ 0 h 1094353"/>
              <a:gd name="connsiteX0" fmla="*/ 136974 w 1711670"/>
              <a:gd name="connsiteY0" fmla="*/ 856844 h 896630"/>
              <a:gd name="connsiteX1" fmla="*/ 37711 w 1711670"/>
              <a:gd name="connsiteY1" fmla="*/ 773765 h 896630"/>
              <a:gd name="connsiteX2" fmla="*/ 1711670 w 1711670"/>
              <a:gd name="connsiteY2" fmla="*/ 0 h 896630"/>
              <a:gd name="connsiteX0" fmla="*/ 316140 w 1890836"/>
              <a:gd name="connsiteY0" fmla="*/ 856844 h 856844"/>
              <a:gd name="connsiteX1" fmla="*/ 22 w 1890836"/>
              <a:gd name="connsiteY1" fmla="*/ 559541 h 856844"/>
              <a:gd name="connsiteX2" fmla="*/ 1890836 w 1890836"/>
              <a:gd name="connsiteY2" fmla="*/ 0 h 856844"/>
              <a:gd name="connsiteX0" fmla="*/ 350377 w 1925073"/>
              <a:gd name="connsiteY0" fmla="*/ 856844 h 856844"/>
              <a:gd name="connsiteX1" fmla="*/ 17 w 1925073"/>
              <a:gd name="connsiteY1" fmla="*/ 517628 h 856844"/>
              <a:gd name="connsiteX2" fmla="*/ 1925073 w 1925073"/>
              <a:gd name="connsiteY2" fmla="*/ 0 h 856844"/>
              <a:gd name="connsiteX0" fmla="*/ 396027 w 1970723"/>
              <a:gd name="connsiteY0" fmla="*/ 856844 h 856844"/>
              <a:gd name="connsiteX1" fmla="*/ 13 w 1970723"/>
              <a:gd name="connsiteY1" fmla="*/ 517628 h 856844"/>
              <a:gd name="connsiteX2" fmla="*/ 1970723 w 1970723"/>
              <a:gd name="connsiteY2" fmla="*/ 0 h 856844"/>
              <a:gd name="connsiteX0" fmla="*/ 396027 w 2401174"/>
              <a:gd name="connsiteY0" fmla="*/ 879361 h 879361"/>
              <a:gd name="connsiteX1" fmla="*/ 13 w 2401174"/>
              <a:gd name="connsiteY1" fmla="*/ 540145 h 879361"/>
              <a:gd name="connsiteX2" fmla="*/ 2401174 w 2401174"/>
              <a:gd name="connsiteY2" fmla="*/ 0 h 879361"/>
              <a:gd name="connsiteX0" fmla="*/ 396027 w 2401174"/>
              <a:gd name="connsiteY0" fmla="*/ 879361 h 879361"/>
              <a:gd name="connsiteX1" fmla="*/ 13 w 2401174"/>
              <a:gd name="connsiteY1" fmla="*/ 540145 h 879361"/>
              <a:gd name="connsiteX2" fmla="*/ 2401174 w 2401174"/>
              <a:gd name="connsiteY2" fmla="*/ 0 h 879361"/>
              <a:gd name="connsiteX0" fmla="*/ 396027 w 2401174"/>
              <a:gd name="connsiteY0" fmla="*/ 879361 h 879361"/>
              <a:gd name="connsiteX1" fmla="*/ 13 w 2401174"/>
              <a:gd name="connsiteY1" fmla="*/ 540145 h 879361"/>
              <a:gd name="connsiteX2" fmla="*/ 2401174 w 2401174"/>
              <a:gd name="connsiteY2" fmla="*/ 0 h 879361"/>
              <a:gd name="connsiteX0" fmla="*/ 451211 w 2401172"/>
              <a:gd name="connsiteY0" fmla="*/ 883865 h 883865"/>
              <a:gd name="connsiteX1" fmla="*/ 11 w 2401172"/>
              <a:gd name="connsiteY1" fmla="*/ 540145 h 883865"/>
              <a:gd name="connsiteX2" fmla="*/ 2401172 w 2401172"/>
              <a:gd name="connsiteY2" fmla="*/ 0 h 883865"/>
            </a:gdLst>
            <a:ahLst/>
            <a:cxnLst>
              <a:cxn ang="0">
                <a:pos x="connsiteX0" y="connsiteY0"/>
              </a:cxn>
              <a:cxn ang="0">
                <a:pos x="connsiteX1" y="connsiteY1"/>
              </a:cxn>
              <a:cxn ang="0">
                <a:pos x="connsiteX2" y="connsiteY2"/>
              </a:cxn>
            </a:cxnLst>
            <a:rect l="l" t="t" r="r" b="b"/>
            <a:pathLst>
              <a:path w="2401172" h="883865">
                <a:moveTo>
                  <a:pt x="451211" y="883865"/>
                </a:moveTo>
                <a:cubicBezTo>
                  <a:pt x="220907" y="838206"/>
                  <a:pt x="-1663" y="787111"/>
                  <a:pt x="11" y="540145"/>
                </a:cubicBezTo>
                <a:cubicBezTo>
                  <a:pt x="1686" y="259628"/>
                  <a:pt x="1297587" y="178047"/>
                  <a:pt x="2401172" y="0"/>
                </a:cubicBezTo>
              </a:path>
            </a:pathLst>
          </a:custGeom>
          <a:noFill/>
          <a:ln w="19050" cap="rnd" cmpd="sng" algn="ctr">
            <a:solidFill>
              <a:schemeClr val="tx1"/>
            </a:solidFill>
            <a:prstDash val="solid"/>
            <a:round/>
            <a:headEnd type="none" w="sm" len="sm"/>
            <a:tailEnd type="stealth" w="med" len="lg"/>
          </a:ln>
          <a:effectLst/>
        </p:spPr>
        <p:txBody>
          <a:bodyPr rtlCol="0" anchor="ctr"/>
          <a:lstStyle/>
          <a:p>
            <a:pPr algn="ctr"/>
            <a:endParaRPr lang="en-US" dirty="0"/>
          </a:p>
        </p:txBody>
      </p:sp>
      <p:sp>
        <p:nvSpPr>
          <p:cNvPr id="10" name="TextBox 9"/>
          <p:cNvSpPr txBox="1"/>
          <p:nvPr/>
        </p:nvSpPr>
        <p:spPr>
          <a:xfrm>
            <a:off x="1821068" y="6642556"/>
            <a:ext cx="7110148" cy="215444"/>
          </a:xfrm>
          <a:prstGeom prst="rect">
            <a:avLst/>
          </a:prstGeom>
          <a:noFill/>
        </p:spPr>
        <p:txBody>
          <a:bodyPr wrap="square" rtlCol="0">
            <a:spAutoFit/>
          </a:bodyPr>
          <a:lstStyle/>
          <a:p>
            <a:pPr>
              <a:defRPr/>
            </a:pPr>
            <a:r>
              <a:rPr lang="en-US" sz="800" b="1" dirty="0"/>
              <a:t>Links to name construction: </a:t>
            </a:r>
            <a:r>
              <a:rPr lang="en-US" sz="800" b="1" dirty="0">
                <a:hlinkClick r:id="rId7" action="ppaction://hlinksldjump"/>
              </a:rPr>
              <a:t>VITA 67 Options</a:t>
            </a:r>
            <a:r>
              <a:rPr lang="en-US" sz="800" b="1" dirty="0"/>
              <a:t>, </a:t>
            </a:r>
            <a:r>
              <a:rPr lang="en-US" sz="800" b="1" dirty="0">
                <a:hlinkClick r:id="rId8" action="ppaction://hlinksldjump"/>
              </a:rPr>
              <a:t>Radial Clocks</a:t>
            </a:r>
            <a:r>
              <a:rPr lang="en-US" sz="800" b="1" dirty="0"/>
              <a:t>, </a:t>
            </a:r>
            <a:r>
              <a:rPr lang="en-US" sz="800" b="1" dirty="0">
                <a:hlinkClick r:id="rId9" action="ppaction://hlinksldjump"/>
              </a:rPr>
              <a:t>Slot Profile</a:t>
            </a:r>
            <a:r>
              <a:rPr lang="en-US" sz="800" b="1" dirty="0"/>
              <a:t>, </a:t>
            </a:r>
            <a:r>
              <a:rPr lang="en-US" sz="800" b="1" dirty="0">
                <a:hlinkClick r:id="rId10" action="ppaction://hlinksldjump"/>
              </a:rPr>
              <a:t>Backplane Profile</a:t>
            </a:r>
            <a:r>
              <a:rPr lang="en-US" sz="800" b="1" dirty="0"/>
              <a:t>, </a:t>
            </a:r>
            <a:r>
              <a:rPr lang="en-US" sz="800" b="1" dirty="0">
                <a:hlinkClick r:id="rId11" action="ppaction://hlinksldjump"/>
              </a:rPr>
              <a:t>Module Profile</a:t>
            </a:r>
            <a:endParaRPr lang="en-US" sz="800" b="1" dirty="0"/>
          </a:p>
        </p:txBody>
      </p:sp>
    </p:spTree>
    <p:extLst>
      <p:ext uri="{BB962C8B-B14F-4D97-AF65-F5344CB8AC3E}">
        <p14:creationId xmlns:p14="http://schemas.microsoft.com/office/powerpoint/2010/main" val="31901014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8" y="100584"/>
            <a:ext cx="10096763" cy="813816"/>
          </a:xfrm>
        </p:spPr>
        <p:txBody>
          <a:bodyPr/>
          <a:lstStyle/>
          <a:p>
            <a:r>
              <a:rPr lang="en-US" sz="2400" dirty="0"/>
              <a:t>Slot and Module Profile Naming to Indicate Termination Type (Cont.)</a:t>
            </a:r>
            <a:endParaRPr lang="en-US" sz="2400" dirty="0">
              <a:solidFill>
                <a:schemeClr val="tx1"/>
              </a:solidFill>
            </a:endParaRPr>
          </a:p>
        </p:txBody>
      </p:sp>
      <p:sp>
        <p:nvSpPr>
          <p:cNvPr id="3" name="Content Placeholder 2"/>
          <p:cNvSpPr>
            <a:spLocks noGrp="1"/>
          </p:cNvSpPr>
          <p:nvPr>
            <p:ph idx="1"/>
          </p:nvPr>
        </p:nvSpPr>
        <p:spPr>
          <a:xfrm>
            <a:off x="1815240" y="3048000"/>
            <a:ext cx="8558344" cy="3276600"/>
          </a:xfrm>
        </p:spPr>
        <p:txBody>
          <a:bodyPr/>
          <a:lstStyle/>
          <a:p>
            <a:pPr marL="169863" indent="-169863">
              <a:lnSpc>
                <a:spcPct val="100000"/>
              </a:lnSpc>
            </a:pPr>
            <a:r>
              <a:rPr lang="en-US" sz="1400" dirty="0"/>
              <a:t>Observation: Plug-In Modules configured to receive radial clocks with parallel termination, can be changed to receive bussed clocks by removing the termination resistor</a:t>
            </a:r>
          </a:p>
          <a:p>
            <a:pPr marL="471615" lvl="1" indent="-169863">
              <a:lnSpc>
                <a:spcPct val="100000"/>
              </a:lnSpc>
              <a:spcBef>
                <a:spcPts val="400"/>
              </a:spcBef>
            </a:pPr>
            <a:r>
              <a:rPr lang="en-US" sz="1400" b="0" dirty="0">
                <a:solidFill>
                  <a:srgbClr val="000000"/>
                </a:solidFill>
              </a:rPr>
              <a:t>Changes the Slot Profile name of the Module to have nothing after “SLT3” or “SLT6” instead of “p”</a:t>
            </a:r>
          </a:p>
          <a:p>
            <a:pPr marL="471615" lvl="1" indent="-169863">
              <a:lnSpc>
                <a:spcPct val="100000"/>
              </a:lnSpc>
              <a:spcBef>
                <a:spcPts val="400"/>
              </a:spcBef>
            </a:pPr>
            <a:r>
              <a:rPr lang="en-US" sz="1400" b="0" dirty="0">
                <a:solidFill>
                  <a:srgbClr val="000000"/>
                </a:solidFill>
              </a:rPr>
              <a:t>Must meet requirements for bussed clocks, such as stub length and work with M-LVDS input levels</a:t>
            </a:r>
          </a:p>
          <a:p>
            <a:pPr marL="627063" lvl="2" indent="-106363">
              <a:lnSpc>
                <a:spcPct val="100000"/>
              </a:lnSpc>
              <a:spcBef>
                <a:spcPts val="100"/>
              </a:spcBef>
            </a:pPr>
            <a:r>
              <a:rPr lang="en-US" sz="1200" b="0" dirty="0">
                <a:solidFill>
                  <a:srgbClr val="000000"/>
                </a:solidFill>
              </a:rPr>
              <a:t>Note: There are differences between </a:t>
            </a:r>
            <a:r>
              <a:rPr lang="en-US" sz="1200" b="0" dirty="0">
                <a:solidFill>
                  <a:srgbClr val="000000"/>
                </a:solidFill>
                <a:hlinkClick r:id="rId4" action="ppaction://hlinksldjump"/>
              </a:rPr>
              <a:t>[LVDS]</a:t>
            </a:r>
            <a:r>
              <a:rPr lang="en-US" sz="1200" b="0" dirty="0">
                <a:solidFill>
                  <a:srgbClr val="000000"/>
                </a:solidFill>
              </a:rPr>
              <a:t> and </a:t>
            </a:r>
            <a:r>
              <a:rPr lang="en-US" sz="1200" b="0" dirty="0">
                <a:solidFill>
                  <a:srgbClr val="000000"/>
                </a:solidFill>
                <a:hlinkClick r:id="rId5" action="ppaction://hlinksldjump"/>
              </a:rPr>
              <a:t>[M-LVDS]</a:t>
            </a:r>
            <a:r>
              <a:rPr lang="en-US" sz="1200" b="0" dirty="0">
                <a:solidFill>
                  <a:srgbClr val="000000"/>
                </a:solidFill>
              </a:rPr>
              <a:t> input requirements</a:t>
            </a:r>
          </a:p>
          <a:p>
            <a:pPr marL="169863" indent="-169863">
              <a:lnSpc>
                <a:spcPct val="100000"/>
              </a:lnSpc>
            </a:pPr>
            <a:r>
              <a:rPr lang="en-US" sz="1400" dirty="0"/>
              <a:t>It is suggested that drivers of empty slots be turned off, when no termination at the source</a:t>
            </a:r>
          </a:p>
          <a:p>
            <a:pPr marL="471615" lvl="1" indent="-169863">
              <a:lnSpc>
                <a:spcPct val="100000"/>
              </a:lnSpc>
              <a:spcBef>
                <a:spcPts val="400"/>
              </a:spcBef>
            </a:pPr>
            <a:r>
              <a:rPr lang="en-US" sz="1400" b="0" dirty="0"/>
              <a:t>Turning off here means either tri-state the driver or always drive as a 1 or a 0, instead of switching</a:t>
            </a:r>
          </a:p>
          <a:p>
            <a:pPr marL="471615" lvl="1" indent="-169863">
              <a:lnSpc>
                <a:spcPct val="100000"/>
              </a:lnSpc>
              <a:spcBef>
                <a:spcPts val="400"/>
              </a:spcBef>
            </a:pPr>
            <a:r>
              <a:rPr lang="en-US" sz="1400" b="0" dirty="0"/>
              <a:t>Reduces EMI (Electromagnetic Interference), which could be a problem for RF Plug-In Modules </a:t>
            </a:r>
          </a:p>
          <a:p>
            <a:pPr marL="471615" lvl="1" indent="-169863">
              <a:lnSpc>
                <a:spcPct val="100000"/>
              </a:lnSpc>
              <a:spcBef>
                <a:spcPts val="400"/>
              </a:spcBef>
            </a:pPr>
            <a:r>
              <a:rPr lang="en-US" sz="1400" b="0" dirty="0"/>
              <a:t>Could be configured via System Management or Control Plane</a:t>
            </a:r>
          </a:p>
          <a:p>
            <a:pPr marL="471615" lvl="1" indent="-169863">
              <a:lnSpc>
                <a:spcPct val="100000"/>
              </a:lnSpc>
              <a:spcBef>
                <a:spcPts val="400"/>
              </a:spcBef>
            </a:pPr>
            <a:r>
              <a:rPr lang="en-US" sz="1400" b="0" dirty="0"/>
              <a:t>Another option is a Plug-In Module to fill unused slots – for air cooled chassis might be a slot blocker </a:t>
            </a:r>
          </a:p>
          <a:p>
            <a:pPr>
              <a:lnSpc>
                <a:spcPct val="100000"/>
              </a:lnSpc>
            </a:pPr>
            <a:endParaRPr lang="en-US" sz="1400" dirty="0"/>
          </a:p>
        </p:txBody>
      </p:sp>
      <p:sp>
        <p:nvSpPr>
          <p:cNvPr id="5" name="Rectangle 4">
            <a:hlinkClick r:id="rId6"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811792116"/>
              </p:ext>
            </p:extLst>
          </p:nvPr>
        </p:nvGraphicFramePr>
        <p:xfrm>
          <a:off x="1916113" y="968375"/>
          <a:ext cx="8356600" cy="1998663"/>
        </p:xfrm>
        <a:graphic>
          <a:graphicData uri="http://schemas.openxmlformats.org/presentationml/2006/ole">
            <mc:AlternateContent xmlns:mc="http://schemas.openxmlformats.org/markup-compatibility/2006">
              <mc:Choice xmlns:v="urn:schemas-microsoft-com:vml" Requires="v">
                <p:oleObj spid="_x0000_s352789" name="Visio" r:id="rId7" imgW="8613783" imgH="2060640" progId="Visio.Drawing.11">
                  <p:embed/>
                </p:oleObj>
              </mc:Choice>
              <mc:Fallback>
                <p:oleObj name="Visio" r:id="rId7" imgW="8613783" imgH="2060640" progId="Visio.Drawing.11">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6113" y="968375"/>
                        <a:ext cx="835660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499708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029" y="76200"/>
            <a:ext cx="9852634" cy="813816"/>
          </a:xfrm>
          <a:noFill/>
        </p:spPr>
        <p:txBody>
          <a:bodyPr/>
          <a:lstStyle/>
          <a:p>
            <a:r>
              <a:rPr lang="en-US" sz="2400" dirty="0"/>
              <a:t>Moving Plug-In Modules Between Radial‑Clock and Bussed‑Clock</a:t>
            </a:r>
          </a:p>
        </p:txBody>
      </p:sp>
      <p:sp>
        <p:nvSpPr>
          <p:cNvPr id="3" name="Content Placeholder 2"/>
          <p:cNvSpPr>
            <a:spLocks noGrp="1"/>
          </p:cNvSpPr>
          <p:nvPr>
            <p:ph idx="1"/>
          </p:nvPr>
        </p:nvSpPr>
        <p:spPr>
          <a:xfrm>
            <a:off x="1866027" y="3048000"/>
            <a:ext cx="8456771" cy="3276600"/>
          </a:xfrm>
        </p:spPr>
        <p:txBody>
          <a:bodyPr/>
          <a:lstStyle/>
          <a:p>
            <a:pPr marL="169863" indent="-169863">
              <a:lnSpc>
                <a:spcPct val="100000"/>
              </a:lnSpc>
            </a:pPr>
            <a:r>
              <a:rPr lang="en-US" sz="1600" dirty="0"/>
              <a:t>Series termination may be used in order to enable the use of Plug-In Modules expecting bussed clocks, in backplane slots with radial clocks  </a:t>
            </a:r>
          </a:p>
          <a:p>
            <a:pPr marL="400050" lvl="1" indent="-168275">
              <a:lnSpc>
                <a:spcPct val="100000"/>
              </a:lnSpc>
              <a:spcBef>
                <a:spcPts val="300"/>
              </a:spcBef>
            </a:pPr>
            <a:r>
              <a:rPr lang="en-US" sz="1400" b="0" dirty="0"/>
              <a:t>Applications requiring high-quality clocks might require Plug-In Modules with terminations</a:t>
            </a:r>
          </a:p>
          <a:p>
            <a:pPr marL="400050" lvl="1" indent="-168275">
              <a:lnSpc>
                <a:spcPct val="100000"/>
              </a:lnSpc>
              <a:spcBef>
                <a:spcPts val="300"/>
              </a:spcBef>
            </a:pPr>
            <a:r>
              <a:rPr lang="en-US" sz="1400" b="0" dirty="0"/>
              <a:t>If clocks driven from Plug-In Module, how clocks driven can be changed by changing driver Plug-In</a:t>
            </a:r>
          </a:p>
          <a:p>
            <a:pPr marL="169863" indent="-169863">
              <a:lnSpc>
                <a:spcPct val="100000"/>
              </a:lnSpc>
              <a:spcBef>
                <a:spcPts val="1500"/>
              </a:spcBef>
            </a:pPr>
            <a:r>
              <a:rPr lang="en-US" sz="1600" dirty="0"/>
              <a:t>Many existing Plug-In Modules, intended for current bussed clock environment, do not rely on REF_CLK and AUX_CLK</a:t>
            </a:r>
          </a:p>
          <a:p>
            <a:pPr marL="400050" lvl="1" indent="-168275">
              <a:lnSpc>
                <a:spcPct val="100000"/>
              </a:lnSpc>
              <a:spcBef>
                <a:spcPts val="300"/>
              </a:spcBef>
            </a:pPr>
            <a:r>
              <a:rPr lang="en-US" sz="1400" b="0" dirty="0"/>
              <a:t>So OK if they do not receive clocks </a:t>
            </a:r>
          </a:p>
          <a:p>
            <a:pPr marL="400050" lvl="1" indent="-168275">
              <a:lnSpc>
                <a:spcPct val="100000"/>
              </a:lnSpc>
              <a:spcBef>
                <a:spcPts val="300"/>
              </a:spcBef>
            </a:pPr>
            <a:r>
              <a:rPr lang="en-US" sz="1400" b="0" dirty="0">
                <a:solidFill>
                  <a:srgbClr val="000000"/>
                </a:solidFill>
              </a:rPr>
              <a:t>For time synchronization, with some applications, Precision Time Protocol </a:t>
            </a:r>
            <a:r>
              <a:rPr lang="en-US" sz="1400" b="0" dirty="0">
                <a:solidFill>
                  <a:srgbClr val="000000"/>
                </a:solidFill>
                <a:hlinkClick r:id="rId4" action="ppaction://hlinksldjump"/>
              </a:rPr>
              <a:t>[IEEE 1588]</a:t>
            </a:r>
            <a:r>
              <a:rPr lang="en-US" sz="1400" b="0" dirty="0">
                <a:solidFill>
                  <a:srgbClr val="000000"/>
                </a:solidFill>
              </a:rPr>
              <a:t> or NTP (Network Time Protocol) can be used in lieu of 1 PPS (Pulse Per Second) over AUX_CLK </a:t>
            </a:r>
          </a:p>
          <a:p>
            <a:pPr marL="169863" indent="-169863">
              <a:lnSpc>
                <a:spcPct val="100000"/>
              </a:lnSpc>
              <a:spcBef>
                <a:spcPts val="1500"/>
              </a:spcBef>
            </a:pPr>
            <a:r>
              <a:rPr lang="en-US" sz="1600" dirty="0"/>
              <a:t>Suggest that Plug-In Module suppliers consider an assembly option to add or remove clock termination resistors, at the receiver, as needed</a:t>
            </a:r>
          </a:p>
        </p:txBody>
      </p:sp>
      <p:sp>
        <p:nvSpPr>
          <p:cNvPr id="5" name="Rectangle 4">
            <a:hlinkClick r:id="rId5"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811792116"/>
              </p:ext>
            </p:extLst>
          </p:nvPr>
        </p:nvGraphicFramePr>
        <p:xfrm>
          <a:off x="1916113" y="968375"/>
          <a:ext cx="8356600" cy="1998663"/>
        </p:xfrm>
        <a:graphic>
          <a:graphicData uri="http://schemas.openxmlformats.org/presentationml/2006/ole">
            <mc:AlternateContent xmlns:mc="http://schemas.openxmlformats.org/markup-compatibility/2006">
              <mc:Choice xmlns:v="urn:schemas-microsoft-com:vml" Requires="v">
                <p:oleObj spid="_x0000_s353813" name="Visio" r:id="rId6" imgW="8613783" imgH="2060640" progId="Visio.Drawing.11">
                  <p:embed/>
                </p:oleObj>
              </mc:Choice>
              <mc:Fallback>
                <p:oleObj name="Visio" r:id="rId6" imgW="8613783" imgH="2060640" progId="Visio.Drawing.11">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6113" y="968375"/>
                        <a:ext cx="835660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0301365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Inter-Operability of Clock Termination Options</a:t>
            </a:r>
          </a:p>
        </p:txBody>
      </p:sp>
      <p:sp>
        <p:nvSpPr>
          <p:cNvPr id="6" name="Rectangle 5">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0" name="Content Placeholder 2"/>
          <p:cNvSpPr>
            <a:spLocks noGrp="1"/>
          </p:cNvSpPr>
          <p:nvPr>
            <p:ph idx="1"/>
          </p:nvPr>
        </p:nvSpPr>
        <p:spPr>
          <a:xfrm>
            <a:off x="1912556" y="5334000"/>
            <a:ext cx="8363712" cy="914400"/>
          </a:xfrm>
        </p:spPr>
        <p:txBody>
          <a:bodyPr/>
          <a:lstStyle/>
          <a:p>
            <a:pPr marL="0" indent="0">
              <a:lnSpc>
                <a:spcPct val="100000"/>
              </a:lnSpc>
              <a:spcBef>
                <a:spcPts val="300"/>
              </a:spcBef>
              <a:buNone/>
              <a:tabLst>
                <a:tab pos="515938" algn="l"/>
                <a:tab pos="739775" algn="l"/>
              </a:tabLst>
            </a:pPr>
            <a:r>
              <a:rPr lang="en-US" sz="1200" b="0" dirty="0"/>
              <a:t>Notes:	1)	Refers to letter after “SLT3” or “SLT6” in Slot Profile names.</a:t>
            </a:r>
          </a:p>
          <a:p>
            <a:pPr marL="0" indent="0">
              <a:lnSpc>
                <a:spcPct val="100000"/>
              </a:lnSpc>
              <a:spcBef>
                <a:spcPts val="300"/>
              </a:spcBef>
              <a:buNone/>
              <a:tabLst>
                <a:tab pos="515938" algn="l"/>
                <a:tab pos="739775" algn="l"/>
              </a:tabLst>
            </a:pPr>
            <a:r>
              <a:rPr lang="en-US" sz="1200" b="0" dirty="0"/>
              <a:t>	2)	In this case the clocks to the slot are not properly terminated</a:t>
            </a:r>
          </a:p>
          <a:p>
            <a:pPr marL="0" indent="0">
              <a:lnSpc>
                <a:spcPct val="100000"/>
              </a:lnSpc>
              <a:spcBef>
                <a:spcPts val="300"/>
              </a:spcBef>
              <a:buNone/>
              <a:tabLst>
                <a:tab pos="515938" algn="l"/>
                <a:tab pos="739775" algn="l"/>
              </a:tabLst>
            </a:pPr>
            <a:r>
              <a:rPr lang="en-US" sz="1200" b="0" dirty="0"/>
              <a:t>	3)	Plug-In Modules would add a 100 </a:t>
            </a:r>
            <a:r>
              <a:rPr lang="el-GR" sz="1200" b="0" dirty="0">
                <a:cs typeface="Arial"/>
              </a:rPr>
              <a:t>Ω </a:t>
            </a:r>
            <a:r>
              <a:rPr lang="en-US" sz="1200" b="0" dirty="0"/>
              <a:t>across M-LVDS buss in addition to two 61.9 </a:t>
            </a:r>
            <a:r>
              <a:rPr lang="el-GR" sz="1200" b="0" dirty="0">
                <a:cs typeface="Arial"/>
              </a:rPr>
              <a:t>Ω</a:t>
            </a:r>
            <a:r>
              <a:rPr lang="en-US" sz="1200" b="0" dirty="0"/>
              <a:t> terminations on backplane.</a:t>
            </a:r>
          </a:p>
          <a:p>
            <a:pPr marL="0" indent="0">
              <a:lnSpc>
                <a:spcPct val="100000"/>
              </a:lnSpc>
              <a:spcBef>
                <a:spcPts val="300"/>
              </a:spcBef>
              <a:buNone/>
              <a:tabLst>
                <a:tab pos="515938" algn="l"/>
                <a:tab pos="739775" algn="l"/>
              </a:tabLst>
            </a:pPr>
            <a:r>
              <a:rPr lang="en-US" sz="1200" b="0" dirty="0"/>
              <a:t>	4)	Series resistors, at clock source, may reduce the slew rate too much for some applications.</a:t>
            </a:r>
          </a:p>
        </p:txBody>
      </p:sp>
      <p:graphicFrame>
        <p:nvGraphicFramePr>
          <p:cNvPr id="11" name="Content Placeholder 3"/>
          <p:cNvGraphicFramePr>
            <a:graphicFrameLocks/>
          </p:cNvGraphicFramePr>
          <p:nvPr>
            <p:extLst>
              <p:ext uri="{D42A27DB-BD31-4B8C-83A1-F6EECF244321}">
                <p14:modId xmlns:p14="http://schemas.microsoft.com/office/powerpoint/2010/main" val="1306261685"/>
              </p:ext>
            </p:extLst>
          </p:nvPr>
        </p:nvGraphicFramePr>
        <p:xfrm>
          <a:off x="1568132" y="3124200"/>
          <a:ext cx="9052560" cy="2103120"/>
        </p:xfrm>
        <a:graphic>
          <a:graphicData uri="http://schemas.openxmlformats.org/drawingml/2006/table">
            <a:tbl>
              <a:tblPr firstRow="1" bandRow="1">
                <a:tableStyleId>{5940675A-B579-460E-94D1-54222C63F5DA}</a:tableStyleId>
              </a:tblPr>
              <a:tblGrid>
                <a:gridCol w="402336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73736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tblGrid>
              <a:tr h="133380">
                <a:tc>
                  <a:txBody>
                    <a:bodyPr/>
                    <a:lstStyle/>
                    <a:p>
                      <a:pPr algn="l"/>
                      <a:r>
                        <a:rPr lang="en-US" sz="1300" b="1" dirty="0"/>
                        <a:t>Interoperability</a:t>
                      </a:r>
                      <a:r>
                        <a:rPr lang="en-US" sz="1300" b="1" baseline="0" dirty="0"/>
                        <a:t> between clock driving and receiving Plug-In Module</a:t>
                      </a:r>
                      <a:endParaRPr lang="en-US" sz="1300" b="1"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a:r>
                        <a:rPr lang="en-US" sz="1300" b="1" dirty="0"/>
                        <a:t>Backplane with bussed clocks –</a:t>
                      </a:r>
                      <a:br>
                        <a:rPr lang="en-US" sz="1300" b="1" baseline="0" dirty="0"/>
                      </a:br>
                      <a:r>
                        <a:rPr lang="en-US" sz="1300" b="1" baseline="0" dirty="0"/>
                        <a:t>“”</a:t>
                      </a:r>
                      <a:r>
                        <a:rPr lang="en-US" sz="1300" b="1" baseline="30000" dirty="0"/>
                        <a:t>1</a:t>
                      </a:r>
                    </a:p>
                  </a:txBody>
                  <a:tcPr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1" dirty="0"/>
                        <a:t>Backplane/driver with radial clocks with</a:t>
                      </a:r>
                      <a:r>
                        <a:rPr lang="en-US" sz="1300" b="1" baseline="0" dirty="0"/>
                        <a:t> series </a:t>
                      </a:r>
                      <a:r>
                        <a:rPr lang="en-US" sz="1300" b="1" dirty="0"/>
                        <a:t>termination</a:t>
                      </a:r>
                      <a:r>
                        <a:rPr lang="en-US" sz="1300" b="1" baseline="0" dirty="0"/>
                        <a:t> </a:t>
                      </a:r>
                      <a:r>
                        <a:rPr lang="en-US" sz="1300" b="1" dirty="0"/>
                        <a:t>– </a:t>
                      </a:r>
                      <a:r>
                        <a:rPr lang="en-US" sz="1300" b="1" baseline="0" dirty="0"/>
                        <a:t>“s”</a:t>
                      </a:r>
                      <a:r>
                        <a:rPr lang="en-US" sz="1300" b="1" baseline="30000" dirty="0"/>
                        <a:t> 1</a:t>
                      </a:r>
                      <a:endParaRPr lang="en-US" sz="1300"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1" dirty="0"/>
                        <a:t>Backplane/driver</a:t>
                      </a:r>
                      <a:r>
                        <a:rPr lang="en-US" sz="1300" b="1" baseline="0" dirty="0"/>
                        <a:t> with radial clocks and no source termination – “p”</a:t>
                      </a:r>
                      <a:r>
                        <a:rPr lang="en-US" sz="1300" b="1" baseline="30000" dirty="0"/>
                        <a:t> 1</a:t>
                      </a:r>
                    </a:p>
                  </a:txBody>
                  <a:tcPr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0"/>
                  </a:ext>
                </a:extLst>
              </a:tr>
              <a:tr h="365760">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300" b="1" dirty="0">
                          <a:solidFill>
                            <a:schemeClr val="tx1"/>
                          </a:solidFill>
                          <a:sym typeface="Wingdings"/>
                        </a:rPr>
                        <a:t>Plug-In</a:t>
                      </a:r>
                      <a:r>
                        <a:rPr lang="en-US" sz="1300" b="1" baseline="0" dirty="0">
                          <a:solidFill>
                            <a:schemeClr val="tx1"/>
                          </a:solidFill>
                          <a:sym typeface="Wingdings"/>
                        </a:rPr>
                        <a:t> Module with no terminations, meeting requirements for bussed clocks – “”</a:t>
                      </a:r>
                      <a:r>
                        <a:rPr lang="en-US" sz="1300" b="1" baseline="30000" dirty="0">
                          <a:solidFill>
                            <a:schemeClr val="tx1"/>
                          </a:solidFill>
                          <a:sym typeface="Wingdings"/>
                        </a:rPr>
                        <a:t>1</a:t>
                      </a:r>
                      <a:endParaRPr lang="en-US" sz="1300" b="1" dirty="0">
                        <a:solidFill>
                          <a:schemeClr val="tx1"/>
                        </a:solidFill>
                        <a:sym typeface="Wingding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indent="0" algn="ctr" defTabSz="914400" eaLnBrk="1" fontAlgn="auto" latinLnBrk="0" hangingPunct="1">
                        <a:lnSpc>
                          <a:spcPct val="100000"/>
                        </a:lnSpc>
                        <a:spcBef>
                          <a:spcPts val="600"/>
                        </a:spcBef>
                        <a:spcAft>
                          <a:spcPts val="0"/>
                        </a:spcAft>
                        <a:buClrTx/>
                        <a:buSzTx/>
                        <a:buFontTx/>
                        <a:buNone/>
                        <a:tabLst/>
                        <a:defRPr/>
                      </a:pPr>
                      <a:r>
                        <a:rPr lang="en-US" sz="1600" b="1" dirty="0">
                          <a:solidFill>
                            <a:schemeClr val="tx1"/>
                          </a:solidFill>
                        </a:rPr>
                        <a:t>OK</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US" sz="1600" b="1" baseline="0" dirty="0">
                          <a:solidFill>
                            <a:schemeClr val="tx1"/>
                          </a:solidFill>
                        </a:rPr>
                        <a:t>OK</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eaLnBrk="1" fontAlgn="auto" latinLnBrk="0" hangingPunct="1">
                        <a:lnSpc>
                          <a:spcPct val="100000"/>
                        </a:lnSpc>
                        <a:spcBef>
                          <a:spcPts val="600"/>
                        </a:spcBef>
                        <a:spcAft>
                          <a:spcPts val="0"/>
                        </a:spcAft>
                        <a:buClrTx/>
                        <a:buSzTx/>
                        <a:buFontTx/>
                        <a:buNone/>
                        <a:tabLst/>
                        <a:defRPr/>
                      </a:pPr>
                      <a:r>
                        <a:rPr lang="en-US" sz="1600" b="1" dirty="0">
                          <a:solidFill>
                            <a:srgbClr val="C00000"/>
                          </a:solidFill>
                        </a:rPr>
                        <a:t>No</a:t>
                      </a:r>
                      <a:r>
                        <a:rPr lang="en-US" sz="1600" b="1" baseline="30000" dirty="0">
                          <a:solidFill>
                            <a:srgbClr val="C00000"/>
                          </a:solidFill>
                        </a:rPr>
                        <a:t>2</a:t>
                      </a:r>
                      <a:endParaRPr lang="en-US" sz="1600" b="1" dirty="0">
                        <a:solidFill>
                          <a:srgbClr val="C00000"/>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65760">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300" b="1" dirty="0">
                          <a:solidFill>
                            <a:schemeClr val="tx1"/>
                          </a:solidFill>
                        </a:rPr>
                        <a:t>Plug-In Module with</a:t>
                      </a:r>
                      <a:r>
                        <a:rPr lang="en-US" sz="1300" b="1" baseline="0" dirty="0">
                          <a:solidFill>
                            <a:schemeClr val="tx1"/>
                          </a:solidFill>
                        </a:rPr>
                        <a:t> terminations – “p”</a:t>
                      </a:r>
                      <a:r>
                        <a:rPr lang="en-US" sz="1300" b="1" baseline="30000" dirty="0">
                          <a:solidFill>
                            <a:schemeClr val="tx1"/>
                          </a:solidFill>
                        </a:rPr>
                        <a:t>1</a:t>
                      </a:r>
                      <a:endParaRPr lang="en-US" sz="1300" b="1"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US" sz="1600" b="1" dirty="0">
                          <a:solidFill>
                            <a:srgbClr val="C00000"/>
                          </a:solidFill>
                        </a:rPr>
                        <a:t>No</a:t>
                      </a:r>
                      <a:r>
                        <a:rPr lang="en-US" sz="1600" b="1" baseline="30000" dirty="0">
                          <a:solidFill>
                            <a:srgbClr val="C00000"/>
                          </a:solidFill>
                        </a:rPr>
                        <a:t>3</a:t>
                      </a:r>
                      <a:endParaRPr lang="en-US" sz="1600" b="1" dirty="0">
                        <a:solidFill>
                          <a:srgbClr val="C00000"/>
                        </a:solidFill>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US" sz="1600" b="1" dirty="0">
                          <a:solidFill>
                            <a:schemeClr val="tx1"/>
                          </a:solidFill>
                        </a:rPr>
                        <a:t>OK</a:t>
                      </a:r>
                      <a:r>
                        <a:rPr lang="en-US" sz="1600" b="1" baseline="30000" dirty="0">
                          <a:solidFill>
                            <a:schemeClr val="tx1"/>
                          </a:solidFill>
                        </a:rPr>
                        <a:t>4</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US" sz="1600" b="1" baseline="0" dirty="0">
                          <a:solidFill>
                            <a:schemeClr val="tx1"/>
                          </a:solidFill>
                        </a:rPr>
                        <a:t>OK</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65760">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300" b="1" dirty="0">
                          <a:solidFill>
                            <a:schemeClr val="tx1"/>
                          </a:solidFill>
                        </a:rPr>
                        <a:t>Plug-In Module not using REF</a:t>
                      </a:r>
                      <a:r>
                        <a:rPr lang="en-US" sz="1300" b="1" baseline="0" dirty="0">
                          <a:solidFill>
                            <a:schemeClr val="tx1"/>
                          </a:solidFill>
                        </a:rPr>
                        <a:t> and/or AUX CLK</a:t>
                      </a:r>
                      <a:endParaRPr lang="en-US" sz="1300" b="1"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US" sz="1600" b="1" baseline="0" dirty="0">
                          <a:solidFill>
                            <a:schemeClr val="tx1"/>
                          </a:solidFill>
                        </a:rPr>
                        <a:t>OK</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US" sz="1600" b="1" baseline="0" dirty="0">
                          <a:solidFill>
                            <a:schemeClr val="tx1"/>
                          </a:solidFill>
                        </a:rPr>
                        <a:t>OK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US" sz="1600" b="1" baseline="0" dirty="0">
                          <a:solidFill>
                            <a:schemeClr val="tx1"/>
                          </a:solidFill>
                        </a:rPr>
                        <a:t>OK</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811792116"/>
              </p:ext>
            </p:extLst>
          </p:nvPr>
        </p:nvGraphicFramePr>
        <p:xfrm>
          <a:off x="1916113" y="968375"/>
          <a:ext cx="8356600" cy="1998663"/>
        </p:xfrm>
        <a:graphic>
          <a:graphicData uri="http://schemas.openxmlformats.org/presentationml/2006/ole">
            <mc:AlternateContent xmlns:mc="http://schemas.openxmlformats.org/markup-compatibility/2006">
              <mc:Choice xmlns:v="urn:schemas-microsoft-com:vml" Requires="v">
                <p:oleObj spid="_x0000_s359955" name="Visio" r:id="rId5" imgW="8613783" imgH="2060640" progId="Visio.Drawing.11">
                  <p:embed/>
                </p:oleObj>
              </mc:Choice>
              <mc:Fallback>
                <p:oleObj name="Visio" r:id="rId5" imgW="8613783" imgH="2060640" progId="Visio.Drawing.11">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6113" y="968375"/>
                        <a:ext cx="835660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032401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Clock Utilization</a:t>
            </a:r>
          </a:p>
        </p:txBody>
      </p:sp>
      <p:sp>
        <p:nvSpPr>
          <p:cNvPr id="3" name="Content Placeholder 2"/>
          <p:cNvSpPr>
            <a:spLocks noGrp="1"/>
          </p:cNvSpPr>
          <p:nvPr>
            <p:ph idx="1"/>
          </p:nvPr>
        </p:nvSpPr>
        <p:spPr>
          <a:xfrm>
            <a:off x="722312" y="1143000"/>
            <a:ext cx="10744200" cy="5181600"/>
          </a:xfrm>
        </p:spPr>
        <p:txBody>
          <a:bodyPr/>
          <a:lstStyle/>
          <a:p>
            <a:pPr>
              <a:lnSpc>
                <a:spcPct val="100000"/>
              </a:lnSpc>
              <a:spcBef>
                <a:spcPts val="1500"/>
              </a:spcBef>
            </a:pPr>
            <a:r>
              <a:rPr lang="en-US" sz="1600" dirty="0"/>
              <a:t>Radial Clocks do not need to be the same frequency as bussed clocks</a:t>
            </a:r>
          </a:p>
          <a:p>
            <a:pPr>
              <a:lnSpc>
                <a:spcPct val="100000"/>
              </a:lnSpc>
              <a:spcBef>
                <a:spcPts val="1500"/>
              </a:spcBef>
            </a:pPr>
            <a:r>
              <a:rPr lang="en-US" sz="1600" dirty="0"/>
              <a:t>If provided bussed REF_CLK recommended frequency is 25 MHz and bussed AUX_CLK is a 1 PPS</a:t>
            </a:r>
          </a:p>
          <a:p>
            <a:pPr>
              <a:lnSpc>
                <a:spcPct val="100000"/>
              </a:lnSpc>
              <a:spcBef>
                <a:spcPts val="1500"/>
              </a:spcBef>
            </a:pPr>
            <a:r>
              <a:rPr lang="en-US" sz="1600" dirty="0"/>
              <a:t>Radial clocks may be at different frequencies &amp; have different timing for each slot </a:t>
            </a:r>
          </a:p>
          <a:p>
            <a:pPr lvl="1">
              <a:lnSpc>
                <a:spcPct val="100000"/>
              </a:lnSpc>
            </a:pPr>
            <a:r>
              <a:rPr lang="en-US" sz="1400" b="0" dirty="0"/>
              <a:t>Recommend that radial clocks default to 100 MHz REF_CLK and 1 PPS AUX_CLK</a:t>
            </a:r>
          </a:p>
          <a:p>
            <a:pPr lvl="1">
              <a:lnSpc>
                <a:spcPct val="100000"/>
              </a:lnSpc>
            </a:pPr>
            <a:r>
              <a:rPr lang="en-US" sz="1400" b="0" dirty="0"/>
              <a:t>It is suggested that there be the option to configure Radial REF_CLK to 25 MHz in order to support Plug-In Modules expecting a bussed 25 MHz REF_CLK</a:t>
            </a:r>
          </a:p>
          <a:p>
            <a:pPr>
              <a:lnSpc>
                <a:spcPct val="100000"/>
              </a:lnSpc>
              <a:spcBef>
                <a:spcPts val="1500"/>
              </a:spcBef>
            </a:pPr>
            <a:r>
              <a:rPr lang="en-US" sz="1600" dirty="0"/>
              <a:t>Radial REF_CLK may be at any frequency that is convenient for the application</a:t>
            </a:r>
          </a:p>
          <a:p>
            <a:pPr lvl="1">
              <a:lnSpc>
                <a:spcPct val="100000"/>
              </a:lnSpc>
            </a:pPr>
            <a:r>
              <a:rPr lang="en-US" sz="1400" b="0" dirty="0"/>
              <a:t>Might divide down for other uses on the board</a:t>
            </a:r>
          </a:p>
          <a:p>
            <a:pPr lvl="1">
              <a:lnSpc>
                <a:spcPct val="100000"/>
              </a:lnSpc>
            </a:pPr>
            <a:r>
              <a:rPr lang="en-US" sz="1400" b="0" dirty="0"/>
              <a:t>Might use a PLL (Phase Locked Loop) or DLL (Delay Locked Loop) to derive different frequencies from what is distributed</a:t>
            </a:r>
          </a:p>
          <a:p>
            <a:pPr>
              <a:lnSpc>
                <a:spcPct val="100000"/>
              </a:lnSpc>
              <a:spcBef>
                <a:spcPts val="1500"/>
              </a:spcBef>
            </a:pPr>
            <a:r>
              <a:rPr lang="en-US" sz="1600" dirty="0"/>
              <a:t>Radial AUX_CLK may be used as trigger or gate for A/Ds and/or D/As</a:t>
            </a:r>
          </a:p>
          <a:p>
            <a:pPr lvl="1">
              <a:lnSpc>
                <a:spcPct val="100000"/>
              </a:lnSpc>
            </a:pPr>
            <a:r>
              <a:rPr lang="en-US" sz="1400" b="0" dirty="0"/>
              <a:t>Bussed AUX_CLK stays at 1 PPS (Pulse Per Second)</a:t>
            </a:r>
          </a:p>
          <a:p>
            <a:pPr lvl="1">
              <a:lnSpc>
                <a:spcPct val="100000"/>
              </a:lnSpc>
            </a:pPr>
            <a:r>
              <a:rPr lang="en-US" sz="1400" b="0" dirty="0"/>
              <a:t>Radial AUX_CLK may have multiple clocks and/or triggers encoded on it</a:t>
            </a:r>
          </a:p>
          <a:p>
            <a:pPr marL="237744" lvl="1" indent="-237744">
              <a:lnSpc>
                <a:spcPct val="100000"/>
              </a:lnSpc>
              <a:spcBef>
                <a:spcPts val="1500"/>
              </a:spcBef>
              <a:buFont typeface="Arial"/>
              <a:buChar char="•"/>
            </a:pPr>
            <a:r>
              <a:rPr lang="en-US" sz="1600" dirty="0">
                <a:ea typeface="+mn-ea"/>
                <a:cs typeface="+mn-cs"/>
              </a:rPr>
              <a:t>Many systems use distribution of timing via coax to get even higher precision</a:t>
            </a:r>
          </a:p>
          <a:p>
            <a:pPr lvl="1">
              <a:lnSpc>
                <a:spcPct val="100000"/>
              </a:lnSpc>
            </a:pPr>
            <a:r>
              <a:rPr lang="en-US" sz="1400" b="0" dirty="0"/>
              <a:t>Signals on backplanes are subject to signal integrity issues, such as cross talk, which can degrade the precision of clock edges</a:t>
            </a:r>
          </a:p>
          <a:p>
            <a:pPr lvl="1">
              <a:lnSpc>
                <a:spcPct val="100000"/>
              </a:lnSpc>
            </a:pPr>
            <a:endParaRPr lang="en-US" sz="1400" b="0" dirty="0"/>
          </a:p>
        </p:txBody>
      </p:sp>
      <p:sp>
        <p:nvSpPr>
          <p:cNvPr id="4" name="Rectangle 3">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124215865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2185508669"/>
              </p:ext>
            </p:extLst>
          </p:nvPr>
        </p:nvGraphicFramePr>
        <p:xfrm>
          <a:off x="1" y="0"/>
          <a:ext cx="5297104" cy="1161022"/>
        </p:xfrm>
        <a:graphic>
          <a:graphicData uri="http://schemas.openxmlformats.org/presentationml/2006/ole">
            <mc:AlternateContent xmlns:mc="http://schemas.openxmlformats.org/markup-compatibility/2006">
              <mc:Choice xmlns:v="urn:schemas-microsoft-com:vml" Requires="v">
                <p:oleObj spid="_x0000_s430116" name="Visio" r:id="rId4" imgW="3838481" imgH="841320" progId="Visio.Drawing.11">
                  <p:embed/>
                </p:oleObj>
              </mc:Choice>
              <mc:Fallback>
                <p:oleObj name="Visio" r:id="rId4" imgW="3838481" imgH="841320" progId="Visio.Drawing.11">
                  <p:embed/>
                  <p:pic>
                    <p:nvPicPr>
                      <p:cNvPr id="0" name=""/>
                      <p:cNvPicPr>
                        <a:picLocks noChangeAspect="1" noChangeArrowheads="1"/>
                      </p:cNvPicPr>
                      <p:nvPr/>
                    </p:nvPicPr>
                    <p:blipFill>
                      <a:blip r:embed="rId5"/>
                      <a:srcRect/>
                      <a:stretch>
                        <a:fillRect/>
                      </a:stretch>
                    </p:blipFill>
                    <p:spPr bwMode="auto">
                      <a:xfrm>
                        <a:off x="1" y="0"/>
                        <a:ext cx="5297104" cy="1161022"/>
                      </a:xfrm>
                      <a:prstGeom prst="rect">
                        <a:avLst/>
                      </a:prstGeom>
                      <a:solidFill>
                        <a:schemeClr val="bg1"/>
                      </a:solidFill>
                    </p:spPr>
                  </p:pic>
                </p:oleObj>
              </mc:Fallback>
            </mc:AlternateContent>
          </a:graphicData>
        </a:graphic>
      </p:graphicFrame>
      <p:sp>
        <p:nvSpPr>
          <p:cNvPr id="2" name="Title 1"/>
          <p:cNvSpPr>
            <a:spLocks noGrp="1"/>
          </p:cNvSpPr>
          <p:nvPr>
            <p:ph type="title"/>
          </p:nvPr>
        </p:nvSpPr>
        <p:spPr>
          <a:xfrm>
            <a:off x="5332413" y="100584"/>
            <a:ext cx="6653266" cy="813816"/>
          </a:xfrm>
        </p:spPr>
        <p:txBody>
          <a:bodyPr/>
          <a:lstStyle/>
          <a:p>
            <a:r>
              <a:rPr lang="en-US" sz="2400" dirty="0">
                <a:solidFill>
                  <a:schemeClr val="tx1"/>
                </a:solidFill>
              </a:rPr>
              <a:t>REF_CLK and AUX_CLK Phase Relationship</a:t>
            </a:r>
          </a:p>
        </p:txBody>
      </p:sp>
      <p:sp>
        <p:nvSpPr>
          <p:cNvPr id="3" name="Content Placeholder 2"/>
          <p:cNvSpPr>
            <a:spLocks noGrp="1"/>
          </p:cNvSpPr>
          <p:nvPr>
            <p:ph idx="1"/>
          </p:nvPr>
        </p:nvSpPr>
        <p:spPr>
          <a:xfrm>
            <a:off x="1878216" y="2819400"/>
            <a:ext cx="8432393" cy="3505200"/>
          </a:xfrm>
        </p:spPr>
        <p:txBody>
          <a:bodyPr/>
          <a:lstStyle/>
          <a:p>
            <a:pPr>
              <a:lnSpc>
                <a:spcPct val="100000"/>
              </a:lnSpc>
              <a:spcBef>
                <a:spcPts val="1500"/>
              </a:spcBef>
            </a:pPr>
            <a:r>
              <a:rPr lang="en-US" sz="1400" dirty="0"/>
              <a:t>Suppliers shall specify the timing relationship of REF_CLK and AUX_CLK to each other</a:t>
            </a:r>
          </a:p>
          <a:p>
            <a:pPr>
              <a:lnSpc>
                <a:spcPct val="100000"/>
              </a:lnSpc>
            </a:pPr>
            <a:r>
              <a:rPr lang="en-US" sz="1400" dirty="0"/>
              <a:t>When Radial REF_CLK is 100 MHz and Radial AUX_CLK is 1 PPS, it is recommended that the default be that rising edges be coincident to within ±2 ns, at the timing compliance points</a:t>
            </a:r>
          </a:p>
          <a:p>
            <a:pPr lvl="1">
              <a:lnSpc>
                <a:spcPct val="100000"/>
              </a:lnSpc>
              <a:spcBef>
                <a:spcPts val="300"/>
              </a:spcBef>
            </a:pPr>
            <a:r>
              <a:rPr lang="en-US" sz="1200" b="0" dirty="0"/>
              <a:t>When the radial clocks are driven by a Plug-In Module, the timing compliance points are near the connector to the backplane – Compliance Point H, as defined by </a:t>
            </a:r>
            <a:r>
              <a:rPr lang="en-US" sz="1200" b="0" dirty="0">
                <a:hlinkClick r:id="rId6" action="ppaction://hlinksldjump"/>
              </a:rPr>
              <a:t>[VITA 68.1]</a:t>
            </a:r>
            <a:r>
              <a:rPr lang="en-US" sz="1200" b="0" dirty="0"/>
              <a:t>, section 2.3</a:t>
            </a:r>
          </a:p>
          <a:p>
            <a:pPr lvl="1">
              <a:lnSpc>
                <a:spcPct val="100000"/>
              </a:lnSpc>
              <a:spcBef>
                <a:spcPts val="300"/>
              </a:spcBef>
            </a:pPr>
            <a:r>
              <a:rPr lang="en-US" sz="1200" b="0" dirty="0"/>
              <a:t>When the radial clocks are driven by other than a Plug-In Module, the Timing Compliance Points are at the output of the driver and any associated termination resistors</a:t>
            </a:r>
          </a:p>
          <a:p>
            <a:pPr lvl="1">
              <a:lnSpc>
                <a:spcPct val="100000"/>
              </a:lnSpc>
              <a:spcBef>
                <a:spcPts val="300"/>
              </a:spcBef>
            </a:pPr>
            <a:r>
              <a:rPr lang="en-US" sz="1200" b="0" dirty="0"/>
              <a:t>Suggestion: If the recommendation is followed and the receiver of the clocks is going to use the 100 MHz REF_CLK to clock the 1 PPS AUX_CLK into a register, it is suggested that the AUX_CLK be delayed by ~5 ns, on the </a:t>
            </a:r>
            <a:r>
              <a:rPr lang="en-US" sz="1200" dirty="0"/>
              <a:t>receiving Plug-In Module</a:t>
            </a:r>
            <a:r>
              <a:rPr lang="en-US" sz="1200" b="0" dirty="0"/>
              <a:t>, in order to meet setup and hold times, thus avoiding the risk of a metastable state.</a:t>
            </a:r>
          </a:p>
          <a:p>
            <a:pPr lvl="1">
              <a:lnSpc>
                <a:spcPct val="100000"/>
              </a:lnSpc>
              <a:spcBef>
                <a:spcPts val="300"/>
              </a:spcBef>
            </a:pPr>
            <a:r>
              <a:rPr lang="en-US" sz="1200" b="0" dirty="0"/>
              <a:t>Suggestion: AUX_CLK can be used to indicate which cycle of REF_CLK is the first of a one second interval, even if it is clocked in by the rising edge of the second cycle of REF_CLK</a:t>
            </a:r>
          </a:p>
          <a:p>
            <a:pPr>
              <a:lnSpc>
                <a:spcPct val="100000"/>
              </a:lnSpc>
            </a:pPr>
            <a:r>
              <a:rPr lang="en-US" sz="1400" dirty="0"/>
              <a:t>The timing generation circuitry may provide the option to delay AUX_CLK</a:t>
            </a:r>
          </a:p>
          <a:p>
            <a:pPr lvl="1">
              <a:lnSpc>
                <a:spcPct val="100000"/>
              </a:lnSpc>
              <a:spcBef>
                <a:spcPts val="300"/>
              </a:spcBef>
            </a:pPr>
            <a:r>
              <a:rPr lang="en-US" sz="1200" b="0" dirty="0"/>
              <a:t>When Radial REF_CLK is 100 MHz and Radial AUX_CLK is 1 PPS and the option to delay AUX_CLK exists, it is suggested that AUX_CLK be delayed 5 ns, in order to facilitate clocking AUX_CLK into a register using REF_CLK</a:t>
            </a:r>
          </a:p>
        </p:txBody>
      </p:sp>
      <p:graphicFrame>
        <p:nvGraphicFramePr>
          <p:cNvPr id="4" name="Object 3"/>
          <p:cNvGraphicFramePr>
            <a:graphicFrameLocks noChangeAspect="1"/>
          </p:cNvGraphicFramePr>
          <p:nvPr>
            <p:extLst>
              <p:ext uri="{D42A27DB-BD31-4B8C-83A1-F6EECF244321}">
                <p14:modId xmlns:p14="http://schemas.microsoft.com/office/powerpoint/2010/main" val="1495986543"/>
              </p:ext>
            </p:extLst>
          </p:nvPr>
        </p:nvGraphicFramePr>
        <p:xfrm>
          <a:off x="2014395" y="1066800"/>
          <a:ext cx="8160035" cy="1734486"/>
        </p:xfrm>
        <a:graphic>
          <a:graphicData uri="http://schemas.openxmlformats.org/presentationml/2006/ole">
            <mc:AlternateContent xmlns:mc="http://schemas.openxmlformats.org/markup-compatibility/2006">
              <mc:Choice xmlns:v="urn:schemas-microsoft-com:vml" Requires="v">
                <p:oleObj spid="_x0000_s430117" name="Visio" r:id="rId7" imgW="5870529" imgH="1247832" progId="Visio.Drawing.11">
                  <p:embed/>
                </p:oleObj>
              </mc:Choice>
              <mc:Fallback>
                <p:oleObj name="Visio" r:id="rId7" imgW="5870529" imgH="1247832" progId="Visio.Drawing.11">
                  <p:embed/>
                  <p:pic>
                    <p:nvPicPr>
                      <p:cNvPr id="0" name=""/>
                      <p:cNvPicPr>
                        <a:picLocks noChangeAspect="1" noChangeArrowheads="1"/>
                      </p:cNvPicPr>
                      <p:nvPr/>
                    </p:nvPicPr>
                    <p:blipFill>
                      <a:blip r:embed="rId8"/>
                      <a:srcRect/>
                      <a:stretch>
                        <a:fillRect/>
                      </a:stretch>
                    </p:blipFill>
                    <p:spPr bwMode="auto">
                      <a:xfrm>
                        <a:off x="2014395" y="1066800"/>
                        <a:ext cx="8160035" cy="17344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a:hlinkClick r:id="rId9"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732073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OpenVPX Plans and Trends</a:t>
            </a:r>
          </a:p>
        </p:txBody>
      </p:sp>
      <p:sp>
        <p:nvSpPr>
          <p:cNvPr id="3" name="Content Placeholder 2"/>
          <p:cNvSpPr>
            <a:spLocks noGrp="1"/>
          </p:cNvSpPr>
          <p:nvPr>
            <p:ph idx="1"/>
          </p:nvPr>
        </p:nvSpPr>
        <p:spPr>
          <a:xfrm>
            <a:off x="633819" y="1289304"/>
            <a:ext cx="11327993" cy="4959096"/>
          </a:xfrm>
        </p:spPr>
        <p:txBody>
          <a:bodyPr/>
          <a:lstStyle/>
          <a:p>
            <a:pPr lvl="0">
              <a:spcBef>
                <a:spcPts val="1800"/>
              </a:spcBef>
            </a:pPr>
            <a:r>
              <a:rPr lang="en-US" sz="1800" dirty="0">
                <a:solidFill>
                  <a:srgbClr val="000000"/>
                </a:solidFill>
              </a:rPr>
              <a:t>Latest version of OpenVPX™ Published May &amp; June 2023</a:t>
            </a:r>
          </a:p>
          <a:p>
            <a:pPr lvl="1"/>
            <a:r>
              <a:rPr lang="en-US" sz="1600" b="0" dirty="0">
                <a:solidFill>
                  <a:srgbClr val="000000"/>
                </a:solidFill>
              </a:rPr>
              <a:t>ANSI/VITA 65.0-2023, OpenVPX™ System Standard; June 5, 2023</a:t>
            </a:r>
          </a:p>
          <a:p>
            <a:pPr lvl="1"/>
            <a:r>
              <a:rPr lang="en-US" sz="1600" b="0" dirty="0">
                <a:solidFill>
                  <a:srgbClr val="000000"/>
                </a:solidFill>
              </a:rPr>
              <a:t>ANSI/VITA 65.1-2023, OpenVPX™ System Standard – Profile Tables; May 30, 2023</a:t>
            </a:r>
          </a:p>
          <a:p>
            <a:pPr lvl="0">
              <a:spcBef>
                <a:spcPts val="1500"/>
              </a:spcBef>
            </a:pPr>
            <a:r>
              <a:rPr lang="en-US" sz="1800" dirty="0">
                <a:solidFill>
                  <a:srgbClr val="000000"/>
                </a:solidFill>
              </a:rPr>
              <a:t>Some highlights of what was added with ANSI/VITA 65.0-2023 and ANSI/VITA 65.1-2023</a:t>
            </a:r>
          </a:p>
          <a:p>
            <a:pPr lvl="1"/>
            <a:r>
              <a:rPr lang="en-US" sz="1600" b="0" dirty="0">
                <a:solidFill>
                  <a:srgbClr val="000000"/>
                </a:solidFill>
              </a:rPr>
              <a:t>Added multiple analog and digital video protocols</a:t>
            </a:r>
          </a:p>
          <a:p>
            <a:pPr lvl="1"/>
            <a:r>
              <a:rPr lang="en-US" sz="1600" b="0" dirty="0">
                <a:solidFill>
                  <a:srgbClr val="000000"/>
                </a:solidFill>
              </a:rPr>
              <a:t>Added Ethernet protocols: 50GBASE-KR, 100GBASE-KR2, 200GBASE-KR4, 400GBASE-KR8</a:t>
            </a:r>
          </a:p>
          <a:p>
            <a:pPr lvl="1"/>
            <a:r>
              <a:rPr lang="en-US" sz="1600" b="0" dirty="0">
                <a:solidFill>
                  <a:srgbClr val="000000"/>
                </a:solidFill>
              </a:rPr>
              <a:t>Added sFPDP (Serial Front Panel Data Port) over both copper and optical fiber</a:t>
            </a:r>
          </a:p>
          <a:p>
            <a:pPr lvl="1"/>
            <a:r>
              <a:rPr lang="en-US" sz="1600" b="0" dirty="0">
                <a:solidFill>
                  <a:srgbClr val="000000"/>
                </a:solidFill>
              </a:rPr>
              <a:t>No new Slot, Module or Backplane Profiles</a:t>
            </a:r>
          </a:p>
          <a:p>
            <a:pPr lvl="0">
              <a:spcBef>
                <a:spcPts val="1500"/>
              </a:spcBef>
            </a:pPr>
            <a:r>
              <a:rPr lang="en-US" sz="1800" dirty="0">
                <a:solidFill>
                  <a:srgbClr val="000000"/>
                </a:solidFill>
              </a:rPr>
              <a:t>Improving interoperability</a:t>
            </a:r>
          </a:p>
          <a:p>
            <a:pPr lvl="1"/>
            <a:r>
              <a:rPr lang="en-US" sz="1600" b="0" dirty="0">
                <a:solidFill>
                  <a:srgbClr val="000000"/>
                </a:solidFill>
              </a:rPr>
              <a:t>Moving ecosystem toward Plug-In Modules only using 12 VDC, 3.3V_AUX and VBAT</a:t>
            </a:r>
          </a:p>
          <a:p>
            <a:pPr lvl="2">
              <a:spcBef>
                <a:spcPts val="300"/>
              </a:spcBef>
            </a:pPr>
            <a:r>
              <a:rPr lang="en-US" sz="1400" b="0" dirty="0">
                <a:solidFill>
                  <a:srgbClr val="000000"/>
                </a:solidFill>
              </a:rPr>
              <a:t>The Module Profiles for all Slot Profiles added in [</a:t>
            </a:r>
            <a:r>
              <a:rPr lang="en-US" sz="1400" b="0" dirty="0">
                <a:solidFill>
                  <a:srgbClr val="000000"/>
                </a:solidFill>
                <a:hlinkClick r:id="rId2" action="ppaction://hlinksldjump"/>
              </a:rPr>
              <a:t>VITA 65.0-2019</a:t>
            </a:r>
            <a:r>
              <a:rPr lang="en-US" sz="1400" b="0" dirty="0">
                <a:solidFill>
                  <a:srgbClr val="000000"/>
                </a:solidFill>
              </a:rPr>
              <a:t>] and later require the use of only </a:t>
            </a:r>
            <a:r>
              <a:rPr lang="fr-FR" sz="1400" b="0" dirty="0">
                <a:solidFill>
                  <a:srgbClr val="000000"/>
                </a:solidFill>
              </a:rPr>
              <a:t>12 VDC, 3.3V_AUX and VBAT</a:t>
            </a:r>
            <a:endParaRPr lang="en-US" sz="1400" b="0" dirty="0">
              <a:solidFill>
                <a:srgbClr val="000000"/>
              </a:solidFill>
            </a:endParaRPr>
          </a:p>
          <a:p>
            <a:pPr lvl="1"/>
            <a:r>
              <a:rPr lang="en-US" sz="1600" b="0" dirty="0">
                <a:solidFill>
                  <a:srgbClr val="000000"/>
                </a:solidFill>
              </a:rPr>
              <a:t>Most of the Slot Profiles added in [</a:t>
            </a:r>
            <a:r>
              <a:rPr lang="en-US" sz="1600" b="0" dirty="0">
                <a:solidFill>
                  <a:srgbClr val="000000"/>
                </a:solidFill>
                <a:hlinkClick r:id="rId2" action="ppaction://hlinksldjump"/>
              </a:rPr>
              <a:t>VITA 65.0-2019</a:t>
            </a:r>
            <a:r>
              <a:rPr lang="en-US" sz="1600" b="0" dirty="0">
                <a:solidFill>
                  <a:srgbClr val="000000"/>
                </a:solidFill>
              </a:rPr>
              <a:t>] and later have no UD (User Defined) pins</a:t>
            </a:r>
          </a:p>
          <a:p>
            <a:pPr lvl="2">
              <a:spcBef>
                <a:spcPts val="300"/>
              </a:spcBef>
            </a:pPr>
            <a:r>
              <a:rPr lang="en-US" sz="1400" b="0" dirty="0">
                <a:solidFill>
                  <a:srgbClr val="000000"/>
                </a:solidFill>
              </a:rPr>
              <a:t>Intended that where User Defined pins needed, restrict them to a few specific slots</a:t>
            </a:r>
            <a:endParaRPr lang="en-US" sz="1400" dirty="0">
              <a:solidFill>
                <a:srgbClr val="000000"/>
              </a:solidFill>
            </a:endParaRPr>
          </a:p>
          <a:p>
            <a:pPr lvl="0">
              <a:spcBef>
                <a:spcPts val="1500"/>
              </a:spcBef>
            </a:pPr>
            <a:r>
              <a:rPr lang="en-US" sz="1800" dirty="0">
                <a:solidFill>
                  <a:srgbClr val="000000"/>
                </a:solidFill>
              </a:rPr>
              <a:t>The VITA 65 Working Group is working on the next version, expect: Additional protocol options</a:t>
            </a:r>
          </a:p>
        </p:txBody>
      </p:sp>
      <p:sp>
        <p:nvSpPr>
          <p:cNvPr id="4" name="Rectangle 3">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2077532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542910321"/>
              </p:ext>
            </p:extLst>
          </p:nvPr>
        </p:nvGraphicFramePr>
        <p:xfrm>
          <a:off x="2966921" y="990601"/>
          <a:ext cx="6254983" cy="3252577"/>
        </p:xfrm>
        <a:graphic>
          <a:graphicData uri="http://schemas.openxmlformats.org/presentationml/2006/ole">
            <mc:AlternateContent xmlns:mc="http://schemas.openxmlformats.org/markup-compatibility/2006">
              <mc:Choice xmlns:v="urn:schemas-microsoft-com:vml" Requires="v">
                <p:oleObj spid="_x0000_s371192" name="Visio" r:id="rId3" imgW="6254983" imgH="3252577" progId="Visio.Drawing.11">
                  <p:embed/>
                </p:oleObj>
              </mc:Choice>
              <mc:Fallback>
                <p:oleObj name="Visio" r:id="rId3" imgW="6254983" imgH="3252577" progId="Visio.Drawing.11">
                  <p:embed/>
                  <p:pic>
                    <p:nvPicPr>
                      <p:cNvPr id="0" name=""/>
                      <p:cNvPicPr/>
                      <p:nvPr/>
                    </p:nvPicPr>
                    <p:blipFill>
                      <a:blip r:embed="rId4"/>
                      <a:stretch>
                        <a:fillRect/>
                      </a:stretch>
                    </p:blipFill>
                    <p:spPr>
                      <a:xfrm>
                        <a:off x="2966921" y="990601"/>
                        <a:ext cx="6254983" cy="325257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solidFill>
                  <a:schemeClr val="tx1"/>
                </a:solidFill>
              </a:rPr>
              <a:t>Timing Compliance Points</a:t>
            </a:r>
          </a:p>
        </p:txBody>
      </p:sp>
      <p:sp>
        <p:nvSpPr>
          <p:cNvPr id="3" name="Content Placeholder 2"/>
          <p:cNvSpPr>
            <a:spLocks noGrp="1"/>
          </p:cNvSpPr>
          <p:nvPr>
            <p:ph idx="1"/>
          </p:nvPr>
        </p:nvSpPr>
        <p:spPr>
          <a:xfrm>
            <a:off x="1485066" y="4191000"/>
            <a:ext cx="9218692" cy="2057400"/>
          </a:xfrm>
        </p:spPr>
        <p:txBody>
          <a:bodyPr/>
          <a:lstStyle/>
          <a:p>
            <a:r>
              <a:rPr lang="en-US" sz="1800" dirty="0"/>
              <a:t>Figure 2.3-1 from </a:t>
            </a:r>
            <a:r>
              <a:rPr lang="en-US" sz="1800" dirty="0">
                <a:hlinkClick r:id="rId5" action="ppaction://hlinksldjump"/>
              </a:rPr>
              <a:t>[VITA 68.1]</a:t>
            </a:r>
            <a:r>
              <a:rPr lang="en-US" sz="1800" dirty="0"/>
              <a:t> shows the location of the Compliance Point H, which is used as the timing compliance point  </a:t>
            </a:r>
          </a:p>
          <a:p>
            <a:pPr lvl="1"/>
            <a:r>
              <a:rPr lang="en-US" sz="1600" b="0" dirty="0"/>
              <a:t>See </a:t>
            </a:r>
            <a:r>
              <a:rPr lang="en-US" sz="1600" b="0" dirty="0">
                <a:hlinkClick r:id="rId5" action="ppaction://hlinksldjump"/>
              </a:rPr>
              <a:t>[VITA 68.1]</a:t>
            </a:r>
            <a:r>
              <a:rPr lang="en-US" sz="1600" b="0" dirty="0"/>
              <a:t> for more detailed information concerning the location of the compliance point </a:t>
            </a:r>
          </a:p>
        </p:txBody>
      </p:sp>
      <p:sp>
        <p:nvSpPr>
          <p:cNvPr id="5" name="Rectangle 4">
            <a:hlinkClick r:id="rId6"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41322962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029" y="76200"/>
            <a:ext cx="10258928" cy="813816"/>
          </a:xfrm>
          <a:noFill/>
        </p:spPr>
        <p:txBody>
          <a:bodyPr/>
          <a:lstStyle/>
          <a:p>
            <a:r>
              <a:rPr lang="en-US" sz="2400" dirty="0"/>
              <a:t>Radial REF_CLK &amp; AUX_CLK Length Matching – Backplane </a:t>
            </a:r>
          </a:p>
        </p:txBody>
      </p:sp>
      <p:sp>
        <p:nvSpPr>
          <p:cNvPr id="3" name="Content Placeholder 2"/>
          <p:cNvSpPr>
            <a:spLocks noGrp="1"/>
          </p:cNvSpPr>
          <p:nvPr>
            <p:ph idx="1"/>
          </p:nvPr>
        </p:nvSpPr>
        <p:spPr>
          <a:xfrm>
            <a:off x="1091380" y="1143000"/>
            <a:ext cx="10006065" cy="5181600"/>
          </a:xfrm>
        </p:spPr>
        <p:txBody>
          <a:bodyPr/>
          <a:lstStyle/>
          <a:p>
            <a:pPr>
              <a:lnSpc>
                <a:spcPct val="100000"/>
              </a:lnSpc>
            </a:pPr>
            <a:r>
              <a:rPr lang="en-US" sz="1600" dirty="0"/>
              <a:t>Matching of lengths on backplane, including backplane connectors</a:t>
            </a:r>
          </a:p>
          <a:p>
            <a:pPr lvl="1">
              <a:lnSpc>
                <a:spcPct val="100000"/>
              </a:lnSpc>
              <a:spcBef>
                <a:spcPts val="1200"/>
              </a:spcBef>
            </a:pPr>
            <a:r>
              <a:rPr lang="en-US" sz="1400" dirty="0"/>
              <a:t>Connectors on the receiving Plug-In Module and on the driving Plug-In Module (if there is one) are included</a:t>
            </a:r>
          </a:p>
          <a:p>
            <a:pPr lvl="2">
              <a:lnSpc>
                <a:spcPct val="100000"/>
              </a:lnSpc>
            </a:pPr>
            <a:r>
              <a:rPr lang="en-US" sz="1400" b="0" dirty="0">
                <a:solidFill>
                  <a:srgbClr val="000000"/>
                </a:solidFill>
              </a:rPr>
              <a:t>The channel definition is the same as </a:t>
            </a:r>
            <a:r>
              <a:rPr lang="en-US" sz="1400" b="0" dirty="0">
                <a:solidFill>
                  <a:srgbClr val="000000"/>
                </a:solidFill>
                <a:hlinkClick r:id="rId3" action="ppaction://hlinksldjump"/>
              </a:rPr>
              <a:t>[VITA 68.1]</a:t>
            </a:r>
            <a:r>
              <a:rPr lang="en-US" sz="1400" b="0" dirty="0">
                <a:solidFill>
                  <a:srgbClr val="000000"/>
                </a:solidFill>
              </a:rPr>
              <a:t>, section 2.3, between compliance points H and S</a:t>
            </a:r>
            <a:endParaRPr lang="en-US" dirty="0"/>
          </a:p>
          <a:p>
            <a:pPr lvl="1">
              <a:lnSpc>
                <a:spcPct val="100000"/>
              </a:lnSpc>
              <a:spcBef>
                <a:spcPts val="1200"/>
              </a:spcBef>
            </a:pPr>
            <a:r>
              <a:rPr lang="en-US" sz="1400" dirty="0"/>
              <a:t>Shall match lengths, within a differential pair (intra-pair skew), to ≤ 42 ps</a:t>
            </a:r>
          </a:p>
          <a:p>
            <a:pPr lvl="2">
              <a:lnSpc>
                <a:spcPct val="100000"/>
              </a:lnSpc>
            </a:pPr>
            <a:r>
              <a:rPr lang="en-US" sz="1400" b="0" dirty="0">
                <a:solidFill>
                  <a:srgbClr val="000000"/>
                </a:solidFill>
              </a:rPr>
              <a:t>Observation: This number is taken from the backplane budget of Table 2.4.7-1 of </a:t>
            </a:r>
            <a:r>
              <a:rPr lang="en-US" sz="1400" b="0" dirty="0">
                <a:solidFill>
                  <a:srgbClr val="000000"/>
                </a:solidFill>
                <a:hlinkClick r:id="rId3" action="ppaction://hlinksldjump"/>
              </a:rPr>
              <a:t>[VITA 68.1]</a:t>
            </a:r>
            <a:r>
              <a:rPr lang="en-US" sz="1400" b="0" dirty="0">
                <a:solidFill>
                  <a:srgbClr val="000000"/>
                </a:solidFill>
              </a:rPr>
              <a:t>. It assumes 17 inches at 2 ps/in of uncertainty due to PCB fiber weave + 2 ps for length uncertainty (0.011 in, assuming 180 ps/in) + 6 ps for two mated backplane connector pairs. For background see </a:t>
            </a:r>
            <a:r>
              <a:rPr lang="en-US" sz="1400" b="0" dirty="0">
                <a:solidFill>
                  <a:srgbClr val="000000"/>
                </a:solidFill>
                <a:hlinkClick r:id="rId4" action="ppaction://hlinksldjump"/>
              </a:rPr>
              <a:t>[PCB Weave]</a:t>
            </a:r>
            <a:r>
              <a:rPr lang="en-US" sz="1400" b="0" dirty="0">
                <a:solidFill>
                  <a:srgbClr val="000000"/>
                </a:solidFill>
              </a:rPr>
              <a:t>.</a:t>
            </a:r>
          </a:p>
          <a:p>
            <a:pPr lvl="2">
              <a:lnSpc>
                <a:spcPct val="100000"/>
              </a:lnSpc>
            </a:pPr>
            <a:r>
              <a:rPr lang="en-US" sz="1400" b="0" dirty="0">
                <a:solidFill>
                  <a:srgbClr val="000000"/>
                </a:solidFill>
              </a:rPr>
              <a:t>&lt;.005 inch is what is in </a:t>
            </a:r>
            <a:r>
              <a:rPr lang="en-US" sz="1400" b="0" dirty="0">
                <a:solidFill>
                  <a:srgbClr val="000000"/>
                </a:solidFill>
                <a:hlinkClick r:id="rId4" action="ppaction://hlinksldjump"/>
              </a:rPr>
              <a:t>[PCIe Electromech]</a:t>
            </a:r>
            <a:r>
              <a:rPr lang="en-US" sz="1400" b="0" dirty="0">
                <a:solidFill>
                  <a:srgbClr val="000000"/>
                </a:solidFill>
              </a:rPr>
              <a:t>; &lt;0.06 inches is what is in </a:t>
            </a:r>
            <a:r>
              <a:rPr lang="en-US" sz="1400" b="0" dirty="0">
                <a:solidFill>
                  <a:srgbClr val="000000"/>
                </a:solidFill>
                <a:hlinkClick r:id="rId5" action="ppaction://hlinksldjump"/>
              </a:rPr>
              <a:t>[VITA 46.0]</a:t>
            </a:r>
            <a:r>
              <a:rPr lang="en-US" sz="1400" b="0" dirty="0">
                <a:solidFill>
                  <a:srgbClr val="000000"/>
                </a:solidFill>
              </a:rPr>
              <a:t> for backplane (Rule 7-10e)</a:t>
            </a:r>
          </a:p>
          <a:p>
            <a:pPr lvl="1">
              <a:lnSpc>
                <a:spcPct val="100000"/>
              </a:lnSpc>
              <a:spcBef>
                <a:spcPts val="1200"/>
              </a:spcBef>
            </a:pPr>
            <a:r>
              <a:rPr lang="en-US" sz="1400" dirty="0"/>
              <a:t>Pair-to-pair matching (inter-pair skew) among all the REF_CLK and AUX_CLK pairs shall be ≤200 ps.</a:t>
            </a:r>
            <a:br>
              <a:rPr lang="en-US" sz="1400" dirty="0"/>
            </a:br>
            <a:r>
              <a:rPr lang="en-US" sz="1400" dirty="0"/>
              <a:t>Note: This includes matching of REF_CLK to AUX_CLK pairs and vice versa</a:t>
            </a:r>
          </a:p>
          <a:p>
            <a:pPr lvl="2">
              <a:lnSpc>
                <a:spcPct val="100000"/>
              </a:lnSpc>
            </a:pPr>
            <a:r>
              <a:rPr lang="en-US" sz="1400" b="0" dirty="0">
                <a:solidFill>
                  <a:srgbClr val="000000"/>
                </a:solidFill>
              </a:rPr>
              <a:t>Observation: This number is taken from the backplane budget of Table 2.4.8-1 of </a:t>
            </a:r>
            <a:r>
              <a:rPr lang="en-US" sz="1400" b="0" dirty="0">
                <a:solidFill>
                  <a:srgbClr val="000000"/>
                </a:solidFill>
                <a:hlinkClick r:id="rId3" action="ppaction://hlinksldjump"/>
              </a:rPr>
              <a:t>[VITA 68.1]</a:t>
            </a:r>
            <a:r>
              <a:rPr lang="en-US" sz="1400" b="0" dirty="0">
                <a:solidFill>
                  <a:srgbClr val="000000"/>
                </a:solidFill>
              </a:rPr>
              <a:t> for lane-to-lane skew.</a:t>
            </a:r>
          </a:p>
          <a:p>
            <a:pPr lvl="2">
              <a:lnSpc>
                <a:spcPct val="100000"/>
              </a:lnSpc>
            </a:pPr>
            <a:r>
              <a:rPr lang="en-US" sz="1400" b="0" dirty="0">
                <a:solidFill>
                  <a:srgbClr val="000000"/>
                </a:solidFill>
              </a:rPr>
              <a:t>Recommendation: Backplane designers should consider the precision of the applications they are targeting, in some cases more precision might be required than the above requirements.</a:t>
            </a:r>
          </a:p>
          <a:p>
            <a:pPr lvl="2">
              <a:lnSpc>
                <a:spcPct val="100000"/>
              </a:lnSpc>
            </a:pPr>
            <a:r>
              <a:rPr lang="en-US" sz="1400" b="0" dirty="0"/>
              <a:t>25 ps is what is in </a:t>
            </a:r>
            <a:r>
              <a:rPr lang="en-US" sz="1400" b="0" dirty="0">
                <a:hlinkClick r:id="rId4" action="ppaction://hlinksldjump"/>
              </a:rPr>
              <a:t>[PXI]</a:t>
            </a:r>
            <a:r>
              <a:rPr lang="en-US" sz="1400" b="0" dirty="0"/>
              <a:t> for backplane for PXIe_DSTAR high-quality clocks &amp; triggers</a:t>
            </a:r>
          </a:p>
          <a:p>
            <a:pPr marL="914400" lvl="3" indent="-114300">
              <a:lnSpc>
                <a:spcPct val="100000"/>
              </a:lnSpc>
              <a:spcBef>
                <a:spcPts val="0"/>
              </a:spcBef>
            </a:pPr>
            <a:r>
              <a:rPr lang="en-US" sz="1200" b="0" dirty="0">
                <a:solidFill>
                  <a:srgbClr val="000000"/>
                </a:solidFill>
              </a:rPr>
              <a:t>Suspect that they did not take into account PCB fiber weave</a:t>
            </a:r>
            <a:endParaRPr lang="en-US" sz="1400" b="0" dirty="0"/>
          </a:p>
          <a:p>
            <a:pPr lvl="1">
              <a:lnSpc>
                <a:spcPct val="100000"/>
              </a:lnSpc>
              <a:spcBef>
                <a:spcPts val="1200"/>
              </a:spcBef>
            </a:pPr>
            <a:r>
              <a:rPr lang="en-US" sz="1400" dirty="0">
                <a:solidFill>
                  <a:srgbClr val="000000"/>
                </a:solidFill>
              </a:rPr>
              <a:t>Backplane manufacturers should provide information as to how well lengths are matched</a:t>
            </a:r>
          </a:p>
          <a:p>
            <a:pPr lvl="2">
              <a:lnSpc>
                <a:spcPct val="100000"/>
              </a:lnSpc>
              <a:spcBef>
                <a:spcPts val="400"/>
              </a:spcBef>
            </a:pPr>
            <a:endParaRPr lang="en-US" sz="1400" b="0" dirty="0"/>
          </a:p>
        </p:txBody>
      </p:sp>
      <p:sp>
        <p:nvSpPr>
          <p:cNvPr id="4" name="Rectangle 3">
            <a:hlinkClick r:id="rId6"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2342054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p:cNvSpPr>
            <a:spLocks noChangeArrowheads="1"/>
          </p:cNvSpPr>
          <p:nvPr/>
        </p:nvSpPr>
        <p:spPr bwMode="auto">
          <a:xfrm>
            <a:off x="-1" y="6117336"/>
            <a:ext cx="308919" cy="46166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endParaRPr lang="en-US" dirty="0"/>
          </a:p>
        </p:txBody>
      </p:sp>
      <p:sp>
        <p:nvSpPr>
          <p:cNvPr id="2" name="Title 1"/>
          <p:cNvSpPr>
            <a:spLocks noGrp="1"/>
          </p:cNvSpPr>
          <p:nvPr>
            <p:ph type="title"/>
          </p:nvPr>
        </p:nvSpPr>
        <p:spPr>
          <a:xfrm>
            <a:off x="6805427" y="100584"/>
            <a:ext cx="4127949" cy="813816"/>
          </a:xfrm>
        </p:spPr>
        <p:txBody>
          <a:bodyPr/>
          <a:lstStyle/>
          <a:p>
            <a:pPr>
              <a:lnSpc>
                <a:spcPct val="100000"/>
              </a:lnSpc>
            </a:pPr>
            <a:r>
              <a:rPr lang="en-US" sz="2400" dirty="0"/>
              <a:t>PCIe Clocks</a:t>
            </a:r>
          </a:p>
        </p:txBody>
      </p:sp>
      <p:sp>
        <p:nvSpPr>
          <p:cNvPr id="3" name="Content Placeholder 2"/>
          <p:cNvSpPr>
            <a:spLocks noGrp="1"/>
          </p:cNvSpPr>
          <p:nvPr>
            <p:ph idx="1"/>
          </p:nvPr>
        </p:nvSpPr>
        <p:spPr>
          <a:xfrm>
            <a:off x="6466105" y="1143000"/>
            <a:ext cx="5419507" cy="4974336"/>
          </a:xfrm>
        </p:spPr>
        <p:txBody>
          <a:bodyPr/>
          <a:lstStyle/>
          <a:p>
            <a:pPr marL="171450" indent="-171450">
              <a:lnSpc>
                <a:spcPct val="100000"/>
              </a:lnSpc>
            </a:pPr>
            <a:r>
              <a:rPr lang="en-US" sz="1600" dirty="0"/>
              <a:t>When the PCIe reference clock is on pins other than P0/J0, the PCIe protocol section of  [VITA 65.0] allows for multiple clock topologies</a:t>
            </a:r>
          </a:p>
          <a:p>
            <a:pPr marL="473202" lvl="1" indent="-171450">
              <a:lnSpc>
                <a:spcPct val="100000"/>
              </a:lnSpc>
            </a:pPr>
            <a:r>
              <a:rPr lang="en-US" sz="1400" b="0" dirty="0"/>
              <a:t>Radial clocks (Section 5.3.2.1)</a:t>
            </a:r>
          </a:p>
          <a:p>
            <a:pPr marL="473202" lvl="1" indent="-171450">
              <a:lnSpc>
                <a:spcPct val="100000"/>
              </a:lnSpc>
            </a:pPr>
            <a:r>
              <a:rPr lang="en-US" sz="1400" b="0" dirty="0"/>
              <a:t>One slot driving other slots (Section 5.3.2.2)</a:t>
            </a:r>
          </a:p>
          <a:p>
            <a:pPr marL="692658" lvl="2" indent="-171450">
              <a:lnSpc>
                <a:spcPct val="100000"/>
              </a:lnSpc>
            </a:pPr>
            <a:r>
              <a:rPr lang="en-US" sz="1400" b="0" dirty="0"/>
              <a:t>This is used in some Backplane Profiles to enable a PCIe Root Complex to drive clocks (EPclocks) to its Endpoints; see backplane profiles:</a:t>
            </a:r>
          </a:p>
          <a:p>
            <a:pPr marL="860425" lvl="3" indent="-115888">
              <a:lnSpc>
                <a:spcPct val="100000"/>
              </a:lnSpc>
            </a:pPr>
            <a:r>
              <a:rPr lang="en-US" sz="1200" b="0" dirty="0"/>
              <a:t>BKP6-CEN16-11.2.17-n</a:t>
            </a:r>
          </a:p>
          <a:p>
            <a:pPr marL="860425" lvl="3" indent="-115888">
              <a:lnSpc>
                <a:spcPct val="100000"/>
              </a:lnSpc>
            </a:pPr>
            <a:r>
              <a:rPr lang="en-US" sz="1200" b="0" dirty="0"/>
              <a:t>BKP6-DIS06-11.2.18-n</a:t>
            </a:r>
          </a:p>
          <a:p>
            <a:pPr marL="860425" lvl="3" indent="-115888">
              <a:lnSpc>
                <a:spcPct val="100000"/>
              </a:lnSpc>
            </a:pPr>
            <a:r>
              <a:rPr lang="en-US" sz="1200" b="0" dirty="0"/>
              <a:t>BKP6-CEN06-11.2.23-n</a:t>
            </a:r>
          </a:p>
          <a:p>
            <a:pPr marL="171450" lvl="2" indent="-171450">
              <a:lnSpc>
                <a:spcPct val="100000"/>
              </a:lnSpc>
              <a:spcBef>
                <a:spcPts val="1800"/>
              </a:spcBef>
              <a:buSzPct val="100000"/>
            </a:pPr>
            <a:r>
              <a:rPr lang="en-US" dirty="0">
                <a:ea typeface="+mn-ea"/>
                <a:cs typeface="+mn-cs"/>
              </a:rPr>
              <a:t>Given the ability to distribute radial clocks to the P0 REF_CLK pins, there is less motivation to use pins other than REF_CLK on P0 for distributing PCIe clocks</a:t>
            </a:r>
          </a:p>
          <a:p>
            <a:pPr marL="171450" lvl="2" indent="-171450">
              <a:lnSpc>
                <a:spcPct val="100000"/>
              </a:lnSpc>
              <a:spcBef>
                <a:spcPts val="1200"/>
              </a:spcBef>
              <a:buSzPct val="100000"/>
            </a:pPr>
            <a:endParaRPr lang="en-US" dirty="0">
              <a:ea typeface="+mn-ea"/>
              <a:cs typeface="+mn-cs"/>
            </a:endParaRPr>
          </a:p>
        </p:txBody>
      </p:sp>
      <p:sp>
        <p:nvSpPr>
          <p:cNvPr id="8" name="Rectangle 4"/>
          <p:cNvSpPr>
            <a:spLocks noChangeArrowheads="1"/>
          </p:cNvSpPr>
          <p:nvPr/>
        </p:nvSpPr>
        <p:spPr bwMode="auto">
          <a:xfrm>
            <a:off x="0" y="677390"/>
            <a:ext cx="308919" cy="46166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659546443"/>
              </p:ext>
            </p:extLst>
          </p:nvPr>
        </p:nvGraphicFramePr>
        <p:xfrm>
          <a:off x="219448" y="42025"/>
          <a:ext cx="5239391" cy="3084804"/>
        </p:xfrm>
        <a:graphic>
          <a:graphicData uri="http://schemas.openxmlformats.org/presentationml/2006/ole">
            <mc:AlternateContent xmlns:mc="http://schemas.openxmlformats.org/markup-compatibility/2006">
              <mc:Choice xmlns:v="urn:schemas-microsoft-com:vml" Requires="v">
                <p:oleObj spid="_x0000_s412957" name="Visio" r:id="rId4" imgW="6985854" imgH="4113072" progId="Visio.Drawing.11">
                  <p:embed/>
                </p:oleObj>
              </mc:Choice>
              <mc:Fallback>
                <p:oleObj name="Visio" r:id="rId4" imgW="6985854" imgH="4113072" progId="Visio.Drawing.11">
                  <p:embed/>
                  <p:pic>
                    <p:nvPicPr>
                      <p:cNvPr id="0" name="Object 3"/>
                      <p:cNvPicPr>
                        <a:picLocks noChangeAspect="1" noChangeArrowheads="1"/>
                      </p:cNvPicPr>
                      <p:nvPr/>
                    </p:nvPicPr>
                    <p:blipFill>
                      <a:blip r:embed="rId5"/>
                      <a:srcRect/>
                      <a:stretch>
                        <a:fillRect/>
                      </a:stretch>
                    </p:blipFill>
                    <p:spPr bwMode="auto">
                      <a:xfrm>
                        <a:off x="219448" y="42025"/>
                        <a:ext cx="5239391" cy="3084804"/>
                      </a:xfrm>
                      <a:prstGeom prst="rect">
                        <a:avLst/>
                      </a:prstGeom>
                      <a:solidFill>
                        <a:schemeClr val="bg1"/>
                      </a:solidFill>
                      <a:ln w="9525">
                        <a:solidFill>
                          <a:schemeClr val="tx1"/>
                        </a:solidFill>
                      </a:ln>
                    </p:spPr>
                  </p:pic>
                </p:oleObj>
              </mc:Fallback>
            </mc:AlternateContent>
          </a:graphicData>
        </a:graphic>
      </p:graphicFrame>
      <p:sp>
        <p:nvSpPr>
          <p:cNvPr id="10" name="Line 10"/>
          <p:cNvSpPr>
            <a:spLocks noChangeShapeType="1"/>
          </p:cNvSpPr>
          <p:nvPr/>
        </p:nvSpPr>
        <p:spPr bwMode="auto">
          <a:xfrm flipH="1" flipV="1">
            <a:off x="5180010" y="2057400"/>
            <a:ext cx="1600201" cy="76200"/>
          </a:xfrm>
          <a:prstGeom prst="line">
            <a:avLst/>
          </a:prstGeom>
          <a:noFill/>
          <a:ln w="25400" cap="rnd">
            <a:solidFill>
              <a:srgbClr val="0070C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endParaRPr lang="en-US" dirty="0"/>
          </a:p>
        </p:txBody>
      </p:sp>
      <p:sp>
        <p:nvSpPr>
          <p:cNvPr id="12" name="Rectangle 11">
            <a:hlinkClick r:id="rId6"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5" name="Rectangle 4"/>
          <p:cNvSpPr/>
          <p:nvPr/>
        </p:nvSpPr>
        <p:spPr bwMode="auto">
          <a:xfrm>
            <a:off x="5942012" y="6400800"/>
            <a:ext cx="3124200" cy="3810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552746770"/>
              </p:ext>
            </p:extLst>
          </p:nvPr>
        </p:nvGraphicFramePr>
        <p:xfrm>
          <a:off x="219449" y="3257550"/>
          <a:ext cx="5853512" cy="3599452"/>
        </p:xfrm>
        <a:graphic>
          <a:graphicData uri="http://schemas.openxmlformats.org/presentationml/2006/ole">
            <mc:AlternateContent xmlns:mc="http://schemas.openxmlformats.org/markup-compatibility/2006">
              <mc:Choice xmlns:v="urn:schemas-microsoft-com:vml" Requires="v">
                <p:oleObj spid="_x0000_s412958" name="Visio" r:id="rId7" imgW="6886485" imgH="4234649" progId="Visio.Drawing.11">
                  <p:embed/>
                </p:oleObj>
              </mc:Choice>
              <mc:Fallback>
                <p:oleObj name="Visio" r:id="rId7" imgW="6886485" imgH="4234649" progId="Visio.Drawing.11">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449" y="3257550"/>
                        <a:ext cx="5853512" cy="3599452"/>
                      </a:xfrm>
                      <a:prstGeom prst="rect">
                        <a:avLst/>
                      </a:prstGeom>
                      <a:solidFill>
                        <a:schemeClr val="bg1"/>
                      </a:solidFill>
                      <a:ln w="9525">
                        <a:solidFill>
                          <a:schemeClr val="tx1"/>
                        </a:solidFill>
                      </a:ln>
                    </p:spPr>
                  </p:pic>
                </p:oleObj>
              </mc:Fallback>
            </mc:AlternateContent>
          </a:graphicData>
        </a:graphic>
      </p:graphicFrame>
      <p:sp>
        <p:nvSpPr>
          <p:cNvPr id="11" name="Line 10"/>
          <p:cNvSpPr>
            <a:spLocks noChangeShapeType="1"/>
          </p:cNvSpPr>
          <p:nvPr/>
        </p:nvSpPr>
        <p:spPr bwMode="auto">
          <a:xfrm flipH="1">
            <a:off x="5103812" y="2438400"/>
            <a:ext cx="1676400" cy="1104900"/>
          </a:xfrm>
          <a:prstGeom prst="line">
            <a:avLst/>
          </a:prstGeom>
          <a:noFill/>
          <a:ln w="25400" cap="rnd">
            <a:solidFill>
              <a:srgbClr val="0070C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endParaRPr lang="en-US" dirty="0"/>
          </a:p>
        </p:txBody>
      </p:sp>
    </p:spTree>
    <p:extLst>
      <p:ext uri="{BB962C8B-B14F-4D97-AF65-F5344CB8AC3E}">
        <p14:creationId xmlns:p14="http://schemas.microsoft.com/office/powerpoint/2010/main" val="197957163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400" dirty="0"/>
              <a:t>Power Distribution – Backplane Buses</a:t>
            </a:r>
          </a:p>
        </p:txBody>
      </p:sp>
      <p:sp>
        <p:nvSpPr>
          <p:cNvPr id="3" name="Content Placeholder 2"/>
          <p:cNvSpPr>
            <a:spLocks noGrp="1"/>
          </p:cNvSpPr>
          <p:nvPr>
            <p:ph idx="1"/>
          </p:nvPr>
        </p:nvSpPr>
        <p:spPr>
          <a:xfrm>
            <a:off x="9294812" y="1289304"/>
            <a:ext cx="2667000" cy="4828032"/>
          </a:xfrm>
        </p:spPr>
        <p:txBody>
          <a:bodyPr/>
          <a:lstStyle/>
          <a:p>
            <a:pPr marL="171450" indent="-171450">
              <a:lnSpc>
                <a:spcPct val="100000"/>
              </a:lnSpc>
            </a:pPr>
            <a:r>
              <a:rPr lang="en-US" sz="1600" dirty="0"/>
              <a:t>Recommend Plug-In Modules only use 12 VDC, 3.3V_AUX, and VBAT</a:t>
            </a:r>
          </a:p>
          <a:p>
            <a:pPr marL="398463" lvl="1" indent="-171450">
              <a:lnSpc>
                <a:spcPct val="100000"/>
              </a:lnSpc>
              <a:spcBef>
                <a:spcPts val="900"/>
              </a:spcBef>
            </a:pPr>
            <a:r>
              <a:rPr lang="en-US" sz="1400" b="0" dirty="0"/>
              <a:t>Recommend that voltages highlighted in orange, in table to left, not be used</a:t>
            </a:r>
          </a:p>
          <a:p>
            <a:pPr marL="398463" lvl="1" indent="-171450">
              <a:lnSpc>
                <a:spcPct val="100000"/>
              </a:lnSpc>
              <a:spcBef>
                <a:spcPts val="900"/>
              </a:spcBef>
            </a:pPr>
            <a:r>
              <a:rPr lang="en-US" sz="1400" b="0" dirty="0"/>
              <a:t>Some Module Profiles require this</a:t>
            </a:r>
          </a:p>
          <a:p>
            <a:pPr marL="398463" lvl="1" indent="-171450">
              <a:lnSpc>
                <a:spcPct val="100000"/>
              </a:lnSpc>
              <a:spcBef>
                <a:spcPts val="900"/>
              </a:spcBef>
            </a:pPr>
            <a:r>
              <a:rPr lang="en-US" sz="1400" b="0" dirty="0"/>
              <a:t>Intent is to gradually  migrate ecosystem to only use </a:t>
            </a:r>
            <a:r>
              <a:rPr lang="fr-FR" sz="1400" b="0" dirty="0"/>
              <a:t>12 VDC, 3.3V_AUX, and VBAT</a:t>
            </a:r>
          </a:p>
          <a:p>
            <a:pPr marL="398463" lvl="1" indent="-171450">
              <a:lnSpc>
                <a:spcPct val="100000"/>
              </a:lnSpc>
              <a:spcBef>
                <a:spcPts val="900"/>
              </a:spcBef>
            </a:pPr>
            <a:r>
              <a:rPr lang="en-US" sz="1400" b="0" dirty="0"/>
              <a:t>For more on this see introduction slide: </a:t>
            </a:r>
            <a:r>
              <a:rPr lang="en-US" sz="1400" b="0" dirty="0">
                <a:hlinkClick r:id="rId2" action="ppaction://hlinksldjump"/>
              </a:rPr>
              <a:t>Recommend 12 VDC Only for Plug-In Module Power</a:t>
            </a:r>
            <a:endParaRPr lang="en-US" sz="1400" b="0" dirty="0"/>
          </a:p>
        </p:txBody>
      </p:sp>
      <p:sp>
        <p:nvSpPr>
          <p:cNvPr id="4" name="Rectangle 3">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5" name="Content Placeholder 3"/>
          <p:cNvGraphicFramePr>
            <a:graphicFrameLocks/>
          </p:cNvGraphicFramePr>
          <p:nvPr>
            <p:extLst>
              <p:ext uri="{D42A27DB-BD31-4B8C-83A1-F6EECF244321}">
                <p14:modId xmlns:p14="http://schemas.microsoft.com/office/powerpoint/2010/main" val="1734231560"/>
              </p:ext>
            </p:extLst>
          </p:nvPr>
        </p:nvGraphicFramePr>
        <p:xfrm>
          <a:off x="303212" y="1143000"/>
          <a:ext cx="8778240" cy="4941904"/>
        </p:xfrm>
        <a:graphic>
          <a:graphicData uri="http://schemas.openxmlformats.org/drawingml/2006/table">
            <a:tbl>
              <a:tblPr firstRow="1" bandRow="1">
                <a:tableStyleId>{5940675A-B579-460E-94D1-54222C63F5DA}</a:tableStyleId>
              </a:tblPr>
              <a:tblGrid>
                <a:gridCol w="1188720">
                  <a:extLst>
                    <a:ext uri="{9D8B030D-6E8A-4147-A177-3AD203B41FA5}">
                      <a16:colId xmlns:a16="http://schemas.microsoft.com/office/drawing/2014/main" val="20000"/>
                    </a:ext>
                  </a:extLst>
                </a:gridCol>
                <a:gridCol w="1005840">
                  <a:extLst>
                    <a:ext uri="{9D8B030D-6E8A-4147-A177-3AD203B41FA5}">
                      <a16:colId xmlns:a16="http://schemas.microsoft.com/office/drawing/2014/main" val="20001"/>
                    </a:ext>
                  </a:extLst>
                </a:gridCol>
                <a:gridCol w="1005840">
                  <a:extLst>
                    <a:ext uri="{9D8B030D-6E8A-4147-A177-3AD203B41FA5}">
                      <a16:colId xmlns:a16="http://schemas.microsoft.com/office/drawing/2014/main" val="20002"/>
                    </a:ext>
                  </a:extLst>
                </a:gridCol>
                <a:gridCol w="5577840">
                  <a:extLst>
                    <a:ext uri="{9D8B030D-6E8A-4147-A177-3AD203B41FA5}">
                      <a16:colId xmlns:a16="http://schemas.microsoft.com/office/drawing/2014/main" val="20003"/>
                    </a:ext>
                  </a:extLst>
                </a:gridCol>
              </a:tblGrid>
              <a:tr h="133380">
                <a:tc>
                  <a:txBody>
                    <a:bodyPr/>
                    <a:lstStyle/>
                    <a:p>
                      <a:pPr algn="ctr"/>
                      <a:r>
                        <a:rPr lang="en-US" sz="1400" b="1" dirty="0"/>
                        <a:t>Signal</a:t>
                      </a: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1400" b="1" dirty="0"/>
                        <a:t>Voltage</a:t>
                      </a:r>
                      <a:r>
                        <a:rPr lang="en-US" sz="1400" b="1" baseline="0" dirty="0"/>
                        <a:t> in 3U Systems</a:t>
                      </a:r>
                      <a:endParaRPr lang="en-US" sz="1400" b="1" dirty="0"/>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1400" b="1" dirty="0"/>
                        <a:t>Voltage in 6U Systems</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1400" b="1" dirty="0"/>
                        <a:t>Comments</a:t>
                      </a: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0"/>
                  </a:ext>
                </a:extLst>
              </a:tr>
              <a:tr h="465856">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sym typeface="Wingdings"/>
                        </a:rPr>
                        <a:t>Vs1</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+12.0V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+12.0V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300" b="0" dirty="0">
                          <a:solidFill>
                            <a:schemeClr val="tx1"/>
                          </a:solidFill>
                        </a:rPr>
                        <a:t>Primary power.</a:t>
                      </a:r>
                      <a:r>
                        <a:rPr lang="en-US" sz="1300" b="0" baseline="0" dirty="0">
                          <a:solidFill>
                            <a:schemeClr val="tx1"/>
                          </a:solidFill>
                        </a:rPr>
                        <a:t> backplanes can distribute more power via +12V than 5.0V. </a:t>
                      </a:r>
                      <a:r>
                        <a:rPr lang="en-US" sz="1300" b="0" baseline="0" dirty="0">
                          <a:solidFill>
                            <a:schemeClr val="tx1"/>
                          </a:solidFill>
                          <a:hlinkClick r:id="rId4" action="ppaction://hlinksldjump"/>
                        </a:rPr>
                        <a:t>[VITA 46.0]</a:t>
                      </a:r>
                      <a:r>
                        <a:rPr lang="en-US" sz="1300" b="0" baseline="0" dirty="0">
                          <a:solidFill>
                            <a:schemeClr val="tx1"/>
                          </a:solidFill>
                        </a:rPr>
                        <a:t> has the option to have +48V on this pin with the return on Vs2. OpenVPX systems are currently not defined to utilize 48V. </a:t>
                      </a:r>
                      <a:endParaRPr lang="en-US" sz="1300" b="0" dirty="0">
                        <a:solidFill>
                          <a:schemeClr val="tx1"/>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65856">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Vs2</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+3.3V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+12.0V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300" b="0" baseline="0" dirty="0">
                          <a:solidFill>
                            <a:schemeClr val="tx1"/>
                          </a:solidFill>
                        </a:rPr>
                        <a:t>Primary power. Notice that 3U and 6U are different.</a:t>
                      </a:r>
                      <a:br>
                        <a:rPr lang="en-US" sz="1300" b="0" baseline="0" dirty="0">
                          <a:solidFill>
                            <a:schemeClr val="tx1"/>
                          </a:solidFill>
                        </a:rPr>
                      </a:br>
                      <a:r>
                        <a:rPr lang="en-US" sz="1300" b="0" baseline="0" dirty="0">
                          <a:solidFill>
                            <a:schemeClr val="tx1"/>
                          </a:solidFill>
                        </a:rPr>
                        <a:t>See comment for Vs1 for 6U.</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465856">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Vs3</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+5.0V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+5.0V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300" b="0" baseline="0" dirty="0">
                          <a:solidFill>
                            <a:schemeClr val="tx1"/>
                          </a:solidFill>
                        </a:rPr>
                        <a:t>Primary power. </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65856">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3.3V_Aux</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+3.3V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+3.3V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300" b="0" baseline="0" dirty="0">
                          <a:solidFill>
                            <a:schemeClr val="tx1"/>
                          </a:solidFill>
                        </a:rPr>
                        <a:t>Management power. Can be available when main payload power is not (refers to all other supplies, except for VBAT). May be tied to Vs2 on 3U Systems.</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65856">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+12V_Aux</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+12.0V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+12.0V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rowSpan="2">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300" b="0" baseline="0" dirty="0">
                          <a:solidFill>
                            <a:schemeClr val="tx1"/>
                          </a:solidFill>
                        </a:rPr>
                        <a:t>The backplane traces for these supplies are required, but whether there is power on them is optional. They are intended for mezzanine cards that require these voltages. Carriers will need to generate if recommendation to not use these is followed.</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65856">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-12V_Aux</a:t>
                      </a:r>
                      <a:endParaRPr lang="en-US" sz="1400" b="1" dirty="0">
                        <a:solidFill>
                          <a:schemeClr val="tx1"/>
                        </a:solidFill>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-12.0V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-12.0V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vMerge="1">
                  <a:txBody>
                    <a:bodyPr/>
                    <a:lstStyle/>
                    <a:p>
                      <a:pPr marL="0" marR="0" indent="0" algn="l" defTabSz="914400" eaLnBrk="1" fontAlgn="auto" latinLnBrk="0" hangingPunct="1">
                        <a:lnSpc>
                          <a:spcPct val="100000"/>
                        </a:lnSpc>
                        <a:spcBef>
                          <a:spcPts val="600"/>
                        </a:spcBef>
                        <a:spcAft>
                          <a:spcPts val="0"/>
                        </a:spcAft>
                        <a:buClrTx/>
                        <a:buSzTx/>
                        <a:buFontTx/>
                        <a:buNone/>
                        <a:tabLst/>
                        <a:defRPr/>
                      </a:pPr>
                      <a:endParaRPr lang="en-US" sz="1400" b="0" baseline="0" dirty="0">
                        <a:solidFill>
                          <a:schemeClr val="tx1"/>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65856">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P1-VBAT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3.0V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3.0V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300" b="0" baseline="0" dirty="0">
                          <a:solidFill>
                            <a:schemeClr val="tx1"/>
                          </a:solidFill>
                        </a:rPr>
                        <a:t>Provides a battery voltage intended to supply low power devices, such as Real Time Clocks when main power is not available.</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65856">
                <a:tc gridSpan="3">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P1/J1 ground pins</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pPr marL="0" marR="0" indent="0" algn="r" defTabSz="914400" eaLnBrk="1" fontAlgn="auto" latinLnBrk="0" hangingPunct="1">
                        <a:lnSpc>
                          <a:spcPct val="100000"/>
                        </a:lnSpc>
                        <a:spcBef>
                          <a:spcPts val="600"/>
                        </a:spcBef>
                        <a:spcAft>
                          <a:spcPts val="0"/>
                        </a:spcAft>
                        <a:buClrTx/>
                        <a:buSzTx/>
                        <a:buFontTx/>
                        <a:buNone/>
                        <a:tabLst/>
                        <a:defRPr/>
                      </a:pPr>
                      <a:endParaRPr lang="en-US" sz="1400" b="1" baseline="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pPr marL="0" marR="0" indent="0" algn="r" defTabSz="914400" eaLnBrk="1" fontAlgn="auto" latinLnBrk="0" hangingPunct="1">
                        <a:lnSpc>
                          <a:spcPct val="100000"/>
                        </a:lnSpc>
                        <a:spcBef>
                          <a:spcPts val="600"/>
                        </a:spcBef>
                        <a:spcAft>
                          <a:spcPts val="0"/>
                        </a:spcAft>
                        <a:buClrTx/>
                        <a:buSzTx/>
                        <a:buFontTx/>
                        <a:buNone/>
                        <a:tabLst/>
                        <a:defRPr/>
                      </a:pPr>
                      <a:endParaRPr lang="en-US" sz="1400" b="1" baseline="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300" b="0" baseline="0" dirty="0">
                          <a:solidFill>
                            <a:schemeClr val="tx1"/>
                          </a:solidFill>
                        </a:rPr>
                        <a:t>These ground pins are used as part of the return path for power.</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6" name="TextBox 5"/>
          <p:cNvSpPr txBox="1"/>
          <p:nvPr/>
        </p:nvSpPr>
        <p:spPr>
          <a:xfrm>
            <a:off x="1821068" y="6642556"/>
            <a:ext cx="7110148" cy="215444"/>
          </a:xfrm>
          <a:prstGeom prst="rect">
            <a:avLst/>
          </a:prstGeom>
          <a:noFill/>
        </p:spPr>
        <p:txBody>
          <a:bodyPr wrap="square" rtlCol="0">
            <a:spAutoFit/>
          </a:bodyPr>
          <a:lstStyle/>
          <a:p>
            <a:pPr>
              <a:defRPr/>
            </a:pPr>
            <a:r>
              <a:rPr lang="en-US" sz="800" b="1" dirty="0"/>
              <a:t>Links to name construction: </a:t>
            </a:r>
            <a:r>
              <a:rPr lang="en-US" sz="800" b="1" dirty="0">
                <a:hlinkClick r:id="rId2" action="ppaction://hlinksldjump"/>
              </a:rPr>
              <a:t>12V only intro</a:t>
            </a:r>
            <a:r>
              <a:rPr lang="en-US" sz="800" b="1" dirty="0"/>
              <a:t>, </a:t>
            </a:r>
            <a:r>
              <a:rPr lang="en-US" sz="800" b="1" dirty="0">
                <a:hlinkClick r:id="rId5" action="ppaction://hlinksldjump"/>
              </a:rPr>
              <a:t>Power Dist.</a:t>
            </a:r>
            <a:endParaRPr lang="en-US" sz="800" b="1" dirty="0"/>
          </a:p>
        </p:txBody>
      </p:sp>
    </p:spTree>
    <p:extLst>
      <p:ext uri="{BB962C8B-B14F-4D97-AF65-F5344CB8AC3E}">
        <p14:creationId xmlns:p14="http://schemas.microsoft.com/office/powerpoint/2010/main" val="114127412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400" dirty="0">
                <a:hlinkClick r:id="rId3" action="ppaction://hlinksldjump"/>
              </a:rPr>
              <a:t>[VITA 62]</a:t>
            </a:r>
            <a:r>
              <a:rPr lang="en-US" sz="2400" dirty="0"/>
              <a:t> Modular Power Supply Standard</a:t>
            </a:r>
          </a:p>
        </p:txBody>
      </p:sp>
      <p:sp>
        <p:nvSpPr>
          <p:cNvPr id="3" name="Content Placeholder 2"/>
          <p:cNvSpPr>
            <a:spLocks noGrp="1"/>
          </p:cNvSpPr>
          <p:nvPr>
            <p:ph idx="1"/>
          </p:nvPr>
        </p:nvSpPr>
        <p:spPr>
          <a:xfrm>
            <a:off x="836612" y="1143000"/>
            <a:ext cx="6119865" cy="5167158"/>
          </a:xfrm>
        </p:spPr>
        <p:txBody>
          <a:bodyPr/>
          <a:lstStyle/>
          <a:p>
            <a:pPr marL="171450" indent="-171450">
              <a:lnSpc>
                <a:spcPct val="100000"/>
              </a:lnSpc>
            </a:pPr>
            <a:r>
              <a:rPr lang="en-US" sz="1400" dirty="0">
                <a:hlinkClick r:id="rId3" action="ppaction://hlinksldjump"/>
              </a:rPr>
              <a:t>[VITA 62]</a:t>
            </a:r>
            <a:r>
              <a:rPr lang="en-US" sz="1400" dirty="0"/>
              <a:t> power subsystems are intended to be able to power OpenVPX systems</a:t>
            </a:r>
          </a:p>
          <a:p>
            <a:pPr marL="171450" lvl="0" indent="-171450">
              <a:lnSpc>
                <a:spcPct val="100000"/>
              </a:lnSpc>
              <a:spcBef>
                <a:spcPts val="1400"/>
              </a:spcBef>
            </a:pPr>
            <a:r>
              <a:rPr lang="en-US" sz="1400" dirty="0">
                <a:solidFill>
                  <a:srgbClr val="000000"/>
                </a:solidFill>
              </a:rPr>
              <a:t>Single-stage power subsystems take prime power in and output the various required voltages</a:t>
            </a:r>
          </a:p>
          <a:p>
            <a:pPr marL="171450" lvl="0" indent="-171450">
              <a:lnSpc>
                <a:spcPct val="100000"/>
              </a:lnSpc>
              <a:spcBef>
                <a:spcPts val="1400"/>
              </a:spcBef>
            </a:pPr>
            <a:r>
              <a:rPr lang="en-US" sz="1400" dirty="0">
                <a:solidFill>
                  <a:srgbClr val="000000"/>
                </a:solidFill>
              </a:rPr>
              <a:t>Two-stage subsystems have separate front-end and back</a:t>
            </a:r>
            <a:r>
              <a:rPr lang="en-US" sz="1400" dirty="0"/>
              <a:t>‑</a:t>
            </a:r>
            <a:r>
              <a:rPr lang="en-US" sz="1400" dirty="0">
                <a:solidFill>
                  <a:srgbClr val="000000"/>
                </a:solidFill>
              </a:rPr>
              <a:t>end modules, with a intermediate voltage in between</a:t>
            </a:r>
          </a:p>
          <a:p>
            <a:pPr marL="171450" lvl="0" indent="-171450">
              <a:lnSpc>
                <a:spcPct val="100000"/>
              </a:lnSpc>
              <a:spcBef>
                <a:spcPts val="1400"/>
              </a:spcBef>
            </a:pPr>
            <a:r>
              <a:rPr lang="en-US" sz="1400" dirty="0">
                <a:solidFill>
                  <a:srgbClr val="000000"/>
                </a:solidFill>
              </a:rPr>
              <a:t>Both single-stage and two-stage subsystems can be implemented with an energy storage device</a:t>
            </a:r>
          </a:p>
          <a:p>
            <a:pPr marL="398463" lvl="1" indent="-171450">
              <a:lnSpc>
                <a:spcPct val="100000"/>
              </a:lnSpc>
            </a:pPr>
            <a:r>
              <a:rPr lang="en-US" sz="1200" b="0" dirty="0">
                <a:solidFill>
                  <a:srgbClr val="000000"/>
                </a:solidFill>
              </a:rPr>
              <a:t>Capacitors can ride through 50ms Mil-STD-704F transfer operations</a:t>
            </a:r>
          </a:p>
          <a:p>
            <a:pPr marL="398463" lvl="1" indent="-171450">
              <a:lnSpc>
                <a:spcPct val="100000"/>
              </a:lnSpc>
            </a:pPr>
            <a:r>
              <a:rPr lang="en-US" sz="1200" b="0" dirty="0">
                <a:solidFill>
                  <a:srgbClr val="000000"/>
                </a:solidFill>
              </a:rPr>
              <a:t>Batteries can be used to implement an uninterruptable power supply </a:t>
            </a:r>
          </a:p>
          <a:p>
            <a:pPr marL="171450" lvl="0" indent="-171450">
              <a:lnSpc>
                <a:spcPct val="100000"/>
              </a:lnSpc>
              <a:spcBef>
                <a:spcPts val="1400"/>
              </a:spcBef>
            </a:pPr>
            <a:r>
              <a:rPr lang="en-US" sz="1400" dirty="0">
                <a:solidFill>
                  <a:srgbClr val="000000"/>
                </a:solidFill>
              </a:rPr>
              <a:t>It is intended that all modules within a</a:t>
            </a:r>
            <a:br>
              <a:rPr lang="en-US" sz="1400" dirty="0">
                <a:solidFill>
                  <a:srgbClr val="000000"/>
                </a:solidFill>
              </a:rPr>
            </a:br>
            <a:r>
              <a:rPr lang="en-US" sz="1400" dirty="0">
                <a:solidFill>
                  <a:srgbClr val="000000"/>
                </a:solidFill>
              </a:rPr>
              <a:t>power subsystem be from the same vendor</a:t>
            </a:r>
          </a:p>
          <a:p>
            <a:pPr marL="398463" lvl="1" indent="-171450">
              <a:lnSpc>
                <a:spcPct val="100000"/>
              </a:lnSpc>
            </a:pPr>
            <a:r>
              <a:rPr lang="en-US" sz="1200" b="0" dirty="0">
                <a:solidFill>
                  <a:srgbClr val="000000"/>
                </a:solidFill>
              </a:rPr>
              <a:t> </a:t>
            </a:r>
            <a:r>
              <a:rPr lang="en-US" sz="1200" b="0" dirty="0">
                <a:solidFill>
                  <a:srgbClr val="000000"/>
                </a:solidFill>
                <a:hlinkClick r:id="rId3" action="ppaction://hlinksldjump"/>
              </a:rPr>
              <a:t>[VITA 62]</a:t>
            </a:r>
            <a:r>
              <a:rPr lang="en-US" sz="1200" b="0" dirty="0">
                <a:solidFill>
                  <a:srgbClr val="000000"/>
                </a:solidFill>
              </a:rPr>
              <a:t> defines signals for communication among a subsystem’s modules, but the detailed behavior of these signals is not standardized by </a:t>
            </a:r>
            <a:r>
              <a:rPr lang="en-US" sz="1200" b="0" dirty="0">
                <a:solidFill>
                  <a:srgbClr val="000000"/>
                </a:solidFill>
                <a:hlinkClick r:id="rId3" action="ppaction://hlinksldjump"/>
              </a:rPr>
              <a:t>[VITA 62]</a:t>
            </a:r>
            <a:endParaRPr lang="en-US" sz="1200" b="0" dirty="0">
              <a:solidFill>
                <a:srgbClr val="000000"/>
              </a:solidFill>
            </a:endParaRPr>
          </a:p>
          <a:p>
            <a:pPr marL="398463" lvl="1" indent="-171450">
              <a:lnSpc>
                <a:spcPct val="100000"/>
              </a:lnSpc>
            </a:pPr>
            <a:r>
              <a:rPr lang="en-US" sz="1200" b="0" dirty="0">
                <a:solidFill>
                  <a:srgbClr val="000000"/>
                </a:solidFill>
              </a:rPr>
              <a:t>It is expected that all the modules in a subsystem can be replaced, by a set of modules from another vendor</a:t>
            </a:r>
          </a:p>
          <a:p>
            <a:pPr marL="398463" lvl="1" indent="-171450">
              <a:lnSpc>
                <a:spcPct val="100000"/>
              </a:lnSpc>
            </a:pPr>
            <a:r>
              <a:rPr lang="en-US" sz="1200" b="0" dirty="0">
                <a:solidFill>
                  <a:srgbClr val="000000"/>
                </a:solidFill>
              </a:rPr>
              <a:t>Check to make sure the backplane interconnect among the subsystem’s slots is compatible with the new modules</a:t>
            </a:r>
          </a:p>
          <a:p>
            <a:pPr marL="617919" lvl="2" indent="-171450">
              <a:lnSpc>
                <a:spcPct val="100000"/>
              </a:lnSpc>
              <a:spcBef>
                <a:spcPts val="100"/>
              </a:spcBef>
            </a:pPr>
            <a:r>
              <a:rPr lang="en-US" sz="1200" b="0" dirty="0">
                <a:solidFill>
                  <a:srgbClr val="000000"/>
                </a:solidFill>
              </a:rPr>
              <a:t>Will probably be OK, but there is not yet a backplane standard fully defining the interconnect among modules</a:t>
            </a:r>
            <a:endParaRPr lang="en-US" sz="1400" b="0" dirty="0">
              <a:solidFill>
                <a:srgbClr val="000000"/>
              </a:solidFill>
            </a:endParaRPr>
          </a:p>
          <a:p>
            <a:pPr marL="171450" lvl="0" indent="-171450">
              <a:lnSpc>
                <a:spcPct val="100000"/>
              </a:lnSpc>
            </a:pPr>
            <a:endParaRPr lang="en-US" sz="1400" dirty="0">
              <a:solidFill>
                <a:srgbClr val="000000"/>
              </a:solidFill>
            </a:endParaRPr>
          </a:p>
        </p:txBody>
      </p:sp>
      <p:sp>
        <p:nvSpPr>
          <p:cNvPr id="11" name="Rectangle 10">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2966630650"/>
              </p:ext>
            </p:extLst>
          </p:nvPr>
        </p:nvGraphicFramePr>
        <p:xfrm>
          <a:off x="8837612" y="1158875"/>
          <a:ext cx="2678113" cy="2174875"/>
        </p:xfrm>
        <a:graphic>
          <a:graphicData uri="http://schemas.openxmlformats.org/presentationml/2006/ole">
            <mc:AlternateContent xmlns:mc="http://schemas.openxmlformats.org/markup-compatibility/2006">
              <mc:Choice xmlns:v="urn:schemas-microsoft-com:vml" Requires="v">
                <p:oleObj spid="_x0000_s410941" name="Visio" r:id="rId5" imgW="2974920" imgH="2416176" progId="Visio.Drawing.11">
                  <p:embed/>
                </p:oleObj>
              </mc:Choice>
              <mc:Fallback>
                <p:oleObj name="Visio" r:id="rId5" imgW="2974920" imgH="2416176" progId="Visio.Drawing.11">
                  <p:embed/>
                  <p:pic>
                    <p:nvPicPr>
                      <p:cNvPr id="0" name=""/>
                      <p:cNvPicPr/>
                      <p:nvPr/>
                    </p:nvPicPr>
                    <p:blipFill>
                      <a:blip r:embed="rId6"/>
                      <a:stretch>
                        <a:fillRect/>
                      </a:stretch>
                    </p:blipFill>
                    <p:spPr>
                      <a:xfrm>
                        <a:off x="8837612" y="1158875"/>
                        <a:ext cx="2678113" cy="217487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605954065"/>
              </p:ext>
            </p:extLst>
          </p:nvPr>
        </p:nvGraphicFramePr>
        <p:xfrm>
          <a:off x="7331075" y="3886200"/>
          <a:ext cx="4184650" cy="2403475"/>
        </p:xfrm>
        <a:graphic>
          <a:graphicData uri="http://schemas.openxmlformats.org/presentationml/2006/ole">
            <mc:AlternateContent xmlns:mc="http://schemas.openxmlformats.org/markup-compatibility/2006">
              <mc:Choice xmlns:v="urn:schemas-microsoft-com:vml" Requires="v">
                <p:oleObj spid="_x0000_s410942" name="Visio" r:id="rId7" imgW="4651473" imgH="2670192" progId="Visio.Drawing.11">
                  <p:embed/>
                </p:oleObj>
              </mc:Choice>
              <mc:Fallback>
                <p:oleObj name="Visio" r:id="rId7" imgW="4651473" imgH="2670192" progId="Visio.Drawing.11">
                  <p:embed/>
                  <p:pic>
                    <p:nvPicPr>
                      <p:cNvPr id="0" name=""/>
                      <p:cNvPicPr>
                        <a:picLocks noChangeAspect="1" noChangeArrowheads="1"/>
                      </p:cNvPicPr>
                      <p:nvPr/>
                    </p:nvPicPr>
                    <p:blipFill>
                      <a:blip r:embed="rId8"/>
                      <a:srcRect/>
                      <a:stretch>
                        <a:fillRect/>
                      </a:stretch>
                    </p:blipFill>
                    <p:spPr bwMode="auto">
                      <a:xfrm>
                        <a:off x="7331075" y="3886200"/>
                        <a:ext cx="4184650" cy="2403475"/>
                      </a:xfrm>
                      <a:prstGeom prst="rect">
                        <a:avLst/>
                      </a:prstGeom>
                      <a:noFill/>
                    </p:spPr>
                  </p:pic>
                </p:oleObj>
              </mc:Fallback>
            </mc:AlternateContent>
          </a:graphicData>
        </a:graphic>
      </p:graphicFrame>
      <p:sp>
        <p:nvSpPr>
          <p:cNvPr id="14" name="Line 10"/>
          <p:cNvSpPr>
            <a:spLocks noChangeShapeType="1"/>
          </p:cNvSpPr>
          <p:nvPr/>
        </p:nvSpPr>
        <p:spPr bwMode="auto">
          <a:xfrm>
            <a:off x="6856413" y="1905000"/>
            <a:ext cx="1992312" cy="0"/>
          </a:xfrm>
          <a:prstGeom prst="line">
            <a:avLst/>
          </a:prstGeom>
          <a:noFill/>
          <a:ln w="25400" cap="rnd">
            <a:solidFill>
              <a:srgbClr val="0070C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endParaRPr lang="en-US" dirty="0"/>
          </a:p>
        </p:txBody>
      </p:sp>
      <p:sp>
        <p:nvSpPr>
          <p:cNvPr id="15" name="Line 10"/>
          <p:cNvSpPr>
            <a:spLocks noChangeShapeType="1"/>
          </p:cNvSpPr>
          <p:nvPr/>
        </p:nvSpPr>
        <p:spPr bwMode="auto">
          <a:xfrm>
            <a:off x="6246812" y="2590800"/>
            <a:ext cx="2068513" cy="1295400"/>
          </a:xfrm>
          <a:prstGeom prst="line">
            <a:avLst/>
          </a:prstGeom>
          <a:noFill/>
          <a:ln w="25400" cap="rnd">
            <a:solidFill>
              <a:srgbClr val="0070C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endParaRPr lang="en-US" dirty="0"/>
          </a:p>
        </p:txBody>
      </p:sp>
    </p:spTree>
    <p:extLst>
      <p:ext uri="{BB962C8B-B14F-4D97-AF65-F5344CB8AC3E}">
        <p14:creationId xmlns:p14="http://schemas.microsoft.com/office/powerpoint/2010/main" val="7720670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456" y="100584"/>
            <a:ext cx="10665222" cy="813816"/>
          </a:xfrm>
        </p:spPr>
        <p:txBody>
          <a:bodyPr/>
          <a:lstStyle/>
          <a:p>
            <a:pPr>
              <a:lnSpc>
                <a:spcPct val="100000"/>
              </a:lnSpc>
            </a:pPr>
            <a:r>
              <a:rPr lang="en-US" sz="2400" dirty="0">
                <a:hlinkClick r:id="rId2" action="ppaction://hlinksldjump"/>
              </a:rPr>
              <a:t>[VITA 62]</a:t>
            </a:r>
            <a:r>
              <a:rPr lang="en-US" sz="2400" dirty="0"/>
              <a:t> Modular Power Supply Form Factor</a:t>
            </a:r>
          </a:p>
        </p:txBody>
      </p:sp>
      <p:sp>
        <p:nvSpPr>
          <p:cNvPr id="12" name="Rectangle 11">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435" t="6103" r="6542" b="3417"/>
          <a:stretch/>
        </p:blipFill>
        <p:spPr>
          <a:xfrm>
            <a:off x="4347151" y="2844374"/>
            <a:ext cx="4417659" cy="3360566"/>
          </a:xfrm>
          <a:prstGeom prst="rect">
            <a:avLst/>
          </a:prstGeom>
        </p:spPr>
      </p:pic>
      <p:sp>
        <p:nvSpPr>
          <p:cNvPr id="14" name="Content Placeholder 2"/>
          <p:cNvSpPr>
            <a:spLocks noGrp="1"/>
          </p:cNvSpPr>
          <p:nvPr>
            <p:ph idx="1"/>
          </p:nvPr>
        </p:nvSpPr>
        <p:spPr>
          <a:xfrm>
            <a:off x="7770812" y="1219200"/>
            <a:ext cx="4214866" cy="1219200"/>
          </a:xfrm>
        </p:spPr>
        <p:txBody>
          <a:bodyPr/>
          <a:lstStyle/>
          <a:p>
            <a:pPr marL="171450" indent="-171450">
              <a:lnSpc>
                <a:spcPct val="100000"/>
              </a:lnSpc>
            </a:pPr>
            <a:r>
              <a:rPr lang="en-US" sz="1400" dirty="0"/>
              <a:t>Power supply Plug-In Modules are available in 3U x 160 mm and 6U x160 mm with multiple cooling options </a:t>
            </a:r>
          </a:p>
          <a:p>
            <a:pPr marL="171450" indent="-171450">
              <a:lnSpc>
                <a:spcPct val="100000"/>
              </a:lnSpc>
            </a:pPr>
            <a:endParaRPr lang="en-US" sz="1400"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664" y="1066800"/>
            <a:ext cx="2686050" cy="2501900"/>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431" y="3810000"/>
            <a:ext cx="2622550" cy="2374900"/>
          </a:xfrm>
          <a:prstGeom prst="rect">
            <a:avLst/>
          </a:prstGeom>
        </p:spPr>
      </p:pic>
      <p:sp>
        <p:nvSpPr>
          <p:cNvPr id="17" name="TextBox 10"/>
          <p:cNvSpPr txBox="1">
            <a:spLocks noChangeArrowheads="1"/>
          </p:cNvSpPr>
          <p:nvPr/>
        </p:nvSpPr>
        <p:spPr bwMode="auto">
          <a:xfrm>
            <a:off x="1730864" y="3048000"/>
            <a:ext cx="1371600" cy="461665"/>
          </a:xfrm>
          <a:prstGeom prst="rect">
            <a:avLst/>
          </a:prstGeom>
          <a:solidFill>
            <a:schemeClr val="bg1"/>
          </a:solid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200" dirty="0">
                <a:solidFill>
                  <a:srgbClr val="0070C0"/>
                </a:solidFill>
              </a:rPr>
              <a:t>Dawn VME 3U air-cooled PSC‑6234</a:t>
            </a:r>
          </a:p>
        </p:txBody>
      </p:sp>
      <p:sp>
        <p:nvSpPr>
          <p:cNvPr id="18" name="TextBox 10"/>
          <p:cNvSpPr txBox="1">
            <a:spLocks noChangeArrowheads="1"/>
          </p:cNvSpPr>
          <p:nvPr/>
        </p:nvSpPr>
        <p:spPr bwMode="auto">
          <a:xfrm>
            <a:off x="2340464" y="5862935"/>
            <a:ext cx="2057400" cy="461665"/>
          </a:xfrm>
          <a:prstGeom prst="rect">
            <a:avLst/>
          </a:prstGeom>
          <a:solidFill>
            <a:schemeClr val="bg1"/>
          </a:solid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200" dirty="0">
                <a:solidFill>
                  <a:srgbClr val="0070C0"/>
                </a:solidFill>
              </a:rPr>
              <a:t>Dawn VME 3U conduction-cooled PSC‑6234</a:t>
            </a:r>
          </a:p>
        </p:txBody>
      </p:sp>
      <p:sp>
        <p:nvSpPr>
          <p:cNvPr id="19" name="TextBox 18"/>
          <p:cNvSpPr txBox="1">
            <a:spLocks noChangeArrowheads="1"/>
          </p:cNvSpPr>
          <p:nvPr/>
        </p:nvSpPr>
        <p:spPr bwMode="auto">
          <a:xfrm>
            <a:off x="7237412" y="2844373"/>
            <a:ext cx="1869604" cy="646331"/>
          </a:xfrm>
          <a:prstGeom prst="rect">
            <a:avLst/>
          </a:prstGeom>
          <a:no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200" dirty="0">
                <a:solidFill>
                  <a:srgbClr val="0070C0"/>
                </a:solidFill>
              </a:rPr>
              <a:t>Elma 6U conduction-cooled Power Supply Plug-In Module</a:t>
            </a:r>
          </a:p>
        </p:txBody>
      </p:sp>
    </p:spTree>
    <p:extLst>
      <p:ext uri="{BB962C8B-B14F-4D97-AF65-F5344CB8AC3E}">
        <p14:creationId xmlns:p14="http://schemas.microsoft.com/office/powerpoint/2010/main" val="11412741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04720" y="6400800"/>
            <a:ext cx="1422030" cy="3048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 name="Title 1"/>
          <p:cNvSpPr>
            <a:spLocks noGrp="1"/>
          </p:cNvSpPr>
          <p:nvPr>
            <p:ph type="title"/>
          </p:nvPr>
        </p:nvSpPr>
        <p:spPr>
          <a:xfrm>
            <a:off x="1320456" y="100584"/>
            <a:ext cx="9612920" cy="813816"/>
          </a:xfrm>
        </p:spPr>
        <p:txBody>
          <a:bodyPr/>
          <a:lstStyle/>
          <a:p>
            <a:pPr>
              <a:lnSpc>
                <a:spcPct val="100000"/>
              </a:lnSpc>
            </a:pPr>
            <a:r>
              <a:rPr lang="en-US" sz="2400" dirty="0">
                <a:hlinkClick r:id="rId2" action="ppaction://hlinksldjump"/>
              </a:rPr>
              <a:t>[VITA 62]</a:t>
            </a:r>
            <a:r>
              <a:rPr lang="en-US" sz="2400" dirty="0"/>
              <a:t> Connectors</a:t>
            </a:r>
          </a:p>
        </p:txBody>
      </p:sp>
      <p:sp>
        <p:nvSpPr>
          <p:cNvPr id="3" name="Content Placeholder 2"/>
          <p:cNvSpPr>
            <a:spLocks noGrp="1"/>
          </p:cNvSpPr>
          <p:nvPr>
            <p:ph idx="1"/>
          </p:nvPr>
        </p:nvSpPr>
        <p:spPr>
          <a:xfrm>
            <a:off x="5561012" y="1143000"/>
            <a:ext cx="6239190" cy="5029200"/>
          </a:xfrm>
        </p:spPr>
        <p:txBody>
          <a:bodyPr/>
          <a:lstStyle/>
          <a:p>
            <a:pPr marL="171450" indent="-171450">
              <a:lnSpc>
                <a:spcPct val="100000"/>
              </a:lnSpc>
            </a:pPr>
            <a:r>
              <a:rPr lang="en-US" sz="1600" dirty="0"/>
              <a:t>6U Backplane shown on left</a:t>
            </a:r>
          </a:p>
          <a:p>
            <a:pPr marL="398463" lvl="1" indent="-171450">
              <a:lnSpc>
                <a:spcPct val="100000"/>
              </a:lnSpc>
            </a:pPr>
            <a:r>
              <a:rPr lang="en-US" sz="1400" b="0" dirty="0">
                <a:solidFill>
                  <a:srgbClr val="000000"/>
                </a:solidFill>
              </a:rPr>
              <a:t>Front side shown – the side the power supply Plug-In Module plugs into </a:t>
            </a:r>
          </a:p>
          <a:p>
            <a:pPr marL="171450" indent="-171450">
              <a:lnSpc>
                <a:spcPct val="100000"/>
              </a:lnSpc>
              <a:spcBef>
                <a:spcPts val="1800"/>
              </a:spcBef>
            </a:pPr>
            <a:r>
              <a:rPr lang="en-US" sz="1600" dirty="0"/>
              <a:t>Both sides of 3U backplane shown to the right of the 6U</a:t>
            </a:r>
          </a:p>
          <a:p>
            <a:pPr marL="398463" lvl="1" indent="-171450">
              <a:lnSpc>
                <a:spcPct val="100000"/>
              </a:lnSpc>
            </a:pPr>
            <a:r>
              <a:rPr lang="en-US" sz="1400" b="0" dirty="0">
                <a:solidFill>
                  <a:srgbClr val="000000"/>
                </a:solidFill>
              </a:rPr>
              <a:t>Not to same scale as 6U picture</a:t>
            </a:r>
          </a:p>
          <a:p>
            <a:pPr marL="171450" lvl="0" indent="-171450">
              <a:lnSpc>
                <a:spcPct val="100000"/>
              </a:lnSpc>
              <a:spcBef>
                <a:spcPts val="1800"/>
              </a:spcBef>
            </a:pPr>
            <a:r>
              <a:rPr lang="en-US" sz="1600" dirty="0">
                <a:solidFill>
                  <a:srgbClr val="000000"/>
                </a:solidFill>
              </a:rPr>
              <a:t>The connectors are different from VPX Plug-In Modules so </a:t>
            </a:r>
            <a:r>
              <a:rPr lang="en-US" sz="1600" dirty="0">
                <a:solidFill>
                  <a:srgbClr val="000000"/>
                </a:solidFill>
                <a:hlinkClick r:id="rId2" action="ppaction://hlinksldjump"/>
              </a:rPr>
              <a:t>[VITA 62]</a:t>
            </a:r>
            <a:r>
              <a:rPr lang="en-US" sz="1600" dirty="0">
                <a:solidFill>
                  <a:srgbClr val="000000"/>
                </a:solidFill>
              </a:rPr>
              <a:t> Plug-In Modules must go only into slots intended for them </a:t>
            </a:r>
          </a:p>
          <a:p>
            <a:pPr marL="171450" lvl="0" indent="-171450">
              <a:lnSpc>
                <a:spcPct val="100000"/>
              </a:lnSpc>
              <a:spcBef>
                <a:spcPts val="1800"/>
              </a:spcBef>
            </a:pPr>
            <a:r>
              <a:rPr lang="en-US" sz="1600" dirty="0">
                <a:solidFill>
                  <a:srgbClr val="000000"/>
                </a:solidFill>
              </a:rPr>
              <a:t>These backplanes used in a development environment </a:t>
            </a:r>
          </a:p>
          <a:p>
            <a:pPr marL="398463" lvl="1" indent="-171450">
              <a:lnSpc>
                <a:spcPct val="100000"/>
              </a:lnSpc>
            </a:pPr>
            <a:r>
              <a:rPr lang="en-US" sz="1400" b="0" dirty="0">
                <a:solidFill>
                  <a:srgbClr val="000000"/>
                </a:solidFill>
              </a:rPr>
              <a:t>Cable are run between the power supply backplane and the OpenVPX backplane</a:t>
            </a:r>
            <a:r>
              <a:rPr lang="en-US" sz="1600" b="0" dirty="0">
                <a:solidFill>
                  <a:srgbClr val="000000"/>
                </a:solidFill>
              </a:rPr>
              <a:t> </a:t>
            </a:r>
          </a:p>
          <a:p>
            <a:pPr marL="398463" lvl="1" indent="-171450">
              <a:lnSpc>
                <a:spcPct val="100000"/>
              </a:lnSpc>
              <a:spcBef>
                <a:spcPts val="300"/>
              </a:spcBef>
            </a:pPr>
            <a:endParaRPr lang="en-US" sz="1600" b="0" dirty="0">
              <a:solidFill>
                <a:srgbClr val="000000"/>
              </a:solidFill>
            </a:endParaRPr>
          </a:p>
          <a:p>
            <a:pPr marL="171450" indent="-171450">
              <a:lnSpc>
                <a:spcPct val="100000"/>
              </a:lnSpc>
            </a:pPr>
            <a:endParaRPr lang="en-US" sz="1600" dirty="0"/>
          </a:p>
          <a:p>
            <a:pPr marL="171450" indent="-171450">
              <a:lnSpc>
                <a:spcPct val="100000"/>
              </a:lnSpc>
            </a:pPr>
            <a:endParaRPr lang="en-US" sz="1600" dirty="0"/>
          </a:p>
        </p:txBody>
      </p:sp>
      <p:sp>
        <p:nvSpPr>
          <p:cNvPr id="8" name="Rectangle 7">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3412" y="1066800"/>
            <a:ext cx="3701143" cy="51816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443925" y="2906105"/>
            <a:ext cx="6695186" cy="1048512"/>
          </a:xfrm>
          <a:prstGeom prst="rect">
            <a:avLst/>
          </a:prstGeom>
        </p:spPr>
      </p:pic>
      <p:sp>
        <p:nvSpPr>
          <p:cNvPr id="14" name="TextBox 13"/>
          <p:cNvSpPr txBox="1">
            <a:spLocks noChangeArrowheads="1"/>
          </p:cNvSpPr>
          <p:nvPr/>
        </p:nvSpPr>
        <p:spPr bwMode="auto">
          <a:xfrm>
            <a:off x="5256213" y="5992336"/>
            <a:ext cx="1905000" cy="276999"/>
          </a:xfrm>
          <a:prstGeom prst="rect">
            <a:avLst/>
          </a:prstGeom>
          <a:no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200" dirty="0">
                <a:solidFill>
                  <a:srgbClr val="0070C0"/>
                </a:solidFill>
              </a:rPr>
              <a:t>Pictures courtesy of Elma</a:t>
            </a:r>
          </a:p>
        </p:txBody>
      </p:sp>
    </p:spTree>
    <p:extLst>
      <p:ext uri="{BB962C8B-B14F-4D97-AF65-F5344CB8AC3E}">
        <p14:creationId xmlns:p14="http://schemas.microsoft.com/office/powerpoint/2010/main" val="326393284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400" dirty="0">
                <a:hlinkClick r:id="rId2" action="ppaction://hlinksldjump"/>
              </a:rPr>
              <a:t>[VITA 46.11]</a:t>
            </a:r>
            <a:r>
              <a:rPr lang="en-US" sz="2400" dirty="0"/>
              <a:t> System Management On VPX </a:t>
            </a:r>
          </a:p>
        </p:txBody>
      </p:sp>
      <p:sp>
        <p:nvSpPr>
          <p:cNvPr id="3" name="Content Placeholder 2"/>
          <p:cNvSpPr>
            <a:spLocks noGrp="1"/>
          </p:cNvSpPr>
          <p:nvPr>
            <p:ph idx="1"/>
          </p:nvPr>
        </p:nvSpPr>
        <p:spPr>
          <a:xfrm>
            <a:off x="6323012" y="1143000"/>
            <a:ext cx="5459519" cy="5167158"/>
          </a:xfrm>
        </p:spPr>
        <p:txBody>
          <a:bodyPr/>
          <a:lstStyle/>
          <a:p>
            <a:pPr marL="171450" indent="-171450">
              <a:lnSpc>
                <a:spcPct val="100000"/>
              </a:lnSpc>
            </a:pPr>
            <a:r>
              <a:rPr lang="en-US" sz="1400" dirty="0"/>
              <a:t>For system management OpenVPX references </a:t>
            </a:r>
            <a:r>
              <a:rPr lang="en-US" sz="1400" dirty="0">
                <a:hlinkClick r:id="rId2" action="ppaction://hlinksldjump"/>
              </a:rPr>
              <a:t>[</a:t>
            </a:r>
            <a:r>
              <a:rPr lang="sv-SE" sz="1400" dirty="0">
                <a:hlinkClick r:id="rId2" action="ppaction://hlinksldjump"/>
              </a:rPr>
              <a:t>VITA</a:t>
            </a:r>
            <a:r>
              <a:rPr lang="en-US" sz="1400" dirty="0">
                <a:hlinkClick r:id="rId2" action="ppaction://hlinksldjump"/>
              </a:rPr>
              <a:t> </a:t>
            </a:r>
            <a:r>
              <a:rPr lang="sv-SE" sz="1400" dirty="0">
                <a:hlinkClick r:id="rId2" action="ppaction://hlinksldjump"/>
              </a:rPr>
              <a:t>46.11]</a:t>
            </a:r>
            <a:endParaRPr lang="en-US" sz="1200" b="0" dirty="0"/>
          </a:p>
          <a:p>
            <a:pPr marL="171450" indent="-171450">
              <a:lnSpc>
                <a:spcPct val="100000"/>
              </a:lnSpc>
            </a:pPr>
            <a:r>
              <a:rPr lang="en-US" sz="1400" dirty="0"/>
              <a:t>Leverages ATCA (Advanced Telecommunications Computing Architecture) hardware management</a:t>
            </a:r>
            <a:endParaRPr lang="en-US" sz="1200" dirty="0"/>
          </a:p>
          <a:p>
            <a:pPr marL="398463" lvl="1" indent="-171450">
              <a:lnSpc>
                <a:spcPct val="100000"/>
              </a:lnSpc>
            </a:pPr>
            <a:r>
              <a:rPr lang="en-US" sz="1200" b="0" dirty="0"/>
              <a:t>VPX systems do not implement hot swap and do not implement Electronic Keying</a:t>
            </a:r>
          </a:p>
          <a:p>
            <a:pPr marL="398463" lvl="1" indent="-171450">
              <a:lnSpc>
                <a:spcPct val="100000"/>
              </a:lnSpc>
            </a:pPr>
            <a:r>
              <a:rPr lang="en-US" sz="1200" b="0" dirty="0">
                <a:hlinkClick r:id="rId2" action="ppaction://hlinksldjump"/>
              </a:rPr>
              <a:t>[VITA 46.11]</a:t>
            </a:r>
            <a:r>
              <a:rPr lang="en-US" sz="1200" b="0" dirty="0"/>
              <a:t> adds some features such as mandatory sensors for voltage, temperature, and overall health</a:t>
            </a:r>
          </a:p>
          <a:p>
            <a:pPr marL="398463" lvl="1" indent="-171450">
              <a:lnSpc>
                <a:spcPct val="100000"/>
              </a:lnSpc>
            </a:pPr>
            <a:r>
              <a:rPr lang="en-US" sz="1200" b="0" dirty="0">
                <a:hlinkClick r:id="rId2" action="ppaction://hlinksldjump"/>
              </a:rPr>
              <a:t>[VITA 46.11]</a:t>
            </a:r>
            <a:r>
              <a:rPr lang="en-US" sz="1200" b="0" dirty="0"/>
              <a:t> Plug-In Modules activate payload power without asking permission from the Chassis Manager</a:t>
            </a:r>
          </a:p>
          <a:p>
            <a:pPr marL="171450" indent="-171450">
              <a:lnSpc>
                <a:spcPct val="100000"/>
              </a:lnSpc>
            </a:pPr>
            <a:r>
              <a:rPr lang="en-US" sz="1400" dirty="0"/>
              <a:t>Management subsystem features</a:t>
            </a:r>
          </a:p>
          <a:p>
            <a:pPr marL="398463" lvl="1" indent="-171450">
              <a:lnSpc>
                <a:spcPct val="100000"/>
              </a:lnSpc>
            </a:pPr>
            <a:r>
              <a:rPr lang="en-US" sz="1200" b="0" dirty="0"/>
              <a:t>Inventory management</a:t>
            </a:r>
          </a:p>
          <a:p>
            <a:pPr marL="398463" lvl="1" indent="-171450">
              <a:lnSpc>
                <a:spcPct val="100000"/>
              </a:lnSpc>
            </a:pPr>
            <a:r>
              <a:rPr lang="en-US" sz="1200" b="0" dirty="0"/>
              <a:t>Sensor and diagnostics management</a:t>
            </a:r>
          </a:p>
          <a:p>
            <a:pPr marL="398463" lvl="1" indent="-171450">
              <a:lnSpc>
                <a:spcPct val="100000"/>
              </a:lnSpc>
            </a:pPr>
            <a:r>
              <a:rPr lang="en-US" sz="1200" b="0" dirty="0"/>
              <a:t>System configuration and recovery (reset and/or power cycle)</a:t>
            </a:r>
          </a:p>
          <a:p>
            <a:pPr marL="171450" indent="-171450">
              <a:lnSpc>
                <a:spcPct val="100000"/>
              </a:lnSpc>
            </a:pPr>
            <a:r>
              <a:rPr lang="en-US" sz="1400" dirty="0"/>
              <a:t>Management uses a separate power rail and can be used to monitor and control managed FRUs (Field Replaceable Units), even when their payload power is off</a:t>
            </a:r>
            <a:endParaRPr lang="en-US" sz="1400" b="0" dirty="0"/>
          </a:p>
        </p:txBody>
      </p:sp>
      <p:sp>
        <p:nvSpPr>
          <p:cNvPr id="8" name="TextBox 10"/>
          <p:cNvSpPr txBox="1">
            <a:spLocks noChangeArrowheads="1"/>
          </p:cNvSpPr>
          <p:nvPr/>
        </p:nvSpPr>
        <p:spPr bwMode="auto">
          <a:xfrm>
            <a:off x="455612" y="5804965"/>
            <a:ext cx="39452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200" dirty="0">
                <a:solidFill>
                  <a:srgbClr val="7030A0"/>
                </a:solidFill>
              </a:rPr>
              <a:t>Diagram courtesy of Pentair</a:t>
            </a:r>
          </a:p>
        </p:txBody>
      </p:sp>
      <p:sp>
        <p:nvSpPr>
          <p:cNvPr id="6" name="Rectangle 5">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14" y="1066800"/>
            <a:ext cx="5398114" cy="4672402"/>
          </a:xfrm>
          <a:prstGeom prst="rect">
            <a:avLst/>
          </a:prstGeom>
        </p:spPr>
      </p:pic>
    </p:spTree>
    <p:extLst>
      <p:ext uri="{BB962C8B-B14F-4D97-AF65-F5344CB8AC3E}">
        <p14:creationId xmlns:p14="http://schemas.microsoft.com/office/powerpoint/2010/main" val="326992564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4229363" cy="813816"/>
          </a:xfrm>
        </p:spPr>
        <p:txBody>
          <a:bodyPr/>
          <a:lstStyle/>
          <a:p>
            <a:pPr>
              <a:lnSpc>
                <a:spcPct val="100000"/>
              </a:lnSpc>
            </a:pPr>
            <a:r>
              <a:rPr lang="en-US" sz="2400" dirty="0"/>
              <a:t>Logical Layers of System Management</a:t>
            </a:r>
          </a:p>
        </p:txBody>
      </p:sp>
      <p:sp>
        <p:nvSpPr>
          <p:cNvPr id="3" name="Content Placeholder 2"/>
          <p:cNvSpPr>
            <a:spLocks noGrp="1"/>
          </p:cNvSpPr>
          <p:nvPr>
            <p:ph idx="1"/>
          </p:nvPr>
        </p:nvSpPr>
        <p:spPr>
          <a:xfrm>
            <a:off x="5561012" y="507492"/>
            <a:ext cx="6323093" cy="6248400"/>
          </a:xfrm>
          <a:solidFill>
            <a:schemeClr val="bg1"/>
          </a:solidFill>
        </p:spPr>
        <p:txBody>
          <a:bodyPr/>
          <a:lstStyle/>
          <a:p>
            <a:pPr marL="171450" indent="-171450">
              <a:lnSpc>
                <a:spcPct val="100000"/>
              </a:lnSpc>
            </a:pPr>
            <a:r>
              <a:rPr lang="en-US" sz="1400" dirty="0"/>
              <a:t>IPMC (Intelligent Platform Management Controller) – bottom layer</a:t>
            </a:r>
          </a:p>
          <a:p>
            <a:pPr marL="473202" lvl="1" indent="-171450">
              <a:lnSpc>
                <a:spcPct val="100000"/>
              </a:lnSpc>
            </a:pPr>
            <a:r>
              <a:rPr lang="en-US" sz="1200" b="0" dirty="0"/>
              <a:t>Monitors and represents the FRU (Field Replaceable Unit) and any devices subsidiary to it </a:t>
            </a:r>
          </a:p>
          <a:p>
            <a:pPr marL="473202" lvl="1" indent="-171450">
              <a:lnSpc>
                <a:spcPct val="100000"/>
              </a:lnSpc>
            </a:pPr>
            <a:r>
              <a:rPr lang="en-US" sz="1200" b="0" dirty="0"/>
              <a:t>Interfaces to the System IPMB (Intelligent Platform Management Bus) </a:t>
            </a:r>
          </a:p>
          <a:p>
            <a:pPr marL="473202" lvl="1" indent="-171450">
              <a:lnSpc>
                <a:spcPct val="100000"/>
              </a:lnSpc>
            </a:pPr>
            <a:r>
              <a:rPr lang="en-US" sz="1200" b="0" dirty="0"/>
              <a:t>Each VPX Plug-In Module is a FRU</a:t>
            </a:r>
          </a:p>
          <a:p>
            <a:pPr marL="171450" indent="-171450">
              <a:lnSpc>
                <a:spcPct val="100000"/>
              </a:lnSpc>
            </a:pPr>
            <a:r>
              <a:rPr lang="en-US" sz="1400" dirty="0"/>
              <a:t>Chassis Manager (including ChMC)  </a:t>
            </a:r>
          </a:p>
          <a:p>
            <a:pPr marL="473202" lvl="1" indent="-171450">
              <a:lnSpc>
                <a:spcPct val="100000"/>
              </a:lnSpc>
            </a:pPr>
            <a:r>
              <a:rPr lang="en-US" sz="1200" b="0" dirty="0"/>
              <a:t>A ChMC (Chassis Management Controller) is a physical entity, which is an IPMC, that includes additional support for some to all of the functionality required of a Chassis Manager</a:t>
            </a:r>
          </a:p>
          <a:p>
            <a:pPr marL="692658" lvl="2" indent="-171450">
              <a:lnSpc>
                <a:spcPct val="100000"/>
              </a:lnSpc>
              <a:spcBef>
                <a:spcPts val="100"/>
              </a:spcBef>
            </a:pPr>
            <a:r>
              <a:rPr lang="en-US" sz="1200" b="0" dirty="0"/>
              <a:t>Minimally a ChMC includes the portion of the Chassis Manager functionality associated with interfacing to the IPMB</a:t>
            </a:r>
          </a:p>
          <a:p>
            <a:pPr marL="473202" lvl="1" indent="-171450">
              <a:lnSpc>
                <a:spcPct val="100000"/>
              </a:lnSpc>
            </a:pPr>
            <a:r>
              <a:rPr lang="en-US" sz="1200" b="0" dirty="0"/>
              <a:t>A Chassis Manager is a logical entity</a:t>
            </a:r>
          </a:p>
          <a:p>
            <a:pPr marL="692658" lvl="2" indent="-171450">
              <a:lnSpc>
                <a:spcPct val="100000"/>
              </a:lnSpc>
              <a:spcBef>
                <a:spcPts val="100"/>
              </a:spcBef>
            </a:pPr>
            <a:r>
              <a:rPr lang="en-US" sz="1200" b="0" dirty="0"/>
              <a:t>It can be implemented on a physical ChMC or a combination of a ChMC and other physical resources</a:t>
            </a:r>
          </a:p>
          <a:p>
            <a:pPr marL="692658" lvl="2" indent="-171450">
              <a:lnSpc>
                <a:spcPct val="100000"/>
              </a:lnSpc>
              <a:spcBef>
                <a:spcPts val="100"/>
              </a:spcBef>
            </a:pPr>
            <a:r>
              <a:rPr lang="en-US" sz="1200" b="0" dirty="0"/>
              <a:t>A Chassis Manager includes the functionality of a ChMC and has additional functionality, including interfaces to the System Manager and to IPMCs on the System IPMB </a:t>
            </a:r>
          </a:p>
          <a:p>
            <a:pPr marL="473202" lvl="1" indent="-171450">
              <a:lnSpc>
                <a:spcPct val="100000"/>
              </a:lnSpc>
            </a:pPr>
            <a:r>
              <a:rPr lang="en-US" sz="1200" b="0" dirty="0"/>
              <a:t>There can be either a single Chassis Manager or redundant ones – with redundant ones, only one is active at a time</a:t>
            </a:r>
          </a:p>
          <a:p>
            <a:pPr marL="171450" indent="-171450">
              <a:lnSpc>
                <a:spcPct val="100000"/>
              </a:lnSpc>
            </a:pPr>
            <a:r>
              <a:rPr lang="en-US" sz="1400" dirty="0"/>
              <a:t>System Manager (not defined by </a:t>
            </a:r>
            <a:r>
              <a:rPr lang="en-US" sz="1400" dirty="0">
                <a:hlinkClick r:id="rId2" action="ppaction://hlinksldjump"/>
              </a:rPr>
              <a:t>[VITA 46.11]</a:t>
            </a:r>
            <a:r>
              <a:rPr lang="en-US" sz="1400" dirty="0"/>
              <a:t>) – top layer</a:t>
            </a:r>
          </a:p>
          <a:p>
            <a:pPr marL="398463" lvl="1" indent="-171450">
              <a:lnSpc>
                <a:spcPct val="100000"/>
              </a:lnSpc>
            </a:pPr>
            <a:r>
              <a:rPr lang="en-US" sz="1200" b="0" dirty="0"/>
              <a:t>Manages overall system, generally more than just what is in this chassis</a:t>
            </a:r>
          </a:p>
          <a:p>
            <a:pPr marL="398463" lvl="1" indent="-171450">
              <a:lnSpc>
                <a:spcPct val="100000"/>
              </a:lnSpc>
            </a:pPr>
            <a:r>
              <a:rPr lang="en-US" sz="1200" b="0" dirty="0"/>
              <a:t>May be on a Plug-In Module in the same chassis or somewhere outside chassis</a:t>
            </a:r>
          </a:p>
          <a:p>
            <a:pPr marL="398463" lvl="1" indent="-171450">
              <a:lnSpc>
                <a:spcPct val="100000"/>
              </a:lnSpc>
            </a:pPr>
            <a:r>
              <a:rPr lang="en-US" sz="1200" b="0" dirty="0"/>
              <a:t>Generally connects to Chassis Manager and VPX Plug-In Modules using Ethernet Control Plane</a:t>
            </a:r>
          </a:p>
          <a:p>
            <a:pPr marL="398463" lvl="1" indent="-171450">
              <a:lnSpc>
                <a:spcPct val="100000"/>
              </a:lnSpc>
            </a:pPr>
            <a:r>
              <a:rPr lang="en-US" sz="1200" b="0" dirty="0"/>
              <a:t>The System Manager Interface is defined by </a:t>
            </a:r>
            <a:r>
              <a:rPr lang="en-US" sz="1200" b="0" dirty="0">
                <a:hlinkClick r:id="rId2" action="ppaction://hlinksldjump"/>
              </a:rPr>
              <a:t>[VITA 46.11] </a:t>
            </a:r>
            <a:r>
              <a:rPr lang="en-US" sz="1200" b="0" dirty="0"/>
              <a:t>as an IP-based communication interface to the Chassis Manager that implements the IPMI LAN (Remote Management Control Protocol – RMCP) interface.</a:t>
            </a:r>
          </a:p>
        </p:txBody>
      </p:sp>
      <p:sp>
        <p:nvSpPr>
          <p:cNvPr id="10" name="TextBox 10"/>
          <p:cNvSpPr txBox="1">
            <a:spLocks noChangeArrowheads="1"/>
          </p:cNvSpPr>
          <p:nvPr/>
        </p:nvSpPr>
        <p:spPr bwMode="auto">
          <a:xfrm>
            <a:off x="167549" y="5804965"/>
            <a:ext cx="39452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200" dirty="0">
                <a:solidFill>
                  <a:srgbClr val="0070C0"/>
                </a:solidFill>
              </a:rPr>
              <a:t>Diagram courtesy of Pentair</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51" y="1066800"/>
            <a:ext cx="5398114" cy="4672402"/>
          </a:xfrm>
          <a:prstGeom prst="rect">
            <a:avLst/>
          </a:prstGeom>
        </p:spPr>
      </p:pic>
      <p:sp>
        <p:nvSpPr>
          <p:cNvPr id="11" name="Rectangle 10">
            <a:extLst>
              <a:ext uri="{FF2B5EF4-FFF2-40B4-BE49-F238E27FC236}">
                <a16:creationId xmlns:a16="http://schemas.microsoft.com/office/drawing/2014/main" id="{0644D3BF-98AE-47D9-990C-2ADC4CA6BC5C}"/>
              </a:ext>
            </a:extLst>
          </p:cNvPr>
          <p:cNvSpPr/>
          <p:nvPr/>
        </p:nvSpPr>
        <p:spPr bwMode="auto">
          <a:xfrm>
            <a:off x="1962978" y="6380679"/>
            <a:ext cx="3886199" cy="276998"/>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3" name="Rectangle 12">
            <a:extLst>
              <a:ext uri="{FF2B5EF4-FFF2-40B4-BE49-F238E27FC236}">
                <a16:creationId xmlns:a16="http://schemas.microsoft.com/office/drawing/2014/main" id="{EFD4E278-D308-4D57-83E6-9ABBACD1E304}"/>
              </a:ext>
            </a:extLst>
          </p:cNvPr>
          <p:cNvSpPr/>
          <p:nvPr/>
        </p:nvSpPr>
        <p:spPr bwMode="auto">
          <a:xfrm>
            <a:off x="11580812" y="6276202"/>
            <a:ext cx="608013" cy="276998"/>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9" name="Rectangle 8">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4" name="Rectangle 13">
            <a:extLst>
              <a:ext uri="{FF2B5EF4-FFF2-40B4-BE49-F238E27FC236}">
                <a16:creationId xmlns:a16="http://schemas.microsoft.com/office/drawing/2014/main" id="{90A526F0-CEF3-40EC-8150-47808AFB216C}"/>
              </a:ext>
            </a:extLst>
          </p:cNvPr>
          <p:cNvSpPr/>
          <p:nvPr/>
        </p:nvSpPr>
        <p:spPr bwMode="auto">
          <a:xfrm>
            <a:off x="11580812" y="762000"/>
            <a:ext cx="608013" cy="381001"/>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369868542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1EB205-FB84-405F-BD52-66C1DE967623}"/>
              </a:ext>
            </a:extLst>
          </p:cNvPr>
          <p:cNvSpPr/>
          <p:nvPr/>
        </p:nvSpPr>
        <p:spPr bwMode="auto">
          <a:xfrm>
            <a:off x="0" y="838200"/>
            <a:ext cx="608013" cy="276998"/>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3" name="Content Placeholder 2"/>
          <p:cNvSpPr>
            <a:spLocks noGrp="1"/>
          </p:cNvSpPr>
          <p:nvPr>
            <p:ph idx="1"/>
          </p:nvPr>
        </p:nvSpPr>
        <p:spPr>
          <a:xfrm>
            <a:off x="5256212" y="1115198"/>
            <a:ext cx="6399293" cy="5209402"/>
          </a:xfrm>
        </p:spPr>
        <p:txBody>
          <a:bodyPr/>
          <a:lstStyle/>
          <a:p>
            <a:pPr marL="174625" indent="-174625">
              <a:lnSpc>
                <a:spcPct val="100000"/>
              </a:lnSpc>
            </a:pPr>
            <a:r>
              <a:rPr lang="en-US" sz="1400" dirty="0"/>
              <a:t>System IPMB is implemented over I</a:t>
            </a:r>
            <a:r>
              <a:rPr lang="en-US" sz="1400" baseline="30000" dirty="0"/>
              <a:t>2</a:t>
            </a:r>
            <a:r>
              <a:rPr lang="en-US" sz="1400" dirty="0"/>
              <a:t>C and optionally dual redundant</a:t>
            </a:r>
          </a:p>
          <a:p>
            <a:pPr marL="403225" lvl="1" indent="-174625">
              <a:lnSpc>
                <a:spcPct val="100000"/>
              </a:lnSpc>
            </a:pPr>
            <a:r>
              <a:rPr lang="en-US" sz="1200" b="0" dirty="0"/>
              <a:t>I</a:t>
            </a:r>
            <a:r>
              <a:rPr lang="en-US" sz="1200" b="0" baseline="30000" dirty="0"/>
              <a:t>2</a:t>
            </a:r>
            <a:r>
              <a:rPr lang="en-US" sz="1200" b="0" dirty="0"/>
              <a:t>C is a 2-wire bus, with a data and clock</a:t>
            </a:r>
          </a:p>
          <a:p>
            <a:pPr marL="403225" lvl="1" indent="-174625">
              <a:lnSpc>
                <a:spcPct val="100000"/>
              </a:lnSpc>
            </a:pPr>
            <a:r>
              <a:rPr lang="en-US" sz="1200" b="0" dirty="0"/>
              <a:t>The clock is 100 kHz (I</a:t>
            </a:r>
            <a:r>
              <a:rPr lang="en-US" sz="1200" b="0" baseline="30000" dirty="0"/>
              <a:t>2</a:t>
            </a:r>
            <a:r>
              <a:rPr lang="en-US" sz="1200" b="0" dirty="0"/>
              <a:t>C standard-mode) or 400 kHz (I</a:t>
            </a:r>
            <a:r>
              <a:rPr lang="en-US" sz="1200" b="0" baseline="30000" dirty="0"/>
              <a:t>2</a:t>
            </a:r>
            <a:r>
              <a:rPr lang="en-US" sz="1200" b="0" dirty="0"/>
              <a:t>C fast-mode) </a:t>
            </a:r>
          </a:p>
          <a:p>
            <a:pPr marL="403225" lvl="1" indent="-174625">
              <a:lnSpc>
                <a:spcPct val="100000"/>
              </a:lnSpc>
            </a:pPr>
            <a:r>
              <a:rPr lang="en-US" sz="1200" b="0" dirty="0"/>
              <a:t>In </a:t>
            </a:r>
            <a:r>
              <a:rPr lang="en-US" sz="1200" b="0" dirty="0">
                <a:hlinkClick r:id="rId2" action="ppaction://hlinksldjump"/>
              </a:rPr>
              <a:t>[VITA 46.11]</a:t>
            </a:r>
            <a:r>
              <a:rPr lang="en-US" sz="1200" b="0" dirty="0"/>
              <a:t> IPMB-A is required and IPMB-B is optional</a:t>
            </a:r>
          </a:p>
          <a:p>
            <a:pPr marL="174625" indent="-174625">
              <a:lnSpc>
                <a:spcPct val="100000"/>
              </a:lnSpc>
              <a:spcBef>
                <a:spcPts val="1800"/>
              </a:spcBef>
            </a:pPr>
            <a:r>
              <a:rPr lang="en-US" sz="1400" dirty="0"/>
              <a:t>There are multiple System IPMB topology options as shown</a:t>
            </a:r>
          </a:p>
          <a:p>
            <a:pPr marL="403225" lvl="1" indent="-174625">
              <a:lnSpc>
                <a:spcPct val="100000"/>
              </a:lnSpc>
            </a:pPr>
            <a:r>
              <a:rPr lang="en-US" sz="1200" b="0" dirty="0"/>
              <a:t>All the Backplane Profiles in </a:t>
            </a:r>
            <a:r>
              <a:rPr lang="en-US" sz="1200" b="0" dirty="0">
                <a:hlinkClick r:id="rId3" action="ppaction://hlinksldjump"/>
              </a:rPr>
              <a:t>[VITA 65.0-2023]</a:t>
            </a:r>
            <a:r>
              <a:rPr lang="en-US" sz="1200" b="0" dirty="0"/>
              <a:t> use a bussed topology</a:t>
            </a:r>
          </a:p>
          <a:p>
            <a:pPr marL="174625" indent="-174625">
              <a:lnSpc>
                <a:spcPct val="100000"/>
              </a:lnSpc>
              <a:spcBef>
                <a:spcPts val="1800"/>
              </a:spcBef>
            </a:pPr>
            <a:r>
              <a:rPr lang="en-US" sz="1400" dirty="0"/>
              <a:t>On OpenVPX backplanes, IPMB-A and IPMB-B are implemented using the OpenVPX Utility Plane signals SM0 to SM3 as follows:</a:t>
            </a:r>
          </a:p>
          <a:p>
            <a:pPr marL="403225" lvl="1" indent="-174625">
              <a:lnSpc>
                <a:spcPct val="100000"/>
              </a:lnSpc>
            </a:pPr>
            <a:r>
              <a:rPr lang="en-US" sz="1200" b="0" dirty="0"/>
              <a:t>SM0 – IPMBA_SCL (I</a:t>
            </a:r>
            <a:r>
              <a:rPr lang="en-US" sz="1200" b="0" baseline="30000" dirty="0"/>
              <a:t>2</a:t>
            </a:r>
            <a:r>
              <a:rPr lang="en-US" sz="1200" b="0" dirty="0"/>
              <a:t>C clock)</a:t>
            </a:r>
          </a:p>
          <a:p>
            <a:pPr marL="403225" lvl="1" indent="-174625">
              <a:lnSpc>
                <a:spcPct val="100000"/>
              </a:lnSpc>
            </a:pPr>
            <a:r>
              <a:rPr lang="en-US" sz="1200" b="0" dirty="0"/>
              <a:t>SM1 – IPMBA_SDA (I</a:t>
            </a:r>
            <a:r>
              <a:rPr lang="en-US" sz="1200" b="0" baseline="30000" dirty="0"/>
              <a:t>2</a:t>
            </a:r>
            <a:r>
              <a:rPr lang="en-US" sz="1200" b="0" dirty="0"/>
              <a:t>C data)</a:t>
            </a:r>
          </a:p>
          <a:p>
            <a:pPr marL="403225" lvl="1" indent="-174625">
              <a:lnSpc>
                <a:spcPct val="100000"/>
              </a:lnSpc>
            </a:pPr>
            <a:r>
              <a:rPr lang="en-US" sz="1200" b="0" dirty="0"/>
              <a:t>SM2 – IPMBB_SCL (I</a:t>
            </a:r>
            <a:r>
              <a:rPr lang="en-US" sz="1200" b="0" baseline="30000" dirty="0"/>
              <a:t>2</a:t>
            </a:r>
            <a:r>
              <a:rPr lang="en-US" sz="1200" b="0" dirty="0"/>
              <a:t>C clock)</a:t>
            </a:r>
          </a:p>
          <a:p>
            <a:pPr marL="403225" lvl="1" indent="-174625">
              <a:lnSpc>
                <a:spcPct val="100000"/>
              </a:lnSpc>
            </a:pPr>
            <a:r>
              <a:rPr lang="en-US" sz="1200" b="0" dirty="0"/>
              <a:t>SM3 – IPMBB_SDA (I</a:t>
            </a:r>
            <a:r>
              <a:rPr lang="en-US" sz="1200" b="0" baseline="30000" dirty="0"/>
              <a:t>2</a:t>
            </a:r>
            <a:r>
              <a:rPr lang="en-US" sz="1200" b="0" dirty="0"/>
              <a:t>C data)</a:t>
            </a:r>
          </a:p>
          <a:p>
            <a:pPr marL="174625" lvl="0" indent="-174625">
              <a:lnSpc>
                <a:spcPct val="100000"/>
              </a:lnSpc>
              <a:spcBef>
                <a:spcPts val="1800"/>
              </a:spcBef>
            </a:pPr>
            <a:r>
              <a:rPr lang="en-US" sz="1400" dirty="0">
                <a:solidFill>
                  <a:srgbClr val="000000"/>
                </a:solidFill>
              </a:rPr>
              <a:t>There are 5 geographical address bits and a parity bit – GA[4:0]*, GAP*</a:t>
            </a:r>
          </a:p>
          <a:p>
            <a:pPr marL="403225" lvl="1" indent="-174625">
              <a:lnSpc>
                <a:spcPct val="100000"/>
              </a:lnSpc>
            </a:pPr>
            <a:r>
              <a:rPr lang="en-US" sz="1200" b="0" dirty="0"/>
              <a:t>Each slot in the backplane is assigned a unique Geographical Address </a:t>
            </a:r>
          </a:p>
          <a:p>
            <a:pPr marL="403225" lvl="1" indent="-174625">
              <a:lnSpc>
                <a:spcPct val="100000"/>
              </a:lnSpc>
            </a:pPr>
            <a:r>
              <a:rPr lang="en-US" sz="1200" b="0" dirty="0"/>
              <a:t>Used by each IPMC on a Plug-In Module to determine its IPMB Address</a:t>
            </a:r>
          </a:p>
          <a:p>
            <a:pPr marL="403225" lvl="1" indent="-174625">
              <a:lnSpc>
                <a:spcPct val="100000"/>
              </a:lnSpc>
            </a:pPr>
            <a:endParaRPr lang="en-US" sz="1400" dirty="0">
              <a:solidFill>
                <a:srgbClr val="000000"/>
              </a:solidFill>
            </a:endParaRPr>
          </a:p>
          <a:p>
            <a:pPr lvl="1">
              <a:lnSpc>
                <a:spcPct val="100000"/>
              </a:lnSpc>
            </a:pPr>
            <a:endParaRPr lang="en-US" sz="1200" b="0" dirty="0"/>
          </a:p>
        </p:txBody>
      </p:sp>
      <p:sp>
        <p:nvSpPr>
          <p:cNvPr id="2" name="Title 1"/>
          <p:cNvSpPr>
            <a:spLocks noGrp="1"/>
          </p:cNvSpPr>
          <p:nvPr>
            <p:ph type="title"/>
          </p:nvPr>
        </p:nvSpPr>
        <p:spPr>
          <a:xfrm>
            <a:off x="5256212" y="100584"/>
            <a:ext cx="6400800" cy="813816"/>
          </a:xfrm>
        </p:spPr>
        <p:txBody>
          <a:bodyPr/>
          <a:lstStyle/>
          <a:p>
            <a:pPr>
              <a:lnSpc>
                <a:spcPct val="100000"/>
              </a:lnSpc>
            </a:pPr>
            <a:r>
              <a:rPr lang="en-US" sz="2400" dirty="0"/>
              <a:t>System IPMB (Intelligent Platform Management Bus) &amp; Geo Address</a:t>
            </a:r>
          </a:p>
        </p:txBody>
      </p:sp>
      <p:sp>
        <p:nvSpPr>
          <p:cNvPr id="5" name="Rectangle 4">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6" name="Picture 5"/>
          <p:cNvPicPr>
            <a:picLocks noChangeAspect="1"/>
          </p:cNvPicPr>
          <p:nvPr/>
        </p:nvPicPr>
        <p:blipFill>
          <a:blip r:embed="rId5" cstate="print"/>
          <a:srcRect/>
          <a:stretch>
            <a:fillRect/>
          </a:stretch>
        </p:blipFill>
        <p:spPr bwMode="auto">
          <a:xfrm>
            <a:off x="379183" y="265816"/>
            <a:ext cx="3979865" cy="6058784"/>
          </a:xfrm>
          <a:prstGeom prst="rect">
            <a:avLst/>
          </a:prstGeom>
          <a:noFill/>
          <a:ln w="9525">
            <a:noFill/>
            <a:miter lim="800000"/>
            <a:headEnd/>
            <a:tailEnd/>
          </a:ln>
        </p:spPr>
      </p:pic>
      <p:sp>
        <p:nvSpPr>
          <p:cNvPr id="8" name="TextBox 7">
            <a:extLst>
              <a:ext uri="{FF2B5EF4-FFF2-40B4-BE49-F238E27FC236}">
                <a16:creationId xmlns:a16="http://schemas.microsoft.com/office/drawing/2014/main" id="{C16AC08D-C5EB-4D2F-96DE-D515734F6145}"/>
              </a:ext>
            </a:extLst>
          </p:cNvPr>
          <p:cNvSpPr txBox="1"/>
          <p:nvPr/>
        </p:nvSpPr>
        <p:spPr>
          <a:xfrm>
            <a:off x="1340415" y="6029345"/>
            <a:ext cx="2057400" cy="276999"/>
          </a:xfrm>
          <a:prstGeom prst="rect">
            <a:avLst/>
          </a:prstGeom>
          <a:solidFill>
            <a:schemeClr val="bg1"/>
          </a:solidFill>
        </p:spPr>
        <p:txBody>
          <a:bodyPr wrap="square" rtlCol="0">
            <a:spAutoFit/>
          </a:bodyPr>
          <a:lstStyle/>
          <a:p>
            <a:pPr algn="ctr"/>
            <a:r>
              <a:rPr lang="en-US" sz="1200" dirty="0"/>
              <a:t>Hybrid Topology</a:t>
            </a:r>
          </a:p>
        </p:txBody>
      </p:sp>
      <p:sp>
        <p:nvSpPr>
          <p:cNvPr id="12" name="TextBox 11">
            <a:extLst>
              <a:ext uri="{FF2B5EF4-FFF2-40B4-BE49-F238E27FC236}">
                <a16:creationId xmlns:a16="http://schemas.microsoft.com/office/drawing/2014/main" id="{BAC038D9-483A-43F0-B08A-E343456D540B}"/>
              </a:ext>
            </a:extLst>
          </p:cNvPr>
          <p:cNvSpPr txBox="1"/>
          <p:nvPr/>
        </p:nvSpPr>
        <p:spPr>
          <a:xfrm>
            <a:off x="1340415" y="3886200"/>
            <a:ext cx="2057400" cy="276999"/>
          </a:xfrm>
          <a:prstGeom prst="rect">
            <a:avLst/>
          </a:prstGeom>
          <a:solidFill>
            <a:schemeClr val="bg1"/>
          </a:solidFill>
        </p:spPr>
        <p:txBody>
          <a:bodyPr wrap="square" rtlCol="0">
            <a:spAutoFit/>
          </a:bodyPr>
          <a:lstStyle/>
          <a:p>
            <a:pPr algn="ctr"/>
            <a:r>
              <a:rPr lang="en-US" sz="1200" dirty="0"/>
              <a:t>Radial Topology</a:t>
            </a:r>
          </a:p>
        </p:txBody>
      </p:sp>
      <p:sp>
        <p:nvSpPr>
          <p:cNvPr id="13" name="TextBox 12">
            <a:extLst>
              <a:ext uri="{FF2B5EF4-FFF2-40B4-BE49-F238E27FC236}">
                <a16:creationId xmlns:a16="http://schemas.microsoft.com/office/drawing/2014/main" id="{527EFB61-F440-4DF0-B26A-600CC541A25F}"/>
              </a:ext>
            </a:extLst>
          </p:cNvPr>
          <p:cNvSpPr txBox="1"/>
          <p:nvPr/>
        </p:nvSpPr>
        <p:spPr>
          <a:xfrm>
            <a:off x="1340415" y="1704751"/>
            <a:ext cx="2057400" cy="276999"/>
          </a:xfrm>
          <a:prstGeom prst="rect">
            <a:avLst/>
          </a:prstGeom>
          <a:solidFill>
            <a:schemeClr val="bg1"/>
          </a:solidFill>
        </p:spPr>
        <p:txBody>
          <a:bodyPr wrap="square" rtlCol="0">
            <a:spAutoFit/>
          </a:bodyPr>
          <a:lstStyle/>
          <a:p>
            <a:pPr algn="ctr"/>
            <a:r>
              <a:rPr lang="en-US" sz="1200" dirty="0"/>
              <a:t>Bussed Topology</a:t>
            </a:r>
          </a:p>
        </p:txBody>
      </p:sp>
    </p:spTree>
    <p:extLst>
      <p:ext uri="{BB962C8B-B14F-4D97-AF65-F5344CB8AC3E}">
        <p14:creationId xmlns:p14="http://schemas.microsoft.com/office/powerpoint/2010/main" val="3269925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630163" cy="813816"/>
          </a:xfrm>
        </p:spPr>
        <p:txBody>
          <a:bodyPr/>
          <a:lstStyle/>
          <a:p>
            <a:r>
              <a:rPr lang="en-US" dirty="0"/>
              <a:t>Recommend 12 VDC Only for Plug-In Module Power</a:t>
            </a:r>
          </a:p>
        </p:txBody>
      </p:sp>
      <p:sp>
        <p:nvSpPr>
          <p:cNvPr id="3" name="Content Placeholder 2"/>
          <p:cNvSpPr>
            <a:spLocks noGrp="1"/>
          </p:cNvSpPr>
          <p:nvPr>
            <p:ph idx="1"/>
          </p:nvPr>
        </p:nvSpPr>
        <p:spPr>
          <a:xfrm>
            <a:off x="4265612" y="1143000"/>
            <a:ext cx="7543800" cy="5181600"/>
          </a:xfrm>
        </p:spPr>
        <p:txBody>
          <a:bodyPr/>
          <a:lstStyle/>
          <a:p>
            <a:pPr>
              <a:lnSpc>
                <a:spcPct val="100000"/>
              </a:lnSpc>
              <a:spcBef>
                <a:spcPts val="1800"/>
              </a:spcBef>
            </a:pPr>
            <a:r>
              <a:rPr lang="en-US" sz="1600" dirty="0"/>
              <a:t>Plug-In Modules using multiple supplies makes it more difficult to interchange boards</a:t>
            </a:r>
          </a:p>
          <a:p>
            <a:pPr lvl="1">
              <a:lnSpc>
                <a:spcPct val="100000"/>
              </a:lnSpc>
              <a:spcBef>
                <a:spcPts val="500"/>
              </a:spcBef>
            </a:pPr>
            <a:r>
              <a:rPr lang="en-US" sz="1400" b="0" dirty="0"/>
              <a:t>If have chassis full of Plug-In Modules using primarily 5 VDC and then change to ones using primarily 12 VDC, might need to change the power supply also, even if the total power drawn is the same.</a:t>
            </a:r>
          </a:p>
          <a:p>
            <a:pPr marL="237744" lvl="1" indent="-237744">
              <a:lnSpc>
                <a:spcPct val="100000"/>
              </a:lnSpc>
              <a:spcBef>
                <a:spcPts val="1200"/>
              </a:spcBef>
              <a:buFont typeface="Arial"/>
              <a:buChar char="•"/>
            </a:pPr>
            <a:r>
              <a:rPr lang="en-US" sz="1600" dirty="0"/>
              <a:t>Recommendations for all Slot Profiles</a:t>
            </a:r>
            <a:br>
              <a:rPr lang="en-US" sz="1600" dirty="0"/>
            </a:br>
            <a:r>
              <a:rPr lang="en-US" sz="1600" dirty="0"/>
              <a:t>Rules for all Slot Profiles added with [</a:t>
            </a:r>
            <a:r>
              <a:rPr lang="en-US" sz="1600" dirty="0">
                <a:hlinkClick r:id="rId3" action="ppaction://hlinksldjump"/>
              </a:rPr>
              <a:t>VITA 65.0-2019</a:t>
            </a:r>
            <a:r>
              <a:rPr lang="en-US" sz="1600" dirty="0"/>
              <a:t>] and later</a:t>
            </a:r>
          </a:p>
          <a:p>
            <a:pPr lvl="1">
              <a:lnSpc>
                <a:spcPct val="100000"/>
              </a:lnSpc>
              <a:spcBef>
                <a:spcPts val="500"/>
              </a:spcBef>
            </a:pPr>
            <a:r>
              <a:rPr lang="en-US" sz="1400" b="0" dirty="0"/>
              <a:t>With ANSI/VITA 65.0-2019 have Recommendations for all Plug-In Modules to only use 12 VDC, 3.3V_AUX, and VBAT</a:t>
            </a:r>
          </a:p>
          <a:p>
            <a:pPr lvl="2">
              <a:lnSpc>
                <a:spcPct val="100000"/>
              </a:lnSpc>
              <a:spcBef>
                <a:spcPts val="300"/>
              </a:spcBef>
            </a:pPr>
            <a:r>
              <a:rPr lang="en-US" sz="1200" b="0" dirty="0"/>
              <a:t>In ANSI/VITA 65.0-2019 see Section 3.2.1 for Recommendations</a:t>
            </a:r>
          </a:p>
          <a:p>
            <a:pPr lvl="1">
              <a:lnSpc>
                <a:spcPct val="100000"/>
              </a:lnSpc>
              <a:spcBef>
                <a:spcPts val="500"/>
              </a:spcBef>
            </a:pPr>
            <a:r>
              <a:rPr lang="en-US" sz="1400" b="0" dirty="0"/>
              <a:t>The Module Profiles for all Slot Profiles added from ANSI/VITA 65.0-2019 and beyond require 12 VDC, 3.3V_AUX, and VBAT only </a:t>
            </a:r>
          </a:p>
          <a:p>
            <a:pPr lvl="2">
              <a:lnSpc>
                <a:spcPct val="100000"/>
              </a:lnSpc>
              <a:spcBef>
                <a:spcPts val="300"/>
              </a:spcBef>
            </a:pPr>
            <a:r>
              <a:rPr lang="en-US" sz="1200" b="0" dirty="0">
                <a:solidFill>
                  <a:srgbClr val="000000"/>
                </a:solidFill>
              </a:rPr>
              <a:t>Specified on a Slot Profile by Slot Profile basis whether a given Slot Profile’s Module Profiles will be 12 VDC, 3.3V_AUX, and VBAT only – Require adherence to Section 8.8</a:t>
            </a:r>
          </a:p>
          <a:p>
            <a:pPr marL="237744" lvl="1" indent="-237744">
              <a:lnSpc>
                <a:spcPct val="100000"/>
              </a:lnSpc>
              <a:spcBef>
                <a:spcPts val="1200"/>
              </a:spcBef>
              <a:buFont typeface="Arial"/>
              <a:buChar char="•"/>
            </a:pPr>
            <a:r>
              <a:rPr lang="en-US" sz="1600" dirty="0"/>
              <a:t>Backplanes still required to have distribution busses for all supplies</a:t>
            </a:r>
          </a:p>
          <a:p>
            <a:pPr lvl="1">
              <a:lnSpc>
                <a:spcPct val="100000"/>
              </a:lnSpc>
              <a:spcBef>
                <a:spcPts val="500"/>
              </a:spcBef>
            </a:pPr>
            <a:r>
              <a:rPr lang="en-US" sz="1400" b="0" dirty="0"/>
              <a:t>Up to system integrators as to how much power to make available on each buss</a:t>
            </a:r>
          </a:p>
          <a:p>
            <a:pPr marL="237744" lvl="1" indent="-237744">
              <a:lnSpc>
                <a:spcPct val="100000"/>
              </a:lnSpc>
              <a:spcBef>
                <a:spcPts val="1200"/>
              </a:spcBef>
              <a:buFont typeface="Arial"/>
              <a:buChar char="•"/>
            </a:pPr>
            <a:r>
              <a:rPr lang="en-US" sz="1600" dirty="0"/>
              <a:t>Gradually migrating ecosystem to 12 VDC, 3.3V_AUX, &amp; VBAT only </a:t>
            </a:r>
          </a:p>
          <a:p>
            <a:pPr lvl="1">
              <a:lnSpc>
                <a:spcPct val="100000"/>
              </a:lnSpc>
              <a:spcBef>
                <a:spcPts val="500"/>
              </a:spcBef>
            </a:pPr>
            <a:r>
              <a:rPr lang="en-US" sz="1400" b="0" dirty="0"/>
              <a:t>Some end customers might require this for all Slot Profiles used in their system</a:t>
            </a:r>
          </a:p>
          <a:p>
            <a:pPr lvl="1">
              <a:lnSpc>
                <a:spcPct val="100000"/>
              </a:lnSpc>
              <a:spcBef>
                <a:spcPts val="500"/>
              </a:spcBef>
            </a:pPr>
            <a:r>
              <a:rPr lang="en-US" sz="1400" b="0" dirty="0"/>
              <a:t>All OpenVPX Slot Profiles in [</a:t>
            </a:r>
            <a:r>
              <a:rPr lang="en-US" sz="1400" b="0" dirty="0">
                <a:hlinkClick r:id="rId4" action="ppaction://hlinksldjump"/>
              </a:rPr>
              <a:t>SOSA</a:t>
            </a:r>
            <a:r>
              <a:rPr lang="en-US" sz="1400" b="0" dirty="0"/>
              <a:t>] required to only use </a:t>
            </a:r>
            <a:r>
              <a:rPr lang="fr-FR" sz="1400" b="0" dirty="0"/>
              <a:t>12 VDC, 3.3V_AUX, &amp; VBAT </a:t>
            </a:r>
            <a:endParaRPr lang="en-US" sz="1400" b="0" dirty="0"/>
          </a:p>
        </p:txBody>
      </p:sp>
      <p:sp>
        <p:nvSpPr>
          <p:cNvPr id="7" name="Rectangle 6">
            <a:hlinkClick r:id="rId5"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8" name="TextBox 7"/>
          <p:cNvSpPr txBox="1"/>
          <p:nvPr/>
        </p:nvSpPr>
        <p:spPr>
          <a:xfrm>
            <a:off x="1821068" y="6642556"/>
            <a:ext cx="7110148" cy="215444"/>
          </a:xfrm>
          <a:prstGeom prst="rect">
            <a:avLst/>
          </a:prstGeom>
          <a:noFill/>
        </p:spPr>
        <p:txBody>
          <a:bodyPr wrap="square" rtlCol="0">
            <a:spAutoFit/>
          </a:bodyPr>
          <a:lstStyle/>
          <a:p>
            <a:pPr>
              <a:defRPr/>
            </a:pPr>
            <a:r>
              <a:rPr lang="en-US" sz="800" b="1" dirty="0"/>
              <a:t>Links to name construction: </a:t>
            </a:r>
            <a:r>
              <a:rPr lang="en-US" sz="800" b="1" dirty="0">
                <a:hlinkClick r:id="rId6" action="ppaction://hlinksldjump"/>
              </a:rPr>
              <a:t>12V only intro</a:t>
            </a:r>
            <a:r>
              <a:rPr lang="en-US" sz="800" b="1" dirty="0"/>
              <a:t>, </a:t>
            </a:r>
            <a:r>
              <a:rPr lang="en-US" sz="800" b="1" dirty="0">
                <a:hlinkClick r:id="rId7" action="ppaction://hlinksldjump"/>
              </a:rPr>
              <a:t>Power Dist.</a:t>
            </a:r>
            <a:endParaRPr lang="en-US" sz="800" b="1" dirty="0"/>
          </a:p>
        </p:txBody>
      </p:sp>
      <p:graphicFrame>
        <p:nvGraphicFramePr>
          <p:cNvPr id="9" name="Object 8">
            <a:extLst>
              <a:ext uri="{FF2B5EF4-FFF2-40B4-BE49-F238E27FC236}">
                <a16:creationId xmlns:a16="http://schemas.microsoft.com/office/drawing/2014/main" id="{346872EC-BB83-4108-A9B1-1EFFA3F6710A}"/>
              </a:ext>
            </a:extLst>
          </p:cNvPr>
          <p:cNvGraphicFramePr>
            <a:graphicFrameLocks noChangeAspect="1"/>
          </p:cNvGraphicFramePr>
          <p:nvPr>
            <p:extLst>
              <p:ext uri="{D42A27DB-BD31-4B8C-83A1-F6EECF244321}">
                <p14:modId xmlns:p14="http://schemas.microsoft.com/office/powerpoint/2010/main" val="72553314"/>
              </p:ext>
            </p:extLst>
          </p:nvPr>
        </p:nvGraphicFramePr>
        <p:xfrm>
          <a:off x="150812" y="914400"/>
          <a:ext cx="3856037" cy="5502275"/>
        </p:xfrm>
        <a:graphic>
          <a:graphicData uri="http://schemas.openxmlformats.org/presentationml/2006/ole">
            <mc:AlternateContent xmlns:mc="http://schemas.openxmlformats.org/markup-compatibility/2006">
              <mc:Choice xmlns:v="urn:schemas-microsoft-com:vml" Requires="v">
                <p:oleObj spid="_x0000_s428097" name="Worksheet" r:id="rId8" imgW="3162123" imgH="4510929" progId="Excel.Sheet.12">
                  <p:embed/>
                </p:oleObj>
              </mc:Choice>
              <mc:Fallback>
                <p:oleObj name="Worksheet" r:id="rId8" imgW="3162123" imgH="4510929" progId="Excel.Sheet.12">
                  <p:embed/>
                  <p:pic>
                    <p:nvPicPr>
                      <p:cNvPr id="6" name="Object 5"/>
                      <p:cNvPicPr/>
                      <p:nvPr/>
                    </p:nvPicPr>
                    <p:blipFill>
                      <a:blip r:embed="rId9"/>
                      <a:stretch>
                        <a:fillRect/>
                      </a:stretch>
                    </p:blipFill>
                    <p:spPr>
                      <a:xfrm>
                        <a:off x="150812" y="914400"/>
                        <a:ext cx="3856037" cy="5502275"/>
                      </a:xfrm>
                      <a:prstGeom prst="rect">
                        <a:avLst/>
                      </a:prstGeom>
                    </p:spPr>
                  </p:pic>
                </p:oleObj>
              </mc:Fallback>
            </mc:AlternateContent>
          </a:graphicData>
        </a:graphic>
      </p:graphicFrame>
    </p:spTree>
    <p:extLst>
      <p:ext uri="{BB962C8B-B14F-4D97-AF65-F5344CB8AC3E}">
        <p14:creationId xmlns:p14="http://schemas.microsoft.com/office/powerpoint/2010/main" val="188057641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ACB53E70-54A7-40B8-9636-56585FD2F4E8}"/>
              </a:ext>
            </a:extLst>
          </p:cNvPr>
          <p:cNvSpPr/>
          <p:nvPr/>
        </p:nvSpPr>
        <p:spPr bwMode="auto">
          <a:xfrm>
            <a:off x="1" y="76200"/>
            <a:ext cx="5713412" cy="1200153"/>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 name="Title 1"/>
          <p:cNvSpPr>
            <a:spLocks noGrp="1"/>
          </p:cNvSpPr>
          <p:nvPr>
            <p:ph type="title"/>
          </p:nvPr>
        </p:nvSpPr>
        <p:spPr>
          <a:xfrm>
            <a:off x="6551611" y="100584"/>
            <a:ext cx="5180249" cy="813816"/>
          </a:xfrm>
        </p:spPr>
        <p:txBody>
          <a:bodyPr/>
          <a:lstStyle/>
          <a:p>
            <a:pPr>
              <a:lnSpc>
                <a:spcPct val="100000"/>
              </a:lnSpc>
            </a:pPr>
            <a:r>
              <a:rPr lang="en-US" sz="2400" dirty="0"/>
              <a:t>Multiple Tiers of Functionality Chassis Manager and IPMCs</a:t>
            </a:r>
          </a:p>
        </p:txBody>
      </p:sp>
      <p:sp>
        <p:nvSpPr>
          <p:cNvPr id="3" name="Content Placeholder 2"/>
          <p:cNvSpPr>
            <a:spLocks noGrp="1"/>
          </p:cNvSpPr>
          <p:nvPr>
            <p:ph idx="1"/>
          </p:nvPr>
        </p:nvSpPr>
        <p:spPr>
          <a:xfrm>
            <a:off x="7060267" y="1211687"/>
            <a:ext cx="4901546" cy="5112914"/>
          </a:xfrm>
          <a:ln w="12700">
            <a:solidFill>
              <a:schemeClr val="tx1"/>
            </a:solidFill>
          </a:ln>
        </p:spPr>
        <p:txBody>
          <a:bodyPr/>
          <a:lstStyle/>
          <a:p>
            <a:pPr marL="0" indent="0" algn="ctr">
              <a:lnSpc>
                <a:spcPct val="100000"/>
              </a:lnSpc>
              <a:buNone/>
            </a:pPr>
            <a:r>
              <a:rPr lang="en-US" sz="1600" dirty="0">
                <a:solidFill>
                  <a:srgbClr val="0070C0"/>
                </a:solidFill>
              </a:rPr>
              <a:t>IPMC Tiers</a:t>
            </a:r>
          </a:p>
          <a:p>
            <a:pPr marL="171450" indent="-171450">
              <a:lnSpc>
                <a:spcPct val="100000"/>
              </a:lnSpc>
            </a:pPr>
            <a:r>
              <a:rPr lang="en-US" sz="1400" dirty="0"/>
              <a:t>Minimum capabilities of a Tier-1 IPMC:</a:t>
            </a:r>
          </a:p>
          <a:p>
            <a:pPr marL="398463" lvl="1" indent="-171450">
              <a:lnSpc>
                <a:spcPct val="100000"/>
              </a:lnSpc>
              <a:spcBef>
                <a:spcPts val="300"/>
              </a:spcBef>
            </a:pPr>
            <a:r>
              <a:rPr lang="en-US" sz="1200" b="0" dirty="0"/>
              <a:t>Be responsible for System IPMB start-up and fault handling.</a:t>
            </a:r>
          </a:p>
          <a:p>
            <a:pPr marL="398463" lvl="1" indent="-171450">
              <a:lnSpc>
                <a:spcPct val="100000"/>
              </a:lnSpc>
              <a:spcBef>
                <a:spcPts val="300"/>
              </a:spcBef>
            </a:pPr>
            <a:r>
              <a:rPr lang="en-US" sz="1200" b="0" dirty="0"/>
              <a:t>Support the discovery of the FRU it controls.</a:t>
            </a:r>
          </a:p>
          <a:p>
            <a:pPr marL="398463" lvl="1" indent="-171450">
              <a:lnSpc>
                <a:spcPct val="100000"/>
              </a:lnSpc>
              <a:spcBef>
                <a:spcPts val="300"/>
              </a:spcBef>
            </a:pPr>
            <a:r>
              <a:rPr lang="en-US" sz="1200" b="0" dirty="0"/>
              <a:t>Support access to the management information for the FRU it controls.</a:t>
            </a:r>
          </a:p>
          <a:p>
            <a:pPr marL="171450" indent="-171450">
              <a:lnSpc>
                <a:spcPct val="100000"/>
              </a:lnSpc>
              <a:spcBef>
                <a:spcPts val="900"/>
              </a:spcBef>
            </a:pPr>
            <a:r>
              <a:rPr lang="en-US" sz="1400" dirty="0"/>
              <a:t>Min capabilities of a Tier-2 IPMC, in addition to Tier-1:</a:t>
            </a:r>
          </a:p>
          <a:p>
            <a:pPr marL="398463" lvl="1" indent="-171450">
              <a:lnSpc>
                <a:spcPct val="100000"/>
              </a:lnSpc>
              <a:spcBef>
                <a:spcPts val="300"/>
              </a:spcBef>
            </a:pPr>
            <a:r>
              <a:rPr lang="en-US" sz="1200" b="0" dirty="0"/>
              <a:t>Participate in event generation and reception.</a:t>
            </a:r>
          </a:p>
          <a:p>
            <a:pPr marL="398463" lvl="1" indent="-171450">
              <a:lnSpc>
                <a:spcPct val="100000"/>
              </a:lnSpc>
              <a:spcBef>
                <a:spcPts val="300"/>
              </a:spcBef>
            </a:pPr>
            <a:r>
              <a:rPr lang="en-US" sz="1200" b="0" dirty="0"/>
              <a:t>Support Dynamic Sensor Devices.</a:t>
            </a:r>
          </a:p>
          <a:p>
            <a:pPr marL="398463" lvl="1" indent="-171450">
              <a:lnSpc>
                <a:spcPct val="100000"/>
              </a:lnSpc>
              <a:spcBef>
                <a:spcPts val="300"/>
              </a:spcBef>
            </a:pPr>
            <a:r>
              <a:rPr lang="en-US" sz="1200" b="0" dirty="0"/>
              <a:t>Optionally support Subsidiary FRUs.</a:t>
            </a:r>
          </a:p>
          <a:p>
            <a:pPr marL="171450" indent="-171450">
              <a:lnSpc>
                <a:spcPct val="100000"/>
              </a:lnSpc>
              <a:spcBef>
                <a:spcPts val="900"/>
              </a:spcBef>
            </a:pPr>
            <a:r>
              <a:rPr lang="en-US" sz="1400" dirty="0"/>
              <a:t>Min capabilities of a Tier-3 IPMC, in addition to Tier-2:</a:t>
            </a:r>
          </a:p>
          <a:p>
            <a:pPr marL="398463" lvl="1" indent="-171450">
              <a:lnSpc>
                <a:spcPct val="100000"/>
              </a:lnSpc>
              <a:spcBef>
                <a:spcPts val="300"/>
              </a:spcBef>
            </a:pPr>
            <a:r>
              <a:rPr lang="en-US" sz="1200" b="0" dirty="0"/>
              <a:t>Support redundant System IPMB interfaces</a:t>
            </a:r>
          </a:p>
          <a:p>
            <a:pPr marL="398463" lvl="1" indent="-171450">
              <a:lnSpc>
                <a:spcPct val="100000"/>
              </a:lnSpc>
              <a:spcBef>
                <a:spcPts val="300"/>
              </a:spcBef>
            </a:pPr>
            <a:r>
              <a:rPr lang="en-US" sz="1200" b="0" dirty="0"/>
              <a:t>Support operating the System IPMB in FAST-MODE (400 kHz)</a:t>
            </a:r>
          </a:p>
          <a:p>
            <a:pPr marL="398463" lvl="1" indent="-171450">
              <a:lnSpc>
                <a:spcPct val="100000"/>
              </a:lnSpc>
              <a:spcBef>
                <a:spcPts val="300"/>
              </a:spcBef>
            </a:pPr>
            <a:r>
              <a:rPr lang="en-US" sz="1200" b="0" dirty="0"/>
              <a:t>Provide local event logging for locally generated events</a:t>
            </a:r>
          </a:p>
          <a:p>
            <a:pPr marL="398463" lvl="1" indent="-171450">
              <a:lnSpc>
                <a:spcPct val="100000"/>
              </a:lnSpc>
              <a:spcBef>
                <a:spcPts val="300"/>
              </a:spcBef>
            </a:pPr>
            <a:r>
              <a:rPr lang="en-US" sz="1200" b="0" dirty="0"/>
              <a:t>Support FRU activation, resets, and control bits</a:t>
            </a:r>
          </a:p>
          <a:p>
            <a:pPr marL="398463" lvl="1" indent="-171450">
              <a:lnSpc>
                <a:spcPct val="100000"/>
              </a:lnSpc>
              <a:spcBef>
                <a:spcPts val="300"/>
              </a:spcBef>
            </a:pPr>
            <a:r>
              <a:rPr lang="en-US" sz="1200" b="0" dirty="0"/>
              <a:t>Support IPMI message bridging for Intelligent Subsidiary FRUs</a:t>
            </a:r>
          </a:p>
          <a:p>
            <a:pPr marL="398463" lvl="1" indent="-171450">
              <a:lnSpc>
                <a:spcPct val="100000"/>
              </a:lnSpc>
              <a:spcBef>
                <a:spcPts val="300"/>
              </a:spcBef>
            </a:pPr>
            <a:r>
              <a:rPr lang="en-US" sz="1200" b="0" dirty="0"/>
              <a:t>Provide IPMI message firewall capability</a:t>
            </a:r>
          </a:p>
          <a:p>
            <a:pPr marL="398463" lvl="1" indent="-171450">
              <a:lnSpc>
                <a:spcPct val="100000"/>
              </a:lnSpc>
              <a:spcBef>
                <a:spcPts val="300"/>
              </a:spcBef>
            </a:pPr>
            <a:endParaRPr lang="en-US" sz="1200" b="0" dirty="0"/>
          </a:p>
        </p:txBody>
      </p:sp>
      <p:sp>
        <p:nvSpPr>
          <p:cNvPr id="22" name="Content Placeholder 21"/>
          <p:cNvSpPr>
            <a:spLocks noGrp="1"/>
          </p:cNvSpPr>
          <p:nvPr>
            <p:ph idx="10"/>
          </p:nvPr>
        </p:nvSpPr>
        <p:spPr>
          <a:xfrm>
            <a:off x="227012" y="2819400"/>
            <a:ext cx="6553200" cy="3505200"/>
          </a:xfrm>
          <a:noFill/>
          <a:ln w="12700">
            <a:solidFill>
              <a:schemeClr val="tx1"/>
            </a:solidFill>
          </a:ln>
        </p:spPr>
        <p:txBody>
          <a:bodyPr/>
          <a:lstStyle/>
          <a:p>
            <a:pPr marL="0" lvl="0" indent="0" algn="ctr">
              <a:lnSpc>
                <a:spcPct val="100000"/>
              </a:lnSpc>
              <a:buNone/>
            </a:pPr>
            <a:r>
              <a:rPr lang="en-US" sz="1600" dirty="0">
                <a:solidFill>
                  <a:srgbClr val="0070C0"/>
                </a:solidFill>
              </a:rPr>
              <a:t>Chassis Manager Tiers</a:t>
            </a:r>
            <a:endParaRPr lang="en-US" sz="1400" dirty="0">
              <a:solidFill>
                <a:srgbClr val="000000"/>
              </a:solidFill>
            </a:endParaRPr>
          </a:p>
          <a:p>
            <a:pPr marL="171450" lvl="0" indent="-171450">
              <a:lnSpc>
                <a:spcPct val="100000"/>
              </a:lnSpc>
              <a:spcBef>
                <a:spcPts val="900"/>
              </a:spcBef>
            </a:pPr>
            <a:r>
              <a:rPr lang="en-US" sz="1400" dirty="0">
                <a:solidFill>
                  <a:srgbClr val="000000"/>
                </a:solidFill>
              </a:rPr>
              <a:t>Minimum capabilities of a Tier-1 Chassis Manager:</a:t>
            </a:r>
          </a:p>
          <a:p>
            <a:pPr marL="398463" lvl="1" indent="-171450">
              <a:lnSpc>
                <a:spcPct val="100000"/>
              </a:lnSpc>
              <a:spcBef>
                <a:spcPts val="200"/>
              </a:spcBef>
            </a:pPr>
            <a:r>
              <a:rPr lang="en-US" sz="1200" b="0" dirty="0">
                <a:solidFill>
                  <a:srgbClr val="000000"/>
                </a:solidFill>
              </a:rPr>
              <a:t>Maintain an FRU population table containing information for each FRU in the Chassis, be it a Plug-In Module or another type of Chassis FRU.</a:t>
            </a:r>
          </a:p>
          <a:p>
            <a:pPr marL="398463" lvl="1" indent="-171450">
              <a:lnSpc>
                <a:spcPct val="100000"/>
              </a:lnSpc>
              <a:spcBef>
                <a:spcPts val="200"/>
              </a:spcBef>
            </a:pPr>
            <a:r>
              <a:rPr lang="en-US" sz="1200" b="0" dirty="0">
                <a:solidFill>
                  <a:srgbClr val="000000"/>
                </a:solidFill>
              </a:rPr>
              <a:t>Bridge between the System Manager logical layer and the IPMC logical layer.</a:t>
            </a:r>
          </a:p>
          <a:p>
            <a:pPr marL="398463" lvl="1" indent="-171450">
              <a:lnSpc>
                <a:spcPct val="100000"/>
              </a:lnSpc>
              <a:spcBef>
                <a:spcPts val="200"/>
              </a:spcBef>
            </a:pPr>
            <a:r>
              <a:rPr lang="en-US" sz="1200" b="0" dirty="0">
                <a:solidFill>
                  <a:srgbClr val="000000"/>
                </a:solidFill>
              </a:rPr>
              <a:t>Maintain IPMC state information for each IPMC in the Chassis.</a:t>
            </a:r>
          </a:p>
          <a:p>
            <a:pPr marL="171450" lvl="0" indent="-171450">
              <a:lnSpc>
                <a:spcPct val="100000"/>
              </a:lnSpc>
              <a:spcBef>
                <a:spcPts val="900"/>
              </a:spcBef>
            </a:pPr>
            <a:r>
              <a:rPr lang="en-US" sz="1400" dirty="0">
                <a:solidFill>
                  <a:srgbClr val="000000"/>
                </a:solidFill>
              </a:rPr>
              <a:t>Min capabilities of Tier-2 &amp; Tier 3 Chassis Managers, in addition to Tier-1:</a:t>
            </a:r>
          </a:p>
          <a:p>
            <a:pPr marL="398463" lvl="1" indent="-171450">
              <a:lnSpc>
                <a:spcPct val="100000"/>
              </a:lnSpc>
              <a:spcBef>
                <a:spcPts val="200"/>
              </a:spcBef>
            </a:pPr>
            <a:r>
              <a:rPr lang="en-US" sz="1200" b="0" dirty="0">
                <a:solidFill>
                  <a:srgbClr val="000000"/>
                </a:solidFill>
              </a:rPr>
              <a:t>Support the discovery of each FRU – Plug-In Module or other Chassis FRU.</a:t>
            </a:r>
          </a:p>
          <a:p>
            <a:pPr marL="398463" lvl="1" indent="-171450">
              <a:lnSpc>
                <a:spcPct val="100000"/>
              </a:lnSpc>
              <a:spcBef>
                <a:spcPts val="200"/>
              </a:spcBef>
            </a:pPr>
            <a:r>
              <a:rPr lang="en-US" sz="1200" b="0" dirty="0">
                <a:solidFill>
                  <a:srgbClr val="000000"/>
                </a:solidFill>
              </a:rPr>
              <a:t>Support management of Chassis infrastructure (power supplies, fans, etc.) including temperature, voltage, and intrusion sensors as well as power and thermal management.</a:t>
            </a:r>
          </a:p>
          <a:p>
            <a:pPr marL="398463" lvl="1" indent="-171450">
              <a:lnSpc>
                <a:spcPct val="100000"/>
              </a:lnSpc>
              <a:spcBef>
                <a:spcPts val="200"/>
              </a:spcBef>
            </a:pPr>
            <a:r>
              <a:rPr lang="en-US" sz="1200" b="0" dirty="0">
                <a:solidFill>
                  <a:srgbClr val="000000"/>
                </a:solidFill>
              </a:rPr>
              <a:t>Participate in event generation and reception.</a:t>
            </a:r>
          </a:p>
          <a:p>
            <a:pPr marL="398463" lvl="1" indent="-171450">
              <a:lnSpc>
                <a:spcPct val="100000"/>
              </a:lnSpc>
              <a:spcBef>
                <a:spcPts val="200"/>
              </a:spcBef>
            </a:pPr>
            <a:r>
              <a:rPr lang="en-US" sz="1200" b="0" dirty="0">
                <a:solidFill>
                  <a:srgbClr val="000000"/>
                </a:solidFill>
              </a:rPr>
              <a:t>Support event logging.</a:t>
            </a:r>
          </a:p>
          <a:p>
            <a:pPr marL="398463" lvl="1" indent="-171450">
              <a:lnSpc>
                <a:spcPct val="100000"/>
              </a:lnSpc>
              <a:spcBef>
                <a:spcPts val="200"/>
              </a:spcBef>
            </a:pPr>
            <a:r>
              <a:rPr lang="en-US" sz="1200" b="0" dirty="0">
                <a:solidFill>
                  <a:srgbClr val="000000"/>
                </a:solidFill>
              </a:rPr>
              <a:t>Support Dynamic Sensor Devices.</a:t>
            </a:r>
          </a:p>
          <a:p>
            <a:pPr marL="398463" lvl="1" indent="-171450">
              <a:lnSpc>
                <a:spcPct val="100000"/>
              </a:lnSpc>
              <a:spcBef>
                <a:spcPts val="200"/>
              </a:spcBef>
            </a:pPr>
            <a:r>
              <a:rPr lang="en-US" sz="1200" b="0" dirty="0">
                <a:solidFill>
                  <a:srgbClr val="000000"/>
                </a:solidFill>
              </a:rPr>
              <a:t>Support FRU recovery, including FRU reset and power cycling.</a:t>
            </a:r>
          </a:p>
          <a:p>
            <a:pPr marL="398463" lvl="1" indent="-171450">
              <a:lnSpc>
                <a:spcPct val="100000"/>
              </a:lnSpc>
              <a:spcBef>
                <a:spcPts val="200"/>
              </a:spcBef>
            </a:pPr>
            <a:r>
              <a:rPr lang="en-US" sz="1200" b="0" dirty="0">
                <a:solidFill>
                  <a:srgbClr val="000000"/>
                </a:solidFill>
              </a:rPr>
              <a:t>FRU Payload Control – power, reset, graceful reboot &amp; initiating diagnostics</a:t>
            </a:r>
          </a:p>
          <a:p>
            <a:endParaRPr lang="en-US" dirty="0"/>
          </a:p>
        </p:txBody>
      </p:sp>
      <p:sp>
        <p:nvSpPr>
          <p:cNvPr id="23" name="Rectangle 22">
            <a:hlinkClick r:id="rId2"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pSp>
        <p:nvGrpSpPr>
          <p:cNvPr id="39" name="Group 38">
            <a:extLst>
              <a:ext uri="{FF2B5EF4-FFF2-40B4-BE49-F238E27FC236}">
                <a16:creationId xmlns:a16="http://schemas.microsoft.com/office/drawing/2014/main" id="{22FCCA1B-3265-4C61-BB7E-53CCC20B93BA}"/>
              </a:ext>
            </a:extLst>
          </p:cNvPr>
          <p:cNvGrpSpPr/>
          <p:nvPr/>
        </p:nvGrpSpPr>
        <p:grpSpPr>
          <a:xfrm>
            <a:off x="456964" y="152400"/>
            <a:ext cx="4819649" cy="2537460"/>
            <a:chOff x="0" y="0"/>
            <a:chExt cx="5545459" cy="2919793"/>
          </a:xfrm>
        </p:grpSpPr>
        <p:sp>
          <p:nvSpPr>
            <p:cNvPr id="40" name="Freeform 194">
              <a:extLst>
                <a:ext uri="{FF2B5EF4-FFF2-40B4-BE49-F238E27FC236}">
                  <a16:creationId xmlns:a16="http://schemas.microsoft.com/office/drawing/2014/main" id="{896BA791-97B1-4055-80DB-B0C847324256}"/>
                </a:ext>
              </a:extLst>
            </p:cNvPr>
            <p:cNvSpPr>
              <a:spLocks/>
            </p:cNvSpPr>
            <p:nvPr/>
          </p:nvSpPr>
          <p:spPr bwMode="auto">
            <a:xfrm>
              <a:off x="62201" y="305509"/>
              <a:ext cx="3016932" cy="2614284"/>
            </a:xfrm>
            <a:custGeom>
              <a:avLst/>
              <a:gdLst>
                <a:gd name="T0" fmla="*/ 1915751820 w 4751"/>
                <a:gd name="T1" fmla="*/ 0 h 4117"/>
                <a:gd name="T2" fmla="*/ 957674294 w 4751"/>
                <a:gd name="T3" fmla="*/ 1660070340 h 4117"/>
                <a:gd name="T4" fmla="*/ 0 w 4751"/>
                <a:gd name="T5" fmla="*/ 0 h 4117"/>
                <a:gd name="T6" fmla="*/ 1915751820 w 4751"/>
                <a:gd name="T7" fmla="*/ 0 h 4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51" h="4117">
                  <a:moveTo>
                    <a:pt x="4751" y="0"/>
                  </a:moveTo>
                  <a:lnTo>
                    <a:pt x="2375" y="4117"/>
                  </a:lnTo>
                  <a:lnTo>
                    <a:pt x="0" y="0"/>
                  </a:lnTo>
                  <a:lnTo>
                    <a:pt x="4751" y="0"/>
                  </a:lnTo>
                  <a:close/>
                </a:path>
              </a:pathLst>
            </a:custGeom>
            <a:solidFill>
              <a:srgbClr val="8DABD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41" name="Freeform 195">
              <a:extLst>
                <a:ext uri="{FF2B5EF4-FFF2-40B4-BE49-F238E27FC236}">
                  <a16:creationId xmlns:a16="http://schemas.microsoft.com/office/drawing/2014/main" id="{23A9F892-714B-45DF-8BC7-0C479FA74923}"/>
                </a:ext>
              </a:extLst>
            </p:cNvPr>
            <p:cNvSpPr>
              <a:spLocks/>
            </p:cNvSpPr>
            <p:nvPr/>
          </p:nvSpPr>
          <p:spPr bwMode="auto">
            <a:xfrm>
              <a:off x="62201" y="305509"/>
              <a:ext cx="3016932" cy="2614284"/>
            </a:xfrm>
            <a:custGeom>
              <a:avLst/>
              <a:gdLst>
                <a:gd name="T0" fmla="*/ 1915751820 w 4751"/>
                <a:gd name="T1" fmla="*/ 0 h 4117"/>
                <a:gd name="T2" fmla="*/ 957674294 w 4751"/>
                <a:gd name="T3" fmla="*/ 1660070340 h 4117"/>
                <a:gd name="T4" fmla="*/ 0 w 4751"/>
                <a:gd name="T5" fmla="*/ 0 h 4117"/>
                <a:gd name="T6" fmla="*/ 1915751820 w 4751"/>
                <a:gd name="T7" fmla="*/ 0 h 4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51" h="4117">
                  <a:moveTo>
                    <a:pt x="4751" y="0"/>
                  </a:moveTo>
                  <a:lnTo>
                    <a:pt x="2375" y="4117"/>
                  </a:lnTo>
                  <a:lnTo>
                    <a:pt x="0" y="0"/>
                  </a:lnTo>
                  <a:lnTo>
                    <a:pt x="4751" y="0"/>
                  </a:lnTo>
                  <a:close/>
                </a:path>
              </a:pathLst>
            </a:custGeom>
            <a:noFill/>
            <a:ln w="127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dirty="0"/>
            </a:p>
          </p:txBody>
        </p:sp>
        <p:cxnSp>
          <p:nvCxnSpPr>
            <p:cNvPr id="42" name="Line 196">
              <a:extLst>
                <a:ext uri="{FF2B5EF4-FFF2-40B4-BE49-F238E27FC236}">
                  <a16:creationId xmlns:a16="http://schemas.microsoft.com/office/drawing/2014/main" id="{5E7F0123-1E34-4C28-B16C-48F1430AB590}"/>
                </a:ext>
              </a:extLst>
            </p:cNvPr>
            <p:cNvCxnSpPr/>
            <p:nvPr/>
          </p:nvCxnSpPr>
          <p:spPr bwMode="auto">
            <a:xfrm>
              <a:off x="868009" y="1701854"/>
              <a:ext cx="1405915" cy="700"/>
            </a:xfrm>
            <a:prstGeom prst="line">
              <a:avLst/>
            </a:prstGeom>
            <a:noFill/>
            <a:ln w="13335" cap="rnd">
              <a:solidFill>
                <a:srgbClr val="FFFFFF"/>
              </a:solidFill>
              <a:round/>
              <a:headEnd/>
              <a:tailEnd/>
            </a:ln>
            <a:extLst>
              <a:ext uri="{909E8E84-426E-40DD-AFC4-6F175D3DCCD1}">
                <a14:hiddenFill xmlns:a14="http://schemas.microsoft.com/office/drawing/2010/main">
                  <a:noFill/>
                </a14:hiddenFill>
              </a:ext>
            </a:extLst>
          </p:spPr>
        </p:cxnSp>
        <p:sp>
          <p:nvSpPr>
            <p:cNvPr id="43" name="Rectangle 42">
              <a:extLst>
                <a:ext uri="{FF2B5EF4-FFF2-40B4-BE49-F238E27FC236}">
                  <a16:creationId xmlns:a16="http://schemas.microsoft.com/office/drawing/2014/main" id="{E2EE1199-3FB8-45EC-A82D-404AF4C5ADB7}"/>
                </a:ext>
              </a:extLst>
            </p:cNvPr>
            <p:cNvSpPr>
              <a:spLocks noChangeArrowheads="1"/>
            </p:cNvSpPr>
            <p:nvPr/>
          </p:nvSpPr>
          <p:spPr bwMode="auto">
            <a:xfrm>
              <a:off x="1305514" y="1943314"/>
              <a:ext cx="521308" cy="25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spcBef>
                  <a:spcPts val="0"/>
                </a:spcBef>
                <a:spcAft>
                  <a:spcPts val="0"/>
                </a:spcAft>
                <a:tabLst>
                  <a:tab pos="457200" algn="l"/>
                </a:tabLst>
              </a:pPr>
              <a:r>
                <a:rPr lang="en-US" sz="12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Tier 1</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4" name="Rectangle 43">
              <a:extLst>
                <a:ext uri="{FF2B5EF4-FFF2-40B4-BE49-F238E27FC236}">
                  <a16:creationId xmlns:a16="http://schemas.microsoft.com/office/drawing/2014/main" id="{AF9D1028-B823-49E9-A302-7007165320F2}"/>
                </a:ext>
              </a:extLst>
            </p:cNvPr>
            <p:cNvSpPr>
              <a:spLocks noChangeArrowheads="1"/>
            </p:cNvSpPr>
            <p:nvPr/>
          </p:nvSpPr>
          <p:spPr bwMode="auto">
            <a:xfrm>
              <a:off x="1305514" y="1218894"/>
              <a:ext cx="506003" cy="23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spcBef>
                  <a:spcPts val="0"/>
                </a:spcBef>
                <a:spcAft>
                  <a:spcPts val="0"/>
                </a:spcAft>
                <a:tabLst>
                  <a:tab pos="457200" algn="l"/>
                </a:tabLst>
              </a:pPr>
              <a:r>
                <a:rPr lang="en-US" sz="12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Tier 2</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5" name="Freeform 201">
              <a:extLst>
                <a:ext uri="{FF2B5EF4-FFF2-40B4-BE49-F238E27FC236}">
                  <a16:creationId xmlns:a16="http://schemas.microsoft.com/office/drawing/2014/main" id="{03B79752-77D0-442E-A314-FA93810DEC2F}"/>
                </a:ext>
              </a:extLst>
            </p:cNvPr>
            <p:cNvSpPr>
              <a:spLocks/>
            </p:cNvSpPr>
            <p:nvPr/>
          </p:nvSpPr>
          <p:spPr bwMode="auto">
            <a:xfrm>
              <a:off x="4161144" y="605218"/>
              <a:ext cx="536006" cy="1745056"/>
            </a:xfrm>
            <a:custGeom>
              <a:avLst/>
              <a:gdLst>
                <a:gd name="T0" fmla="*/ 170181905 w 844"/>
                <a:gd name="T1" fmla="*/ 0 h 2748"/>
                <a:gd name="T2" fmla="*/ 340363810 w 844"/>
                <a:gd name="T3" fmla="*/ 170168361 h 2748"/>
                <a:gd name="T4" fmla="*/ 227850181 w 844"/>
                <a:gd name="T5" fmla="*/ 170168361 h 2748"/>
                <a:gd name="T6" fmla="*/ 227850181 w 844"/>
                <a:gd name="T7" fmla="*/ 937942199 h 2748"/>
                <a:gd name="T8" fmla="*/ 340363810 w 844"/>
                <a:gd name="T9" fmla="*/ 937942199 h 2748"/>
                <a:gd name="T10" fmla="*/ 170181905 w 844"/>
                <a:gd name="T11" fmla="*/ 1108110560 h 2748"/>
                <a:gd name="T12" fmla="*/ 0 w 844"/>
                <a:gd name="T13" fmla="*/ 937942199 h 2748"/>
                <a:gd name="T14" fmla="*/ 112110354 w 844"/>
                <a:gd name="T15" fmla="*/ 937942199 h 2748"/>
                <a:gd name="T16" fmla="*/ 112110354 w 844"/>
                <a:gd name="T17" fmla="*/ 170168361 h 2748"/>
                <a:gd name="T18" fmla="*/ 0 w 844"/>
                <a:gd name="T19" fmla="*/ 170168361 h 2748"/>
                <a:gd name="T20" fmla="*/ 170181905 w 844"/>
                <a:gd name="T21" fmla="*/ 0 h 27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4" h="2748">
                  <a:moveTo>
                    <a:pt x="422" y="0"/>
                  </a:moveTo>
                  <a:lnTo>
                    <a:pt x="844" y="422"/>
                  </a:lnTo>
                  <a:lnTo>
                    <a:pt x="565" y="422"/>
                  </a:lnTo>
                  <a:lnTo>
                    <a:pt x="565" y="2326"/>
                  </a:lnTo>
                  <a:lnTo>
                    <a:pt x="844" y="2326"/>
                  </a:lnTo>
                  <a:lnTo>
                    <a:pt x="422" y="2748"/>
                  </a:lnTo>
                  <a:lnTo>
                    <a:pt x="0" y="2326"/>
                  </a:lnTo>
                  <a:lnTo>
                    <a:pt x="278" y="2326"/>
                  </a:lnTo>
                  <a:lnTo>
                    <a:pt x="278" y="422"/>
                  </a:lnTo>
                  <a:lnTo>
                    <a:pt x="0" y="422"/>
                  </a:lnTo>
                  <a:lnTo>
                    <a:pt x="422"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46" name="Freeform 202">
              <a:extLst>
                <a:ext uri="{FF2B5EF4-FFF2-40B4-BE49-F238E27FC236}">
                  <a16:creationId xmlns:a16="http://schemas.microsoft.com/office/drawing/2014/main" id="{184795C5-C1D3-4D60-91B2-895719D5B296}"/>
                </a:ext>
              </a:extLst>
            </p:cNvPr>
            <p:cNvSpPr>
              <a:spLocks/>
            </p:cNvSpPr>
            <p:nvPr/>
          </p:nvSpPr>
          <p:spPr bwMode="auto">
            <a:xfrm>
              <a:off x="4161144" y="605219"/>
              <a:ext cx="536006" cy="1745056"/>
            </a:xfrm>
            <a:custGeom>
              <a:avLst/>
              <a:gdLst>
                <a:gd name="T0" fmla="*/ 170181905 w 844"/>
                <a:gd name="T1" fmla="*/ 0 h 2748"/>
                <a:gd name="T2" fmla="*/ 340363810 w 844"/>
                <a:gd name="T3" fmla="*/ 170168361 h 2748"/>
                <a:gd name="T4" fmla="*/ 227850181 w 844"/>
                <a:gd name="T5" fmla="*/ 170168361 h 2748"/>
                <a:gd name="T6" fmla="*/ 227850181 w 844"/>
                <a:gd name="T7" fmla="*/ 937942199 h 2748"/>
                <a:gd name="T8" fmla="*/ 340363810 w 844"/>
                <a:gd name="T9" fmla="*/ 937942199 h 2748"/>
                <a:gd name="T10" fmla="*/ 170181905 w 844"/>
                <a:gd name="T11" fmla="*/ 1108110560 h 2748"/>
                <a:gd name="T12" fmla="*/ 0 w 844"/>
                <a:gd name="T13" fmla="*/ 937942199 h 2748"/>
                <a:gd name="T14" fmla="*/ 112110354 w 844"/>
                <a:gd name="T15" fmla="*/ 937942199 h 2748"/>
                <a:gd name="T16" fmla="*/ 112110354 w 844"/>
                <a:gd name="T17" fmla="*/ 170168361 h 2748"/>
                <a:gd name="T18" fmla="*/ 0 w 844"/>
                <a:gd name="T19" fmla="*/ 170168361 h 2748"/>
                <a:gd name="T20" fmla="*/ 170181905 w 844"/>
                <a:gd name="T21" fmla="*/ 0 h 27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4" h="2748">
                  <a:moveTo>
                    <a:pt x="422" y="0"/>
                  </a:moveTo>
                  <a:lnTo>
                    <a:pt x="844" y="422"/>
                  </a:lnTo>
                  <a:lnTo>
                    <a:pt x="565" y="422"/>
                  </a:lnTo>
                  <a:lnTo>
                    <a:pt x="565" y="2326"/>
                  </a:lnTo>
                  <a:lnTo>
                    <a:pt x="844" y="2326"/>
                  </a:lnTo>
                  <a:lnTo>
                    <a:pt x="422" y="2748"/>
                  </a:lnTo>
                  <a:lnTo>
                    <a:pt x="0" y="2326"/>
                  </a:lnTo>
                  <a:lnTo>
                    <a:pt x="278" y="2326"/>
                  </a:lnTo>
                  <a:lnTo>
                    <a:pt x="278" y="422"/>
                  </a:lnTo>
                  <a:lnTo>
                    <a:pt x="0" y="422"/>
                  </a:lnTo>
                  <a:lnTo>
                    <a:pt x="422" y="0"/>
                  </a:lnTo>
                  <a:close/>
                </a:path>
              </a:pathLst>
            </a:custGeom>
            <a:noFill/>
            <a:ln w="127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dirty="0"/>
            </a:p>
          </p:txBody>
        </p:sp>
        <p:sp>
          <p:nvSpPr>
            <p:cNvPr id="47" name="Freeform 203">
              <a:extLst>
                <a:ext uri="{FF2B5EF4-FFF2-40B4-BE49-F238E27FC236}">
                  <a16:creationId xmlns:a16="http://schemas.microsoft.com/office/drawing/2014/main" id="{D742024D-F973-44EA-969B-E113E532B94B}"/>
                </a:ext>
              </a:extLst>
            </p:cNvPr>
            <p:cNvSpPr>
              <a:spLocks/>
            </p:cNvSpPr>
            <p:nvPr/>
          </p:nvSpPr>
          <p:spPr bwMode="auto">
            <a:xfrm>
              <a:off x="3312135" y="2350239"/>
              <a:ext cx="2233324" cy="569532"/>
            </a:xfrm>
            <a:custGeom>
              <a:avLst/>
              <a:gdLst>
                <a:gd name="T0" fmla="*/ 633200570 w 7680"/>
                <a:gd name="T1" fmla="*/ 130099700 h 1536"/>
                <a:gd name="T2" fmla="*/ 649436370 w 7680"/>
                <a:gd name="T3" fmla="*/ 113837237 h 1536"/>
                <a:gd name="T4" fmla="*/ 649436370 w 7680"/>
                <a:gd name="T5" fmla="*/ 16262462 h 1536"/>
                <a:gd name="T6" fmla="*/ 633200570 w 7680"/>
                <a:gd name="T7" fmla="*/ 0 h 1536"/>
                <a:gd name="T8" fmla="*/ 633200570 w 7680"/>
                <a:gd name="T9" fmla="*/ 0 h 1536"/>
                <a:gd name="T10" fmla="*/ 16235800 w 7680"/>
                <a:gd name="T11" fmla="*/ 0 h 1536"/>
                <a:gd name="T12" fmla="*/ 0 w 7680"/>
                <a:gd name="T13" fmla="*/ 16262462 h 1536"/>
                <a:gd name="T14" fmla="*/ 0 w 7680"/>
                <a:gd name="T15" fmla="*/ 16262462 h 1536"/>
                <a:gd name="T16" fmla="*/ 0 w 7680"/>
                <a:gd name="T17" fmla="*/ 113837237 h 1536"/>
                <a:gd name="T18" fmla="*/ 16235800 w 7680"/>
                <a:gd name="T19" fmla="*/ 130099700 h 1536"/>
                <a:gd name="T20" fmla="*/ 16235800 w 7680"/>
                <a:gd name="T21" fmla="*/ 130099700 h 1536"/>
                <a:gd name="T22" fmla="*/ 633200570 w 7680"/>
                <a:gd name="T23" fmla="*/ 130099700 h 1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680" h="1536">
                  <a:moveTo>
                    <a:pt x="7488" y="1536"/>
                  </a:moveTo>
                  <a:cubicBezTo>
                    <a:pt x="7594" y="1536"/>
                    <a:pt x="7680" y="1450"/>
                    <a:pt x="7680" y="1344"/>
                  </a:cubicBezTo>
                  <a:lnTo>
                    <a:pt x="7680" y="192"/>
                  </a:lnTo>
                  <a:cubicBezTo>
                    <a:pt x="7680" y="86"/>
                    <a:pt x="7594" y="0"/>
                    <a:pt x="7488" y="0"/>
                  </a:cubicBezTo>
                  <a:lnTo>
                    <a:pt x="7488" y="0"/>
                  </a:lnTo>
                  <a:lnTo>
                    <a:pt x="192" y="0"/>
                  </a:lnTo>
                  <a:cubicBezTo>
                    <a:pt x="86" y="0"/>
                    <a:pt x="0" y="86"/>
                    <a:pt x="0" y="192"/>
                  </a:cubicBezTo>
                  <a:lnTo>
                    <a:pt x="0" y="192"/>
                  </a:lnTo>
                  <a:lnTo>
                    <a:pt x="0" y="1344"/>
                  </a:lnTo>
                  <a:cubicBezTo>
                    <a:pt x="0" y="1450"/>
                    <a:pt x="86" y="1536"/>
                    <a:pt x="192" y="1536"/>
                  </a:cubicBezTo>
                  <a:lnTo>
                    <a:pt x="192" y="1536"/>
                  </a:lnTo>
                  <a:lnTo>
                    <a:pt x="7488" y="1536"/>
                  </a:lnTo>
                  <a:close/>
                </a:path>
              </a:pathLst>
            </a:custGeom>
            <a:solidFill>
              <a:srgbClr val="9A9A9A"/>
            </a:solidFill>
            <a:ln w="0">
              <a:solidFill>
                <a:srgbClr val="000000"/>
              </a:solidFill>
              <a:round/>
              <a:headEnd/>
              <a:tailEnd/>
            </a:ln>
          </p:spPr>
          <p:txBody>
            <a:bodyPr rot="0" vert="horz" wrap="square" lIns="91440" tIns="45720" rIns="91440" bIns="45720" anchor="t" anchorCtr="0" upright="1">
              <a:noAutofit/>
            </a:bodyPr>
            <a:lstStyle/>
            <a:p>
              <a:pPr marL="0" marR="0" algn="ctr">
                <a:spcBef>
                  <a:spcPts val="0"/>
                </a:spcBef>
                <a:spcAft>
                  <a:spcPts val="0"/>
                </a:spcAft>
                <a:tabLst>
                  <a:tab pos="457200" algn="l"/>
                </a:tabLst>
              </a:pPr>
              <a:r>
                <a:rPr lang="en-US" sz="12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Simplest</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tabLst>
                  <a:tab pos="457200" algn="l"/>
                </a:tabLst>
              </a:pPr>
              <a:r>
                <a:rPr lang="en-US" sz="12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implementation</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600"/>
                </a:spcBef>
                <a:spcAft>
                  <a:spcPts val="0"/>
                </a:spcAft>
                <a:tabLst>
                  <a:tab pos="4572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600"/>
                </a:spcBef>
                <a:spcAft>
                  <a:spcPts val="0"/>
                </a:spcAf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 </a:t>
              </a:r>
            </a:p>
          </p:txBody>
        </p:sp>
        <p:sp>
          <p:nvSpPr>
            <p:cNvPr id="48" name="Freeform 206">
              <a:extLst>
                <a:ext uri="{FF2B5EF4-FFF2-40B4-BE49-F238E27FC236}">
                  <a16:creationId xmlns:a16="http://schemas.microsoft.com/office/drawing/2014/main" id="{9CF6E104-54FA-48FC-A82C-C1AF504673F6}"/>
                </a:ext>
              </a:extLst>
            </p:cNvPr>
            <p:cNvSpPr>
              <a:spLocks/>
            </p:cNvSpPr>
            <p:nvPr/>
          </p:nvSpPr>
          <p:spPr bwMode="auto">
            <a:xfrm>
              <a:off x="3312135" y="158105"/>
              <a:ext cx="2233324" cy="447114"/>
            </a:xfrm>
            <a:custGeom>
              <a:avLst/>
              <a:gdLst>
                <a:gd name="T0" fmla="*/ 633200570 w 7680"/>
                <a:gd name="T1" fmla="*/ 130128804 h 1536"/>
                <a:gd name="T2" fmla="*/ 649436370 w 7680"/>
                <a:gd name="T3" fmla="*/ 113862703 h 1536"/>
                <a:gd name="T4" fmla="*/ 649436370 w 7680"/>
                <a:gd name="T5" fmla="*/ 113862703 h 1536"/>
                <a:gd name="T6" fmla="*/ 649436370 w 7680"/>
                <a:gd name="T7" fmla="*/ 16266100 h 1536"/>
                <a:gd name="T8" fmla="*/ 633200570 w 7680"/>
                <a:gd name="T9" fmla="*/ 0 h 1536"/>
                <a:gd name="T10" fmla="*/ 16235800 w 7680"/>
                <a:gd name="T11" fmla="*/ 0 h 1536"/>
                <a:gd name="T12" fmla="*/ 0 w 7680"/>
                <a:gd name="T13" fmla="*/ 16266100 h 1536"/>
                <a:gd name="T14" fmla="*/ 0 w 7680"/>
                <a:gd name="T15" fmla="*/ 16266100 h 1536"/>
                <a:gd name="T16" fmla="*/ 0 w 7680"/>
                <a:gd name="T17" fmla="*/ 113862703 h 1536"/>
                <a:gd name="T18" fmla="*/ 16235800 w 7680"/>
                <a:gd name="T19" fmla="*/ 130128804 h 1536"/>
                <a:gd name="T20" fmla="*/ 16235800 w 7680"/>
                <a:gd name="T21" fmla="*/ 130128804 h 1536"/>
                <a:gd name="T22" fmla="*/ 633200570 w 7680"/>
                <a:gd name="T23" fmla="*/ 130128804 h 1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680" h="1536">
                  <a:moveTo>
                    <a:pt x="7488" y="1536"/>
                  </a:moveTo>
                  <a:cubicBezTo>
                    <a:pt x="7594" y="1536"/>
                    <a:pt x="7680" y="1450"/>
                    <a:pt x="7680" y="1344"/>
                  </a:cubicBezTo>
                  <a:lnTo>
                    <a:pt x="7680" y="1344"/>
                  </a:lnTo>
                  <a:lnTo>
                    <a:pt x="7680" y="192"/>
                  </a:lnTo>
                  <a:cubicBezTo>
                    <a:pt x="7680" y="86"/>
                    <a:pt x="7594" y="0"/>
                    <a:pt x="7488" y="0"/>
                  </a:cubicBezTo>
                  <a:lnTo>
                    <a:pt x="192" y="0"/>
                  </a:lnTo>
                  <a:cubicBezTo>
                    <a:pt x="86" y="0"/>
                    <a:pt x="0" y="86"/>
                    <a:pt x="0" y="192"/>
                  </a:cubicBezTo>
                  <a:lnTo>
                    <a:pt x="0" y="192"/>
                  </a:lnTo>
                  <a:lnTo>
                    <a:pt x="0" y="1344"/>
                  </a:lnTo>
                  <a:cubicBezTo>
                    <a:pt x="0" y="1450"/>
                    <a:pt x="86" y="1536"/>
                    <a:pt x="192" y="1536"/>
                  </a:cubicBezTo>
                  <a:lnTo>
                    <a:pt x="192" y="1536"/>
                  </a:lnTo>
                  <a:lnTo>
                    <a:pt x="7488" y="1536"/>
                  </a:lnTo>
                  <a:close/>
                </a:path>
              </a:pathLst>
            </a:custGeom>
            <a:solidFill>
              <a:srgbClr val="9A9A9A"/>
            </a:solidFill>
            <a:ln w="0">
              <a:solidFill>
                <a:srgbClr val="000000"/>
              </a:solidFill>
              <a:round/>
              <a:headEnd/>
              <a:tailEnd/>
            </a:ln>
          </p:spPr>
          <p:txBody>
            <a:bodyPr rot="0" vert="horz" wrap="square" lIns="91440" tIns="45720" rIns="91440" bIns="45720" anchor="t" anchorCtr="0" upright="1">
              <a:noAutofit/>
            </a:bodyPr>
            <a:lstStyle/>
            <a:p>
              <a:pPr marL="0" marR="0" algn="ctr">
                <a:spcBef>
                  <a:spcPts val="600"/>
                </a:spcBef>
                <a:spcAft>
                  <a:spcPts val="0"/>
                </a:spcAft>
                <a:tabLst>
                  <a:tab pos="457200" algn="l"/>
                </a:tabLst>
              </a:pPr>
              <a:r>
                <a:rPr lang="en-US" sz="12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Highest functionality</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9" name="Freeform 208">
              <a:extLst>
                <a:ext uri="{FF2B5EF4-FFF2-40B4-BE49-F238E27FC236}">
                  <a16:creationId xmlns:a16="http://schemas.microsoft.com/office/drawing/2014/main" id="{33CE9D17-7203-4C72-8E04-2499AF111BA7}"/>
                </a:ext>
              </a:extLst>
            </p:cNvPr>
            <p:cNvSpPr>
              <a:spLocks/>
            </p:cNvSpPr>
            <p:nvPr/>
          </p:nvSpPr>
          <p:spPr bwMode="auto">
            <a:xfrm>
              <a:off x="0" y="0"/>
              <a:ext cx="3126733" cy="268609"/>
            </a:xfrm>
            <a:custGeom>
              <a:avLst/>
              <a:gdLst>
                <a:gd name="T0" fmla="*/ 992737728 w 4924"/>
                <a:gd name="T1" fmla="*/ 0 h 423"/>
                <a:gd name="T2" fmla="*/ 1985475455 w 4924"/>
                <a:gd name="T3" fmla="*/ 76613891 h 423"/>
                <a:gd name="T4" fmla="*/ 1330236297 w 4924"/>
                <a:gd name="T5" fmla="*/ 76613891 h 423"/>
                <a:gd name="T6" fmla="*/ 1330236297 w 4924"/>
                <a:gd name="T7" fmla="*/ 170566715 h 423"/>
                <a:gd name="T8" fmla="*/ 655239158 w 4924"/>
                <a:gd name="T9" fmla="*/ 170566715 h 423"/>
                <a:gd name="T10" fmla="*/ 655239158 w 4924"/>
                <a:gd name="T11" fmla="*/ 76613891 h 423"/>
                <a:gd name="T12" fmla="*/ 0 w 4924"/>
                <a:gd name="T13" fmla="*/ 76613891 h 423"/>
                <a:gd name="T14" fmla="*/ 992737728 w 4924"/>
                <a:gd name="T15" fmla="*/ 0 h 4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924" h="423">
                  <a:moveTo>
                    <a:pt x="2462" y="0"/>
                  </a:moveTo>
                  <a:lnTo>
                    <a:pt x="4924" y="190"/>
                  </a:lnTo>
                  <a:lnTo>
                    <a:pt x="3299" y="190"/>
                  </a:lnTo>
                  <a:lnTo>
                    <a:pt x="3299" y="423"/>
                  </a:lnTo>
                  <a:lnTo>
                    <a:pt x="1625" y="423"/>
                  </a:lnTo>
                  <a:lnTo>
                    <a:pt x="1625" y="190"/>
                  </a:lnTo>
                  <a:lnTo>
                    <a:pt x="0" y="190"/>
                  </a:lnTo>
                  <a:lnTo>
                    <a:pt x="2462" y="0"/>
                  </a:lnTo>
                  <a:close/>
                </a:path>
              </a:pathLst>
            </a:custGeom>
            <a:solidFill>
              <a:srgbClr val="8DABD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cxnSp>
          <p:nvCxnSpPr>
            <p:cNvPr id="50" name="Line 196">
              <a:extLst>
                <a:ext uri="{FF2B5EF4-FFF2-40B4-BE49-F238E27FC236}">
                  <a16:creationId xmlns:a16="http://schemas.microsoft.com/office/drawing/2014/main" id="{C978EA8A-D79A-4CEE-9890-5A576EA72247}"/>
                </a:ext>
              </a:extLst>
            </p:cNvPr>
            <p:cNvCxnSpPr>
              <a:cxnSpLocks/>
            </p:cNvCxnSpPr>
            <p:nvPr/>
          </p:nvCxnSpPr>
          <p:spPr bwMode="auto">
            <a:xfrm>
              <a:off x="472105" y="1002632"/>
              <a:ext cx="2209004" cy="0"/>
            </a:xfrm>
            <a:prstGeom prst="line">
              <a:avLst/>
            </a:prstGeom>
            <a:noFill/>
            <a:ln w="13335" cap="rnd">
              <a:solidFill>
                <a:srgbClr val="FFFFFF"/>
              </a:solidFill>
              <a:round/>
              <a:headEnd/>
              <a:tailEnd/>
            </a:ln>
            <a:extLst>
              <a:ext uri="{909E8E84-426E-40DD-AFC4-6F175D3DCCD1}">
                <a14:hiddenFill xmlns:a14="http://schemas.microsoft.com/office/drawing/2010/main">
                  <a:noFill/>
                </a14:hiddenFill>
              </a:ext>
            </a:extLst>
          </p:spPr>
        </p:cxnSp>
        <p:sp>
          <p:nvSpPr>
            <p:cNvPr id="51" name="Rectangle 50">
              <a:extLst>
                <a:ext uri="{FF2B5EF4-FFF2-40B4-BE49-F238E27FC236}">
                  <a16:creationId xmlns:a16="http://schemas.microsoft.com/office/drawing/2014/main" id="{A8C79C1A-66FB-4C25-93E2-11A90D0384F7}"/>
                </a:ext>
              </a:extLst>
            </p:cNvPr>
            <p:cNvSpPr>
              <a:spLocks noChangeArrowheads="1"/>
            </p:cNvSpPr>
            <p:nvPr/>
          </p:nvSpPr>
          <p:spPr bwMode="auto">
            <a:xfrm>
              <a:off x="1317012" y="567964"/>
              <a:ext cx="664566" cy="23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spcBef>
                  <a:spcPts val="0"/>
                </a:spcBef>
                <a:spcAft>
                  <a:spcPts val="0"/>
                </a:spcAft>
                <a:tabLst>
                  <a:tab pos="457200" algn="l"/>
                </a:tabLst>
              </a:pPr>
              <a:r>
                <a:rPr lang="en-US" sz="12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Tier 3</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6992564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400" dirty="0"/>
              <a:t>Chassis Manager Physical Location</a:t>
            </a:r>
          </a:p>
        </p:txBody>
      </p:sp>
      <p:sp>
        <p:nvSpPr>
          <p:cNvPr id="3" name="Content Placeholder 2"/>
          <p:cNvSpPr>
            <a:spLocks noGrp="1"/>
          </p:cNvSpPr>
          <p:nvPr>
            <p:ph idx="1"/>
          </p:nvPr>
        </p:nvSpPr>
        <p:spPr>
          <a:xfrm>
            <a:off x="3808412" y="1289304"/>
            <a:ext cx="7746595" cy="4828032"/>
          </a:xfrm>
        </p:spPr>
        <p:txBody>
          <a:bodyPr/>
          <a:lstStyle/>
          <a:p>
            <a:pPr>
              <a:lnSpc>
                <a:spcPct val="100000"/>
              </a:lnSpc>
            </a:pPr>
            <a:r>
              <a:rPr lang="en-US" sz="1600" dirty="0"/>
              <a:t>All the </a:t>
            </a:r>
            <a:r>
              <a:rPr lang="it-IT" sz="1600" dirty="0"/>
              <a:t>Backplane Profiles in </a:t>
            </a:r>
            <a:r>
              <a:rPr lang="it-IT" sz="1600" dirty="0">
                <a:hlinkClick r:id="rId3" action="ppaction://hlinksldjump"/>
              </a:rPr>
              <a:t>[VITA 65-2012]</a:t>
            </a:r>
            <a:r>
              <a:rPr lang="it-IT" sz="1600" dirty="0"/>
              <a:t> indicate a location for the ChMC (presumed to be co-located with the Chassis Manager)</a:t>
            </a:r>
          </a:p>
          <a:p>
            <a:pPr lvl="1">
              <a:lnSpc>
                <a:spcPct val="100000"/>
              </a:lnSpc>
            </a:pPr>
            <a:r>
              <a:rPr lang="it-IT" sz="1400" b="0" dirty="0"/>
              <a:t>A Switch Slot if there is one</a:t>
            </a:r>
          </a:p>
          <a:p>
            <a:pPr lvl="1">
              <a:lnSpc>
                <a:spcPct val="100000"/>
              </a:lnSpc>
            </a:pPr>
            <a:r>
              <a:rPr lang="it-IT" sz="1400" b="0" dirty="0"/>
              <a:t>For topologies with no central switch, one of the other Plug-In Modules is indicated</a:t>
            </a:r>
          </a:p>
          <a:p>
            <a:pPr lvl="1">
              <a:lnSpc>
                <a:spcPct val="100000"/>
              </a:lnSpc>
            </a:pPr>
            <a:r>
              <a:rPr lang="it-IT" sz="1400" b="0" dirty="0"/>
              <a:t>The Chassis Manager (including ChMC) may be where it is indicated on the topology diagram or somewhere else in the chassis</a:t>
            </a:r>
          </a:p>
          <a:p>
            <a:pPr>
              <a:lnSpc>
                <a:spcPct val="100000"/>
              </a:lnSpc>
              <a:spcBef>
                <a:spcPts val="1800"/>
              </a:spcBef>
            </a:pPr>
            <a:r>
              <a:rPr lang="it-IT" sz="1600" dirty="0"/>
              <a:t>Starting with [</a:t>
            </a:r>
            <a:r>
              <a:rPr lang="it-IT" sz="1600" dirty="0">
                <a:hlinkClick r:id="rId3" action="ppaction://hlinksldjump"/>
              </a:rPr>
              <a:t>VITA 65.0-2017</a:t>
            </a:r>
            <a:r>
              <a:rPr lang="it-IT" sz="1600" dirty="0"/>
              <a:t>] the location of the ChMC is not indicated on the backplane topology diagram</a:t>
            </a:r>
          </a:p>
          <a:p>
            <a:pPr lvl="1">
              <a:lnSpc>
                <a:spcPct val="100000"/>
              </a:lnSpc>
            </a:pPr>
            <a:r>
              <a:rPr lang="it-IT" sz="1400" b="0" dirty="0"/>
              <a:t>For more background, see Observation 7.5-2 in </a:t>
            </a:r>
            <a:r>
              <a:rPr lang="it-IT" sz="1400" b="0" dirty="0">
                <a:hlinkClick r:id="rId3" action="ppaction://hlinksldjump"/>
              </a:rPr>
              <a:t>[VITA 65.0]</a:t>
            </a:r>
            <a:endParaRPr lang="it-IT" sz="1400" b="0" dirty="0"/>
          </a:p>
          <a:p>
            <a:pPr>
              <a:lnSpc>
                <a:spcPct val="100000"/>
              </a:lnSpc>
            </a:pPr>
            <a:r>
              <a:rPr lang="it-IT" sz="1600" dirty="0"/>
              <a:t>The ChMC can be elsewhere in the chassis rather than on an OpenVPX Plug</a:t>
            </a:r>
            <a:r>
              <a:rPr lang="en-US" sz="1600" dirty="0"/>
              <a:t>‑</a:t>
            </a:r>
            <a:r>
              <a:rPr lang="it-IT" sz="1600" dirty="0"/>
              <a:t>In Module</a:t>
            </a:r>
          </a:p>
          <a:p>
            <a:pPr lvl="1">
              <a:lnSpc>
                <a:spcPct val="100000"/>
              </a:lnSpc>
            </a:pPr>
            <a:endParaRPr lang="it-IT" sz="1400" b="0" dirty="0"/>
          </a:p>
        </p:txBody>
      </p:sp>
      <p:sp>
        <p:nvSpPr>
          <p:cNvPr id="8" name="TextBox 7"/>
          <p:cNvSpPr txBox="1"/>
          <p:nvPr/>
        </p:nvSpPr>
        <p:spPr>
          <a:xfrm>
            <a:off x="203147" y="5867400"/>
            <a:ext cx="3947825" cy="461665"/>
          </a:xfrm>
          <a:prstGeom prst="rect">
            <a:avLst/>
          </a:prstGeom>
          <a:noFill/>
        </p:spPr>
        <p:txBody>
          <a:bodyPr wrap="square" rtlCol="0">
            <a:spAutoFit/>
          </a:bodyPr>
          <a:lstStyle/>
          <a:p>
            <a:r>
              <a:rPr lang="en-US" sz="1200" b="1" dirty="0">
                <a:solidFill>
                  <a:srgbClr val="0070C0"/>
                </a:solidFill>
              </a:rPr>
              <a:t>[VITA 65.0-2012] Backplane Profiles: BKP6‑CEN05‑11.2.5‑n </a:t>
            </a:r>
          </a:p>
        </p:txBody>
      </p:sp>
      <p:sp>
        <p:nvSpPr>
          <p:cNvPr id="7" name="Rectangle 6">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4011313415"/>
              </p:ext>
            </p:extLst>
          </p:nvPr>
        </p:nvGraphicFramePr>
        <p:xfrm>
          <a:off x="152400" y="1066800"/>
          <a:ext cx="3403600" cy="4800600"/>
        </p:xfrm>
        <a:graphic>
          <a:graphicData uri="http://schemas.openxmlformats.org/presentationml/2006/ole">
            <mc:AlternateContent xmlns:mc="http://schemas.openxmlformats.org/markup-compatibility/2006">
              <mc:Choice xmlns:v="urn:schemas-microsoft-com:vml" Requires="v">
                <p:oleObj spid="_x0000_s323257" name="Visio" r:id="rId5" imgW="7764485" imgH="10928304" progId="Visio.Drawing.11">
                  <p:embed/>
                </p:oleObj>
              </mc:Choice>
              <mc:Fallback>
                <p:oleObj name="Visio" r:id="rId5" imgW="7764485" imgH="10928304" progId="Visio.Drawing.11">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066800"/>
                        <a:ext cx="3403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1534688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730229" cy="813816"/>
          </a:xfrm>
        </p:spPr>
        <p:txBody>
          <a:bodyPr/>
          <a:lstStyle/>
          <a:p>
            <a:pPr>
              <a:lnSpc>
                <a:spcPct val="100000"/>
              </a:lnSpc>
            </a:pPr>
            <a:r>
              <a:rPr lang="en-US" sz="2400" dirty="0">
                <a:solidFill>
                  <a:schemeClr val="tx1"/>
                </a:solidFill>
              </a:rPr>
              <a:t>Prognostics and Predictive Maintenance –</a:t>
            </a:r>
            <a:br>
              <a:rPr lang="en-US" sz="2400" dirty="0">
                <a:solidFill>
                  <a:schemeClr val="tx1"/>
                </a:solidFill>
              </a:rPr>
            </a:br>
            <a:r>
              <a:rPr lang="en-US" sz="2000" dirty="0">
                <a:solidFill>
                  <a:schemeClr val="tx1"/>
                </a:solidFill>
              </a:rPr>
              <a:t>A Way to Deal With Connector Fretting Corrosion</a:t>
            </a:r>
          </a:p>
        </p:txBody>
      </p:sp>
      <p:sp>
        <p:nvSpPr>
          <p:cNvPr id="3" name="Content Placeholder 2"/>
          <p:cNvSpPr>
            <a:spLocks noGrp="1"/>
          </p:cNvSpPr>
          <p:nvPr>
            <p:ph idx="1"/>
          </p:nvPr>
        </p:nvSpPr>
        <p:spPr>
          <a:xfrm>
            <a:off x="303212" y="1066800"/>
            <a:ext cx="8610599" cy="4191000"/>
          </a:xfrm>
        </p:spPr>
        <p:txBody>
          <a:bodyPr/>
          <a:lstStyle/>
          <a:p>
            <a:pPr>
              <a:lnSpc>
                <a:spcPct val="100000"/>
              </a:lnSpc>
            </a:pPr>
            <a:r>
              <a:rPr lang="en-US" sz="1800" dirty="0"/>
              <a:t>There are areas where a low error rate is considered normal and such errors are recovered from with no impact on mission</a:t>
            </a:r>
          </a:p>
          <a:p>
            <a:pPr lvl="1">
              <a:lnSpc>
                <a:spcPct val="100000"/>
              </a:lnSpc>
            </a:pPr>
            <a:r>
              <a:rPr lang="en-US" sz="1600" dirty="0"/>
              <a:t>An increased error rate indicates that there is more likely to be an impending failure that would interfere with mission</a:t>
            </a:r>
          </a:p>
          <a:p>
            <a:pPr>
              <a:lnSpc>
                <a:spcPct val="100000"/>
              </a:lnSpc>
              <a:spcBef>
                <a:spcPts val="1500"/>
              </a:spcBef>
            </a:pPr>
            <a:r>
              <a:rPr lang="en-US" sz="1800" dirty="0"/>
              <a:t>Examples of areas where a low rate of errors are routinely corrected</a:t>
            </a:r>
          </a:p>
          <a:p>
            <a:pPr lvl="1">
              <a:lnSpc>
                <a:spcPct val="100000"/>
              </a:lnSpc>
            </a:pPr>
            <a:r>
              <a:rPr lang="en-US" sz="1600" dirty="0"/>
              <a:t>Communication errors on serial links both internal and external</a:t>
            </a:r>
          </a:p>
          <a:p>
            <a:pPr lvl="2">
              <a:lnSpc>
                <a:spcPct val="100000"/>
              </a:lnSpc>
              <a:spcBef>
                <a:spcPts val="100"/>
              </a:spcBef>
            </a:pPr>
            <a:r>
              <a:rPr lang="en-US" sz="1400" b="0" dirty="0"/>
              <a:t>Can give indication of health of connectors and fiber-optic transceivers</a:t>
            </a:r>
          </a:p>
          <a:p>
            <a:pPr lvl="1">
              <a:lnSpc>
                <a:spcPct val="100000"/>
              </a:lnSpc>
            </a:pPr>
            <a:r>
              <a:rPr lang="en-US" sz="1600" dirty="0"/>
              <a:t>Memory ECC (Error-Correcting Code)</a:t>
            </a:r>
          </a:p>
          <a:p>
            <a:pPr lvl="1">
              <a:lnSpc>
                <a:spcPct val="100000"/>
              </a:lnSpc>
            </a:pPr>
            <a:r>
              <a:rPr lang="en-US" sz="1600" dirty="0"/>
              <a:t>Storage (both magnetic and solid state)</a:t>
            </a:r>
          </a:p>
          <a:p>
            <a:pPr>
              <a:lnSpc>
                <a:spcPct val="100000"/>
              </a:lnSpc>
              <a:spcBef>
                <a:spcPts val="1500"/>
              </a:spcBef>
            </a:pPr>
            <a:r>
              <a:rPr lang="en-US" sz="1800" dirty="0"/>
              <a:t>Expect that an increased rate of correctable errors prognosticates likely impending hard failure:</a:t>
            </a:r>
          </a:p>
          <a:p>
            <a:pPr lvl="1">
              <a:lnSpc>
                <a:spcPct val="100000"/>
              </a:lnSpc>
            </a:pPr>
            <a:r>
              <a:rPr lang="en-US" sz="1600" dirty="0"/>
              <a:t>Expect that in the case of connectors the increase in errors will be gradual</a:t>
            </a:r>
          </a:p>
          <a:p>
            <a:pPr lvl="2">
              <a:lnSpc>
                <a:spcPct val="100000"/>
              </a:lnSpc>
              <a:spcBef>
                <a:spcPts val="100"/>
              </a:spcBef>
            </a:pPr>
            <a:r>
              <a:rPr lang="en-US" sz="1400" b="0" dirty="0"/>
              <a:t>Warning before a connector deteriorates to point of interfering with application</a:t>
            </a:r>
          </a:p>
        </p:txBody>
      </p:sp>
      <p:sp>
        <p:nvSpPr>
          <p:cNvPr id="7" name="Content Placeholder 55"/>
          <p:cNvSpPr txBox="1">
            <a:spLocks/>
          </p:cNvSpPr>
          <p:nvPr/>
        </p:nvSpPr>
        <p:spPr>
          <a:xfrm>
            <a:off x="303212" y="5334000"/>
            <a:ext cx="8610599" cy="966850"/>
          </a:xfrm>
          <a:prstGeom prst="rect">
            <a:avLst/>
          </a:prstGeom>
          <a:solidFill>
            <a:schemeClr val="accent5"/>
          </a:solidFill>
          <a:ln w="12700">
            <a:solidFill>
              <a:schemeClr val="tx1"/>
            </a:solidFill>
          </a:ln>
        </p:spPr>
        <p:txBody>
          <a:bodyPr anchor="ctr"/>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a:lnSpc>
                <a:spcPct val="100000"/>
              </a:lnSpc>
            </a:pPr>
            <a:r>
              <a:rPr lang="en-US" sz="1800" kern="0" dirty="0"/>
              <a:t>Put infrastructure in place to log corrected errors</a:t>
            </a:r>
          </a:p>
          <a:p>
            <a:pPr lvl="1">
              <a:lnSpc>
                <a:spcPct val="100000"/>
              </a:lnSpc>
              <a:spcBef>
                <a:spcPts val="300"/>
              </a:spcBef>
            </a:pPr>
            <a:r>
              <a:rPr lang="en-US" sz="1600" kern="0" dirty="0"/>
              <a:t>Expect would enable predictive maintenance of connectors in high vibration environment as well as other components</a:t>
            </a:r>
          </a:p>
        </p:txBody>
      </p:sp>
      <p:sp>
        <p:nvSpPr>
          <p:cNvPr id="5" name="Rectangle 4">
            <a:hlinkClick r:id="rId2"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9" name="Picture 8" descr="P2-15 1_001"/>
          <p:cNvPicPr>
            <a:picLocks noChangeAspect="1" noChangeArrowheads="1"/>
          </p:cNvPicPr>
          <p:nvPr/>
        </p:nvPicPr>
        <p:blipFill>
          <a:blip r:embed="rId3">
            <a:lum bright="-8000"/>
            <a:extLst>
              <a:ext uri="{28A0092B-C50C-407E-A947-70E740481C1C}">
                <a14:useLocalDpi xmlns:a14="http://schemas.microsoft.com/office/drawing/2010/main" val="0"/>
              </a:ext>
            </a:extLst>
          </a:blip>
          <a:srcRect/>
          <a:stretch>
            <a:fillRect/>
          </a:stretch>
        </p:blipFill>
        <p:spPr bwMode="auto">
          <a:xfrm>
            <a:off x="9505729" y="996950"/>
            <a:ext cx="2517775"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P2 15J test 3 St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1285" y="3308350"/>
            <a:ext cx="25066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6"/>
          <p:cNvSpPr txBox="1">
            <a:spLocks noChangeArrowheads="1"/>
          </p:cNvSpPr>
          <p:nvPr/>
        </p:nvSpPr>
        <p:spPr bwMode="auto">
          <a:xfrm>
            <a:off x="9447212" y="5635693"/>
            <a:ext cx="2523904"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pPr>
              <a:spcBef>
                <a:spcPct val="50000"/>
              </a:spcBef>
            </a:pPr>
            <a:r>
              <a:rPr lang="en-US" altLang="en-US" sz="1400" dirty="0">
                <a:solidFill>
                  <a:srgbClr val="0070C0"/>
                </a:solidFill>
                <a:hlinkClick r:id="rId5" action="ppaction://hlinksldjump"/>
              </a:rPr>
              <a:t>Example of connector fretting</a:t>
            </a:r>
            <a:endParaRPr lang="en-US" altLang="en-US" sz="1400" dirty="0">
              <a:solidFill>
                <a:srgbClr val="0070C0"/>
              </a:solidFill>
            </a:endParaRPr>
          </a:p>
        </p:txBody>
      </p:sp>
      <p:sp>
        <p:nvSpPr>
          <p:cNvPr id="12" name="TextBox 10"/>
          <p:cNvSpPr txBox="1">
            <a:spLocks noChangeArrowheads="1"/>
          </p:cNvSpPr>
          <p:nvPr/>
        </p:nvSpPr>
        <p:spPr bwMode="auto">
          <a:xfrm>
            <a:off x="9505729" y="6019800"/>
            <a:ext cx="25760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200" dirty="0">
                <a:solidFill>
                  <a:srgbClr val="7030A0"/>
                </a:solidFill>
              </a:rPr>
              <a:t>Pictures courtesy of TE Connectivity</a:t>
            </a:r>
          </a:p>
        </p:txBody>
      </p:sp>
      <p:sp>
        <p:nvSpPr>
          <p:cNvPr id="13" name="TextBox 12"/>
          <p:cNvSpPr txBox="1"/>
          <p:nvPr/>
        </p:nvSpPr>
        <p:spPr>
          <a:xfrm>
            <a:off x="1821068" y="6642556"/>
            <a:ext cx="7110148" cy="215444"/>
          </a:xfrm>
          <a:prstGeom prst="rect">
            <a:avLst/>
          </a:prstGeom>
          <a:noFill/>
        </p:spPr>
        <p:txBody>
          <a:bodyPr wrap="square" rtlCol="0">
            <a:spAutoFit/>
          </a:bodyPr>
          <a:lstStyle/>
          <a:p>
            <a:pPr>
              <a:defRPr/>
            </a:pPr>
            <a:r>
              <a:rPr lang="en-US" sz="800" b="1" dirty="0"/>
              <a:t>Slideshows: </a:t>
            </a:r>
            <a:r>
              <a:rPr lang="en-US" sz="800" b="1" dirty="0">
                <a:hlinkClick r:id="" action="ppaction://customshow?id=7&amp;return=true"/>
              </a:rPr>
              <a:t>Connector Fretting Full Detail</a:t>
            </a:r>
            <a:endParaRPr lang="en-US" sz="800" b="1" dirty="0"/>
          </a:p>
        </p:txBody>
      </p:sp>
    </p:spTree>
    <p:extLst>
      <p:ext uri="{BB962C8B-B14F-4D97-AF65-F5344CB8AC3E}">
        <p14:creationId xmlns:p14="http://schemas.microsoft.com/office/powerpoint/2010/main" val="404887113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628655" cy="813816"/>
          </a:xfrm>
          <a:noFill/>
          <a:ln w="9525">
            <a:noFill/>
            <a:miter lim="800000"/>
            <a:headEnd/>
            <a:tailEnd/>
          </a:ln>
          <a:effectLst/>
        </p:spPr>
        <p:txBody>
          <a:bodyPr vert="horz" wrap="square" lIns="92064" tIns="46033" rIns="92064" bIns="46033" numCol="1" anchor="ctr" anchorCtr="0" compatLnSpc="1">
            <a:prstTxWarp prst="textNoShape">
              <a:avLst/>
            </a:prstTxWarp>
          </a:bodyPr>
          <a:lstStyle/>
          <a:p>
            <a:pPr marL="2974975" indent="-2974975" algn="l">
              <a:lnSpc>
                <a:spcPct val="100000"/>
              </a:lnSpc>
            </a:pPr>
            <a:r>
              <a:rPr lang="en-US" sz="2400" dirty="0">
                <a:solidFill>
                  <a:srgbClr val="002060"/>
                </a:solidFill>
              </a:rPr>
              <a:t>Subsection Outline: Slot, Backplane, and Module Profiles (Including AMPS)</a:t>
            </a:r>
          </a:p>
        </p:txBody>
      </p:sp>
      <p:sp>
        <p:nvSpPr>
          <p:cNvPr id="3" name="Content Placeholder 2"/>
          <p:cNvSpPr>
            <a:spLocks noGrp="1"/>
          </p:cNvSpPr>
          <p:nvPr>
            <p:ph idx="1"/>
          </p:nvPr>
        </p:nvSpPr>
        <p:spPr>
          <a:xfrm>
            <a:off x="633818" y="1143000"/>
            <a:ext cx="11327993" cy="5181600"/>
          </a:xfrm>
        </p:spPr>
        <p:txBody>
          <a:bodyPr/>
          <a:lstStyle/>
          <a:p>
            <a:pPr>
              <a:lnSpc>
                <a:spcPct val="100000"/>
              </a:lnSpc>
              <a:spcBef>
                <a:spcPts val="900"/>
              </a:spcBef>
            </a:pPr>
            <a:r>
              <a:rPr lang="en-US" sz="1400" dirty="0">
                <a:solidFill>
                  <a:schemeClr val="tx1">
                    <a:alpha val="50000"/>
                  </a:schemeClr>
                </a:solidFill>
              </a:rPr>
              <a:t>Introduction</a:t>
            </a:r>
          </a:p>
          <a:p>
            <a:pPr>
              <a:lnSpc>
                <a:spcPct val="100000"/>
              </a:lnSpc>
              <a:spcBef>
                <a:spcPts val="900"/>
              </a:spcBef>
            </a:pPr>
            <a:r>
              <a:rPr lang="en-US" sz="1400" dirty="0">
                <a:solidFill>
                  <a:schemeClr val="tx1">
                    <a:alpha val="50000"/>
                  </a:schemeClr>
                </a:solidFill>
              </a:rPr>
              <a:t>Protocols</a:t>
            </a:r>
          </a:p>
          <a:p>
            <a:pPr>
              <a:lnSpc>
                <a:spcPct val="100000"/>
              </a:lnSpc>
              <a:spcBef>
                <a:spcPts val="900"/>
              </a:spcBef>
            </a:pPr>
            <a:r>
              <a:rPr lang="en-US" sz="1400" dirty="0">
                <a:solidFill>
                  <a:schemeClr val="tx1">
                    <a:alpha val="50000"/>
                  </a:schemeClr>
                </a:solidFill>
              </a:rPr>
              <a:t>Cooling, form factors, and copper connectors</a:t>
            </a:r>
          </a:p>
          <a:p>
            <a:pPr>
              <a:lnSpc>
                <a:spcPct val="100000"/>
              </a:lnSpc>
              <a:spcBef>
                <a:spcPts val="900"/>
              </a:spcBef>
            </a:pPr>
            <a:r>
              <a:rPr lang="en-US" sz="1400" dirty="0">
                <a:solidFill>
                  <a:schemeClr val="tx1">
                    <a:alpha val="50000"/>
                  </a:schemeClr>
                </a:solidFill>
              </a:rPr>
              <a:t>Blind mate optical and coax connectors</a:t>
            </a:r>
          </a:p>
          <a:p>
            <a:pPr>
              <a:lnSpc>
                <a:spcPct val="100000"/>
              </a:lnSpc>
              <a:spcBef>
                <a:spcPts val="900"/>
              </a:spcBef>
            </a:pPr>
            <a:r>
              <a:rPr lang="en-US" sz="1400" dirty="0">
                <a:solidFill>
                  <a:schemeClr val="tx1">
                    <a:alpha val="50000"/>
                  </a:schemeClr>
                </a:solidFill>
              </a:rPr>
              <a:t>Utility Plane including radial clocks and VITA 62 power supply Plug-In Modules</a:t>
            </a:r>
          </a:p>
          <a:p>
            <a:pPr>
              <a:lnSpc>
                <a:spcPct val="100000"/>
              </a:lnSpc>
              <a:spcBef>
                <a:spcPts val="900"/>
              </a:spcBef>
            </a:pPr>
            <a:r>
              <a:rPr lang="en-US" sz="1400" dirty="0"/>
              <a:t>Slot, Backplane, and Module Profiles</a:t>
            </a:r>
          </a:p>
          <a:p>
            <a:pPr lvl="1">
              <a:lnSpc>
                <a:spcPct val="100000"/>
              </a:lnSpc>
              <a:spcBef>
                <a:spcPts val="700"/>
              </a:spcBef>
            </a:pPr>
            <a:r>
              <a:rPr lang="en-US" sz="1400" dirty="0">
                <a:hlinkClick r:id="rId3" action="ppaction://hlinksldjump"/>
              </a:rPr>
              <a:t>Slot Profiles</a:t>
            </a:r>
            <a:r>
              <a:rPr lang="en-US" sz="1400" dirty="0"/>
              <a:t>, </a:t>
            </a:r>
            <a:r>
              <a:rPr lang="en-US" sz="1400" dirty="0">
                <a:hlinkClick r:id="rId4" action="ppaction://hlinksldjump"/>
              </a:rPr>
              <a:t>Name Construction</a:t>
            </a:r>
            <a:r>
              <a:rPr lang="en-US" sz="1400" dirty="0"/>
              <a:t>, </a:t>
            </a:r>
            <a:r>
              <a:rPr lang="en-US" sz="1400" dirty="0">
                <a:hlinkClick r:id="rId5" action="ppaction://hlinksldjump"/>
              </a:rPr>
              <a:t>Pin Num</a:t>
            </a:r>
            <a:r>
              <a:rPr lang="en-US" sz="1400" dirty="0"/>
              <a:t>, </a:t>
            </a:r>
            <a:r>
              <a:rPr lang="en-US" sz="1400" dirty="0">
                <a:hlinkClick r:id="rId6" action="ppaction://hlinksldjump"/>
              </a:rPr>
              <a:t>Dash Options</a:t>
            </a:r>
            <a:r>
              <a:rPr lang="en-US" sz="1400" dirty="0"/>
              <a:t>, </a:t>
            </a:r>
            <a:r>
              <a:rPr lang="en-US" sz="1400" dirty="0">
                <a:hlinkClick r:id="rId7" action="ppaction://hlinksldjump"/>
              </a:rPr>
              <a:t>Optical Profiles</a:t>
            </a:r>
            <a:r>
              <a:rPr lang="en-US" sz="1400" dirty="0"/>
              <a:t>, </a:t>
            </a:r>
            <a:r>
              <a:rPr lang="en-US" sz="1400" dirty="0">
                <a:hlinkClick r:id="rId8" action="ppaction://hlinksldjump"/>
              </a:rPr>
              <a:t>Unused Ports</a:t>
            </a:r>
            <a:r>
              <a:rPr lang="en-US" sz="1400" dirty="0"/>
              <a:t>, </a:t>
            </a:r>
            <a:r>
              <a:rPr lang="en-US" sz="1400" dirty="0">
                <a:hlinkClick r:id="rId9" action="ppaction://hlinksldjump"/>
              </a:rPr>
              <a:t>Repartitioning</a:t>
            </a:r>
            <a:endParaRPr lang="en-US" sz="1400" dirty="0">
              <a:hlinkClick r:id="rId10" action="ppaction://hlinksldjump"/>
            </a:endParaRPr>
          </a:p>
          <a:p>
            <a:pPr lvl="1">
              <a:lnSpc>
                <a:spcPct val="100000"/>
              </a:lnSpc>
              <a:spcBef>
                <a:spcPts val="700"/>
              </a:spcBef>
            </a:pPr>
            <a:r>
              <a:rPr lang="en-US" sz="1400" dirty="0">
                <a:hlinkClick r:id="rId11" action="ppaction://hlinksldjump"/>
              </a:rPr>
              <a:t>Communication Planes</a:t>
            </a:r>
            <a:endParaRPr lang="en-US" sz="1400" dirty="0"/>
          </a:p>
          <a:p>
            <a:pPr lvl="1">
              <a:lnSpc>
                <a:spcPct val="100000"/>
              </a:lnSpc>
              <a:spcBef>
                <a:spcPts val="700"/>
              </a:spcBef>
            </a:pPr>
            <a:r>
              <a:rPr lang="en-US" sz="1400" dirty="0">
                <a:hlinkClick r:id="rId12" action="ppaction://hlinksldjump"/>
              </a:rPr>
              <a:t>Backplane Profiles</a:t>
            </a:r>
            <a:endParaRPr lang="en-US" sz="1400" dirty="0"/>
          </a:p>
          <a:p>
            <a:pPr lvl="1">
              <a:lnSpc>
                <a:spcPct val="100000"/>
              </a:lnSpc>
              <a:spcBef>
                <a:spcPts val="700"/>
              </a:spcBef>
            </a:pPr>
            <a:r>
              <a:rPr lang="en-US" sz="1400" dirty="0">
                <a:hlinkClick r:id="rId13" action="ppaction://hlinksldjump"/>
              </a:rPr>
              <a:t>A Plug-In Module can comply with Multiple Slot Profiles</a:t>
            </a:r>
            <a:endParaRPr lang="en-US" sz="1400" dirty="0"/>
          </a:p>
          <a:p>
            <a:pPr lvl="1">
              <a:lnSpc>
                <a:spcPct val="100000"/>
              </a:lnSpc>
              <a:spcBef>
                <a:spcPts val="700"/>
              </a:spcBef>
            </a:pPr>
            <a:r>
              <a:rPr lang="en-US" sz="1400" dirty="0">
                <a:hlinkClick r:id="rId14" action="ppaction://hlinksldjump"/>
              </a:rPr>
              <a:t>Classic Module Profiles</a:t>
            </a:r>
            <a:r>
              <a:rPr lang="en-US" sz="1400" dirty="0"/>
              <a:t>, </a:t>
            </a:r>
            <a:r>
              <a:rPr lang="en-US" sz="1400" dirty="0">
                <a:hlinkClick r:id="rId15" action="ppaction://hlinksldjump"/>
              </a:rPr>
              <a:t>Alternative Module Profile Scheme (AMPS)</a:t>
            </a:r>
            <a:endParaRPr lang="en-US" sz="1400" dirty="0"/>
          </a:p>
          <a:p>
            <a:pPr lvl="2">
              <a:lnSpc>
                <a:spcPct val="100000"/>
              </a:lnSpc>
              <a:spcBef>
                <a:spcPts val="100"/>
              </a:spcBef>
            </a:pPr>
            <a:r>
              <a:rPr lang="en-US" sz="1200" b="0" dirty="0">
                <a:hlinkClick r:id="rId16" action="ppaction://hlinksldjump"/>
              </a:rPr>
              <a:t>List of [VITA 65.0] protocol sections</a:t>
            </a:r>
            <a:endParaRPr lang="en-US" sz="1200" b="0" dirty="0"/>
          </a:p>
          <a:p>
            <a:pPr lvl="1">
              <a:lnSpc>
                <a:spcPct val="100000"/>
              </a:lnSpc>
              <a:spcBef>
                <a:spcPts val="700"/>
              </a:spcBef>
            </a:pPr>
            <a:r>
              <a:rPr lang="en-US" sz="1400" dirty="0">
                <a:hlinkClick r:id="rId17" action="ppaction://hlinksldjump"/>
              </a:rPr>
              <a:t>Popular OpenVPX 3U Slot Profiles</a:t>
            </a:r>
            <a:endParaRPr lang="en-US" sz="1400" dirty="0"/>
          </a:p>
          <a:p>
            <a:pPr lvl="1">
              <a:lnSpc>
                <a:spcPct val="100000"/>
              </a:lnSpc>
              <a:spcBef>
                <a:spcPts val="700"/>
              </a:spcBef>
            </a:pPr>
            <a:r>
              <a:rPr lang="en-US" sz="1400" dirty="0">
                <a:hlinkClick r:id="rId18" action="ppaction://hlinksldjump"/>
              </a:rPr>
              <a:t>OpenVPX intended use &amp; RTMs </a:t>
            </a:r>
            <a:endParaRPr lang="en-US" sz="1400" dirty="0"/>
          </a:p>
          <a:p>
            <a:pPr lvl="1">
              <a:lnSpc>
                <a:spcPct val="100000"/>
              </a:lnSpc>
              <a:spcBef>
                <a:spcPts val="700"/>
              </a:spcBef>
            </a:pPr>
            <a:r>
              <a:rPr lang="en-US" sz="1400" dirty="0">
                <a:hlinkClick r:id="rId19" action="ppaction://hlinksldjump"/>
              </a:rPr>
              <a:t>Interoperability – dealing with User Defined pins</a:t>
            </a:r>
            <a:r>
              <a:rPr lang="en-US" sz="1400" dirty="0"/>
              <a:t>, </a:t>
            </a:r>
            <a:r>
              <a:rPr lang="en-US" sz="1400" dirty="0">
                <a:hlinkClick r:id="rId20" action="ppaction://hlinksldjump"/>
              </a:rPr>
              <a:t>Customizing backplanes</a:t>
            </a:r>
            <a:endParaRPr lang="en-US" sz="1400" dirty="0"/>
          </a:p>
          <a:p>
            <a:pPr>
              <a:lnSpc>
                <a:spcPct val="100000"/>
              </a:lnSpc>
              <a:spcBef>
                <a:spcPts val="900"/>
              </a:spcBef>
            </a:pPr>
            <a:r>
              <a:rPr lang="en-US" sz="1400" dirty="0">
                <a:solidFill>
                  <a:schemeClr val="tx1">
                    <a:alpha val="50000"/>
                  </a:schemeClr>
                </a:solidFill>
              </a:rPr>
              <a:t>Slot Profile and Backplane Profile examples</a:t>
            </a:r>
          </a:p>
          <a:p>
            <a:pPr>
              <a:lnSpc>
                <a:spcPct val="100000"/>
              </a:lnSpc>
              <a:spcBef>
                <a:spcPts val="900"/>
              </a:spcBef>
            </a:pPr>
            <a:r>
              <a:rPr lang="en-US" sz="1400" dirty="0">
                <a:solidFill>
                  <a:schemeClr val="tx1">
                    <a:alpha val="50000"/>
                  </a:schemeClr>
                </a:solidFill>
              </a:rPr>
              <a:t>Summary and References</a:t>
            </a:r>
          </a:p>
        </p:txBody>
      </p:sp>
      <p:sp>
        <p:nvSpPr>
          <p:cNvPr id="4" name="TextBox 3"/>
          <p:cNvSpPr txBox="1"/>
          <p:nvPr/>
        </p:nvSpPr>
        <p:spPr>
          <a:xfrm>
            <a:off x="1821068" y="6642556"/>
            <a:ext cx="7110148" cy="215444"/>
          </a:xfrm>
          <a:prstGeom prst="rect">
            <a:avLst/>
          </a:prstGeom>
          <a:noFill/>
        </p:spPr>
        <p:txBody>
          <a:bodyPr wrap="square" rtlCol="0">
            <a:spAutoFit/>
          </a:bodyPr>
          <a:lstStyle/>
          <a:p>
            <a:pPr>
              <a:defRPr/>
            </a:pPr>
            <a:r>
              <a:rPr lang="en-US" sz="800" b="1" dirty="0"/>
              <a:t>Slideshows: </a:t>
            </a:r>
            <a:r>
              <a:rPr lang="en-US" sz="800" b="1" dirty="0">
                <a:hlinkClick r:id="" action="ppaction://customshow?id=2&amp;return=true"/>
              </a:rPr>
              <a:t>Profiles Moderate</a:t>
            </a:r>
            <a:endParaRPr lang="en-US" sz="800" b="1" dirty="0"/>
          </a:p>
        </p:txBody>
      </p:sp>
      <p:sp>
        <p:nvSpPr>
          <p:cNvPr id="5" name="Rectangle 4">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423511196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a:extLst>
              <a:ext uri="{FF2B5EF4-FFF2-40B4-BE49-F238E27FC236}">
                <a16:creationId xmlns:a16="http://schemas.microsoft.com/office/drawing/2014/main" id="{E36279AC-00AE-4715-9963-4A88837D5F48}"/>
              </a:ext>
            </a:extLst>
          </p:cNvPr>
          <p:cNvGraphicFramePr>
            <a:graphicFrameLocks noChangeAspect="1"/>
          </p:cNvGraphicFramePr>
          <p:nvPr>
            <p:extLst>
              <p:ext uri="{D42A27DB-BD31-4B8C-83A1-F6EECF244321}">
                <p14:modId xmlns:p14="http://schemas.microsoft.com/office/powerpoint/2010/main" val="1134611946"/>
              </p:ext>
            </p:extLst>
          </p:nvPr>
        </p:nvGraphicFramePr>
        <p:xfrm>
          <a:off x="3748726" y="3486024"/>
          <a:ext cx="3962400" cy="2424956"/>
        </p:xfrm>
        <a:graphic>
          <a:graphicData uri="http://schemas.openxmlformats.org/presentationml/2006/ole">
            <mc:AlternateContent xmlns:mc="http://schemas.openxmlformats.org/markup-compatibility/2006">
              <mc:Choice xmlns:v="urn:schemas-microsoft-com:vml" Requires="v">
                <p:oleObj spid="_x0000_s388076" name="Visio" r:id="rId4" imgW="4183274" imgH="2560130" progId="Visio.Drawing.11">
                  <p:embed/>
                </p:oleObj>
              </mc:Choice>
              <mc:Fallback>
                <p:oleObj name="Visio" r:id="rId4" imgW="4183274" imgH="2560130" progId="Visio.Drawing.11">
                  <p:embed/>
                  <p:pic>
                    <p:nvPicPr>
                      <p:cNvPr id="20" name="Object 19"/>
                      <p:cNvPicPr/>
                      <p:nvPr/>
                    </p:nvPicPr>
                    <p:blipFill>
                      <a:blip r:embed="rId5"/>
                      <a:stretch>
                        <a:fillRect/>
                      </a:stretch>
                    </p:blipFill>
                    <p:spPr>
                      <a:xfrm>
                        <a:off x="3748726" y="3486024"/>
                        <a:ext cx="3962400" cy="2424956"/>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A0DCFBAD-AC4B-45EE-BF2E-C486026B408C}"/>
              </a:ext>
            </a:extLst>
          </p:cNvPr>
          <p:cNvGraphicFramePr>
            <a:graphicFrameLocks noChangeAspect="1"/>
          </p:cNvGraphicFramePr>
          <p:nvPr>
            <p:extLst>
              <p:ext uri="{D42A27DB-BD31-4B8C-83A1-F6EECF244321}">
                <p14:modId xmlns:p14="http://schemas.microsoft.com/office/powerpoint/2010/main" val="3404283258"/>
              </p:ext>
            </p:extLst>
          </p:nvPr>
        </p:nvGraphicFramePr>
        <p:xfrm>
          <a:off x="7618412" y="3429000"/>
          <a:ext cx="4150907" cy="2281831"/>
        </p:xfrm>
        <a:graphic>
          <a:graphicData uri="http://schemas.openxmlformats.org/presentationml/2006/ole">
            <mc:AlternateContent xmlns:mc="http://schemas.openxmlformats.org/markup-compatibility/2006">
              <mc:Choice xmlns:v="urn:schemas-microsoft-com:vml" Requires="v">
                <p:oleObj spid="_x0000_s388077" name="Visio" r:id="rId6" imgW="4396350" imgH="2415430" progId="Visio.Drawing.11">
                  <p:embed/>
                </p:oleObj>
              </mc:Choice>
              <mc:Fallback>
                <p:oleObj name="Visio" r:id="rId6" imgW="4396350" imgH="2415430" progId="Visio.Drawing.11">
                  <p:embed/>
                  <p:pic>
                    <p:nvPicPr>
                      <p:cNvPr id="21" name="Object 20">
                        <a:extLst>
                          <a:ext uri="{FF2B5EF4-FFF2-40B4-BE49-F238E27FC236}">
                            <a16:creationId xmlns:a16="http://schemas.microsoft.com/office/drawing/2014/main" id="{4AD26638-0D49-4A0A-9B9F-A757C53FB7C6}"/>
                          </a:ext>
                        </a:extLst>
                      </p:cNvPr>
                      <p:cNvPicPr>
                        <a:picLocks noChangeAspect="1" noChangeArrowheads="1"/>
                      </p:cNvPicPr>
                      <p:nvPr/>
                    </p:nvPicPr>
                    <p:blipFill>
                      <a:blip r:embed="rId7"/>
                      <a:srcRect/>
                      <a:stretch>
                        <a:fillRect/>
                      </a:stretch>
                    </p:blipFill>
                    <p:spPr bwMode="auto">
                      <a:xfrm>
                        <a:off x="7618412" y="3429000"/>
                        <a:ext cx="4150907" cy="2281831"/>
                      </a:xfrm>
                      <a:prstGeom prst="rect">
                        <a:avLst/>
                      </a:prstGeom>
                      <a:noFill/>
                      <a:ln>
                        <a:noFill/>
                      </a:ln>
                    </p:spPr>
                  </p:pic>
                </p:oleObj>
              </mc:Fallback>
            </mc:AlternateContent>
          </a:graphicData>
        </a:graphic>
      </p:graphicFrame>
      <p:sp>
        <p:nvSpPr>
          <p:cNvPr id="5" name="Rectangle 4"/>
          <p:cNvSpPr/>
          <p:nvPr/>
        </p:nvSpPr>
        <p:spPr bwMode="auto">
          <a:xfrm>
            <a:off x="0" y="152400"/>
            <a:ext cx="4469236"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 name="Title 1"/>
          <p:cNvSpPr>
            <a:spLocks noGrp="1"/>
          </p:cNvSpPr>
          <p:nvPr>
            <p:ph type="title"/>
          </p:nvPr>
        </p:nvSpPr>
        <p:spPr>
          <a:xfrm>
            <a:off x="4113212" y="100584"/>
            <a:ext cx="7086600" cy="813816"/>
          </a:xfrm>
        </p:spPr>
        <p:txBody>
          <a:bodyPr/>
          <a:lstStyle/>
          <a:p>
            <a:pPr>
              <a:lnSpc>
                <a:spcPct val="100000"/>
              </a:lnSpc>
            </a:pPr>
            <a:r>
              <a:rPr lang="en-US" sz="2400" dirty="0"/>
              <a:t>Slot Profiles</a:t>
            </a:r>
          </a:p>
        </p:txBody>
      </p:sp>
      <p:sp>
        <p:nvSpPr>
          <p:cNvPr id="3" name="Content Placeholder 2"/>
          <p:cNvSpPr>
            <a:spLocks noGrp="1"/>
          </p:cNvSpPr>
          <p:nvPr>
            <p:ph idx="1"/>
          </p:nvPr>
        </p:nvSpPr>
        <p:spPr>
          <a:xfrm>
            <a:off x="3503612" y="1066800"/>
            <a:ext cx="8431239" cy="2590800"/>
          </a:xfrm>
        </p:spPr>
        <p:txBody>
          <a:bodyPr/>
          <a:lstStyle/>
          <a:p>
            <a:pPr>
              <a:lnSpc>
                <a:spcPct val="100000"/>
              </a:lnSpc>
            </a:pPr>
            <a:r>
              <a:rPr lang="en-US" sz="1600" dirty="0"/>
              <a:t>Slot Profiles Define Pin Assignments for Both Plug-In Modules and Backplanes, independent of protocol</a:t>
            </a:r>
          </a:p>
          <a:p>
            <a:pPr lvl="1">
              <a:lnSpc>
                <a:spcPct val="100000"/>
              </a:lnSpc>
              <a:spcBef>
                <a:spcPts val="500"/>
              </a:spcBef>
            </a:pPr>
            <a:r>
              <a:rPr lang="en-US" sz="1400" dirty="0"/>
              <a:t>With 6U P0 thru P6 are Plug-In Module connectors and J0 thru J6 are backplane connectors</a:t>
            </a:r>
          </a:p>
          <a:p>
            <a:pPr lvl="1">
              <a:lnSpc>
                <a:spcPct val="100000"/>
              </a:lnSpc>
              <a:spcBef>
                <a:spcPts val="500"/>
              </a:spcBef>
            </a:pPr>
            <a:r>
              <a:rPr lang="en-US" sz="1400" dirty="0"/>
              <a:t>With 3U P0 thru P2 are Plug-In Module connectors and J0 thru J2 are backplane connectors</a:t>
            </a:r>
          </a:p>
          <a:p>
            <a:pPr>
              <a:lnSpc>
                <a:spcPct val="100000"/>
              </a:lnSpc>
              <a:spcBef>
                <a:spcPts val="1500"/>
              </a:spcBef>
            </a:pPr>
            <a:r>
              <a:rPr lang="en-US" sz="1600" dirty="0"/>
              <a:t>With 6U Profile shown P1/J1 thru P6/J6 are mostly differential pairs</a:t>
            </a:r>
          </a:p>
          <a:p>
            <a:pPr lvl="1">
              <a:lnSpc>
                <a:spcPct val="100000"/>
              </a:lnSpc>
              <a:spcBef>
                <a:spcPts val="500"/>
              </a:spcBef>
            </a:pPr>
            <a:r>
              <a:rPr lang="en-US" sz="1400" dirty="0"/>
              <a:t>32 differential pairs / connector – 16 lanes (right side of diagram )</a:t>
            </a:r>
          </a:p>
          <a:p>
            <a:pPr lvl="1">
              <a:lnSpc>
                <a:spcPct val="100000"/>
              </a:lnSpc>
              <a:spcBef>
                <a:spcPts val="500"/>
              </a:spcBef>
            </a:pPr>
            <a:r>
              <a:rPr lang="en-US" sz="1400" dirty="0"/>
              <a:t>  8 single-ended pins / connector (left side of diagram)</a:t>
            </a:r>
          </a:p>
          <a:p>
            <a:pPr lvl="1">
              <a:lnSpc>
                <a:spcPct val="100000"/>
              </a:lnSpc>
              <a:spcBef>
                <a:spcPts val="500"/>
              </a:spcBef>
            </a:pPr>
            <a:r>
              <a:rPr lang="en-US" sz="1400" dirty="0"/>
              <a:t>  6 connectors give a total of 192 pairs and 48 single-ended</a:t>
            </a:r>
          </a:p>
        </p:txBody>
      </p:sp>
      <p:sp>
        <p:nvSpPr>
          <p:cNvPr id="9" name="TextBox 8"/>
          <p:cNvSpPr txBox="1">
            <a:spLocks noChangeArrowheads="1"/>
          </p:cNvSpPr>
          <p:nvPr/>
        </p:nvSpPr>
        <p:spPr bwMode="auto">
          <a:xfrm>
            <a:off x="355547" y="5791200"/>
            <a:ext cx="34528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400" b="1" dirty="0">
                <a:solidFill>
                  <a:srgbClr val="0070C0"/>
                </a:solidFill>
              </a:rPr>
              <a:t>A popular 6U Slot Profile:</a:t>
            </a:r>
            <a:br>
              <a:rPr lang="en-US" sz="1400" b="1" dirty="0">
                <a:solidFill>
                  <a:srgbClr val="0070C0"/>
                </a:solidFill>
              </a:rPr>
            </a:br>
            <a:r>
              <a:rPr lang="en-US" sz="1400" b="1" dirty="0">
                <a:solidFill>
                  <a:srgbClr val="0070C0"/>
                </a:solidFill>
              </a:rPr>
              <a:t>SLT6-PAY-4F1Q2U2T-10.2.1</a:t>
            </a:r>
          </a:p>
        </p:txBody>
      </p:sp>
      <p:sp>
        <p:nvSpPr>
          <p:cNvPr id="10" name="Rectangle 9">
            <a:hlinkClick r:id="rId8" action="ppaction://hlinksldjump"/>
          </p:cNvPr>
          <p:cNvSpPr/>
          <p:nvPr/>
        </p:nvSpPr>
        <p:spPr bwMode="auto">
          <a:xfrm>
            <a:off x="1176000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999927580"/>
              </p:ext>
            </p:extLst>
          </p:nvPr>
        </p:nvGraphicFramePr>
        <p:xfrm>
          <a:off x="1588" y="466725"/>
          <a:ext cx="3367087" cy="5321300"/>
        </p:xfrm>
        <a:graphic>
          <a:graphicData uri="http://schemas.openxmlformats.org/presentationml/2006/ole">
            <mc:AlternateContent xmlns:mc="http://schemas.openxmlformats.org/markup-compatibility/2006">
              <mc:Choice xmlns:v="urn:schemas-microsoft-com:vml" Requires="v">
                <p:oleObj spid="_x0000_s388078" name="Visio" r:id="rId9" imgW="3581046" imgH="5661456" progId="Visio.Drawing.11">
                  <p:embed/>
                </p:oleObj>
              </mc:Choice>
              <mc:Fallback>
                <p:oleObj name="Visio" r:id="rId9" imgW="3581046" imgH="5661456" progId="Visio.Drawing.11">
                  <p:embed/>
                  <p:pic>
                    <p:nvPicPr>
                      <p:cNvPr id="0" name=""/>
                      <p:cNvPicPr>
                        <a:picLocks noChangeAspect="1" noChangeArrowheads="1"/>
                      </p:cNvPicPr>
                      <p:nvPr/>
                    </p:nvPicPr>
                    <p:blipFill>
                      <a:blip r:embed="rId10"/>
                      <a:srcRect/>
                      <a:stretch>
                        <a:fillRect/>
                      </a:stretch>
                    </p:blipFill>
                    <p:spPr bwMode="auto">
                      <a:xfrm>
                        <a:off x="1588" y="466725"/>
                        <a:ext cx="3367087" cy="5321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TextBox 16"/>
          <p:cNvSpPr txBox="1"/>
          <p:nvPr/>
        </p:nvSpPr>
        <p:spPr>
          <a:xfrm>
            <a:off x="152400" y="4895985"/>
            <a:ext cx="698417" cy="830997"/>
          </a:xfrm>
          <a:prstGeom prst="rect">
            <a:avLst/>
          </a:prstGeom>
          <a:solidFill>
            <a:schemeClr val="bg1"/>
          </a:solidFill>
        </p:spPr>
        <p:txBody>
          <a:bodyPr wrap="square" lIns="91440" rIns="91440" rtlCol="0">
            <a:spAutoFit/>
          </a:bodyPr>
          <a:lstStyle/>
          <a:p>
            <a:r>
              <a:rPr lang="en-US" sz="1200" b="1" dirty="0">
                <a:solidFill>
                  <a:srgbClr val="0070C0"/>
                </a:solidFill>
              </a:rPr>
              <a:t>Single-Ended (SE) pins</a:t>
            </a:r>
          </a:p>
        </p:txBody>
      </p:sp>
      <p:cxnSp>
        <p:nvCxnSpPr>
          <p:cNvPr id="20" name="Straight Arrow Connector 19"/>
          <p:cNvCxnSpPr>
            <a:cxnSpLocks noChangeShapeType="1"/>
          </p:cNvCxnSpPr>
          <p:nvPr/>
        </p:nvCxnSpPr>
        <p:spPr bwMode="auto">
          <a:xfrm flipV="1">
            <a:off x="810768" y="4987912"/>
            <a:ext cx="332232" cy="161512"/>
          </a:xfrm>
          <a:prstGeom prst="straightConnector1">
            <a:avLst/>
          </a:prstGeom>
          <a:noFill/>
          <a:ln w="19050" cap="rnd">
            <a:solidFill>
              <a:srgbClr val="0070C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 name="TextBox 20"/>
          <p:cNvSpPr txBox="1"/>
          <p:nvPr/>
        </p:nvSpPr>
        <p:spPr>
          <a:xfrm>
            <a:off x="2093550" y="5018126"/>
            <a:ext cx="990601" cy="461665"/>
          </a:xfrm>
          <a:prstGeom prst="rect">
            <a:avLst/>
          </a:prstGeom>
          <a:solidFill>
            <a:schemeClr val="bg1"/>
          </a:solidFill>
        </p:spPr>
        <p:txBody>
          <a:bodyPr wrap="square" lIns="91440" rIns="91440" rtlCol="0">
            <a:spAutoFit/>
          </a:bodyPr>
          <a:lstStyle/>
          <a:p>
            <a:r>
              <a:rPr lang="en-US" sz="1200" b="1" dirty="0">
                <a:solidFill>
                  <a:srgbClr val="0070C0"/>
                </a:solidFill>
              </a:rPr>
              <a:t>Differential (Diff) pins</a:t>
            </a:r>
          </a:p>
        </p:txBody>
      </p:sp>
      <p:cxnSp>
        <p:nvCxnSpPr>
          <p:cNvPr id="22" name="Straight Arrow Connector 21"/>
          <p:cNvCxnSpPr>
            <a:cxnSpLocks noChangeShapeType="1"/>
          </p:cNvCxnSpPr>
          <p:nvPr/>
        </p:nvCxnSpPr>
        <p:spPr bwMode="auto">
          <a:xfrm flipH="1" flipV="1">
            <a:off x="1447800" y="4987912"/>
            <a:ext cx="623316" cy="161512"/>
          </a:xfrm>
          <a:prstGeom prst="straightConnector1">
            <a:avLst/>
          </a:prstGeom>
          <a:noFill/>
          <a:ln w="19050" cap="rnd">
            <a:solidFill>
              <a:srgbClr val="0070C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 name="TextBox 13"/>
          <p:cNvSpPr txBox="1"/>
          <p:nvPr/>
        </p:nvSpPr>
        <p:spPr>
          <a:xfrm>
            <a:off x="1821068" y="6642556"/>
            <a:ext cx="7110148" cy="215444"/>
          </a:xfrm>
          <a:prstGeom prst="rect">
            <a:avLst/>
          </a:prstGeom>
          <a:noFill/>
        </p:spPr>
        <p:txBody>
          <a:bodyPr wrap="square" rtlCol="0">
            <a:spAutoFit/>
          </a:bodyPr>
          <a:lstStyle/>
          <a:p>
            <a:pPr>
              <a:defRPr/>
            </a:pPr>
            <a:r>
              <a:rPr lang="en-US" sz="800" b="1" dirty="0"/>
              <a:t>Links: </a:t>
            </a:r>
            <a:r>
              <a:rPr lang="en-US" sz="800" b="1" dirty="0">
                <a:hlinkClick r:id="rId11" action="ppaction://hlinksldjump"/>
              </a:rPr>
              <a:t>OpenVPX Profiles</a:t>
            </a:r>
            <a:r>
              <a:rPr lang="en-US" sz="800" b="1" dirty="0"/>
              <a:t>, </a:t>
            </a:r>
            <a:r>
              <a:rPr lang="en-US" sz="800" b="1" dirty="0">
                <a:hlinkClick r:id="rId12" action="ppaction://hlinksldjump"/>
              </a:rPr>
              <a:t>VXS P0</a:t>
            </a:r>
            <a:r>
              <a:rPr lang="en-US" sz="800" b="1" dirty="0"/>
              <a:t>, </a:t>
            </a:r>
            <a:r>
              <a:rPr lang="en-US" sz="800" b="1" dirty="0">
                <a:hlinkClick r:id="rId13" action="ppaction://hlinksldjump"/>
              </a:rPr>
              <a:t>RTM</a:t>
            </a:r>
            <a:r>
              <a:rPr lang="en-US" sz="800" b="1" dirty="0"/>
              <a:t>, </a:t>
            </a:r>
            <a:r>
              <a:rPr lang="en-US" sz="800" b="1" dirty="0">
                <a:hlinkClick r:id="rId14" action="ppaction://hlinksldjump"/>
              </a:rPr>
              <a:t>Connector</a:t>
            </a:r>
            <a:r>
              <a:rPr lang="en-US" sz="800" b="1" dirty="0"/>
              <a:t>, </a:t>
            </a:r>
            <a:r>
              <a:rPr lang="en-US" sz="800" b="1" dirty="0">
                <a:hlinkClick r:id="rId15" action="ppaction://hlinksldjump"/>
              </a:rPr>
              <a:t>Contacts</a:t>
            </a:r>
            <a:r>
              <a:rPr lang="en-US" sz="800" b="1" dirty="0"/>
              <a:t>, </a:t>
            </a:r>
            <a:r>
              <a:rPr lang="en-US" sz="800" b="1" dirty="0">
                <a:hlinkClick r:id="rId16" action="ppaction://hlinksldjump"/>
              </a:rPr>
              <a:t>RT 2-R Wafer</a:t>
            </a:r>
            <a:r>
              <a:rPr lang="en-US" sz="800" b="1" dirty="0"/>
              <a:t>, </a:t>
            </a:r>
            <a:r>
              <a:rPr lang="en-US" sz="800" b="1" dirty="0">
                <a:hlinkClick r:id="rId17" action="ppaction://hlinksldjump"/>
              </a:rPr>
              <a:t>Slot Profiles</a:t>
            </a:r>
            <a:r>
              <a:rPr lang="en-US" sz="800" b="1" dirty="0"/>
              <a:t>, </a:t>
            </a:r>
            <a:r>
              <a:rPr lang="en-US" sz="800" b="1" dirty="0">
                <a:hlinkClick r:id="rId18" action="ppaction://hlinksldjump"/>
              </a:rPr>
              <a:t>Pin Numbering</a:t>
            </a:r>
            <a:endParaRPr lang="en-US" sz="800" b="1" dirty="0"/>
          </a:p>
        </p:txBody>
      </p:sp>
      <p:sp>
        <p:nvSpPr>
          <p:cNvPr id="19" name="TextBox 18"/>
          <p:cNvSpPr txBox="1">
            <a:spLocks noChangeArrowheads="1"/>
          </p:cNvSpPr>
          <p:nvPr/>
        </p:nvSpPr>
        <p:spPr bwMode="auto">
          <a:xfrm>
            <a:off x="3901126" y="5791200"/>
            <a:ext cx="34528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400" b="1" dirty="0">
                <a:solidFill>
                  <a:srgbClr val="0070C0"/>
                </a:solidFill>
              </a:rPr>
              <a:t>A popular 3U Slot Profiles for SBCs:</a:t>
            </a:r>
            <a:br>
              <a:rPr lang="en-US" sz="1400" b="1" dirty="0">
                <a:solidFill>
                  <a:srgbClr val="0070C0"/>
                </a:solidFill>
              </a:rPr>
            </a:br>
            <a:r>
              <a:rPr lang="en-US" sz="1400" b="1" dirty="0">
                <a:solidFill>
                  <a:srgbClr val="0070C0"/>
                </a:solidFill>
              </a:rPr>
              <a:t>SLT3-PAY-1F1F2U1TU1T1U1T-14.2.16</a:t>
            </a:r>
          </a:p>
        </p:txBody>
      </p:sp>
      <p:sp>
        <p:nvSpPr>
          <p:cNvPr id="24" name="TextBox 23"/>
          <p:cNvSpPr txBox="1">
            <a:spLocks noChangeArrowheads="1"/>
          </p:cNvSpPr>
          <p:nvPr/>
        </p:nvSpPr>
        <p:spPr bwMode="auto">
          <a:xfrm>
            <a:off x="8151811" y="5791200"/>
            <a:ext cx="36307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400" b="1" dirty="0">
                <a:solidFill>
                  <a:srgbClr val="0070C0"/>
                </a:solidFill>
              </a:rPr>
              <a:t>Slot Profile with aperture so has dash options: SLT3-PAY-1F1U1S1S1U1U2F1H-14.6.11-n</a:t>
            </a:r>
          </a:p>
        </p:txBody>
      </p:sp>
    </p:spTree>
    <p:extLst>
      <p:ext uri="{BB962C8B-B14F-4D97-AF65-F5344CB8AC3E}">
        <p14:creationId xmlns:p14="http://schemas.microsoft.com/office/powerpoint/2010/main" val="205871831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t>Slot Profile Name Construction</a:t>
            </a:r>
          </a:p>
        </p:txBody>
      </p:sp>
      <p:sp>
        <p:nvSpPr>
          <p:cNvPr id="3" name="Content Placeholder 2"/>
          <p:cNvSpPr>
            <a:spLocks noGrp="1"/>
          </p:cNvSpPr>
          <p:nvPr>
            <p:ph idx="1"/>
          </p:nvPr>
        </p:nvSpPr>
        <p:spPr>
          <a:xfrm>
            <a:off x="8983550" y="1143000"/>
            <a:ext cx="3054462" cy="2971799"/>
          </a:xfrm>
          <a:ln>
            <a:solidFill>
              <a:schemeClr val="tx1"/>
            </a:solidFill>
          </a:ln>
        </p:spPr>
        <p:txBody>
          <a:bodyPr/>
          <a:lstStyle/>
          <a:p>
            <a:pPr marL="169863" indent="-169863">
              <a:lnSpc>
                <a:spcPct val="100000"/>
              </a:lnSpc>
            </a:pPr>
            <a:r>
              <a:rPr lang="en-US" sz="1600" dirty="0"/>
              <a:t>Conventions for ‑n at end of Slot Profile name</a:t>
            </a:r>
          </a:p>
          <a:p>
            <a:pPr marL="400050" lvl="1" indent="-168275">
              <a:lnSpc>
                <a:spcPct val="100000"/>
              </a:lnSpc>
              <a:spcBef>
                <a:spcPts val="300"/>
              </a:spcBef>
            </a:pPr>
            <a:r>
              <a:rPr lang="en-US" sz="1400" b="0" dirty="0"/>
              <a:t>Slot Profiles with no optical/coax aperture do not have the “</a:t>
            </a:r>
            <a:r>
              <a:rPr lang="en-US" sz="1400" dirty="0"/>
              <a:t>‑</a:t>
            </a:r>
            <a:r>
              <a:rPr lang="en-US" sz="1400" b="0" dirty="0"/>
              <a:t>n”</a:t>
            </a:r>
          </a:p>
          <a:p>
            <a:pPr marL="400050" lvl="1" indent="-168275">
              <a:lnSpc>
                <a:spcPct val="100000"/>
              </a:lnSpc>
              <a:spcBef>
                <a:spcPts val="300"/>
              </a:spcBef>
            </a:pPr>
            <a:r>
              <a:rPr lang="en-US" sz="1400" b="0" dirty="0"/>
              <a:t>“‑0” means aperture is empty</a:t>
            </a:r>
          </a:p>
          <a:p>
            <a:pPr marL="400050" lvl="1" indent="-168275">
              <a:lnSpc>
                <a:spcPct val="100000"/>
              </a:lnSpc>
              <a:spcBef>
                <a:spcPts val="300"/>
              </a:spcBef>
            </a:pPr>
            <a:r>
              <a:rPr lang="en-US" sz="1400" b="0" dirty="0"/>
              <a:t>Diagrams frequently show optical/coax options (i.e. </a:t>
            </a:r>
            <a:r>
              <a:rPr lang="en-US" sz="1400" b="0" dirty="0">
                <a:hlinkClick r:id="rId3" action="ppaction://hlinksldjump"/>
              </a:rPr>
              <a:t>“67.3C” for [VITA 67.3]</a:t>
            </a:r>
            <a:r>
              <a:rPr lang="en-US" sz="1400" b="0" dirty="0"/>
              <a:t> Type C instead of aperture pattern)</a:t>
            </a:r>
          </a:p>
          <a:p>
            <a:pPr marL="169863" lvl="1" indent="-169863">
              <a:lnSpc>
                <a:spcPct val="100000"/>
              </a:lnSpc>
              <a:buFont typeface="Arial"/>
              <a:buChar char="•"/>
            </a:pPr>
            <a:r>
              <a:rPr lang="en-US" sz="1600" dirty="0">
                <a:ea typeface="+mn-ea"/>
                <a:cs typeface="+mn-cs"/>
              </a:rPr>
              <a:t>Section number makes sure profile is unique</a:t>
            </a:r>
          </a:p>
          <a:p>
            <a:pPr lvl="1">
              <a:lnSpc>
                <a:spcPct val="100000"/>
              </a:lnSpc>
            </a:pPr>
            <a:endParaRPr lang="en-US" sz="1400" b="0" dirty="0"/>
          </a:p>
        </p:txBody>
      </p:sp>
      <p:sp>
        <p:nvSpPr>
          <p:cNvPr id="34" name="Rectangle 33">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35" name="TextBox 34"/>
          <p:cNvSpPr txBox="1"/>
          <p:nvPr/>
        </p:nvSpPr>
        <p:spPr>
          <a:xfrm>
            <a:off x="1821068" y="6642556"/>
            <a:ext cx="7110148" cy="215444"/>
          </a:xfrm>
          <a:prstGeom prst="rect">
            <a:avLst/>
          </a:prstGeom>
          <a:noFill/>
        </p:spPr>
        <p:txBody>
          <a:bodyPr wrap="square" rtlCol="0">
            <a:spAutoFit/>
          </a:bodyPr>
          <a:lstStyle/>
          <a:p>
            <a:pPr>
              <a:defRPr/>
            </a:pPr>
            <a:r>
              <a:rPr lang="en-US" sz="800" b="1" dirty="0"/>
              <a:t>Links to name construction: </a:t>
            </a:r>
            <a:r>
              <a:rPr lang="en-US" sz="800" b="1" dirty="0">
                <a:hlinkClick r:id="rId5" action="ppaction://hlinksldjump"/>
              </a:rPr>
              <a:t>VITA 67 Options</a:t>
            </a:r>
            <a:r>
              <a:rPr lang="en-US" sz="800" b="1" dirty="0"/>
              <a:t>, </a:t>
            </a:r>
            <a:r>
              <a:rPr lang="en-US" sz="800" b="1" dirty="0">
                <a:hlinkClick r:id="rId6" action="ppaction://hlinksldjump"/>
              </a:rPr>
              <a:t>Radial Clocks</a:t>
            </a:r>
            <a:r>
              <a:rPr lang="en-US" sz="800" b="1" dirty="0"/>
              <a:t>, </a:t>
            </a:r>
            <a:r>
              <a:rPr lang="en-US" sz="800" b="1" dirty="0">
                <a:hlinkClick r:id="rId7" action="ppaction://hlinksldjump"/>
              </a:rPr>
              <a:t>Slot Profile</a:t>
            </a:r>
            <a:r>
              <a:rPr lang="en-US" sz="800" b="1" dirty="0"/>
              <a:t>, </a:t>
            </a:r>
            <a:r>
              <a:rPr lang="en-US" sz="800" b="1" dirty="0">
                <a:hlinkClick r:id="rId8" action="ppaction://hlinksldjump"/>
              </a:rPr>
              <a:t>Backplane Profile</a:t>
            </a:r>
            <a:r>
              <a:rPr lang="en-US" sz="800" b="1" dirty="0"/>
              <a:t>, </a:t>
            </a:r>
            <a:r>
              <a:rPr lang="en-US" sz="800" b="1" dirty="0">
                <a:hlinkClick r:id="rId9" action="ppaction://hlinksldjump"/>
              </a:rPr>
              <a:t>Module Profile</a:t>
            </a:r>
            <a:endParaRPr lang="en-US" sz="800" b="1" dirty="0"/>
          </a:p>
        </p:txBody>
      </p:sp>
      <p:graphicFrame>
        <p:nvGraphicFramePr>
          <p:cNvPr id="5" name="Object 4"/>
          <p:cNvGraphicFramePr>
            <a:graphicFrameLocks noChangeAspect="1"/>
          </p:cNvGraphicFramePr>
          <p:nvPr>
            <p:extLst>
              <p:ext uri="{D42A27DB-BD31-4B8C-83A1-F6EECF244321}">
                <p14:modId xmlns:p14="http://schemas.microsoft.com/office/powerpoint/2010/main" val="258287497"/>
              </p:ext>
            </p:extLst>
          </p:nvPr>
        </p:nvGraphicFramePr>
        <p:xfrm>
          <a:off x="8837611" y="4185228"/>
          <a:ext cx="1410898" cy="2215572"/>
        </p:xfrm>
        <a:graphic>
          <a:graphicData uri="http://schemas.openxmlformats.org/presentationml/2006/ole">
            <mc:AlternateContent xmlns:mc="http://schemas.openxmlformats.org/markup-compatibility/2006">
              <mc:Choice xmlns:v="urn:schemas-microsoft-com:vml" Requires="v">
                <p:oleObj spid="_x0000_s381790" name="Visio" r:id="rId10" imgW="1603293" imgH="2517696" progId="Visio.Drawing.11">
                  <p:embed/>
                </p:oleObj>
              </mc:Choice>
              <mc:Fallback>
                <p:oleObj name="Visio" r:id="rId10" imgW="1603293" imgH="2517696" progId="Visio.Drawing.11">
                  <p:embed/>
                  <p:pic>
                    <p:nvPicPr>
                      <p:cNvPr id="0" name="Object 8"/>
                      <p:cNvPicPr>
                        <a:picLocks noChangeAspect="1" noChangeArrowheads="1"/>
                      </p:cNvPicPr>
                      <p:nvPr/>
                    </p:nvPicPr>
                    <p:blipFill>
                      <a:blip r:embed="rId11"/>
                      <a:srcRect/>
                      <a:stretch>
                        <a:fillRect/>
                      </a:stretch>
                    </p:blipFill>
                    <p:spPr bwMode="auto">
                      <a:xfrm>
                        <a:off x="8837611" y="4185228"/>
                        <a:ext cx="1410898" cy="221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649303656"/>
              </p:ext>
            </p:extLst>
          </p:nvPr>
        </p:nvGraphicFramePr>
        <p:xfrm>
          <a:off x="10437812" y="4185228"/>
          <a:ext cx="1679233" cy="2215572"/>
        </p:xfrm>
        <a:graphic>
          <a:graphicData uri="http://schemas.openxmlformats.org/presentationml/2006/ole">
            <mc:AlternateContent xmlns:mc="http://schemas.openxmlformats.org/markup-compatibility/2006">
              <mc:Choice xmlns:v="urn:schemas-microsoft-com:vml" Requires="v">
                <p:oleObj spid="_x0000_s381791" name="Visio" r:id="rId12" imgW="1908219" imgH="2517696" progId="Visio.Drawing.11">
                  <p:embed/>
                </p:oleObj>
              </mc:Choice>
              <mc:Fallback>
                <p:oleObj name="Visio" r:id="rId12" imgW="1908219" imgH="2517696" progId="Visio.Drawing.11">
                  <p:embed/>
                  <p:pic>
                    <p:nvPicPr>
                      <p:cNvPr id="0" name="Object 4"/>
                      <p:cNvPicPr>
                        <a:picLocks noChangeAspect="1" noChangeArrowheads="1"/>
                      </p:cNvPicPr>
                      <p:nvPr/>
                    </p:nvPicPr>
                    <p:blipFill>
                      <a:blip r:embed="rId13"/>
                      <a:srcRect/>
                      <a:stretch>
                        <a:fillRect/>
                      </a:stretch>
                    </p:blipFill>
                    <p:spPr bwMode="auto">
                      <a:xfrm>
                        <a:off x="10437812" y="4185228"/>
                        <a:ext cx="1679233" cy="221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6" name="Group 65"/>
          <p:cNvGrpSpPr/>
          <p:nvPr/>
        </p:nvGrpSpPr>
        <p:grpSpPr>
          <a:xfrm>
            <a:off x="126946" y="1005867"/>
            <a:ext cx="8885255" cy="5307206"/>
            <a:chOff x="228600" y="990600"/>
            <a:chExt cx="8885255" cy="5307206"/>
          </a:xfrm>
        </p:grpSpPr>
        <p:sp>
          <p:nvSpPr>
            <p:cNvPr id="67" name="TextBox 1"/>
            <p:cNvSpPr txBox="1">
              <a:spLocks noChangeArrowheads="1"/>
            </p:cNvSpPr>
            <p:nvPr/>
          </p:nvSpPr>
          <p:spPr bwMode="auto">
            <a:xfrm>
              <a:off x="1219200" y="990600"/>
              <a:ext cx="5989636" cy="523220"/>
            </a:xfrm>
            <a:prstGeom prst="rect">
              <a:avLst/>
            </a:prstGeom>
            <a:noFill/>
            <a:ln w="9525">
              <a:noFill/>
              <a:miter lim="800000"/>
              <a:headEnd/>
              <a:tailEnd/>
            </a:ln>
          </p:spPr>
          <p:txBody>
            <a:bodyPr wrap="square">
              <a:spAutoFit/>
            </a:bodyPr>
            <a:lstStyle/>
            <a:p>
              <a:r>
                <a:rPr lang="en-US" altLang="en-US" sz="2800" dirty="0">
                  <a:solidFill>
                    <a:srgbClr val="FF0000"/>
                  </a:solidFill>
                </a:rPr>
                <a:t>SLT</a:t>
              </a:r>
              <a:r>
                <a:rPr lang="en-US" altLang="en-US" sz="2800" dirty="0">
                  <a:solidFill>
                    <a:srgbClr val="00B050"/>
                  </a:solidFill>
                </a:rPr>
                <a:t>U </a:t>
              </a:r>
              <a:r>
                <a:rPr lang="en-US" altLang="en-US" sz="2800" dirty="0">
                  <a:solidFill>
                    <a:srgbClr val="0099FF"/>
                  </a:solidFill>
                </a:rPr>
                <a:t>y </a:t>
              </a:r>
              <a:r>
                <a:rPr lang="en-US" altLang="en-US" sz="2800" dirty="0"/>
                <a:t>– PAY- </a:t>
              </a:r>
              <a:r>
                <a:rPr lang="en-US" altLang="en-US" sz="2800" dirty="0">
                  <a:solidFill>
                    <a:schemeClr val="accent6"/>
                  </a:solidFill>
                </a:rPr>
                <a:t>n</a:t>
              </a:r>
              <a:r>
                <a:rPr lang="en-US" altLang="en-US" sz="2800" dirty="0">
                  <a:solidFill>
                    <a:schemeClr val="accent5">
                      <a:lumMod val="75000"/>
                    </a:schemeClr>
                  </a:solidFill>
                </a:rPr>
                <a:t>X</a:t>
              </a:r>
              <a:r>
                <a:rPr lang="en-US" altLang="en-US" sz="2800" dirty="0">
                  <a:solidFill>
                    <a:schemeClr val="accent6"/>
                  </a:solidFill>
                </a:rPr>
                <a:t>n</a:t>
              </a:r>
              <a:r>
                <a:rPr lang="en-US" altLang="en-US" sz="2800" dirty="0">
                  <a:solidFill>
                    <a:schemeClr val="accent5">
                      <a:lumMod val="75000"/>
                    </a:schemeClr>
                  </a:solidFill>
                </a:rPr>
                <a:t>X</a:t>
              </a:r>
              <a:r>
                <a:rPr lang="en-US" altLang="en-US" sz="2800" dirty="0">
                  <a:solidFill>
                    <a:schemeClr val="accent6"/>
                  </a:solidFill>
                </a:rPr>
                <a:t>n</a:t>
              </a:r>
              <a:r>
                <a:rPr lang="en-US" altLang="en-US" sz="2800" dirty="0">
                  <a:solidFill>
                    <a:schemeClr val="accent5">
                      <a:lumMod val="75000"/>
                    </a:schemeClr>
                  </a:solidFill>
                </a:rPr>
                <a:t>X</a:t>
              </a:r>
              <a:r>
                <a:rPr lang="en-US" altLang="en-US" sz="2800" dirty="0">
                  <a:solidFill>
                    <a:schemeClr val="tx1"/>
                  </a:solidFill>
                </a:rPr>
                <a:t>-1X.x.x-</a:t>
              </a:r>
              <a:r>
                <a:rPr lang="en-US" altLang="en-US" sz="2800" dirty="0">
                  <a:solidFill>
                    <a:srgbClr val="FF0000"/>
                  </a:solidFill>
                </a:rPr>
                <a:t>n</a:t>
              </a:r>
            </a:p>
          </p:txBody>
        </p:sp>
        <p:sp>
          <p:nvSpPr>
            <p:cNvPr id="68" name="TextBox 14"/>
            <p:cNvSpPr txBox="1">
              <a:spLocks noChangeArrowheads="1"/>
            </p:cNvSpPr>
            <p:nvPr/>
          </p:nvSpPr>
          <p:spPr bwMode="auto">
            <a:xfrm>
              <a:off x="3429000" y="2101775"/>
              <a:ext cx="1447800" cy="830997"/>
            </a:xfrm>
            <a:prstGeom prst="rect">
              <a:avLst/>
            </a:prstGeom>
            <a:noFill/>
            <a:ln w="9525">
              <a:noFill/>
              <a:miter lim="800000"/>
              <a:headEnd/>
              <a:tailEnd/>
            </a:ln>
          </p:spPr>
          <p:txBody>
            <a:bodyPr wrap="square">
              <a:spAutoFit/>
            </a:bodyPr>
            <a:lstStyle/>
            <a:p>
              <a:r>
                <a:rPr lang="en-US" altLang="en-US" sz="1600" b="1" dirty="0">
                  <a:solidFill>
                    <a:srgbClr val="FF9933"/>
                  </a:solidFill>
                </a:rPr>
                <a:t>n = # pipes </a:t>
              </a:r>
            </a:p>
            <a:p>
              <a:r>
                <a:rPr lang="en-US" altLang="en-US" sz="1600" b="1" dirty="0">
                  <a:solidFill>
                    <a:srgbClr val="FF9933"/>
                  </a:solidFill>
                </a:rPr>
                <a:t>or connector patterns</a:t>
              </a:r>
            </a:p>
          </p:txBody>
        </p:sp>
        <p:sp>
          <p:nvSpPr>
            <p:cNvPr id="69" name="TextBox 15"/>
            <p:cNvSpPr txBox="1">
              <a:spLocks noChangeArrowheads="1"/>
            </p:cNvSpPr>
            <p:nvPr/>
          </p:nvSpPr>
          <p:spPr bwMode="auto">
            <a:xfrm>
              <a:off x="503236" y="1752600"/>
              <a:ext cx="1219200" cy="553998"/>
            </a:xfrm>
            <a:prstGeom prst="rect">
              <a:avLst/>
            </a:prstGeom>
            <a:noFill/>
            <a:ln w="9525">
              <a:noFill/>
              <a:miter lim="800000"/>
              <a:headEnd/>
              <a:tailEnd/>
            </a:ln>
          </p:spPr>
          <p:txBody>
            <a:bodyPr wrap="square">
              <a:spAutoFit/>
            </a:bodyPr>
            <a:lstStyle/>
            <a:p>
              <a:r>
                <a:rPr lang="en-US" altLang="en-US" sz="1500" b="1" dirty="0">
                  <a:solidFill>
                    <a:srgbClr val="00B050"/>
                  </a:solidFill>
                </a:rPr>
                <a:t>Board Size</a:t>
              </a:r>
            </a:p>
            <a:p>
              <a:r>
                <a:rPr lang="en-US" altLang="en-US" sz="1400" b="0" dirty="0">
                  <a:solidFill>
                    <a:srgbClr val="00B050"/>
                  </a:solidFill>
                </a:rPr>
                <a:t>U = 3 or 6</a:t>
              </a:r>
            </a:p>
          </p:txBody>
        </p:sp>
        <p:cxnSp>
          <p:nvCxnSpPr>
            <p:cNvPr id="70" name="Elbow Connector 3"/>
            <p:cNvCxnSpPr>
              <a:cxnSpLocks noChangeShapeType="1"/>
            </p:cNvCxnSpPr>
            <p:nvPr/>
          </p:nvCxnSpPr>
          <p:spPr bwMode="auto">
            <a:xfrm>
              <a:off x="2881311" y="1524000"/>
              <a:ext cx="623889" cy="0"/>
            </a:xfrm>
            <a:prstGeom prst="straightConnector1">
              <a:avLst/>
            </a:prstGeom>
            <a:noFill/>
            <a:ln w="28575" algn="ctr">
              <a:solidFill>
                <a:srgbClr val="003399"/>
              </a:solidFill>
              <a:miter lim="800000"/>
              <a:headEnd/>
              <a:tailEnd/>
            </a:ln>
          </p:spPr>
        </p:cxnSp>
        <p:cxnSp>
          <p:nvCxnSpPr>
            <p:cNvPr id="71" name="Elbow Connector 3"/>
            <p:cNvCxnSpPr>
              <a:cxnSpLocks noChangeShapeType="1"/>
            </p:cNvCxnSpPr>
            <p:nvPr/>
          </p:nvCxnSpPr>
          <p:spPr bwMode="auto">
            <a:xfrm>
              <a:off x="2247899" y="1514475"/>
              <a:ext cx="160337" cy="0"/>
            </a:xfrm>
            <a:prstGeom prst="straightConnector1">
              <a:avLst/>
            </a:prstGeom>
            <a:noFill/>
            <a:ln w="28575" cap="sq" algn="ctr">
              <a:solidFill>
                <a:srgbClr val="0099FF"/>
              </a:solidFill>
              <a:miter lim="800000"/>
              <a:headEnd/>
              <a:tailEnd/>
            </a:ln>
          </p:spPr>
        </p:cxnSp>
        <p:cxnSp>
          <p:nvCxnSpPr>
            <p:cNvPr id="72" name="Elbow Connector 3"/>
            <p:cNvCxnSpPr>
              <a:cxnSpLocks noChangeShapeType="1"/>
            </p:cNvCxnSpPr>
            <p:nvPr/>
          </p:nvCxnSpPr>
          <p:spPr bwMode="auto">
            <a:xfrm>
              <a:off x="2408236" y="1524000"/>
              <a:ext cx="0" cy="1066800"/>
            </a:xfrm>
            <a:prstGeom prst="straightConnector1">
              <a:avLst/>
            </a:prstGeom>
            <a:noFill/>
            <a:ln w="28575" cap="sq" algn="ctr">
              <a:solidFill>
                <a:srgbClr val="0099FF"/>
              </a:solidFill>
              <a:miter lim="800000"/>
              <a:headEnd type="none" w="med" len="med"/>
              <a:tailEnd type="none" w="med" len="med"/>
            </a:ln>
          </p:spPr>
        </p:cxnSp>
        <p:sp>
          <p:nvSpPr>
            <p:cNvPr id="73" name="TextBox 8"/>
            <p:cNvSpPr txBox="1">
              <a:spLocks noChangeArrowheads="1"/>
            </p:cNvSpPr>
            <p:nvPr/>
          </p:nvSpPr>
          <p:spPr bwMode="auto">
            <a:xfrm>
              <a:off x="3322635" y="3189263"/>
              <a:ext cx="2391527" cy="3108543"/>
            </a:xfrm>
            <a:prstGeom prst="rect">
              <a:avLst/>
            </a:prstGeom>
            <a:noFill/>
            <a:ln w="9525">
              <a:noFill/>
              <a:miter lim="800000"/>
              <a:headEnd/>
              <a:tailEnd/>
            </a:ln>
          </p:spPr>
          <p:txBody>
            <a:bodyPr wrap="square">
              <a:spAutoFit/>
            </a:bodyPr>
            <a:lstStyle/>
            <a:p>
              <a:pPr marL="173038" indent="-173038"/>
              <a:r>
                <a:rPr lang="en-US" altLang="en-US" sz="1400" b="1" dirty="0">
                  <a:solidFill>
                    <a:schemeClr val="accent5">
                      <a:lumMod val="75000"/>
                    </a:schemeClr>
                  </a:solidFill>
                </a:rPr>
                <a:t>   Pipes (number of diff. pairs or discrete fibers)</a:t>
              </a:r>
            </a:p>
            <a:p>
              <a:pPr marL="173038" indent="-173038">
                <a:buFont typeface="Arial" pitchFamily="34" charset="0"/>
                <a:buChar char="•"/>
              </a:pPr>
              <a:r>
                <a:rPr lang="en-US" altLang="en-US" sz="1400" dirty="0">
                  <a:solidFill>
                    <a:schemeClr val="accent5">
                      <a:lumMod val="75000"/>
                    </a:schemeClr>
                  </a:solidFill>
                </a:rPr>
                <a:t>S= Single Pipe (1)</a:t>
              </a:r>
            </a:p>
            <a:p>
              <a:pPr marL="173038" indent="-173038">
                <a:buFont typeface="Arial" pitchFamily="34" charset="0"/>
                <a:buChar char="•"/>
              </a:pPr>
              <a:r>
                <a:rPr lang="en-US" altLang="en-US" sz="1400" b="0" dirty="0">
                  <a:solidFill>
                    <a:schemeClr val="tx1"/>
                  </a:solidFill>
                </a:rPr>
                <a:t>U= Ultra-Thin (2)</a:t>
              </a:r>
            </a:p>
            <a:p>
              <a:pPr marL="173038" indent="-173038">
                <a:buFont typeface="Arial" pitchFamily="34" charset="0"/>
                <a:buChar char="•"/>
              </a:pPr>
              <a:r>
                <a:rPr lang="en-US" altLang="en-US" sz="1400" b="0" dirty="0">
                  <a:solidFill>
                    <a:schemeClr val="tx1"/>
                  </a:solidFill>
                </a:rPr>
                <a:t>T= Thin (4)</a:t>
              </a:r>
            </a:p>
            <a:p>
              <a:pPr marL="173038" indent="-173038">
                <a:buFont typeface="Arial" pitchFamily="34" charset="0"/>
                <a:buChar char="•"/>
              </a:pPr>
              <a:r>
                <a:rPr lang="en-US" altLang="en-US" sz="1400" dirty="0">
                  <a:solidFill>
                    <a:schemeClr val="accent5">
                      <a:lumMod val="75000"/>
                    </a:schemeClr>
                  </a:solidFill>
                </a:rPr>
                <a:t>TU = Triple Ultra-Thin (6)</a:t>
              </a:r>
            </a:p>
            <a:p>
              <a:pPr marL="173038" indent="-173038">
                <a:buFont typeface="Arial" pitchFamily="34" charset="0"/>
                <a:buChar char="•"/>
              </a:pPr>
              <a:r>
                <a:rPr lang="en-US" altLang="en-US" sz="1400" b="0" dirty="0">
                  <a:solidFill>
                    <a:schemeClr val="tx1"/>
                  </a:solidFill>
                </a:rPr>
                <a:t>F= Fat (8)</a:t>
              </a:r>
            </a:p>
            <a:p>
              <a:pPr marL="173038" indent="-173038">
                <a:buFont typeface="Arial" pitchFamily="34" charset="0"/>
                <a:buChar char="•"/>
              </a:pPr>
              <a:r>
                <a:rPr lang="en-US" altLang="en-US" sz="1400" dirty="0">
                  <a:solidFill>
                    <a:schemeClr val="accent5">
                      <a:lumMod val="75000"/>
                    </a:schemeClr>
                  </a:solidFill>
                </a:rPr>
                <a:t>M= Ten (10)</a:t>
              </a:r>
            </a:p>
            <a:p>
              <a:pPr marL="173038" indent="-173038">
                <a:buFont typeface="Arial" pitchFamily="34" charset="0"/>
                <a:buChar char="•"/>
              </a:pPr>
              <a:r>
                <a:rPr lang="en-US" altLang="en-US" sz="1400" dirty="0">
                  <a:solidFill>
                    <a:schemeClr val="accent5">
                      <a:lumMod val="75000"/>
                    </a:schemeClr>
                  </a:solidFill>
                </a:rPr>
                <a:t>W=Twelve (12)</a:t>
              </a:r>
            </a:p>
            <a:p>
              <a:pPr marL="173038" indent="-173038">
                <a:buFont typeface="Arial" pitchFamily="34" charset="0"/>
                <a:buChar char="•"/>
              </a:pPr>
              <a:r>
                <a:rPr lang="en-US" altLang="en-US" sz="1400" b="0" dirty="0">
                  <a:solidFill>
                    <a:schemeClr val="tx1"/>
                  </a:solidFill>
                </a:rPr>
                <a:t>D= Double Fat Pipe (16)</a:t>
              </a:r>
            </a:p>
            <a:p>
              <a:pPr marL="173038" indent="-173038">
                <a:buFont typeface="Arial" pitchFamily="34" charset="0"/>
                <a:buChar char="•"/>
              </a:pPr>
              <a:r>
                <a:rPr lang="en-US" altLang="en-US" sz="1400" dirty="0">
                  <a:solidFill>
                    <a:schemeClr val="accent5">
                      <a:lumMod val="75000"/>
                    </a:schemeClr>
                  </a:solidFill>
                </a:rPr>
                <a:t>TF = Triple Fat Pipes (24)</a:t>
              </a:r>
            </a:p>
            <a:p>
              <a:pPr marL="173038" indent="-173038">
                <a:buFont typeface="Arial" pitchFamily="34" charset="0"/>
                <a:buChar char="•"/>
              </a:pPr>
              <a:r>
                <a:rPr lang="en-US" altLang="en-US" sz="1400" b="0" dirty="0">
                  <a:solidFill>
                    <a:schemeClr val="tx1"/>
                  </a:solidFill>
                </a:rPr>
                <a:t>Q= Quad Fat Pipe(32)</a:t>
              </a:r>
            </a:p>
            <a:p>
              <a:pPr marL="173038" indent="-173038">
                <a:buFont typeface="Arial" pitchFamily="34" charset="0"/>
                <a:buChar char="•"/>
              </a:pPr>
              <a:r>
                <a:rPr lang="en-US" altLang="en-US" sz="1400" b="0" dirty="0">
                  <a:solidFill>
                    <a:schemeClr val="tx1"/>
                  </a:solidFill>
                </a:rPr>
                <a:t>O= Octal Fat Pipe (64)</a:t>
              </a:r>
            </a:p>
            <a:p>
              <a:pPr marL="173038" indent="-173038">
                <a:buFont typeface="Arial" pitchFamily="34" charset="0"/>
                <a:buChar char="•"/>
              </a:pPr>
              <a:r>
                <a:rPr lang="en-US" altLang="en-US" sz="1400" dirty="0"/>
                <a:t>V= VME</a:t>
              </a:r>
              <a:endParaRPr lang="en-US" altLang="en-US" sz="1400" b="0" dirty="0">
                <a:solidFill>
                  <a:schemeClr val="tx1"/>
                </a:solidFill>
              </a:endParaRPr>
            </a:p>
          </p:txBody>
        </p:sp>
        <p:sp>
          <p:nvSpPr>
            <p:cNvPr id="74" name="TextBox 73"/>
            <p:cNvSpPr txBox="1">
              <a:spLocks noChangeArrowheads="1"/>
            </p:cNvSpPr>
            <p:nvPr/>
          </p:nvSpPr>
          <p:spPr bwMode="auto">
            <a:xfrm>
              <a:off x="5791200" y="3183786"/>
              <a:ext cx="2743200" cy="2369880"/>
            </a:xfrm>
            <a:prstGeom prst="rect">
              <a:avLst/>
            </a:prstGeom>
            <a:noFill/>
            <a:ln w="9525">
              <a:noFill/>
              <a:miter lim="800000"/>
              <a:headEnd/>
              <a:tailEnd/>
            </a:ln>
          </p:spPr>
          <p:txBody>
            <a:bodyPr wrap="square">
              <a:spAutoFit/>
            </a:bodyPr>
            <a:lstStyle/>
            <a:p>
              <a:r>
                <a:rPr lang="en-US" altLang="en-US" sz="1400" b="1" dirty="0">
                  <a:solidFill>
                    <a:schemeClr val="accent5">
                      <a:lumMod val="75000"/>
                    </a:schemeClr>
                  </a:solidFill>
                </a:rPr>
                <a:t>Connector Aperture Pattern (Connector Module width)</a:t>
              </a:r>
            </a:p>
            <a:p>
              <a:pPr marL="111125" indent="-111125">
                <a:buFont typeface="Arial" pitchFamily="34" charset="0"/>
                <a:buChar char="•"/>
              </a:pPr>
              <a:r>
                <a:rPr lang="en-US" altLang="en-US" sz="1500" b="0" dirty="0">
                  <a:solidFill>
                    <a:schemeClr val="accent5">
                      <a:lumMod val="75000"/>
                    </a:schemeClr>
                  </a:solidFill>
                </a:rPr>
                <a:t>A= 66.1  (full)</a:t>
              </a:r>
            </a:p>
            <a:p>
              <a:pPr marL="111125" indent="-111125">
                <a:buFont typeface="Arial" pitchFamily="34" charset="0"/>
                <a:buChar char="•"/>
              </a:pPr>
              <a:r>
                <a:rPr lang="en-US" altLang="en-US" sz="1500" b="0" dirty="0">
                  <a:solidFill>
                    <a:schemeClr val="accent5">
                      <a:lumMod val="75000"/>
                    </a:schemeClr>
                  </a:solidFill>
                </a:rPr>
                <a:t>B= 66.2  (full)</a:t>
              </a:r>
            </a:p>
            <a:p>
              <a:pPr marL="111125" indent="-111125">
                <a:buFont typeface="Arial" pitchFamily="34" charset="0"/>
                <a:buChar char="•"/>
              </a:pPr>
              <a:r>
                <a:rPr lang="en-US" altLang="en-US" sz="1500" b="0" dirty="0">
                  <a:solidFill>
                    <a:schemeClr val="accent5">
                      <a:lumMod val="75000"/>
                    </a:schemeClr>
                  </a:solidFill>
                </a:rPr>
                <a:t>C= 66.3  (full)</a:t>
              </a:r>
            </a:p>
            <a:p>
              <a:pPr marL="111125" indent="-111125">
                <a:buFont typeface="Arial" pitchFamily="34" charset="0"/>
                <a:buChar char="•"/>
              </a:pPr>
              <a:r>
                <a:rPr lang="en-US" altLang="en-US" sz="1500" b="0" dirty="0">
                  <a:solidFill>
                    <a:schemeClr val="accent5">
                      <a:lumMod val="75000"/>
                    </a:schemeClr>
                  </a:solidFill>
                </a:rPr>
                <a:t>E= 66.4/ 67.1/ 67.3A  (half)</a:t>
              </a:r>
            </a:p>
            <a:p>
              <a:pPr marL="111125" indent="-111125">
                <a:buFont typeface="Arial" pitchFamily="34" charset="0"/>
                <a:buChar char="•"/>
              </a:pPr>
              <a:r>
                <a:rPr lang="en-US" altLang="en-US" sz="1500" b="0" dirty="0">
                  <a:solidFill>
                    <a:schemeClr val="accent5">
                      <a:lumMod val="75000"/>
                    </a:schemeClr>
                  </a:solidFill>
                </a:rPr>
                <a:t>G= 67.2/ 67.3B  (full)</a:t>
              </a:r>
            </a:p>
            <a:p>
              <a:pPr marL="111125" indent="-111125">
                <a:buFont typeface="Arial" pitchFamily="34" charset="0"/>
                <a:buChar char="•"/>
              </a:pPr>
              <a:r>
                <a:rPr lang="en-US" altLang="en-US" sz="1500" b="0" dirty="0">
                  <a:solidFill>
                    <a:schemeClr val="accent5">
                      <a:lumMod val="75000"/>
                    </a:schemeClr>
                  </a:solidFill>
                </a:rPr>
                <a:t>H= 67.3C  (full)</a:t>
              </a:r>
            </a:p>
            <a:p>
              <a:pPr marL="111125" indent="-111125">
                <a:buFont typeface="Arial" pitchFamily="34" charset="0"/>
                <a:buChar char="•"/>
              </a:pPr>
              <a:r>
                <a:rPr lang="en-US" altLang="en-US" sz="1500" b="0" dirty="0">
                  <a:solidFill>
                    <a:schemeClr val="accent5">
                      <a:lumMod val="75000"/>
                    </a:schemeClr>
                  </a:solidFill>
                </a:rPr>
                <a:t>J= 67.3D  (half)</a:t>
              </a:r>
            </a:p>
            <a:p>
              <a:pPr marL="111125" indent="-111125">
                <a:buFont typeface="Arial" pitchFamily="34" charset="0"/>
                <a:buChar char="•"/>
              </a:pPr>
              <a:r>
                <a:rPr lang="en-US" altLang="en-US" sz="1500" b="0" dirty="0">
                  <a:solidFill>
                    <a:schemeClr val="accent5">
                      <a:lumMod val="75000"/>
                    </a:schemeClr>
                  </a:solidFill>
                </a:rPr>
                <a:t>K= 67.3E (full+half)</a:t>
              </a:r>
            </a:p>
          </p:txBody>
        </p:sp>
        <p:sp>
          <p:nvSpPr>
            <p:cNvPr id="75" name="TextBox 16"/>
            <p:cNvSpPr txBox="1">
              <a:spLocks noChangeArrowheads="1"/>
            </p:cNvSpPr>
            <p:nvPr/>
          </p:nvSpPr>
          <p:spPr bwMode="auto">
            <a:xfrm>
              <a:off x="228600" y="2457271"/>
              <a:ext cx="2484436" cy="1200329"/>
            </a:xfrm>
            <a:prstGeom prst="rect">
              <a:avLst/>
            </a:prstGeom>
            <a:noFill/>
            <a:ln w="9525">
              <a:noFill/>
              <a:miter lim="800000"/>
              <a:headEnd/>
              <a:tailEnd/>
            </a:ln>
          </p:spPr>
          <p:txBody>
            <a:bodyPr wrap="square">
              <a:spAutoFit/>
            </a:bodyPr>
            <a:lstStyle/>
            <a:p>
              <a:r>
                <a:rPr lang="en-US" altLang="en-US" sz="1600" b="1" dirty="0">
                  <a:solidFill>
                    <a:srgbClr val="0099FF"/>
                  </a:solidFill>
                </a:rPr>
                <a:t>y = Clock variations</a:t>
              </a:r>
            </a:p>
            <a:p>
              <a:pPr marL="111125" indent="-111125">
                <a:buFont typeface="Arial" pitchFamily="34" charset="0"/>
                <a:buChar char="•"/>
              </a:pPr>
              <a:r>
                <a:rPr lang="en-US" altLang="en-US" sz="1400" dirty="0">
                  <a:solidFill>
                    <a:schemeClr val="accent5">
                      <a:lumMod val="75000"/>
                    </a:schemeClr>
                  </a:solidFill>
                </a:rPr>
                <a:t>p = parallel termination</a:t>
              </a:r>
            </a:p>
            <a:p>
              <a:pPr marL="111125" indent="-111125">
                <a:buFont typeface="Arial" pitchFamily="34" charset="0"/>
                <a:buChar char="•"/>
              </a:pPr>
              <a:r>
                <a:rPr lang="en-US" altLang="en-US" sz="1400" dirty="0">
                  <a:solidFill>
                    <a:schemeClr val="accent5">
                      <a:lumMod val="75000"/>
                    </a:schemeClr>
                  </a:solidFill>
                </a:rPr>
                <a:t>s = series termination</a:t>
              </a:r>
            </a:p>
            <a:p>
              <a:pPr marL="111125" indent="-111125">
                <a:buFont typeface="Arial" pitchFamily="34" charset="0"/>
                <a:buChar char="•"/>
              </a:pPr>
              <a:r>
                <a:rPr lang="en-US" altLang="en-US" sz="1400" dirty="0">
                  <a:solidFill>
                    <a:schemeClr val="accent5">
                      <a:lumMod val="75000"/>
                    </a:schemeClr>
                  </a:solidFill>
                </a:rPr>
                <a:t>x = radial - not defined</a:t>
              </a:r>
            </a:p>
            <a:p>
              <a:pPr marL="111125" indent="-111125">
                <a:buFont typeface="Arial" pitchFamily="34" charset="0"/>
                <a:buChar char="•"/>
              </a:pPr>
              <a:r>
                <a:rPr lang="en-US" altLang="en-US" sz="1400" dirty="0">
                  <a:solidFill>
                    <a:schemeClr val="accent5">
                      <a:lumMod val="75000"/>
                    </a:schemeClr>
                  </a:solidFill>
                </a:rPr>
                <a:t>Omitted field = bussed</a:t>
              </a:r>
            </a:p>
          </p:txBody>
        </p:sp>
        <p:sp>
          <p:nvSpPr>
            <p:cNvPr id="76" name="TextBox 16"/>
            <p:cNvSpPr txBox="1">
              <a:spLocks noChangeArrowheads="1"/>
            </p:cNvSpPr>
            <p:nvPr/>
          </p:nvSpPr>
          <p:spPr bwMode="auto">
            <a:xfrm>
              <a:off x="503236" y="3839795"/>
              <a:ext cx="1828800" cy="1646605"/>
            </a:xfrm>
            <a:prstGeom prst="rect">
              <a:avLst/>
            </a:prstGeom>
            <a:noFill/>
            <a:ln w="9525">
              <a:noFill/>
              <a:miter lim="800000"/>
              <a:headEnd/>
              <a:tailEnd/>
            </a:ln>
          </p:spPr>
          <p:txBody>
            <a:bodyPr wrap="square">
              <a:spAutoFit/>
            </a:bodyPr>
            <a:lstStyle/>
            <a:p>
              <a:r>
                <a:rPr lang="en-US" altLang="en-US" sz="1600" b="1" dirty="0">
                  <a:solidFill>
                    <a:srgbClr val="003399"/>
                  </a:solidFill>
                </a:rPr>
                <a:t>Slot type</a:t>
              </a:r>
            </a:p>
            <a:p>
              <a:pPr marL="57150" indent="-57150">
                <a:buFont typeface="Arial" pitchFamily="34" charset="0"/>
                <a:buChar char="•"/>
              </a:pPr>
              <a:r>
                <a:rPr lang="en-US" altLang="en-US" sz="1400" dirty="0">
                  <a:solidFill>
                    <a:srgbClr val="003399"/>
                  </a:solidFill>
                </a:rPr>
                <a:t> </a:t>
              </a:r>
              <a:r>
                <a:rPr lang="en-US" altLang="en-US" sz="1400" b="0" dirty="0">
                  <a:solidFill>
                    <a:schemeClr val="tx1"/>
                  </a:solidFill>
                </a:rPr>
                <a:t>PAY  = payload</a:t>
              </a:r>
            </a:p>
            <a:p>
              <a:pPr marL="57150" indent="-57150">
                <a:buFont typeface="Arial" pitchFamily="34" charset="0"/>
                <a:buChar char="•"/>
              </a:pPr>
              <a:r>
                <a:rPr lang="en-US" altLang="en-US" sz="1400" b="0" dirty="0">
                  <a:solidFill>
                    <a:schemeClr val="tx1"/>
                  </a:solidFill>
                </a:rPr>
                <a:t> STO  = storage</a:t>
              </a:r>
            </a:p>
            <a:p>
              <a:pPr marL="57150" indent="-57150">
                <a:buFont typeface="Arial" pitchFamily="34" charset="0"/>
                <a:buChar char="•"/>
              </a:pPr>
              <a:r>
                <a:rPr lang="en-US" altLang="en-US" sz="1400" b="0" dirty="0">
                  <a:solidFill>
                    <a:schemeClr val="tx1"/>
                  </a:solidFill>
                </a:rPr>
                <a:t> PER  = peripheral</a:t>
              </a:r>
            </a:p>
            <a:p>
              <a:pPr marL="57150" indent="-57150">
                <a:buFont typeface="Arial" pitchFamily="34" charset="0"/>
                <a:buChar char="•"/>
              </a:pPr>
              <a:r>
                <a:rPr lang="en-US" altLang="en-US" sz="1400" b="0" dirty="0">
                  <a:solidFill>
                    <a:schemeClr val="tx1"/>
                  </a:solidFill>
                </a:rPr>
                <a:t> SWH = switch</a:t>
              </a:r>
            </a:p>
            <a:p>
              <a:pPr marL="57150" indent="-57150">
                <a:buFont typeface="Arial" pitchFamily="34" charset="0"/>
                <a:buChar char="•"/>
              </a:pPr>
              <a:r>
                <a:rPr lang="en-US" altLang="en-US" sz="1400" b="0" dirty="0">
                  <a:solidFill>
                    <a:srgbClr val="003399"/>
                  </a:solidFill>
                </a:rPr>
                <a:t> </a:t>
              </a:r>
              <a:r>
                <a:rPr lang="en-US" altLang="en-US" sz="1400" dirty="0">
                  <a:solidFill>
                    <a:srgbClr val="003399"/>
                  </a:solidFill>
                </a:rPr>
                <a:t>TIM   = timing</a:t>
              </a:r>
            </a:p>
            <a:p>
              <a:pPr marL="57150" indent="-57150">
                <a:buFont typeface="Arial" pitchFamily="34" charset="0"/>
                <a:buChar char="•"/>
              </a:pPr>
              <a:endParaRPr lang="en-US" altLang="en-US" sz="1500" dirty="0">
                <a:solidFill>
                  <a:srgbClr val="003399"/>
                </a:solidFill>
              </a:endParaRPr>
            </a:p>
          </p:txBody>
        </p:sp>
        <p:cxnSp>
          <p:nvCxnSpPr>
            <p:cNvPr id="77" name="Elbow Connector 3"/>
            <p:cNvCxnSpPr>
              <a:cxnSpLocks noChangeShapeType="1"/>
            </p:cNvCxnSpPr>
            <p:nvPr/>
          </p:nvCxnSpPr>
          <p:spPr bwMode="auto">
            <a:xfrm flipV="1">
              <a:off x="1874836" y="1524000"/>
              <a:ext cx="304800" cy="3"/>
            </a:xfrm>
            <a:prstGeom prst="straightConnector1">
              <a:avLst/>
            </a:prstGeom>
            <a:noFill/>
            <a:ln w="28575" cap="sq" algn="ctr">
              <a:solidFill>
                <a:srgbClr val="00B050"/>
              </a:solidFill>
              <a:miter lim="800000"/>
              <a:headEnd/>
              <a:tailEnd/>
            </a:ln>
          </p:spPr>
        </p:cxnSp>
        <p:cxnSp>
          <p:nvCxnSpPr>
            <p:cNvPr id="78" name="Elbow Connector 3"/>
            <p:cNvCxnSpPr>
              <a:cxnSpLocks noChangeShapeType="1"/>
            </p:cNvCxnSpPr>
            <p:nvPr/>
          </p:nvCxnSpPr>
          <p:spPr bwMode="auto">
            <a:xfrm>
              <a:off x="4724400" y="1524000"/>
              <a:ext cx="304800" cy="0"/>
            </a:xfrm>
            <a:prstGeom prst="straightConnector1">
              <a:avLst/>
            </a:prstGeom>
            <a:noFill/>
            <a:ln w="28575" algn="ctr">
              <a:solidFill>
                <a:schemeClr val="accent5">
                  <a:lumMod val="75000"/>
                </a:schemeClr>
              </a:solidFill>
              <a:miter lim="800000"/>
              <a:headEnd/>
              <a:tailEnd/>
            </a:ln>
          </p:spPr>
        </p:cxnSp>
        <p:sp>
          <p:nvSpPr>
            <p:cNvPr id="79" name="TextBox 14"/>
            <p:cNvSpPr txBox="1">
              <a:spLocks noChangeArrowheads="1"/>
            </p:cNvSpPr>
            <p:nvPr/>
          </p:nvSpPr>
          <p:spPr bwMode="auto">
            <a:xfrm>
              <a:off x="3322636" y="2931776"/>
              <a:ext cx="3810000" cy="338554"/>
            </a:xfrm>
            <a:prstGeom prst="rect">
              <a:avLst/>
            </a:prstGeom>
            <a:noFill/>
            <a:ln w="9525">
              <a:noFill/>
              <a:miter lim="800000"/>
              <a:headEnd/>
              <a:tailEnd/>
            </a:ln>
          </p:spPr>
          <p:txBody>
            <a:bodyPr wrap="square">
              <a:spAutoFit/>
            </a:bodyPr>
            <a:lstStyle/>
            <a:p>
              <a:pPr algn="ctr"/>
              <a:r>
                <a:rPr lang="en-US" altLang="en-US" sz="1600" b="1" dirty="0">
                  <a:solidFill>
                    <a:schemeClr val="accent5">
                      <a:lumMod val="75000"/>
                    </a:schemeClr>
                  </a:solidFill>
                </a:rPr>
                <a:t>X = Type of Pipes or Aperture</a:t>
              </a:r>
            </a:p>
          </p:txBody>
        </p:sp>
        <p:cxnSp>
          <p:nvCxnSpPr>
            <p:cNvPr id="80" name="Elbow Connector 3"/>
            <p:cNvCxnSpPr>
              <a:cxnSpLocks noChangeShapeType="1"/>
            </p:cNvCxnSpPr>
            <p:nvPr/>
          </p:nvCxnSpPr>
          <p:spPr bwMode="auto">
            <a:xfrm flipV="1">
              <a:off x="5143500" y="1535113"/>
              <a:ext cx="876300" cy="1"/>
            </a:xfrm>
            <a:prstGeom prst="straightConnector1">
              <a:avLst/>
            </a:prstGeom>
            <a:noFill/>
            <a:ln w="28575" algn="ctr">
              <a:solidFill>
                <a:schemeClr val="tx1"/>
              </a:solidFill>
              <a:miter lim="800000"/>
              <a:headEnd/>
              <a:tailEnd/>
            </a:ln>
          </p:spPr>
        </p:cxnSp>
        <p:sp>
          <p:nvSpPr>
            <p:cNvPr id="81" name="TextBox 16"/>
            <p:cNvSpPr txBox="1">
              <a:spLocks noChangeArrowheads="1"/>
            </p:cNvSpPr>
            <p:nvPr/>
          </p:nvSpPr>
          <p:spPr bwMode="auto">
            <a:xfrm>
              <a:off x="5029201" y="1879937"/>
              <a:ext cx="1243066" cy="784830"/>
            </a:xfrm>
            <a:prstGeom prst="rect">
              <a:avLst/>
            </a:prstGeom>
            <a:noFill/>
            <a:ln w="9525">
              <a:noFill/>
              <a:miter lim="800000"/>
              <a:headEnd/>
              <a:tailEnd/>
            </a:ln>
          </p:spPr>
          <p:txBody>
            <a:bodyPr wrap="square">
              <a:spAutoFit/>
            </a:bodyPr>
            <a:lstStyle/>
            <a:p>
              <a:r>
                <a:rPr lang="en-US" altLang="en-US" sz="1500" b="1" dirty="0">
                  <a:solidFill>
                    <a:schemeClr val="tx1"/>
                  </a:solidFill>
                  <a:hlinkClick r:id="rId14" action="ppaction://hlinksldjump"/>
                </a:rPr>
                <a:t>[VITA 65.0]</a:t>
              </a:r>
              <a:r>
                <a:rPr lang="en-US" altLang="en-US" sz="1500" b="1" dirty="0">
                  <a:solidFill>
                    <a:schemeClr val="tx1"/>
                  </a:solidFill>
                </a:rPr>
                <a:t> Sections 10 or 14</a:t>
              </a:r>
            </a:p>
          </p:txBody>
        </p:sp>
        <p:cxnSp>
          <p:nvCxnSpPr>
            <p:cNvPr id="82" name="Elbow Connector 3"/>
            <p:cNvCxnSpPr>
              <a:cxnSpLocks noChangeShapeType="1"/>
            </p:cNvCxnSpPr>
            <p:nvPr/>
          </p:nvCxnSpPr>
          <p:spPr bwMode="auto">
            <a:xfrm flipV="1">
              <a:off x="2027236" y="1524000"/>
              <a:ext cx="0" cy="381000"/>
            </a:xfrm>
            <a:prstGeom prst="straightConnector1">
              <a:avLst/>
            </a:prstGeom>
            <a:noFill/>
            <a:ln w="28575" cap="sq" algn="ctr">
              <a:solidFill>
                <a:srgbClr val="00B050"/>
              </a:solidFill>
              <a:miter lim="800000"/>
              <a:headEnd/>
              <a:tailEnd/>
            </a:ln>
          </p:spPr>
        </p:cxnSp>
        <p:cxnSp>
          <p:nvCxnSpPr>
            <p:cNvPr id="83" name="Elbow Connector 3"/>
            <p:cNvCxnSpPr>
              <a:cxnSpLocks noChangeShapeType="1"/>
            </p:cNvCxnSpPr>
            <p:nvPr/>
          </p:nvCxnSpPr>
          <p:spPr bwMode="auto">
            <a:xfrm>
              <a:off x="1646236" y="1905000"/>
              <a:ext cx="381000" cy="0"/>
            </a:xfrm>
            <a:prstGeom prst="straightConnector1">
              <a:avLst/>
            </a:prstGeom>
            <a:noFill/>
            <a:ln w="28575" cap="sq" algn="ctr">
              <a:solidFill>
                <a:srgbClr val="00B050"/>
              </a:solidFill>
              <a:miter lim="800000"/>
              <a:headEnd/>
              <a:tailEnd/>
            </a:ln>
          </p:spPr>
        </p:cxnSp>
        <p:cxnSp>
          <p:nvCxnSpPr>
            <p:cNvPr id="84" name="Elbow Connector 3"/>
            <p:cNvCxnSpPr>
              <a:cxnSpLocks noChangeShapeType="1"/>
            </p:cNvCxnSpPr>
            <p:nvPr/>
          </p:nvCxnSpPr>
          <p:spPr bwMode="auto">
            <a:xfrm>
              <a:off x="3200400" y="1524000"/>
              <a:ext cx="0" cy="2514600"/>
            </a:xfrm>
            <a:prstGeom prst="straightConnector1">
              <a:avLst/>
            </a:prstGeom>
            <a:noFill/>
            <a:ln w="28575" cap="sq" algn="ctr">
              <a:solidFill>
                <a:srgbClr val="003399"/>
              </a:solidFill>
              <a:miter lim="800000"/>
              <a:headEnd/>
              <a:tailEnd/>
            </a:ln>
          </p:spPr>
        </p:cxnSp>
        <p:cxnSp>
          <p:nvCxnSpPr>
            <p:cNvPr id="85" name="Elbow Connector 3"/>
            <p:cNvCxnSpPr>
              <a:cxnSpLocks noChangeShapeType="1"/>
            </p:cNvCxnSpPr>
            <p:nvPr/>
          </p:nvCxnSpPr>
          <p:spPr bwMode="auto">
            <a:xfrm>
              <a:off x="1646236" y="4038600"/>
              <a:ext cx="1554164" cy="0"/>
            </a:xfrm>
            <a:prstGeom prst="straightConnector1">
              <a:avLst/>
            </a:prstGeom>
            <a:noFill/>
            <a:ln w="28575" cap="sq" algn="ctr">
              <a:solidFill>
                <a:srgbClr val="003399"/>
              </a:solidFill>
              <a:miter lim="800000"/>
              <a:headEnd/>
              <a:tailEnd/>
            </a:ln>
          </p:spPr>
        </p:cxnSp>
        <p:cxnSp>
          <p:nvCxnSpPr>
            <p:cNvPr id="86" name="Elbow Connector 3"/>
            <p:cNvCxnSpPr>
              <a:cxnSpLocks noChangeShapeType="1"/>
            </p:cNvCxnSpPr>
            <p:nvPr/>
          </p:nvCxnSpPr>
          <p:spPr bwMode="auto">
            <a:xfrm>
              <a:off x="2255836" y="2590800"/>
              <a:ext cx="152400" cy="0"/>
            </a:xfrm>
            <a:prstGeom prst="straightConnector1">
              <a:avLst/>
            </a:prstGeom>
            <a:noFill/>
            <a:ln w="28575" cap="sq" algn="ctr">
              <a:solidFill>
                <a:srgbClr val="0099FF"/>
              </a:solidFill>
              <a:miter lim="800000"/>
              <a:headEnd/>
              <a:tailEnd/>
            </a:ln>
          </p:spPr>
        </p:cxnSp>
        <p:cxnSp>
          <p:nvCxnSpPr>
            <p:cNvPr id="87" name="Elbow Connector 3"/>
            <p:cNvCxnSpPr>
              <a:cxnSpLocks noChangeShapeType="1"/>
            </p:cNvCxnSpPr>
            <p:nvPr/>
          </p:nvCxnSpPr>
          <p:spPr bwMode="auto">
            <a:xfrm>
              <a:off x="4038600" y="1524000"/>
              <a:ext cx="304800" cy="0"/>
            </a:xfrm>
            <a:prstGeom prst="straightConnector1">
              <a:avLst/>
            </a:prstGeom>
            <a:noFill/>
            <a:ln w="28575" algn="ctr">
              <a:solidFill>
                <a:schemeClr val="accent6"/>
              </a:solidFill>
              <a:miter lim="800000"/>
              <a:headEnd/>
              <a:tailEnd/>
            </a:ln>
          </p:spPr>
        </p:cxnSp>
        <p:cxnSp>
          <p:nvCxnSpPr>
            <p:cNvPr id="88" name="Straight Connector 87"/>
            <p:cNvCxnSpPr/>
            <p:nvPr/>
          </p:nvCxnSpPr>
          <p:spPr>
            <a:xfrm>
              <a:off x="4191000" y="1514475"/>
              <a:ext cx="0" cy="542925"/>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9" name="Elbow Connector 3"/>
            <p:cNvCxnSpPr>
              <a:cxnSpLocks noChangeShapeType="1"/>
            </p:cNvCxnSpPr>
            <p:nvPr/>
          </p:nvCxnSpPr>
          <p:spPr bwMode="auto">
            <a:xfrm>
              <a:off x="4876800" y="1524000"/>
              <a:ext cx="0" cy="1491987"/>
            </a:xfrm>
            <a:prstGeom prst="straightConnector1">
              <a:avLst/>
            </a:prstGeom>
            <a:noFill/>
            <a:ln w="28575" algn="ctr">
              <a:solidFill>
                <a:schemeClr val="accent5">
                  <a:lumMod val="75000"/>
                </a:schemeClr>
              </a:solidFill>
              <a:miter lim="800000"/>
              <a:headEnd/>
              <a:tailEnd/>
            </a:ln>
          </p:spPr>
        </p:cxnSp>
        <p:cxnSp>
          <p:nvCxnSpPr>
            <p:cNvPr id="90" name="Elbow Connector 3"/>
            <p:cNvCxnSpPr>
              <a:cxnSpLocks noChangeShapeType="1"/>
            </p:cNvCxnSpPr>
            <p:nvPr/>
          </p:nvCxnSpPr>
          <p:spPr bwMode="auto">
            <a:xfrm flipV="1">
              <a:off x="5638800" y="1524000"/>
              <a:ext cx="0" cy="381000"/>
            </a:xfrm>
            <a:prstGeom prst="straightConnector1">
              <a:avLst/>
            </a:prstGeom>
            <a:noFill/>
            <a:ln w="28575" algn="ctr">
              <a:solidFill>
                <a:schemeClr val="tx1"/>
              </a:solidFill>
              <a:miter lim="800000"/>
              <a:headEnd/>
              <a:tailEnd/>
            </a:ln>
          </p:spPr>
        </p:cxnSp>
        <p:cxnSp>
          <p:nvCxnSpPr>
            <p:cNvPr id="91" name="Straight Connector 90"/>
            <p:cNvCxnSpPr/>
            <p:nvPr/>
          </p:nvCxnSpPr>
          <p:spPr>
            <a:xfrm>
              <a:off x="6324600" y="1535112"/>
              <a:ext cx="11430" cy="689928"/>
            </a:xfrm>
            <a:prstGeom prst="line">
              <a:avLst/>
            </a:prstGeom>
            <a:ln w="28575" cap="sq">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Elbow Connector 3"/>
            <p:cNvCxnSpPr>
              <a:cxnSpLocks noChangeShapeType="1"/>
            </p:cNvCxnSpPr>
            <p:nvPr/>
          </p:nvCxnSpPr>
          <p:spPr bwMode="auto">
            <a:xfrm>
              <a:off x="6196012" y="1524001"/>
              <a:ext cx="280988" cy="0"/>
            </a:xfrm>
            <a:prstGeom prst="straightConnector1">
              <a:avLst/>
            </a:prstGeom>
            <a:noFill/>
            <a:ln w="28575" algn="ctr">
              <a:solidFill>
                <a:srgbClr val="FF0000"/>
              </a:solidFill>
              <a:miter lim="800000"/>
              <a:headEnd/>
              <a:tailEnd/>
            </a:ln>
          </p:spPr>
        </p:cxnSp>
        <p:cxnSp>
          <p:nvCxnSpPr>
            <p:cNvPr id="93" name="Straight Connector 92"/>
            <p:cNvCxnSpPr>
              <a:stCxn id="94" idx="1"/>
            </p:cNvCxnSpPr>
            <p:nvPr/>
          </p:nvCxnSpPr>
          <p:spPr>
            <a:xfrm flipH="1">
              <a:off x="6336506" y="2225680"/>
              <a:ext cx="140494" cy="0"/>
            </a:xfrm>
            <a:prstGeom prst="line">
              <a:avLst/>
            </a:prstGeom>
            <a:ln w="28575" cap="sq">
              <a:solidFill>
                <a:srgbClr val="FF0000"/>
              </a:solidFill>
            </a:ln>
          </p:spPr>
          <p:style>
            <a:lnRef idx="1">
              <a:schemeClr val="accent1"/>
            </a:lnRef>
            <a:fillRef idx="0">
              <a:schemeClr val="accent1"/>
            </a:fillRef>
            <a:effectRef idx="0">
              <a:schemeClr val="accent1"/>
            </a:effectRef>
            <a:fontRef idx="minor">
              <a:schemeClr val="tx1"/>
            </a:fontRef>
          </p:style>
        </p:cxnSp>
        <p:sp>
          <p:nvSpPr>
            <p:cNvPr id="94" name="TextBox 28"/>
            <p:cNvSpPr txBox="1">
              <a:spLocks noChangeArrowheads="1"/>
            </p:cNvSpPr>
            <p:nvPr/>
          </p:nvSpPr>
          <p:spPr bwMode="auto">
            <a:xfrm>
              <a:off x="6477000" y="1371600"/>
              <a:ext cx="2636855" cy="1708160"/>
            </a:xfrm>
            <a:prstGeom prst="rect">
              <a:avLst/>
            </a:prstGeom>
            <a:noFill/>
            <a:ln w="9525">
              <a:noFill/>
              <a:miter lim="800000"/>
              <a:headEnd/>
              <a:tailEnd/>
            </a:ln>
          </p:spPr>
          <p:txBody>
            <a:bodyPr wrap="square">
              <a:spAutoFit/>
            </a:bodyPr>
            <a:lstStyle/>
            <a:p>
              <a:pPr>
                <a:lnSpc>
                  <a:spcPts val="2100"/>
                </a:lnSpc>
              </a:pPr>
              <a:r>
                <a:rPr lang="en-US" altLang="en-US" sz="1500" b="1" dirty="0">
                  <a:solidFill>
                    <a:srgbClr val="C00000"/>
                  </a:solidFill>
                </a:rPr>
                <a:t>n = a line in the Slot Profile spreadsheet identifying specific connector aperture  pattern (if any) and RF or optical module population (if any)</a:t>
              </a:r>
            </a:p>
          </p:txBody>
        </p:sp>
        <p:sp>
          <p:nvSpPr>
            <p:cNvPr id="95" name="TextBox 45"/>
            <p:cNvSpPr txBox="1">
              <a:spLocks noChangeArrowheads="1"/>
            </p:cNvSpPr>
            <p:nvPr/>
          </p:nvSpPr>
          <p:spPr bwMode="auto">
            <a:xfrm>
              <a:off x="228601" y="5398415"/>
              <a:ext cx="2843266" cy="738664"/>
            </a:xfrm>
            <a:prstGeom prst="rect">
              <a:avLst/>
            </a:prstGeom>
            <a:noFill/>
            <a:ln w="9525">
              <a:noFill/>
              <a:miter lim="800000"/>
              <a:headEnd/>
              <a:tailEnd/>
            </a:ln>
          </p:spPr>
          <p:txBody>
            <a:bodyPr wrap="square">
              <a:spAutoFit/>
            </a:bodyPr>
            <a:lstStyle/>
            <a:p>
              <a:r>
                <a:rPr lang="en-US" altLang="en-US" sz="1400" dirty="0">
                  <a:solidFill>
                    <a:srgbClr val="003399"/>
                  </a:solidFill>
                </a:rPr>
                <a:t>Note: That order of Pipes is from top to bottom and left to right in the physical slot (P0/J0 at top).</a:t>
              </a:r>
            </a:p>
          </p:txBody>
        </p:sp>
      </p:grpSp>
    </p:spTree>
    <p:extLst>
      <p:ext uri="{BB962C8B-B14F-4D97-AF65-F5344CB8AC3E}">
        <p14:creationId xmlns:p14="http://schemas.microsoft.com/office/powerpoint/2010/main" val="17036572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6" name="Object 52225"/>
          <p:cNvGraphicFramePr>
            <a:graphicFrameLocks noChangeAspect="1"/>
          </p:cNvGraphicFramePr>
          <p:nvPr>
            <p:extLst>
              <p:ext uri="{D42A27DB-BD31-4B8C-83A1-F6EECF244321}">
                <p14:modId xmlns:p14="http://schemas.microsoft.com/office/powerpoint/2010/main" val="2782961746"/>
              </p:ext>
            </p:extLst>
          </p:nvPr>
        </p:nvGraphicFramePr>
        <p:xfrm>
          <a:off x="5599384" y="865764"/>
          <a:ext cx="3546650" cy="2601207"/>
        </p:xfrm>
        <a:graphic>
          <a:graphicData uri="http://schemas.openxmlformats.org/presentationml/2006/ole">
            <mc:AlternateContent xmlns:mc="http://schemas.openxmlformats.org/markup-compatibility/2006">
              <mc:Choice xmlns:v="urn:schemas-microsoft-com:vml" Requires="v">
                <p:oleObj spid="_x0000_s435207" name="Visio" r:id="rId3" imgW="5293508" imgH="3882398" progId="Visio.Drawing.11">
                  <p:embed/>
                </p:oleObj>
              </mc:Choice>
              <mc:Fallback>
                <p:oleObj name="Visio" r:id="rId3" imgW="5293508" imgH="3882398" progId="Visio.Drawing.11">
                  <p:embed/>
                  <p:pic>
                    <p:nvPicPr>
                      <p:cNvPr id="0" name=""/>
                      <p:cNvPicPr/>
                      <p:nvPr/>
                    </p:nvPicPr>
                    <p:blipFill>
                      <a:blip r:embed="rId4"/>
                      <a:stretch>
                        <a:fillRect/>
                      </a:stretch>
                    </p:blipFill>
                    <p:spPr>
                      <a:xfrm>
                        <a:off x="5599384" y="865764"/>
                        <a:ext cx="3546650" cy="2601207"/>
                      </a:xfrm>
                      <a:prstGeom prst="rect">
                        <a:avLst/>
                      </a:prstGeom>
                    </p:spPr>
                  </p:pic>
                </p:oleObj>
              </mc:Fallback>
            </mc:AlternateContent>
          </a:graphicData>
        </a:graphic>
      </p:graphicFrame>
      <p:sp>
        <p:nvSpPr>
          <p:cNvPr id="2" name="Title 1"/>
          <p:cNvSpPr>
            <a:spLocks noGrp="1"/>
          </p:cNvSpPr>
          <p:nvPr>
            <p:ph type="title"/>
          </p:nvPr>
        </p:nvSpPr>
        <p:spPr>
          <a:xfrm>
            <a:off x="1065212" y="100584"/>
            <a:ext cx="8534400" cy="813816"/>
          </a:xfrm>
        </p:spPr>
        <p:txBody>
          <a:bodyPr/>
          <a:lstStyle/>
          <a:p>
            <a:r>
              <a:rPr lang="en-US" sz="2400" dirty="0"/>
              <a:t>OpenVPX</a:t>
            </a:r>
            <a:r>
              <a:rPr lang="en-US" sz="2400" baseline="0" dirty="0"/>
              <a:t> Connector Pin Numbering – Differential Wafers</a:t>
            </a:r>
            <a:endParaRPr lang="en-US" sz="2400" dirty="0"/>
          </a:p>
        </p:txBody>
      </p:sp>
      <p:sp>
        <p:nvSpPr>
          <p:cNvPr id="14" name="Rectangle 13">
            <a:hlinkClick r:id="rId5"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2644699969"/>
              </p:ext>
            </p:extLst>
          </p:nvPr>
        </p:nvGraphicFramePr>
        <p:xfrm>
          <a:off x="15342" y="854742"/>
          <a:ext cx="3545078" cy="2594229"/>
        </p:xfrm>
        <a:graphic>
          <a:graphicData uri="http://schemas.openxmlformats.org/presentationml/2006/ole">
            <mc:AlternateContent xmlns:mc="http://schemas.openxmlformats.org/markup-compatibility/2006">
              <mc:Choice xmlns:v="urn:schemas-microsoft-com:vml" Requires="v">
                <p:oleObj spid="_x0000_s435208" name="Visio" r:id="rId6" imgW="5291148" imgH="3872016" progId="Visio.Drawing.11">
                  <p:embed/>
                </p:oleObj>
              </mc:Choice>
              <mc:Fallback>
                <p:oleObj name="Visio" r:id="rId6" imgW="5291148" imgH="3872016" progId="Visio.Drawing.11">
                  <p:embed/>
                  <p:pic>
                    <p:nvPicPr>
                      <p:cNvPr id="0" name=""/>
                      <p:cNvPicPr>
                        <a:picLocks noChangeAspect="1" noChangeArrowheads="1"/>
                      </p:cNvPicPr>
                      <p:nvPr/>
                    </p:nvPicPr>
                    <p:blipFill>
                      <a:blip r:embed="rId7"/>
                      <a:srcRect/>
                      <a:stretch>
                        <a:fillRect/>
                      </a:stretch>
                    </p:blipFill>
                    <p:spPr bwMode="auto">
                      <a:xfrm>
                        <a:off x="15342" y="854742"/>
                        <a:ext cx="3545078" cy="25942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TextBox 17"/>
          <p:cNvSpPr txBox="1"/>
          <p:nvPr/>
        </p:nvSpPr>
        <p:spPr>
          <a:xfrm>
            <a:off x="3047999" y="1066800"/>
            <a:ext cx="2523665" cy="954107"/>
          </a:xfrm>
          <a:prstGeom prst="rect">
            <a:avLst/>
          </a:prstGeom>
          <a:noFill/>
        </p:spPr>
        <p:txBody>
          <a:bodyPr wrap="square" rtlCol="0">
            <a:spAutoFit/>
          </a:bodyPr>
          <a:lstStyle/>
          <a:p>
            <a:r>
              <a:rPr lang="en-US" sz="1400" b="1" dirty="0">
                <a:solidFill>
                  <a:srgbClr val="0070C0"/>
                </a:solidFill>
              </a:rPr>
              <a:t>Wafers of differential connectors used for P1 and P2 of 3U and P1 thru P6 of 6U of almost all Profiles</a:t>
            </a:r>
          </a:p>
        </p:txBody>
      </p:sp>
      <p:sp>
        <p:nvSpPr>
          <p:cNvPr id="19" name="TextBox 18"/>
          <p:cNvSpPr txBox="1"/>
          <p:nvPr/>
        </p:nvSpPr>
        <p:spPr>
          <a:xfrm>
            <a:off x="3048000" y="2133600"/>
            <a:ext cx="1600200" cy="523220"/>
          </a:xfrm>
          <a:prstGeom prst="rect">
            <a:avLst/>
          </a:prstGeom>
          <a:noFill/>
        </p:spPr>
        <p:txBody>
          <a:bodyPr wrap="square" rtlCol="0">
            <a:spAutoFit/>
          </a:bodyPr>
          <a:lstStyle/>
          <a:p>
            <a:r>
              <a:rPr lang="en-US" sz="1400" b="1" dirty="0">
                <a:solidFill>
                  <a:srgbClr val="0070C0"/>
                </a:solidFill>
              </a:rPr>
              <a:t>Odd wafers (odd rows of table)</a:t>
            </a:r>
          </a:p>
        </p:txBody>
      </p:sp>
      <p:sp>
        <p:nvSpPr>
          <p:cNvPr id="20" name="TextBox 19"/>
          <p:cNvSpPr txBox="1"/>
          <p:nvPr/>
        </p:nvSpPr>
        <p:spPr>
          <a:xfrm>
            <a:off x="3759200" y="2816880"/>
            <a:ext cx="1778000" cy="523220"/>
          </a:xfrm>
          <a:prstGeom prst="rect">
            <a:avLst/>
          </a:prstGeom>
          <a:noFill/>
        </p:spPr>
        <p:txBody>
          <a:bodyPr wrap="square" rtlCol="0">
            <a:spAutoFit/>
          </a:bodyPr>
          <a:lstStyle/>
          <a:p>
            <a:r>
              <a:rPr lang="en-US" sz="1400" b="1" dirty="0">
                <a:solidFill>
                  <a:srgbClr val="0070C0"/>
                </a:solidFill>
              </a:rPr>
              <a:t>Even wafers (even rows of table)</a:t>
            </a:r>
          </a:p>
        </p:txBody>
      </p:sp>
      <p:cxnSp>
        <p:nvCxnSpPr>
          <p:cNvPr id="21" name="Straight Connector 20"/>
          <p:cNvCxnSpPr/>
          <p:nvPr/>
        </p:nvCxnSpPr>
        <p:spPr>
          <a:xfrm flipV="1">
            <a:off x="5410200" y="2895600"/>
            <a:ext cx="322930" cy="76200"/>
          </a:xfrm>
          <a:prstGeom prst="line">
            <a:avLst/>
          </a:prstGeom>
          <a:ln w="3175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895600" y="2395210"/>
            <a:ext cx="228600" cy="0"/>
          </a:xfrm>
          <a:prstGeom prst="line">
            <a:avLst/>
          </a:prstGeom>
          <a:ln w="3175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pic>
        <p:nvPicPr>
          <p:cNvPr id="23" name="Picture 15"/>
          <p:cNvPicPr>
            <a:picLocks noChangeAspect="1" noChangeArrowheads="1"/>
          </p:cNvPicPr>
          <p:nvPr/>
        </p:nvPicPr>
        <p:blipFill rotWithShape="1">
          <a:blip r:embed="rId8">
            <a:extLst>
              <a:ext uri="{28A0092B-C50C-407E-A947-70E740481C1C}">
                <a14:useLocalDpi xmlns:a14="http://schemas.microsoft.com/office/drawing/2010/main" val="0"/>
              </a:ext>
            </a:extLst>
          </a:blip>
          <a:srcRect r="7318" b="4021"/>
          <a:stretch/>
        </p:blipFill>
        <p:spPr bwMode="auto">
          <a:xfrm>
            <a:off x="3351" y="3466971"/>
            <a:ext cx="5178249" cy="2868513"/>
          </a:xfrm>
          <a:prstGeom prst="rect">
            <a:avLst/>
          </a:prstGeom>
          <a:solidFill>
            <a:schemeClr val="bg1"/>
          </a:solidFill>
          <a:ln>
            <a:noFill/>
          </a:ln>
          <a:effectLst/>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62265" y="57748"/>
            <a:ext cx="2325624" cy="1696212"/>
          </a:xfrm>
          <a:prstGeom prst="rect">
            <a:avLst/>
          </a:prstGeom>
        </p:spPr>
      </p:pic>
      <p:sp>
        <p:nvSpPr>
          <p:cNvPr id="30" name="TextBox 29"/>
          <p:cNvSpPr txBox="1"/>
          <p:nvPr/>
        </p:nvSpPr>
        <p:spPr>
          <a:xfrm>
            <a:off x="9218612" y="852434"/>
            <a:ext cx="1295400" cy="461665"/>
          </a:xfrm>
          <a:prstGeom prst="rect">
            <a:avLst/>
          </a:prstGeom>
          <a:solidFill>
            <a:schemeClr val="bg1"/>
          </a:solidFill>
          <a:ln>
            <a:noFill/>
          </a:ln>
        </p:spPr>
        <p:txBody>
          <a:bodyPr wrap="square" rtlCol="0">
            <a:spAutoFit/>
          </a:bodyPr>
          <a:lstStyle/>
          <a:p>
            <a:r>
              <a:rPr lang="en-US" sz="1200" dirty="0">
                <a:solidFill>
                  <a:srgbClr val="0070C0"/>
                </a:solidFill>
              </a:rPr>
              <a:t>TE Connectivity RT 2 shown</a:t>
            </a:r>
          </a:p>
        </p:txBody>
      </p:sp>
      <p:sp>
        <p:nvSpPr>
          <p:cNvPr id="31" name="TextBox 10"/>
          <p:cNvSpPr txBox="1">
            <a:spLocks noChangeArrowheads="1"/>
          </p:cNvSpPr>
          <p:nvPr/>
        </p:nvSpPr>
        <p:spPr bwMode="auto">
          <a:xfrm>
            <a:off x="9451805" y="6047601"/>
            <a:ext cx="26360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200" dirty="0">
                <a:solidFill>
                  <a:srgbClr val="7030A0"/>
                </a:solidFill>
              </a:rPr>
              <a:t>Wafer pictures courtesy of Elma</a:t>
            </a:r>
          </a:p>
        </p:txBody>
      </p:sp>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02851" y="4077336"/>
            <a:ext cx="2457754" cy="1970265"/>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14591" y="1914830"/>
            <a:ext cx="2400404" cy="1942355"/>
          </a:xfrm>
          <a:prstGeom prst="rect">
            <a:avLst/>
          </a:prstGeom>
        </p:spPr>
      </p:pic>
      <p:sp>
        <p:nvSpPr>
          <p:cNvPr id="28" name="TextBox 27"/>
          <p:cNvSpPr txBox="1"/>
          <p:nvPr/>
        </p:nvSpPr>
        <p:spPr>
          <a:xfrm>
            <a:off x="10614793" y="3442704"/>
            <a:ext cx="1295400" cy="461665"/>
          </a:xfrm>
          <a:prstGeom prst="rect">
            <a:avLst/>
          </a:prstGeom>
          <a:solidFill>
            <a:schemeClr val="bg1"/>
          </a:solidFill>
          <a:ln>
            <a:noFill/>
          </a:ln>
        </p:spPr>
        <p:txBody>
          <a:bodyPr wrap="square" rtlCol="0">
            <a:spAutoFit/>
          </a:bodyPr>
          <a:lstStyle/>
          <a:p>
            <a:r>
              <a:rPr lang="en-US" sz="1200" dirty="0"/>
              <a:t>Odd differential wafer</a:t>
            </a:r>
          </a:p>
        </p:txBody>
      </p:sp>
      <p:sp>
        <p:nvSpPr>
          <p:cNvPr id="27" name="TextBox 26"/>
          <p:cNvSpPr txBox="1"/>
          <p:nvPr/>
        </p:nvSpPr>
        <p:spPr>
          <a:xfrm>
            <a:off x="10614793" y="5585936"/>
            <a:ext cx="1282976" cy="461665"/>
          </a:xfrm>
          <a:prstGeom prst="rect">
            <a:avLst/>
          </a:prstGeom>
          <a:solidFill>
            <a:schemeClr val="bg1"/>
          </a:solidFill>
          <a:ln>
            <a:noFill/>
          </a:ln>
        </p:spPr>
        <p:txBody>
          <a:bodyPr wrap="square" rtlCol="0">
            <a:spAutoFit/>
          </a:bodyPr>
          <a:lstStyle/>
          <a:p>
            <a:r>
              <a:rPr lang="en-US" sz="1200" dirty="0"/>
              <a:t>Even differential wafer</a:t>
            </a:r>
          </a:p>
        </p:txBody>
      </p:sp>
      <p:sp>
        <p:nvSpPr>
          <p:cNvPr id="3" name="Content Placeholder 2"/>
          <p:cNvSpPr>
            <a:spLocks noGrp="1"/>
          </p:cNvSpPr>
          <p:nvPr>
            <p:ph idx="1"/>
          </p:nvPr>
        </p:nvSpPr>
        <p:spPr>
          <a:xfrm>
            <a:off x="5571665" y="3352800"/>
            <a:ext cx="3546650" cy="3505200"/>
          </a:xfrm>
          <a:solidFill>
            <a:schemeClr val="bg1"/>
          </a:solidFill>
        </p:spPr>
        <p:txBody>
          <a:bodyPr/>
          <a:lstStyle/>
          <a:p>
            <a:pPr marL="112713" indent="-112713">
              <a:lnSpc>
                <a:spcPct val="100000"/>
              </a:lnSpc>
              <a:spcBef>
                <a:spcPts val="600"/>
              </a:spcBef>
            </a:pPr>
            <a:r>
              <a:rPr lang="en-US" sz="1200" dirty="0"/>
              <a:t>Example pin assignment table, see Section 6.3.1 of </a:t>
            </a:r>
            <a:r>
              <a:rPr lang="en-US" sz="1200" dirty="0">
                <a:hlinkClick r:id="rId12" action="ppaction://hlinksldjump"/>
              </a:rPr>
              <a:t>[VITA 65.0]</a:t>
            </a:r>
            <a:r>
              <a:rPr lang="en-US" sz="1200" dirty="0"/>
              <a:t> for more detail</a:t>
            </a:r>
          </a:p>
          <a:p>
            <a:pPr marL="112713" indent="-112713">
              <a:lnSpc>
                <a:spcPct val="100000"/>
              </a:lnSpc>
              <a:spcBef>
                <a:spcPts val="600"/>
              </a:spcBef>
            </a:pPr>
            <a:r>
              <a:rPr lang="en-US" sz="1200" dirty="0"/>
              <a:t>Rows of connector are columns of table</a:t>
            </a:r>
          </a:p>
          <a:p>
            <a:pPr marL="112713" indent="-112713">
              <a:lnSpc>
                <a:spcPct val="100000"/>
              </a:lnSpc>
              <a:spcBef>
                <a:spcPts val="600"/>
              </a:spcBef>
            </a:pPr>
            <a:r>
              <a:rPr lang="en-US" sz="1200" dirty="0"/>
              <a:t>Wafers of connector are rows of the table</a:t>
            </a:r>
          </a:p>
          <a:p>
            <a:pPr marL="112713" indent="-112713">
              <a:lnSpc>
                <a:spcPct val="100000"/>
              </a:lnSpc>
              <a:spcBef>
                <a:spcPts val="600"/>
              </a:spcBef>
            </a:pPr>
            <a:r>
              <a:rPr lang="en-US" sz="1200" dirty="0"/>
              <a:t>Capital letters indicate which </a:t>
            </a:r>
            <a:r>
              <a:rPr lang="en-US" sz="1200" dirty="0">
                <a:solidFill>
                  <a:srgbClr val="C00000"/>
                </a:solidFill>
              </a:rPr>
              <a:t>Plug-In Module</a:t>
            </a:r>
            <a:r>
              <a:rPr lang="en-US" sz="1200" dirty="0"/>
              <a:t> row of the connector</a:t>
            </a:r>
          </a:p>
          <a:p>
            <a:pPr marL="112713" indent="-112713">
              <a:lnSpc>
                <a:spcPct val="100000"/>
              </a:lnSpc>
              <a:spcBef>
                <a:spcPts val="600"/>
              </a:spcBef>
            </a:pPr>
            <a:r>
              <a:rPr lang="en-US" sz="1200" dirty="0"/>
              <a:t>Lower case letters indicate which </a:t>
            </a:r>
            <a:r>
              <a:rPr lang="en-US" sz="1200" dirty="0">
                <a:solidFill>
                  <a:srgbClr val="C00000"/>
                </a:solidFill>
              </a:rPr>
              <a:t>backplane</a:t>
            </a:r>
            <a:r>
              <a:rPr lang="en-US" sz="1200" dirty="0"/>
              <a:t> connector row</a:t>
            </a:r>
          </a:p>
          <a:p>
            <a:pPr marL="400050" lvl="1" indent="-168275">
              <a:lnSpc>
                <a:spcPct val="100000"/>
              </a:lnSpc>
              <a:spcBef>
                <a:spcPts val="300"/>
              </a:spcBef>
            </a:pPr>
            <a:r>
              <a:rPr lang="en-US" sz="1200" b="0" dirty="0"/>
              <a:t>Backplane rows g and f both correspond to Plug-In Module row E</a:t>
            </a:r>
          </a:p>
          <a:p>
            <a:pPr marL="400050" lvl="1" indent="-168275">
              <a:lnSpc>
                <a:spcPct val="100000"/>
              </a:lnSpc>
              <a:spcBef>
                <a:spcPts val="300"/>
              </a:spcBef>
            </a:pPr>
            <a:r>
              <a:rPr lang="en-US" sz="1200" b="0" dirty="0"/>
              <a:t>Backplane rows c and b both correspond to Plug-In Module row B</a:t>
            </a:r>
          </a:p>
          <a:p>
            <a:pPr marL="400050" lvl="1" indent="-168275">
              <a:lnSpc>
                <a:spcPct val="100000"/>
              </a:lnSpc>
              <a:spcBef>
                <a:spcPts val="300"/>
              </a:spcBef>
            </a:pPr>
            <a:r>
              <a:rPr lang="en-US" sz="1200" b="0" dirty="0"/>
              <a:t>Backplane pins GND-J2 connect to the same wide ground wafer pads as the adjacent ground pins (GND), but do not have a corresponding Plug-In Module pin.</a:t>
            </a:r>
          </a:p>
          <a:p>
            <a:pPr marL="231775" lvl="1" indent="0">
              <a:lnSpc>
                <a:spcPct val="100000"/>
              </a:lnSpc>
              <a:buNone/>
            </a:pPr>
            <a:r>
              <a:rPr lang="en-US" sz="1200" b="0" dirty="0"/>
              <a:t> </a:t>
            </a:r>
          </a:p>
        </p:txBody>
      </p:sp>
      <p:sp>
        <p:nvSpPr>
          <p:cNvPr id="15" name="Freeform 14"/>
          <p:cNvSpPr/>
          <p:nvPr/>
        </p:nvSpPr>
        <p:spPr bwMode="auto">
          <a:xfrm>
            <a:off x="5149422" y="3580952"/>
            <a:ext cx="486817" cy="841209"/>
          </a:xfrm>
          <a:custGeom>
            <a:avLst/>
            <a:gdLst>
              <a:gd name="connsiteX0" fmla="*/ 401654 w 401654"/>
              <a:gd name="connsiteY0" fmla="*/ 1007893 h 1007893"/>
              <a:gd name="connsiteX1" fmla="*/ 242405 w 401654"/>
              <a:gd name="connsiteY1" fmla="*/ 807547 h 1007893"/>
              <a:gd name="connsiteX2" fmla="*/ 242405 w 401654"/>
              <a:gd name="connsiteY2" fmla="*/ 211646 h 1007893"/>
              <a:gd name="connsiteX3" fmla="*/ 36921 w 401654"/>
              <a:gd name="connsiteY3" fmla="*/ 31848 h 1007893"/>
              <a:gd name="connsiteX4" fmla="*/ 962 w 401654"/>
              <a:gd name="connsiteY4" fmla="*/ 1026 h 1007893"/>
              <a:gd name="connsiteX0" fmla="*/ 400943 w 400943"/>
              <a:gd name="connsiteY0" fmla="*/ 1007656 h 1007656"/>
              <a:gd name="connsiteX1" fmla="*/ 241694 w 400943"/>
              <a:gd name="connsiteY1" fmla="*/ 807310 h 1007656"/>
              <a:gd name="connsiteX2" fmla="*/ 241694 w 400943"/>
              <a:gd name="connsiteY2" fmla="*/ 211409 h 1007656"/>
              <a:gd name="connsiteX3" fmla="*/ 49545 w 400943"/>
              <a:gd name="connsiteY3" fmla="*/ 33516 h 1007656"/>
              <a:gd name="connsiteX4" fmla="*/ 251 w 400943"/>
              <a:gd name="connsiteY4" fmla="*/ 789 h 1007656"/>
              <a:gd name="connsiteX0" fmla="*/ 400943 w 400943"/>
              <a:gd name="connsiteY0" fmla="*/ 1007893 h 1007893"/>
              <a:gd name="connsiteX1" fmla="*/ 241694 w 400943"/>
              <a:gd name="connsiteY1" fmla="*/ 807547 h 1007893"/>
              <a:gd name="connsiteX2" fmla="*/ 241694 w 400943"/>
              <a:gd name="connsiteY2" fmla="*/ 211646 h 1007893"/>
              <a:gd name="connsiteX3" fmla="*/ 49545 w 400943"/>
              <a:gd name="connsiteY3" fmla="*/ 31848 h 1007893"/>
              <a:gd name="connsiteX4" fmla="*/ 251 w 400943"/>
              <a:gd name="connsiteY4" fmla="*/ 1026 h 1007893"/>
              <a:gd name="connsiteX0" fmla="*/ 401152 w 401152"/>
              <a:gd name="connsiteY0" fmla="*/ 1007893 h 1007893"/>
              <a:gd name="connsiteX1" fmla="*/ 241903 w 401152"/>
              <a:gd name="connsiteY1" fmla="*/ 807547 h 1007893"/>
              <a:gd name="connsiteX2" fmla="*/ 241903 w 401152"/>
              <a:gd name="connsiteY2" fmla="*/ 211646 h 1007893"/>
              <a:gd name="connsiteX3" fmla="*/ 49754 w 401152"/>
              <a:gd name="connsiteY3" fmla="*/ 31848 h 1007893"/>
              <a:gd name="connsiteX4" fmla="*/ 460 w 401152"/>
              <a:gd name="connsiteY4" fmla="*/ 1026 h 1007893"/>
              <a:gd name="connsiteX0" fmla="*/ 401076 w 401076"/>
              <a:gd name="connsiteY0" fmla="*/ 1007271 h 1007271"/>
              <a:gd name="connsiteX1" fmla="*/ 241827 w 401076"/>
              <a:gd name="connsiteY1" fmla="*/ 806925 h 1007271"/>
              <a:gd name="connsiteX2" fmla="*/ 241827 w 401076"/>
              <a:gd name="connsiteY2" fmla="*/ 211024 h 1007271"/>
              <a:gd name="connsiteX3" fmla="*/ 51583 w 401076"/>
              <a:gd name="connsiteY3" fmla="*/ 38846 h 1007271"/>
              <a:gd name="connsiteX4" fmla="*/ 384 w 401076"/>
              <a:gd name="connsiteY4" fmla="*/ 404 h 1007271"/>
              <a:gd name="connsiteX0" fmla="*/ 400692 w 400692"/>
              <a:gd name="connsiteY0" fmla="*/ 1006867 h 1006867"/>
              <a:gd name="connsiteX1" fmla="*/ 241443 w 400692"/>
              <a:gd name="connsiteY1" fmla="*/ 806521 h 1006867"/>
              <a:gd name="connsiteX2" fmla="*/ 241443 w 400692"/>
              <a:gd name="connsiteY2" fmla="*/ 210620 h 1006867"/>
              <a:gd name="connsiteX3" fmla="*/ 0 w 400692"/>
              <a:gd name="connsiteY3" fmla="*/ 0 h 1006867"/>
              <a:gd name="connsiteX0" fmla="*/ 383547 w 383547"/>
              <a:gd name="connsiteY0" fmla="*/ 985912 h 985912"/>
              <a:gd name="connsiteX1" fmla="*/ 224298 w 383547"/>
              <a:gd name="connsiteY1" fmla="*/ 785566 h 985912"/>
              <a:gd name="connsiteX2" fmla="*/ 224298 w 383547"/>
              <a:gd name="connsiteY2" fmla="*/ 189665 h 985912"/>
              <a:gd name="connsiteX3" fmla="*/ 0 w 383547"/>
              <a:gd name="connsiteY3" fmla="*/ 0 h 985912"/>
              <a:gd name="connsiteX0" fmla="*/ 383547 w 383547"/>
              <a:gd name="connsiteY0" fmla="*/ 985912 h 985912"/>
              <a:gd name="connsiteX1" fmla="*/ 224298 w 383547"/>
              <a:gd name="connsiteY1" fmla="*/ 785566 h 985912"/>
              <a:gd name="connsiteX2" fmla="*/ 224298 w 383547"/>
              <a:gd name="connsiteY2" fmla="*/ 189665 h 985912"/>
              <a:gd name="connsiteX3" fmla="*/ 0 w 383547"/>
              <a:gd name="connsiteY3" fmla="*/ 0 h 985912"/>
              <a:gd name="connsiteX0" fmla="*/ 383547 w 383547"/>
              <a:gd name="connsiteY0" fmla="*/ 985912 h 985912"/>
              <a:gd name="connsiteX1" fmla="*/ 224298 w 383547"/>
              <a:gd name="connsiteY1" fmla="*/ 785566 h 985912"/>
              <a:gd name="connsiteX2" fmla="*/ 224298 w 383547"/>
              <a:gd name="connsiteY2" fmla="*/ 189665 h 985912"/>
              <a:gd name="connsiteX3" fmla="*/ 0 w 383547"/>
              <a:gd name="connsiteY3" fmla="*/ 0 h 985912"/>
              <a:gd name="connsiteX0" fmla="*/ 383547 w 383547"/>
              <a:gd name="connsiteY0" fmla="*/ 985912 h 985912"/>
              <a:gd name="connsiteX1" fmla="*/ 245253 w 383547"/>
              <a:gd name="connsiteY1" fmla="*/ 789376 h 985912"/>
              <a:gd name="connsiteX2" fmla="*/ 224298 w 383547"/>
              <a:gd name="connsiteY2" fmla="*/ 189665 h 985912"/>
              <a:gd name="connsiteX3" fmla="*/ 0 w 383547"/>
              <a:gd name="connsiteY3" fmla="*/ 0 h 985912"/>
              <a:gd name="connsiteX0" fmla="*/ 383547 w 383547"/>
              <a:gd name="connsiteY0" fmla="*/ 985912 h 985912"/>
              <a:gd name="connsiteX1" fmla="*/ 245253 w 383547"/>
              <a:gd name="connsiteY1" fmla="*/ 789376 h 985912"/>
              <a:gd name="connsiteX2" fmla="*/ 224298 w 383547"/>
              <a:gd name="connsiteY2" fmla="*/ 189665 h 985912"/>
              <a:gd name="connsiteX3" fmla="*/ 0 w 383547"/>
              <a:gd name="connsiteY3" fmla="*/ 0 h 985912"/>
              <a:gd name="connsiteX0" fmla="*/ 383547 w 383547"/>
              <a:gd name="connsiteY0" fmla="*/ 985912 h 985912"/>
              <a:gd name="connsiteX1" fmla="*/ 245253 w 383547"/>
              <a:gd name="connsiteY1" fmla="*/ 789376 h 985912"/>
              <a:gd name="connsiteX2" fmla="*/ 224298 w 383547"/>
              <a:gd name="connsiteY2" fmla="*/ 189665 h 985912"/>
              <a:gd name="connsiteX3" fmla="*/ 0 w 383547"/>
              <a:gd name="connsiteY3" fmla="*/ 0 h 985912"/>
              <a:gd name="connsiteX0" fmla="*/ 383547 w 383547"/>
              <a:gd name="connsiteY0" fmla="*/ 985912 h 985912"/>
              <a:gd name="connsiteX1" fmla="*/ 245253 w 383547"/>
              <a:gd name="connsiteY1" fmla="*/ 789376 h 985912"/>
              <a:gd name="connsiteX2" fmla="*/ 224298 w 383547"/>
              <a:gd name="connsiteY2" fmla="*/ 189665 h 985912"/>
              <a:gd name="connsiteX3" fmla="*/ 0 w 383547"/>
              <a:gd name="connsiteY3" fmla="*/ 0 h 985912"/>
              <a:gd name="connsiteX0" fmla="*/ 389262 w 389262"/>
              <a:gd name="connsiteY0" fmla="*/ 966862 h 966862"/>
              <a:gd name="connsiteX1" fmla="*/ 245253 w 389262"/>
              <a:gd name="connsiteY1" fmla="*/ 789376 h 966862"/>
              <a:gd name="connsiteX2" fmla="*/ 224298 w 389262"/>
              <a:gd name="connsiteY2" fmla="*/ 189665 h 966862"/>
              <a:gd name="connsiteX3" fmla="*/ 0 w 389262"/>
              <a:gd name="connsiteY3" fmla="*/ 0 h 966862"/>
              <a:gd name="connsiteX0" fmla="*/ 389262 w 389262"/>
              <a:gd name="connsiteY0" fmla="*/ 966862 h 966862"/>
              <a:gd name="connsiteX1" fmla="*/ 273828 w 389262"/>
              <a:gd name="connsiteY1" fmla="*/ 787471 h 966862"/>
              <a:gd name="connsiteX2" fmla="*/ 224298 w 389262"/>
              <a:gd name="connsiteY2" fmla="*/ 189665 h 966862"/>
              <a:gd name="connsiteX3" fmla="*/ 0 w 389262"/>
              <a:gd name="connsiteY3" fmla="*/ 0 h 966862"/>
              <a:gd name="connsiteX0" fmla="*/ 389262 w 389262"/>
              <a:gd name="connsiteY0" fmla="*/ 966862 h 966862"/>
              <a:gd name="connsiteX1" fmla="*/ 290973 w 389262"/>
              <a:gd name="connsiteY1" fmla="*/ 785566 h 966862"/>
              <a:gd name="connsiteX2" fmla="*/ 224298 w 389262"/>
              <a:gd name="connsiteY2" fmla="*/ 189665 h 966862"/>
              <a:gd name="connsiteX3" fmla="*/ 0 w 389262"/>
              <a:gd name="connsiteY3" fmla="*/ 0 h 966862"/>
            </a:gdLst>
            <a:ahLst/>
            <a:cxnLst>
              <a:cxn ang="0">
                <a:pos x="connsiteX0" y="connsiteY0"/>
              </a:cxn>
              <a:cxn ang="0">
                <a:pos x="connsiteX1" y="connsiteY1"/>
              </a:cxn>
              <a:cxn ang="0">
                <a:pos x="connsiteX2" y="connsiteY2"/>
              </a:cxn>
              <a:cxn ang="0">
                <a:pos x="connsiteX3" y="connsiteY3"/>
              </a:cxn>
            </a:cxnLst>
            <a:rect l="l" t="t" r="r" b="b"/>
            <a:pathLst>
              <a:path w="389262" h="966862">
                <a:moveTo>
                  <a:pt x="389262" y="966862"/>
                </a:moveTo>
                <a:cubicBezTo>
                  <a:pt x="324813" y="917803"/>
                  <a:pt x="318467" y="915099"/>
                  <a:pt x="290973" y="785566"/>
                </a:cubicBezTo>
                <a:cubicBezTo>
                  <a:pt x="263479" y="656033"/>
                  <a:pt x="272794" y="320593"/>
                  <a:pt x="224298" y="189665"/>
                </a:cubicBezTo>
                <a:cubicBezTo>
                  <a:pt x="175803" y="58737"/>
                  <a:pt x="118881" y="24829"/>
                  <a:pt x="0" y="0"/>
                </a:cubicBezTo>
              </a:path>
            </a:pathLst>
          </a:custGeom>
          <a:noFill/>
          <a:ln w="31750" cap="rnd" cmpd="sng" algn="ctr">
            <a:solidFill>
              <a:schemeClr val="tx1"/>
            </a:solidFill>
            <a:prstDash val="solid"/>
            <a:round/>
            <a:headEnd type="none" w="sm" len="sm"/>
            <a:tailEnd type="stealth" w="med" len="med"/>
          </a:ln>
          <a:effectLst/>
        </p:spPr>
        <p:txBody>
          <a:bodyPr rtlCol="0" anchor="ctr"/>
          <a:lstStyle/>
          <a:p>
            <a:pPr algn="ctr"/>
            <a:endParaRPr lang="en-US" dirty="0"/>
          </a:p>
        </p:txBody>
      </p:sp>
      <p:sp>
        <p:nvSpPr>
          <p:cNvPr id="29" name="Freeform 28"/>
          <p:cNvSpPr/>
          <p:nvPr/>
        </p:nvSpPr>
        <p:spPr bwMode="auto">
          <a:xfrm>
            <a:off x="5165370" y="3810001"/>
            <a:ext cx="474712" cy="1066799"/>
          </a:xfrm>
          <a:custGeom>
            <a:avLst/>
            <a:gdLst>
              <a:gd name="connsiteX0" fmla="*/ 401654 w 401654"/>
              <a:gd name="connsiteY0" fmla="*/ 1007893 h 1007893"/>
              <a:gd name="connsiteX1" fmla="*/ 242405 w 401654"/>
              <a:gd name="connsiteY1" fmla="*/ 807547 h 1007893"/>
              <a:gd name="connsiteX2" fmla="*/ 242405 w 401654"/>
              <a:gd name="connsiteY2" fmla="*/ 211646 h 1007893"/>
              <a:gd name="connsiteX3" fmla="*/ 36921 w 401654"/>
              <a:gd name="connsiteY3" fmla="*/ 31848 h 1007893"/>
              <a:gd name="connsiteX4" fmla="*/ 962 w 401654"/>
              <a:gd name="connsiteY4" fmla="*/ 1026 h 1007893"/>
              <a:gd name="connsiteX0" fmla="*/ 400943 w 400943"/>
              <a:gd name="connsiteY0" fmla="*/ 1007656 h 1007656"/>
              <a:gd name="connsiteX1" fmla="*/ 241694 w 400943"/>
              <a:gd name="connsiteY1" fmla="*/ 807310 h 1007656"/>
              <a:gd name="connsiteX2" fmla="*/ 241694 w 400943"/>
              <a:gd name="connsiteY2" fmla="*/ 211409 h 1007656"/>
              <a:gd name="connsiteX3" fmla="*/ 49545 w 400943"/>
              <a:gd name="connsiteY3" fmla="*/ 33516 h 1007656"/>
              <a:gd name="connsiteX4" fmla="*/ 251 w 400943"/>
              <a:gd name="connsiteY4" fmla="*/ 789 h 1007656"/>
              <a:gd name="connsiteX0" fmla="*/ 400943 w 400943"/>
              <a:gd name="connsiteY0" fmla="*/ 1007893 h 1007893"/>
              <a:gd name="connsiteX1" fmla="*/ 241694 w 400943"/>
              <a:gd name="connsiteY1" fmla="*/ 807547 h 1007893"/>
              <a:gd name="connsiteX2" fmla="*/ 241694 w 400943"/>
              <a:gd name="connsiteY2" fmla="*/ 211646 h 1007893"/>
              <a:gd name="connsiteX3" fmla="*/ 49545 w 400943"/>
              <a:gd name="connsiteY3" fmla="*/ 31848 h 1007893"/>
              <a:gd name="connsiteX4" fmla="*/ 251 w 400943"/>
              <a:gd name="connsiteY4" fmla="*/ 1026 h 1007893"/>
              <a:gd name="connsiteX0" fmla="*/ 401152 w 401152"/>
              <a:gd name="connsiteY0" fmla="*/ 1007893 h 1007893"/>
              <a:gd name="connsiteX1" fmla="*/ 241903 w 401152"/>
              <a:gd name="connsiteY1" fmla="*/ 807547 h 1007893"/>
              <a:gd name="connsiteX2" fmla="*/ 241903 w 401152"/>
              <a:gd name="connsiteY2" fmla="*/ 211646 h 1007893"/>
              <a:gd name="connsiteX3" fmla="*/ 49754 w 401152"/>
              <a:gd name="connsiteY3" fmla="*/ 31848 h 1007893"/>
              <a:gd name="connsiteX4" fmla="*/ 460 w 401152"/>
              <a:gd name="connsiteY4" fmla="*/ 1026 h 1007893"/>
              <a:gd name="connsiteX0" fmla="*/ 401076 w 401076"/>
              <a:gd name="connsiteY0" fmla="*/ 1007271 h 1007271"/>
              <a:gd name="connsiteX1" fmla="*/ 241827 w 401076"/>
              <a:gd name="connsiteY1" fmla="*/ 806925 h 1007271"/>
              <a:gd name="connsiteX2" fmla="*/ 241827 w 401076"/>
              <a:gd name="connsiteY2" fmla="*/ 211024 h 1007271"/>
              <a:gd name="connsiteX3" fmla="*/ 51583 w 401076"/>
              <a:gd name="connsiteY3" fmla="*/ 38846 h 1007271"/>
              <a:gd name="connsiteX4" fmla="*/ 384 w 401076"/>
              <a:gd name="connsiteY4" fmla="*/ 404 h 1007271"/>
              <a:gd name="connsiteX0" fmla="*/ 400692 w 400692"/>
              <a:gd name="connsiteY0" fmla="*/ 1006867 h 1006867"/>
              <a:gd name="connsiteX1" fmla="*/ 241443 w 400692"/>
              <a:gd name="connsiteY1" fmla="*/ 806521 h 1006867"/>
              <a:gd name="connsiteX2" fmla="*/ 241443 w 400692"/>
              <a:gd name="connsiteY2" fmla="*/ 210620 h 1006867"/>
              <a:gd name="connsiteX3" fmla="*/ 0 w 400692"/>
              <a:gd name="connsiteY3" fmla="*/ 0 h 1006867"/>
              <a:gd name="connsiteX0" fmla="*/ 383547 w 383547"/>
              <a:gd name="connsiteY0" fmla="*/ 985912 h 985912"/>
              <a:gd name="connsiteX1" fmla="*/ 224298 w 383547"/>
              <a:gd name="connsiteY1" fmla="*/ 785566 h 985912"/>
              <a:gd name="connsiteX2" fmla="*/ 224298 w 383547"/>
              <a:gd name="connsiteY2" fmla="*/ 189665 h 985912"/>
              <a:gd name="connsiteX3" fmla="*/ 0 w 383547"/>
              <a:gd name="connsiteY3" fmla="*/ 0 h 985912"/>
              <a:gd name="connsiteX0" fmla="*/ 383547 w 383547"/>
              <a:gd name="connsiteY0" fmla="*/ 985912 h 985912"/>
              <a:gd name="connsiteX1" fmla="*/ 224298 w 383547"/>
              <a:gd name="connsiteY1" fmla="*/ 785566 h 985912"/>
              <a:gd name="connsiteX2" fmla="*/ 224298 w 383547"/>
              <a:gd name="connsiteY2" fmla="*/ 189665 h 985912"/>
              <a:gd name="connsiteX3" fmla="*/ 0 w 383547"/>
              <a:gd name="connsiteY3" fmla="*/ 0 h 985912"/>
              <a:gd name="connsiteX0" fmla="*/ 383547 w 383547"/>
              <a:gd name="connsiteY0" fmla="*/ 985912 h 985912"/>
              <a:gd name="connsiteX1" fmla="*/ 224298 w 383547"/>
              <a:gd name="connsiteY1" fmla="*/ 785566 h 985912"/>
              <a:gd name="connsiteX2" fmla="*/ 224298 w 383547"/>
              <a:gd name="connsiteY2" fmla="*/ 189665 h 985912"/>
              <a:gd name="connsiteX3" fmla="*/ 0 w 383547"/>
              <a:gd name="connsiteY3" fmla="*/ 0 h 985912"/>
              <a:gd name="connsiteX0" fmla="*/ 383547 w 383547"/>
              <a:gd name="connsiteY0" fmla="*/ 985912 h 985912"/>
              <a:gd name="connsiteX1" fmla="*/ 245253 w 383547"/>
              <a:gd name="connsiteY1" fmla="*/ 789376 h 985912"/>
              <a:gd name="connsiteX2" fmla="*/ 224298 w 383547"/>
              <a:gd name="connsiteY2" fmla="*/ 189665 h 985912"/>
              <a:gd name="connsiteX3" fmla="*/ 0 w 383547"/>
              <a:gd name="connsiteY3" fmla="*/ 0 h 985912"/>
              <a:gd name="connsiteX0" fmla="*/ 383547 w 383547"/>
              <a:gd name="connsiteY0" fmla="*/ 985912 h 985912"/>
              <a:gd name="connsiteX1" fmla="*/ 245253 w 383547"/>
              <a:gd name="connsiteY1" fmla="*/ 789376 h 985912"/>
              <a:gd name="connsiteX2" fmla="*/ 224298 w 383547"/>
              <a:gd name="connsiteY2" fmla="*/ 189665 h 985912"/>
              <a:gd name="connsiteX3" fmla="*/ 0 w 383547"/>
              <a:gd name="connsiteY3" fmla="*/ 0 h 985912"/>
              <a:gd name="connsiteX0" fmla="*/ 383547 w 383547"/>
              <a:gd name="connsiteY0" fmla="*/ 985912 h 985912"/>
              <a:gd name="connsiteX1" fmla="*/ 245253 w 383547"/>
              <a:gd name="connsiteY1" fmla="*/ 789376 h 985912"/>
              <a:gd name="connsiteX2" fmla="*/ 224298 w 383547"/>
              <a:gd name="connsiteY2" fmla="*/ 189665 h 985912"/>
              <a:gd name="connsiteX3" fmla="*/ 0 w 383547"/>
              <a:gd name="connsiteY3" fmla="*/ 0 h 985912"/>
              <a:gd name="connsiteX0" fmla="*/ 383547 w 383547"/>
              <a:gd name="connsiteY0" fmla="*/ 985912 h 985912"/>
              <a:gd name="connsiteX1" fmla="*/ 245253 w 383547"/>
              <a:gd name="connsiteY1" fmla="*/ 789376 h 985912"/>
              <a:gd name="connsiteX2" fmla="*/ 224298 w 383547"/>
              <a:gd name="connsiteY2" fmla="*/ 189665 h 985912"/>
              <a:gd name="connsiteX3" fmla="*/ 0 w 383547"/>
              <a:gd name="connsiteY3" fmla="*/ 0 h 985912"/>
              <a:gd name="connsiteX0" fmla="*/ 389262 w 389262"/>
              <a:gd name="connsiteY0" fmla="*/ 966862 h 966862"/>
              <a:gd name="connsiteX1" fmla="*/ 245253 w 389262"/>
              <a:gd name="connsiteY1" fmla="*/ 789376 h 966862"/>
              <a:gd name="connsiteX2" fmla="*/ 224298 w 389262"/>
              <a:gd name="connsiteY2" fmla="*/ 189665 h 966862"/>
              <a:gd name="connsiteX3" fmla="*/ 0 w 389262"/>
              <a:gd name="connsiteY3" fmla="*/ 0 h 966862"/>
              <a:gd name="connsiteX0" fmla="*/ 364497 w 364497"/>
              <a:gd name="connsiteY0" fmla="*/ 1193557 h 1193557"/>
              <a:gd name="connsiteX1" fmla="*/ 245253 w 364497"/>
              <a:gd name="connsiteY1" fmla="*/ 789376 h 1193557"/>
              <a:gd name="connsiteX2" fmla="*/ 224298 w 364497"/>
              <a:gd name="connsiteY2" fmla="*/ 189665 h 1193557"/>
              <a:gd name="connsiteX3" fmla="*/ 0 w 364497"/>
              <a:gd name="connsiteY3" fmla="*/ 0 h 1193557"/>
              <a:gd name="connsiteX0" fmla="*/ 364497 w 364497"/>
              <a:gd name="connsiteY0" fmla="*/ 1193557 h 1193557"/>
              <a:gd name="connsiteX1" fmla="*/ 190008 w 364497"/>
              <a:gd name="connsiteY1" fmla="*/ 1016071 h 1193557"/>
              <a:gd name="connsiteX2" fmla="*/ 224298 w 364497"/>
              <a:gd name="connsiteY2" fmla="*/ 189665 h 1193557"/>
              <a:gd name="connsiteX3" fmla="*/ 0 w 364497"/>
              <a:gd name="connsiteY3" fmla="*/ 0 h 1193557"/>
              <a:gd name="connsiteX0" fmla="*/ 364497 w 364497"/>
              <a:gd name="connsiteY0" fmla="*/ 1193557 h 1193557"/>
              <a:gd name="connsiteX1" fmla="*/ 190008 w 364497"/>
              <a:gd name="connsiteY1" fmla="*/ 1016071 h 1193557"/>
              <a:gd name="connsiteX2" fmla="*/ 150003 w 364497"/>
              <a:gd name="connsiteY2" fmla="*/ 189665 h 1193557"/>
              <a:gd name="connsiteX3" fmla="*/ 0 w 364497"/>
              <a:gd name="connsiteY3" fmla="*/ 0 h 1193557"/>
              <a:gd name="connsiteX0" fmla="*/ 364497 w 364497"/>
              <a:gd name="connsiteY0" fmla="*/ 1193557 h 1193557"/>
              <a:gd name="connsiteX1" fmla="*/ 190008 w 364497"/>
              <a:gd name="connsiteY1" fmla="*/ 1016071 h 1193557"/>
              <a:gd name="connsiteX2" fmla="*/ 150003 w 364497"/>
              <a:gd name="connsiteY2" fmla="*/ 189665 h 1193557"/>
              <a:gd name="connsiteX3" fmla="*/ 0 w 364497"/>
              <a:gd name="connsiteY3" fmla="*/ 0 h 1193557"/>
              <a:gd name="connsiteX0" fmla="*/ 364497 w 364497"/>
              <a:gd name="connsiteY0" fmla="*/ 1193557 h 1193557"/>
              <a:gd name="connsiteX1" fmla="*/ 190008 w 364497"/>
              <a:gd name="connsiteY1" fmla="*/ 1016071 h 1193557"/>
              <a:gd name="connsiteX2" fmla="*/ 150003 w 364497"/>
              <a:gd name="connsiteY2" fmla="*/ 189665 h 1193557"/>
              <a:gd name="connsiteX3" fmla="*/ 0 w 364497"/>
              <a:gd name="connsiteY3" fmla="*/ 0 h 1193557"/>
            </a:gdLst>
            <a:ahLst/>
            <a:cxnLst>
              <a:cxn ang="0">
                <a:pos x="connsiteX0" y="connsiteY0"/>
              </a:cxn>
              <a:cxn ang="0">
                <a:pos x="connsiteX1" y="connsiteY1"/>
              </a:cxn>
              <a:cxn ang="0">
                <a:pos x="connsiteX2" y="connsiteY2"/>
              </a:cxn>
              <a:cxn ang="0">
                <a:pos x="connsiteX3" y="connsiteY3"/>
              </a:cxn>
            </a:cxnLst>
            <a:rect l="l" t="t" r="r" b="b"/>
            <a:pathLst>
              <a:path w="364497" h="1193557">
                <a:moveTo>
                  <a:pt x="364497" y="1193557"/>
                </a:moveTo>
                <a:cubicBezTo>
                  <a:pt x="290523" y="1165453"/>
                  <a:pt x="225757" y="1183386"/>
                  <a:pt x="190008" y="1016071"/>
                </a:cubicBezTo>
                <a:cubicBezTo>
                  <a:pt x="154259" y="848756"/>
                  <a:pt x="155001" y="336150"/>
                  <a:pt x="150003" y="189665"/>
                </a:cubicBezTo>
                <a:cubicBezTo>
                  <a:pt x="145005" y="43180"/>
                  <a:pt x="118881" y="24829"/>
                  <a:pt x="0" y="0"/>
                </a:cubicBezTo>
              </a:path>
            </a:pathLst>
          </a:custGeom>
          <a:noFill/>
          <a:ln w="31750" cap="rnd" cmpd="sng" algn="ctr">
            <a:solidFill>
              <a:schemeClr val="tx1"/>
            </a:solidFill>
            <a:prstDash val="solid"/>
            <a:round/>
            <a:headEnd type="none" w="sm" len="sm"/>
            <a:tailEnd type="stealth" w="med" len="med"/>
          </a:ln>
          <a:effectLst/>
        </p:spPr>
        <p:txBody>
          <a:bodyPr rtlCol="0" anchor="ctr"/>
          <a:lstStyle/>
          <a:p>
            <a:pPr algn="ctr"/>
            <a:endParaRPr lang="en-US" dirty="0"/>
          </a:p>
        </p:txBody>
      </p:sp>
      <p:sp>
        <p:nvSpPr>
          <p:cNvPr id="24" name="TextBox 23"/>
          <p:cNvSpPr txBox="1"/>
          <p:nvPr/>
        </p:nvSpPr>
        <p:spPr>
          <a:xfrm>
            <a:off x="1821068" y="6400800"/>
            <a:ext cx="3778316" cy="338554"/>
          </a:xfrm>
          <a:prstGeom prst="rect">
            <a:avLst/>
          </a:prstGeom>
          <a:solidFill>
            <a:schemeClr val="bg1"/>
          </a:solidFill>
        </p:spPr>
        <p:txBody>
          <a:bodyPr wrap="square" rtlCol="0">
            <a:spAutoFit/>
          </a:bodyPr>
          <a:lstStyle/>
          <a:p>
            <a:pPr>
              <a:defRPr/>
            </a:pPr>
            <a:r>
              <a:rPr lang="en-US" sz="800" b="1" dirty="0"/>
              <a:t>Links: </a:t>
            </a:r>
            <a:r>
              <a:rPr lang="en-US" sz="800" b="1" dirty="0">
                <a:hlinkClick r:id="rId13" action="ppaction://hlinksldjump"/>
              </a:rPr>
              <a:t>OpenVPX Profiles</a:t>
            </a:r>
            <a:r>
              <a:rPr lang="en-US" sz="800" b="1" dirty="0"/>
              <a:t>, </a:t>
            </a:r>
            <a:r>
              <a:rPr lang="en-US" sz="800" b="1" dirty="0">
                <a:hlinkClick r:id="rId14" action="ppaction://hlinksldjump"/>
              </a:rPr>
              <a:t>VXS P0</a:t>
            </a:r>
            <a:r>
              <a:rPr lang="en-US" sz="800" b="1" dirty="0"/>
              <a:t>, </a:t>
            </a:r>
            <a:r>
              <a:rPr lang="en-US" sz="800" b="1" dirty="0">
                <a:hlinkClick r:id="rId15" action="ppaction://hlinksldjump"/>
              </a:rPr>
              <a:t>RTM</a:t>
            </a:r>
            <a:r>
              <a:rPr lang="en-US" sz="800" b="1" dirty="0"/>
              <a:t>, </a:t>
            </a:r>
            <a:r>
              <a:rPr lang="en-US" sz="800" b="1" dirty="0">
                <a:hlinkClick r:id="rId16" action="ppaction://hlinksldjump"/>
              </a:rPr>
              <a:t>Connector</a:t>
            </a:r>
            <a:r>
              <a:rPr lang="en-US" sz="800" b="1" dirty="0"/>
              <a:t>, </a:t>
            </a:r>
            <a:r>
              <a:rPr lang="en-US" sz="800" b="1" dirty="0">
                <a:hlinkClick r:id="rId17" action="ppaction://hlinksldjump"/>
              </a:rPr>
              <a:t>Contacts</a:t>
            </a:r>
            <a:r>
              <a:rPr lang="en-US" sz="800" b="1" dirty="0"/>
              <a:t>,</a:t>
            </a:r>
            <a:br>
              <a:rPr lang="en-US" sz="800" b="1" dirty="0"/>
            </a:br>
            <a:r>
              <a:rPr lang="en-US" sz="800" b="1" dirty="0">
                <a:hlinkClick r:id="rId18" action="ppaction://hlinksldjump"/>
              </a:rPr>
              <a:t>RT 2-R Wafer</a:t>
            </a:r>
            <a:r>
              <a:rPr lang="en-US" sz="800" b="1" dirty="0"/>
              <a:t>, </a:t>
            </a:r>
            <a:r>
              <a:rPr lang="en-US" sz="800" b="1" dirty="0">
                <a:hlinkClick r:id="rId19" action="ppaction://hlinksldjump"/>
              </a:rPr>
              <a:t>Slot Profiles</a:t>
            </a:r>
            <a:r>
              <a:rPr lang="en-US" sz="800" b="1" dirty="0"/>
              <a:t>, </a:t>
            </a:r>
            <a:r>
              <a:rPr lang="en-US" sz="800" b="1" dirty="0">
                <a:hlinkClick r:id="rId20" action="ppaction://hlinksldjump"/>
              </a:rPr>
              <a:t>Pin Numbering</a:t>
            </a:r>
            <a:endParaRPr lang="en-US" sz="800" b="1" dirty="0"/>
          </a:p>
        </p:txBody>
      </p:sp>
    </p:spTree>
    <p:extLst>
      <p:ext uri="{BB962C8B-B14F-4D97-AF65-F5344CB8AC3E}">
        <p14:creationId xmlns:p14="http://schemas.microsoft.com/office/powerpoint/2010/main" val="213293808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bwMode="auto">
          <a:xfrm>
            <a:off x="-1" y="56871"/>
            <a:ext cx="1234763" cy="1162329"/>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 name="Title 1"/>
          <p:cNvSpPr>
            <a:spLocks noGrp="1"/>
          </p:cNvSpPr>
          <p:nvPr>
            <p:ph type="title"/>
          </p:nvPr>
        </p:nvSpPr>
        <p:spPr>
          <a:xfrm>
            <a:off x="5875097" y="100584"/>
            <a:ext cx="6239115" cy="813816"/>
          </a:xfrm>
        </p:spPr>
        <p:txBody>
          <a:bodyPr/>
          <a:lstStyle/>
          <a:p>
            <a:r>
              <a:rPr lang="en-US" sz="2400" dirty="0"/>
              <a:t>Physical vs. Logical Connector Modules</a:t>
            </a:r>
          </a:p>
        </p:txBody>
      </p:sp>
      <p:sp>
        <p:nvSpPr>
          <p:cNvPr id="3" name="Content Placeholder 2"/>
          <p:cNvSpPr>
            <a:spLocks noGrp="1"/>
          </p:cNvSpPr>
          <p:nvPr>
            <p:ph idx="1"/>
          </p:nvPr>
        </p:nvSpPr>
        <p:spPr>
          <a:xfrm>
            <a:off x="6447505" y="1288752"/>
            <a:ext cx="5361907" cy="4828032"/>
          </a:xfrm>
        </p:spPr>
        <p:txBody>
          <a:bodyPr/>
          <a:lstStyle/>
          <a:p>
            <a:r>
              <a:rPr lang="en-US" sz="1800" dirty="0"/>
              <a:t>OpenVPX documentation, such as Slot Profiles, uses logical connector designations</a:t>
            </a:r>
          </a:p>
          <a:p>
            <a:pPr lvl="1"/>
            <a:r>
              <a:rPr lang="en-US" sz="1600" b="0" dirty="0"/>
              <a:t>Example of 6U connector set where physical and logical Connectors Modules are the same</a:t>
            </a:r>
          </a:p>
          <a:p>
            <a:pPr>
              <a:spcBef>
                <a:spcPts val="1800"/>
              </a:spcBef>
            </a:pPr>
            <a:r>
              <a:rPr lang="en-US" sz="1800" dirty="0"/>
              <a:t>The physical connectors can be different</a:t>
            </a:r>
          </a:p>
          <a:p>
            <a:pPr lvl="1"/>
            <a:r>
              <a:rPr lang="en-US" sz="1600" b="0" dirty="0"/>
              <a:t>Example of 3U connector set where physical and logical Connector Modules are different</a:t>
            </a:r>
          </a:p>
          <a:p>
            <a:pPr lvl="2">
              <a:spcBef>
                <a:spcPts val="200"/>
              </a:spcBef>
            </a:pPr>
            <a:r>
              <a:rPr lang="en-US" sz="1400" b="0" dirty="0"/>
              <a:t>Two physical connectors</a:t>
            </a:r>
          </a:p>
          <a:p>
            <a:pPr lvl="2">
              <a:spcBef>
                <a:spcPts val="200"/>
              </a:spcBef>
            </a:pPr>
            <a:r>
              <a:rPr lang="en-US" sz="1400" b="0" dirty="0"/>
              <a:t>Three logical connectors (P0, P1, P2A)</a:t>
            </a:r>
          </a:p>
          <a:p>
            <a:pPr lvl="1"/>
            <a:r>
              <a:rPr lang="en-US" sz="1600" b="0" dirty="0"/>
              <a:t>OpenVPX Slot Profile diagram consistent with this 3U connector set</a:t>
            </a:r>
          </a:p>
          <a:p>
            <a:pPr>
              <a:spcBef>
                <a:spcPts val="1800"/>
              </a:spcBef>
            </a:pPr>
            <a:r>
              <a:rPr lang="en-US" sz="1800" dirty="0"/>
              <a:t>For more on this issue see:</a:t>
            </a:r>
          </a:p>
          <a:p>
            <a:pPr lvl="1"/>
            <a:r>
              <a:rPr lang="en-US" sz="1600" b="0" dirty="0">
                <a:hlinkClick r:id="rId3" action="ppaction://hlinksldjump"/>
              </a:rPr>
              <a:t>[VITA 67.0]</a:t>
            </a:r>
            <a:r>
              <a:rPr lang="en-US" sz="1600" b="0" dirty="0"/>
              <a:t> Section 2.4</a:t>
            </a:r>
          </a:p>
          <a:p>
            <a:pPr lvl="1"/>
            <a:r>
              <a:rPr lang="en-US" sz="1600" b="0" dirty="0">
                <a:hlinkClick r:id="rId3" action="ppaction://hlinksldjump"/>
              </a:rPr>
              <a:t>[VITA 66.4]</a:t>
            </a:r>
            <a:r>
              <a:rPr lang="en-US" sz="1600" b="0" dirty="0"/>
              <a:t> Appendix A</a:t>
            </a:r>
          </a:p>
          <a:p>
            <a:endParaRPr lang="en-US" sz="1800" dirty="0"/>
          </a:p>
        </p:txBody>
      </p:sp>
      <p:sp>
        <p:nvSpPr>
          <p:cNvPr id="4" name="Rectangle 3">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45" y="419791"/>
            <a:ext cx="5826421" cy="2590800"/>
          </a:xfrm>
          <a:prstGeom prst="rect">
            <a:avLst/>
          </a:prstGeom>
          <a:solidFill>
            <a:schemeClr val="bg1"/>
          </a:solidFill>
          <a:ln>
            <a:noFill/>
          </a:ln>
        </p:spPr>
      </p:pic>
      <p:sp>
        <p:nvSpPr>
          <p:cNvPr id="35" name="Right Triangle 34"/>
          <p:cNvSpPr/>
          <p:nvPr/>
        </p:nvSpPr>
        <p:spPr bwMode="auto">
          <a:xfrm flipV="1">
            <a:off x="34345" y="400709"/>
            <a:ext cx="5386230" cy="1463946"/>
          </a:xfrm>
          <a:prstGeom prst="rtTriangle">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9" name="TextBox 10"/>
          <p:cNvSpPr txBox="1">
            <a:spLocks noChangeArrowheads="1"/>
          </p:cNvSpPr>
          <p:nvPr/>
        </p:nvSpPr>
        <p:spPr bwMode="auto">
          <a:xfrm>
            <a:off x="4582375" y="2463764"/>
            <a:ext cx="1191127" cy="369332"/>
          </a:xfrm>
          <a:prstGeom prst="rect">
            <a:avLst/>
          </a:prstGeom>
          <a:solidFill>
            <a:schemeClr val="bg1"/>
          </a:solidFill>
          <a:ln>
            <a:noFill/>
          </a:ln>
        </p:spPr>
        <p:txBody>
          <a:bodyPr wrap="square">
            <a:spAutoFit/>
          </a:bodyPr>
          <a:lstStyle>
            <a:defPPr>
              <a:defRPr lang="en-US"/>
            </a:defPPr>
            <a:lvl1pPr defTabSz="457200" eaLnBrk="1" hangingPunct="1">
              <a:defRPr sz="900">
                <a:solidFill>
                  <a:srgbClr val="0070C0"/>
                </a:solidFill>
                <a:latin typeface="Calibri" pitchFamily="34" charset="0"/>
                <a:ea typeface="ＭＳ Ｐゴシック" pitchFamily="34" charset="-128"/>
              </a:defRPr>
            </a:lvl1pPr>
            <a:lvl2pPr marL="742950" indent="-285750">
              <a:defRPr>
                <a:latin typeface="Calibri" pitchFamily="34" charset="0"/>
                <a:ea typeface="ＭＳ Ｐゴシック" pitchFamily="34" charset="-128"/>
              </a:defRPr>
            </a:lvl2pPr>
            <a:lvl3pPr marL="1143000" indent="-228600">
              <a:defRPr>
                <a:latin typeface="Calibri" pitchFamily="34" charset="0"/>
                <a:ea typeface="ＭＳ Ｐゴシック" pitchFamily="34" charset="-128"/>
              </a:defRPr>
            </a:lvl3pPr>
            <a:lvl4pPr marL="1600200" indent="-228600">
              <a:defRPr>
                <a:latin typeface="Calibri" pitchFamily="34" charset="0"/>
                <a:ea typeface="ＭＳ Ｐゴシック" pitchFamily="34" charset="-128"/>
              </a:defRPr>
            </a:lvl4pPr>
            <a:lvl5pPr marL="2057400" indent="-228600">
              <a:defRPr>
                <a:latin typeface="Calibri" pitchFamily="34" charset="0"/>
                <a:ea typeface="ＭＳ Ｐゴシック" pitchFamily="34" charset="-128"/>
              </a:defRPr>
            </a:lvl5pPr>
            <a:lvl6pPr marL="2514600" indent="-228600" fontAlgn="base">
              <a:spcBef>
                <a:spcPct val="0"/>
              </a:spcBef>
              <a:spcAft>
                <a:spcPct val="0"/>
              </a:spcAft>
              <a:defRPr>
                <a:latin typeface="Calibri" pitchFamily="34" charset="0"/>
                <a:ea typeface="ＭＳ Ｐゴシック" pitchFamily="34" charset="-128"/>
              </a:defRPr>
            </a:lvl6pPr>
            <a:lvl7pPr marL="2971800" indent="-228600" fontAlgn="base">
              <a:spcBef>
                <a:spcPct val="0"/>
              </a:spcBef>
              <a:spcAft>
                <a:spcPct val="0"/>
              </a:spcAft>
              <a:defRPr>
                <a:latin typeface="Calibri" pitchFamily="34" charset="0"/>
                <a:ea typeface="ＭＳ Ｐゴシック" pitchFamily="34" charset="-128"/>
              </a:defRPr>
            </a:lvl7pPr>
            <a:lvl8pPr marL="3429000" indent="-228600" fontAlgn="base">
              <a:spcBef>
                <a:spcPct val="0"/>
              </a:spcBef>
              <a:spcAft>
                <a:spcPct val="0"/>
              </a:spcAft>
              <a:defRPr>
                <a:latin typeface="Calibri" pitchFamily="34" charset="0"/>
                <a:ea typeface="ＭＳ Ｐゴシック" pitchFamily="34" charset="-128"/>
              </a:defRPr>
            </a:lvl8pPr>
            <a:lvl9pPr marL="3886200" indent="-228600" fontAlgn="base">
              <a:spcBef>
                <a:spcPct val="0"/>
              </a:spcBef>
              <a:spcAft>
                <a:spcPct val="0"/>
              </a:spcAft>
              <a:defRPr>
                <a:latin typeface="Calibri" pitchFamily="34" charset="0"/>
                <a:ea typeface="ＭＳ Ｐゴシック" pitchFamily="34" charset="-128"/>
              </a:defRPr>
            </a:lvl9pPr>
          </a:lstStyle>
          <a:p>
            <a:r>
              <a:rPr lang="en-US" dirty="0"/>
              <a:t>Picture courtesy of TE Connectivity</a:t>
            </a:r>
          </a:p>
        </p:txBody>
      </p:sp>
      <p:sp>
        <p:nvSpPr>
          <p:cNvPr id="11" name="Left Brace 10"/>
          <p:cNvSpPr/>
          <p:nvPr/>
        </p:nvSpPr>
        <p:spPr>
          <a:xfrm rot="4420466">
            <a:off x="4277652" y="348124"/>
            <a:ext cx="350838" cy="291989"/>
          </a:xfrm>
          <a:prstGeom prst="leftBrace">
            <a:avLst>
              <a:gd name="adj1" fmla="val 19913"/>
              <a:gd name="adj2" fmla="val 50000"/>
            </a:avLst>
          </a:prstGeom>
          <a:ln w="19050" cap="rnd">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2" name="TextBox 4"/>
          <p:cNvSpPr txBox="1">
            <a:spLocks noChangeArrowheads="1"/>
          </p:cNvSpPr>
          <p:nvPr/>
        </p:nvSpPr>
        <p:spPr bwMode="auto">
          <a:xfrm>
            <a:off x="4195689" y="100584"/>
            <a:ext cx="4661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400" b="1" dirty="0">
                <a:solidFill>
                  <a:srgbClr val="0070C0"/>
                </a:solidFill>
                <a:latin typeface="+mn-lt"/>
              </a:rPr>
              <a:t>P0</a:t>
            </a:r>
          </a:p>
        </p:txBody>
      </p:sp>
      <p:sp>
        <p:nvSpPr>
          <p:cNvPr id="22" name="Left Brace 21"/>
          <p:cNvSpPr/>
          <p:nvPr/>
        </p:nvSpPr>
        <p:spPr>
          <a:xfrm rot="4475552">
            <a:off x="3887445" y="346785"/>
            <a:ext cx="350838" cy="523569"/>
          </a:xfrm>
          <a:prstGeom prst="leftBrace">
            <a:avLst>
              <a:gd name="adj1" fmla="val 19913"/>
              <a:gd name="adj2" fmla="val 50000"/>
            </a:avLst>
          </a:prstGeom>
          <a:ln w="19050" cap="rnd">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3" name="TextBox 4"/>
          <p:cNvSpPr txBox="1">
            <a:spLocks noChangeArrowheads="1"/>
          </p:cNvSpPr>
          <p:nvPr/>
        </p:nvSpPr>
        <p:spPr bwMode="auto">
          <a:xfrm>
            <a:off x="3804598" y="210017"/>
            <a:ext cx="4661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400" b="1" dirty="0">
                <a:solidFill>
                  <a:srgbClr val="0070C0"/>
                </a:solidFill>
                <a:latin typeface="+mn-lt"/>
              </a:rPr>
              <a:t>P1</a:t>
            </a:r>
          </a:p>
        </p:txBody>
      </p:sp>
      <p:sp>
        <p:nvSpPr>
          <p:cNvPr id="24" name="Left Brace 23"/>
          <p:cNvSpPr/>
          <p:nvPr/>
        </p:nvSpPr>
        <p:spPr>
          <a:xfrm rot="4475552">
            <a:off x="3372084" y="478773"/>
            <a:ext cx="350838" cy="545407"/>
          </a:xfrm>
          <a:prstGeom prst="leftBrace">
            <a:avLst>
              <a:gd name="adj1" fmla="val 19913"/>
              <a:gd name="adj2" fmla="val 50000"/>
            </a:avLst>
          </a:prstGeom>
          <a:ln w="19050" cap="rnd">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5" name="TextBox 4"/>
          <p:cNvSpPr txBox="1">
            <a:spLocks noChangeArrowheads="1"/>
          </p:cNvSpPr>
          <p:nvPr/>
        </p:nvSpPr>
        <p:spPr bwMode="auto">
          <a:xfrm>
            <a:off x="3280318" y="346213"/>
            <a:ext cx="4856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400" b="1" dirty="0">
                <a:solidFill>
                  <a:srgbClr val="0070C0"/>
                </a:solidFill>
                <a:latin typeface="+mn-lt"/>
              </a:rPr>
              <a:t>P2</a:t>
            </a:r>
          </a:p>
        </p:txBody>
      </p:sp>
      <p:sp>
        <p:nvSpPr>
          <p:cNvPr id="26" name="Left Brace 25"/>
          <p:cNvSpPr/>
          <p:nvPr/>
        </p:nvSpPr>
        <p:spPr>
          <a:xfrm rot="4475552">
            <a:off x="2572021" y="697756"/>
            <a:ext cx="350838" cy="572006"/>
          </a:xfrm>
          <a:prstGeom prst="leftBrace">
            <a:avLst>
              <a:gd name="adj1" fmla="val 19913"/>
              <a:gd name="adj2" fmla="val 50000"/>
            </a:avLst>
          </a:prstGeom>
          <a:ln w="19050" cap="rnd">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7" name="TextBox 4"/>
          <p:cNvSpPr txBox="1">
            <a:spLocks noChangeArrowheads="1"/>
          </p:cNvSpPr>
          <p:nvPr/>
        </p:nvSpPr>
        <p:spPr bwMode="auto">
          <a:xfrm>
            <a:off x="2493076" y="574962"/>
            <a:ext cx="4856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400" b="1" dirty="0">
                <a:solidFill>
                  <a:srgbClr val="0070C0"/>
                </a:solidFill>
                <a:latin typeface="+mn-lt"/>
              </a:rPr>
              <a:t>P3</a:t>
            </a:r>
          </a:p>
        </p:txBody>
      </p:sp>
      <p:sp>
        <p:nvSpPr>
          <p:cNvPr id="28" name="Left Brace 27"/>
          <p:cNvSpPr/>
          <p:nvPr/>
        </p:nvSpPr>
        <p:spPr>
          <a:xfrm rot="4475552">
            <a:off x="2018997" y="845293"/>
            <a:ext cx="350838" cy="573440"/>
          </a:xfrm>
          <a:prstGeom prst="leftBrace">
            <a:avLst>
              <a:gd name="adj1" fmla="val 19913"/>
              <a:gd name="adj2" fmla="val 50000"/>
            </a:avLst>
          </a:prstGeom>
          <a:ln w="19050" cap="rnd">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9" name="TextBox 4"/>
          <p:cNvSpPr txBox="1">
            <a:spLocks noChangeArrowheads="1"/>
          </p:cNvSpPr>
          <p:nvPr/>
        </p:nvSpPr>
        <p:spPr bwMode="auto">
          <a:xfrm>
            <a:off x="1925148" y="728568"/>
            <a:ext cx="4856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400" b="1" dirty="0">
                <a:solidFill>
                  <a:srgbClr val="0070C0"/>
                </a:solidFill>
                <a:latin typeface="+mn-lt"/>
              </a:rPr>
              <a:t>P4</a:t>
            </a:r>
          </a:p>
        </p:txBody>
      </p:sp>
      <p:sp>
        <p:nvSpPr>
          <p:cNvPr id="30" name="Left Brace 29"/>
          <p:cNvSpPr/>
          <p:nvPr/>
        </p:nvSpPr>
        <p:spPr>
          <a:xfrm rot="4475552">
            <a:off x="1457712" y="992868"/>
            <a:ext cx="350838" cy="591768"/>
          </a:xfrm>
          <a:prstGeom prst="leftBrace">
            <a:avLst>
              <a:gd name="adj1" fmla="val 19913"/>
              <a:gd name="adj2" fmla="val 50000"/>
            </a:avLst>
          </a:prstGeom>
          <a:ln w="19050" cap="rnd">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31" name="TextBox 4"/>
          <p:cNvSpPr txBox="1">
            <a:spLocks noChangeArrowheads="1"/>
          </p:cNvSpPr>
          <p:nvPr/>
        </p:nvSpPr>
        <p:spPr bwMode="auto">
          <a:xfrm>
            <a:off x="1365077" y="880968"/>
            <a:ext cx="4856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400" b="1" dirty="0">
                <a:solidFill>
                  <a:srgbClr val="0070C0"/>
                </a:solidFill>
                <a:latin typeface="+mn-lt"/>
              </a:rPr>
              <a:t>P5</a:t>
            </a:r>
          </a:p>
        </p:txBody>
      </p:sp>
      <p:sp>
        <p:nvSpPr>
          <p:cNvPr id="32" name="Left Brace 31"/>
          <p:cNvSpPr/>
          <p:nvPr/>
        </p:nvSpPr>
        <p:spPr>
          <a:xfrm rot="4475552">
            <a:off x="878145" y="1149185"/>
            <a:ext cx="350838" cy="606649"/>
          </a:xfrm>
          <a:prstGeom prst="leftBrace">
            <a:avLst>
              <a:gd name="adj1" fmla="val 19913"/>
              <a:gd name="adj2" fmla="val 50000"/>
            </a:avLst>
          </a:prstGeom>
          <a:ln w="19050" cap="rnd">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33" name="TextBox 4"/>
          <p:cNvSpPr txBox="1">
            <a:spLocks noChangeArrowheads="1"/>
          </p:cNvSpPr>
          <p:nvPr/>
        </p:nvSpPr>
        <p:spPr bwMode="auto">
          <a:xfrm>
            <a:off x="785957" y="1044798"/>
            <a:ext cx="4856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400" b="1" dirty="0">
                <a:solidFill>
                  <a:srgbClr val="0070C0"/>
                </a:solidFill>
                <a:latin typeface="+mn-lt"/>
              </a:rPr>
              <a:t>P6</a:t>
            </a:r>
          </a:p>
        </p:txBody>
      </p:sp>
      <p:graphicFrame>
        <p:nvGraphicFramePr>
          <p:cNvPr id="5" name="Object 4"/>
          <p:cNvGraphicFramePr>
            <a:graphicFrameLocks noChangeAspect="1"/>
          </p:cNvGraphicFramePr>
          <p:nvPr>
            <p:extLst>
              <p:ext uri="{D42A27DB-BD31-4B8C-83A1-F6EECF244321}">
                <p14:modId xmlns:p14="http://schemas.microsoft.com/office/powerpoint/2010/main" val="1399150585"/>
              </p:ext>
            </p:extLst>
          </p:nvPr>
        </p:nvGraphicFramePr>
        <p:xfrm>
          <a:off x="3324225" y="3962400"/>
          <a:ext cx="3116263" cy="2408237"/>
        </p:xfrm>
        <a:graphic>
          <a:graphicData uri="http://schemas.openxmlformats.org/presentationml/2006/ole">
            <mc:AlternateContent xmlns:mc="http://schemas.openxmlformats.org/markup-compatibility/2006">
              <mc:Choice xmlns:v="urn:schemas-microsoft-com:vml" Requires="v">
                <p:oleObj spid="_x0000_s416884" name="Visio" r:id="rId6" imgW="3116615" imgH="2407904" progId="Visio.Drawing.11">
                  <p:embed/>
                </p:oleObj>
              </mc:Choice>
              <mc:Fallback>
                <p:oleObj name="Visio" r:id="rId6" imgW="3116615" imgH="2407904" progId="Visio.Drawing.11">
                  <p:embed/>
                  <p:pic>
                    <p:nvPicPr>
                      <p:cNvPr id="0" name=""/>
                      <p:cNvPicPr/>
                      <p:nvPr/>
                    </p:nvPicPr>
                    <p:blipFill>
                      <a:blip r:embed="rId7"/>
                      <a:stretch>
                        <a:fillRect/>
                      </a:stretch>
                    </p:blipFill>
                    <p:spPr>
                      <a:xfrm>
                        <a:off x="3324225" y="3962400"/>
                        <a:ext cx="3116263" cy="2408237"/>
                      </a:xfrm>
                      <a:prstGeom prst="rect">
                        <a:avLst/>
                      </a:prstGeom>
                    </p:spPr>
                  </p:pic>
                </p:oleObj>
              </mc:Fallback>
            </mc:AlternateContent>
          </a:graphicData>
        </a:graphic>
      </p:graphicFrame>
      <p:sp>
        <p:nvSpPr>
          <p:cNvPr id="34" name="Freeform 33"/>
          <p:cNvSpPr/>
          <p:nvPr/>
        </p:nvSpPr>
        <p:spPr bwMode="auto">
          <a:xfrm flipH="1">
            <a:off x="3321176" y="3197722"/>
            <a:ext cx="3382835" cy="1195027"/>
          </a:xfrm>
          <a:custGeom>
            <a:avLst/>
            <a:gdLst>
              <a:gd name="connsiteX0" fmla="*/ 391160 w 391160"/>
              <a:gd name="connsiteY0" fmla="*/ 993 h 615673"/>
              <a:gd name="connsiteX1" fmla="*/ 71120 w 391160"/>
              <a:gd name="connsiteY1" fmla="*/ 97513 h 615673"/>
              <a:gd name="connsiteX2" fmla="*/ 0 w 391160"/>
              <a:gd name="connsiteY2" fmla="*/ 615673 h 615673"/>
              <a:gd name="connsiteX0" fmla="*/ 245687 w 245687"/>
              <a:gd name="connsiteY0" fmla="*/ 2305 h 605981"/>
              <a:gd name="connsiteX1" fmla="*/ 71120 w 245687"/>
              <a:gd name="connsiteY1" fmla="*/ 87821 h 605981"/>
              <a:gd name="connsiteX2" fmla="*/ 0 w 245687"/>
              <a:gd name="connsiteY2" fmla="*/ 605981 h 605981"/>
              <a:gd name="connsiteX0" fmla="*/ 245687 w 245687"/>
              <a:gd name="connsiteY0" fmla="*/ 0 h 603676"/>
              <a:gd name="connsiteX1" fmla="*/ 71120 w 245687"/>
              <a:gd name="connsiteY1" fmla="*/ 85516 h 603676"/>
              <a:gd name="connsiteX2" fmla="*/ 0 w 245687"/>
              <a:gd name="connsiteY2" fmla="*/ 603676 h 603676"/>
              <a:gd name="connsiteX0" fmla="*/ 245830 w 245830"/>
              <a:gd name="connsiteY0" fmla="*/ 0 h 603676"/>
              <a:gd name="connsiteX1" fmla="*/ 50481 w 245830"/>
              <a:gd name="connsiteY1" fmla="*/ 173544 h 603676"/>
              <a:gd name="connsiteX2" fmla="*/ 143 w 245830"/>
              <a:gd name="connsiteY2" fmla="*/ 603676 h 603676"/>
              <a:gd name="connsiteX0" fmla="*/ 245830 w 245830"/>
              <a:gd name="connsiteY0" fmla="*/ 0 h 603676"/>
              <a:gd name="connsiteX1" fmla="*/ 50481 w 245830"/>
              <a:gd name="connsiteY1" fmla="*/ 173544 h 603676"/>
              <a:gd name="connsiteX2" fmla="*/ 143 w 245830"/>
              <a:gd name="connsiteY2" fmla="*/ 603676 h 603676"/>
              <a:gd name="connsiteX0" fmla="*/ 245687 w 245687"/>
              <a:gd name="connsiteY0" fmla="*/ 0 h 603676"/>
              <a:gd name="connsiteX1" fmla="*/ 50338 w 245687"/>
              <a:gd name="connsiteY1" fmla="*/ 173544 h 603676"/>
              <a:gd name="connsiteX2" fmla="*/ 0 w 245687"/>
              <a:gd name="connsiteY2" fmla="*/ 603676 h 603676"/>
              <a:gd name="connsiteX0" fmla="*/ 245687 w 245687"/>
              <a:gd name="connsiteY0" fmla="*/ 0 h 603676"/>
              <a:gd name="connsiteX1" fmla="*/ 50338 w 245687"/>
              <a:gd name="connsiteY1" fmla="*/ 173544 h 603676"/>
              <a:gd name="connsiteX2" fmla="*/ 0 w 245687"/>
              <a:gd name="connsiteY2" fmla="*/ 603676 h 603676"/>
              <a:gd name="connsiteX0" fmla="*/ 245687 w 245687"/>
              <a:gd name="connsiteY0" fmla="*/ 0 h 603676"/>
              <a:gd name="connsiteX1" fmla="*/ 50338 w 245687"/>
              <a:gd name="connsiteY1" fmla="*/ 173544 h 603676"/>
              <a:gd name="connsiteX2" fmla="*/ 0 w 245687"/>
              <a:gd name="connsiteY2" fmla="*/ 603676 h 603676"/>
              <a:gd name="connsiteX0" fmla="*/ 245687 w 245687"/>
              <a:gd name="connsiteY0" fmla="*/ 0 h 603676"/>
              <a:gd name="connsiteX1" fmla="*/ 50338 w 245687"/>
              <a:gd name="connsiteY1" fmla="*/ 173544 h 603676"/>
              <a:gd name="connsiteX2" fmla="*/ 0 w 245687"/>
              <a:gd name="connsiteY2" fmla="*/ 603676 h 603676"/>
              <a:gd name="connsiteX0" fmla="*/ 245687 w 245687"/>
              <a:gd name="connsiteY0" fmla="*/ 0 h 742870"/>
              <a:gd name="connsiteX1" fmla="*/ 50338 w 245687"/>
              <a:gd name="connsiteY1" fmla="*/ 312738 h 742870"/>
              <a:gd name="connsiteX2" fmla="*/ 0 w 245687"/>
              <a:gd name="connsiteY2" fmla="*/ 742870 h 742870"/>
              <a:gd name="connsiteX0" fmla="*/ 866445 w 866445"/>
              <a:gd name="connsiteY0" fmla="*/ 0 h 742870"/>
              <a:gd name="connsiteX1" fmla="*/ 536 w 866445"/>
              <a:gd name="connsiteY1" fmla="*/ 209855 h 742870"/>
              <a:gd name="connsiteX2" fmla="*/ 620758 w 866445"/>
              <a:gd name="connsiteY2" fmla="*/ 742870 h 742870"/>
              <a:gd name="connsiteX0" fmla="*/ 866445 w 866445"/>
              <a:gd name="connsiteY0" fmla="*/ 0 h 742870"/>
              <a:gd name="connsiteX1" fmla="*/ 536 w 866445"/>
              <a:gd name="connsiteY1" fmla="*/ 209855 h 742870"/>
              <a:gd name="connsiteX2" fmla="*/ 620758 w 866445"/>
              <a:gd name="connsiteY2" fmla="*/ 742870 h 742870"/>
              <a:gd name="connsiteX0" fmla="*/ 1044131 w 1044131"/>
              <a:gd name="connsiteY0" fmla="*/ 0 h 742870"/>
              <a:gd name="connsiteX1" fmla="*/ 422 w 1044131"/>
              <a:gd name="connsiteY1" fmla="*/ 248184 h 742870"/>
              <a:gd name="connsiteX2" fmla="*/ 798444 w 1044131"/>
              <a:gd name="connsiteY2" fmla="*/ 742870 h 742870"/>
              <a:gd name="connsiteX0" fmla="*/ 1044131 w 1044131"/>
              <a:gd name="connsiteY0" fmla="*/ 0 h 742870"/>
              <a:gd name="connsiteX1" fmla="*/ 422 w 1044131"/>
              <a:gd name="connsiteY1" fmla="*/ 248184 h 742870"/>
              <a:gd name="connsiteX2" fmla="*/ 798444 w 1044131"/>
              <a:gd name="connsiteY2" fmla="*/ 742870 h 742870"/>
              <a:gd name="connsiteX0" fmla="*/ 1043748 w 1043748"/>
              <a:gd name="connsiteY0" fmla="*/ 0 h 742870"/>
              <a:gd name="connsiteX1" fmla="*/ 39 w 1043748"/>
              <a:gd name="connsiteY1" fmla="*/ 248184 h 742870"/>
              <a:gd name="connsiteX2" fmla="*/ 798061 w 1043748"/>
              <a:gd name="connsiteY2" fmla="*/ 742870 h 742870"/>
              <a:gd name="connsiteX0" fmla="*/ 1043825 w 1043825"/>
              <a:gd name="connsiteY0" fmla="*/ 0 h 779181"/>
              <a:gd name="connsiteX1" fmla="*/ 116 w 1043825"/>
              <a:gd name="connsiteY1" fmla="*/ 248184 h 779181"/>
              <a:gd name="connsiteX2" fmla="*/ 257118 w 1043825"/>
              <a:gd name="connsiteY2" fmla="*/ 779181 h 779181"/>
              <a:gd name="connsiteX0" fmla="*/ 1044140 w 1044140"/>
              <a:gd name="connsiteY0" fmla="*/ 0 h 779181"/>
              <a:gd name="connsiteX1" fmla="*/ 431 w 1044140"/>
              <a:gd name="connsiteY1" fmla="*/ 248184 h 779181"/>
              <a:gd name="connsiteX2" fmla="*/ 257433 w 1044140"/>
              <a:gd name="connsiteY2" fmla="*/ 779181 h 779181"/>
              <a:gd name="connsiteX0" fmla="*/ 1069431 w 1069431"/>
              <a:gd name="connsiteY0" fmla="*/ 0 h 779181"/>
              <a:gd name="connsiteX1" fmla="*/ 322 w 1069431"/>
              <a:gd name="connsiteY1" fmla="*/ 191700 h 779181"/>
              <a:gd name="connsiteX2" fmla="*/ 282724 w 1069431"/>
              <a:gd name="connsiteY2" fmla="*/ 779181 h 779181"/>
              <a:gd name="connsiteX0" fmla="*/ 1069254 w 1069254"/>
              <a:gd name="connsiteY0" fmla="*/ 0 h 831631"/>
              <a:gd name="connsiteX1" fmla="*/ 145 w 1069254"/>
              <a:gd name="connsiteY1" fmla="*/ 191700 h 831631"/>
              <a:gd name="connsiteX2" fmla="*/ 404467 w 1069254"/>
              <a:gd name="connsiteY2" fmla="*/ 831631 h 831631"/>
              <a:gd name="connsiteX0" fmla="*/ 1069481 w 1069481"/>
              <a:gd name="connsiteY0" fmla="*/ 0 h 831631"/>
              <a:gd name="connsiteX1" fmla="*/ 372 w 1069481"/>
              <a:gd name="connsiteY1" fmla="*/ 191700 h 831631"/>
              <a:gd name="connsiteX2" fmla="*/ 404694 w 1069481"/>
              <a:gd name="connsiteY2" fmla="*/ 831631 h 831631"/>
              <a:gd name="connsiteX0" fmla="*/ 1069481 w 1069481"/>
              <a:gd name="connsiteY0" fmla="*/ 0 h 831631"/>
              <a:gd name="connsiteX1" fmla="*/ 372 w 1069481"/>
              <a:gd name="connsiteY1" fmla="*/ 191700 h 831631"/>
              <a:gd name="connsiteX2" fmla="*/ 404694 w 1069481"/>
              <a:gd name="connsiteY2" fmla="*/ 831631 h 831631"/>
              <a:gd name="connsiteX0" fmla="*/ 1069117 w 4440303"/>
              <a:gd name="connsiteY0" fmla="*/ 0 h 643814"/>
              <a:gd name="connsiteX1" fmla="*/ 8 w 4440303"/>
              <a:gd name="connsiteY1" fmla="*/ 191700 h 643814"/>
              <a:gd name="connsiteX2" fmla="*/ 4440303 w 4440303"/>
              <a:gd name="connsiteY2" fmla="*/ 643814 h 643814"/>
              <a:gd name="connsiteX0" fmla="*/ 1069117 w 4440303"/>
              <a:gd name="connsiteY0" fmla="*/ 0 h 643814"/>
              <a:gd name="connsiteX1" fmla="*/ 8 w 4440303"/>
              <a:gd name="connsiteY1" fmla="*/ 191700 h 643814"/>
              <a:gd name="connsiteX2" fmla="*/ 4440303 w 4440303"/>
              <a:gd name="connsiteY2" fmla="*/ 643814 h 643814"/>
              <a:gd name="connsiteX0" fmla="*/ 203450 w 3574636"/>
              <a:gd name="connsiteY0" fmla="*/ 0 h 643814"/>
              <a:gd name="connsiteX1" fmla="*/ 1556976 w 3574636"/>
              <a:gd name="connsiteY1" fmla="*/ 187527 h 643814"/>
              <a:gd name="connsiteX2" fmla="*/ 3574636 w 3574636"/>
              <a:gd name="connsiteY2" fmla="*/ 643814 h 643814"/>
              <a:gd name="connsiteX0" fmla="*/ 0 w 3371186"/>
              <a:gd name="connsiteY0" fmla="*/ 0 h 643814"/>
              <a:gd name="connsiteX1" fmla="*/ 1353526 w 3371186"/>
              <a:gd name="connsiteY1" fmla="*/ 187527 h 643814"/>
              <a:gd name="connsiteX2" fmla="*/ 3371186 w 3371186"/>
              <a:gd name="connsiteY2" fmla="*/ 643814 h 643814"/>
              <a:gd name="connsiteX0" fmla="*/ 0 w 3371186"/>
              <a:gd name="connsiteY0" fmla="*/ 0 h 643814"/>
              <a:gd name="connsiteX1" fmla="*/ 1353526 w 3371186"/>
              <a:gd name="connsiteY1" fmla="*/ 187527 h 643814"/>
              <a:gd name="connsiteX2" fmla="*/ 3371186 w 3371186"/>
              <a:gd name="connsiteY2" fmla="*/ 643814 h 643814"/>
              <a:gd name="connsiteX0" fmla="*/ 0 w 3371186"/>
              <a:gd name="connsiteY0" fmla="*/ 0 h 643814"/>
              <a:gd name="connsiteX1" fmla="*/ 3371186 w 3371186"/>
              <a:gd name="connsiteY1" fmla="*/ 643814 h 643814"/>
              <a:gd name="connsiteX0" fmla="*/ 0 w 3371186"/>
              <a:gd name="connsiteY0" fmla="*/ 0 h 643814"/>
              <a:gd name="connsiteX1" fmla="*/ 3371186 w 3371186"/>
              <a:gd name="connsiteY1" fmla="*/ 643814 h 643814"/>
              <a:gd name="connsiteX0" fmla="*/ 0 w 3371186"/>
              <a:gd name="connsiteY0" fmla="*/ 0 h 643814"/>
              <a:gd name="connsiteX1" fmla="*/ 3371186 w 3371186"/>
              <a:gd name="connsiteY1" fmla="*/ 643814 h 643814"/>
              <a:gd name="connsiteX0" fmla="*/ 0 w 3406131"/>
              <a:gd name="connsiteY0" fmla="*/ 0 h 884349"/>
              <a:gd name="connsiteX1" fmla="*/ 3406131 w 3406131"/>
              <a:gd name="connsiteY1" fmla="*/ 884349 h 884349"/>
              <a:gd name="connsiteX0" fmla="*/ 0 w 3406131"/>
              <a:gd name="connsiteY0" fmla="*/ 0 h 884349"/>
              <a:gd name="connsiteX1" fmla="*/ 3406131 w 3406131"/>
              <a:gd name="connsiteY1" fmla="*/ 884349 h 884349"/>
              <a:gd name="connsiteX0" fmla="*/ 0 w 3406131"/>
              <a:gd name="connsiteY0" fmla="*/ 0 h 884349"/>
              <a:gd name="connsiteX1" fmla="*/ 3406131 w 3406131"/>
              <a:gd name="connsiteY1" fmla="*/ 884349 h 884349"/>
              <a:gd name="connsiteX0" fmla="*/ 0 w 3382835"/>
              <a:gd name="connsiteY0" fmla="*/ 0 h 949108"/>
              <a:gd name="connsiteX1" fmla="*/ 3382835 w 3382835"/>
              <a:gd name="connsiteY1" fmla="*/ 949108 h 949108"/>
              <a:gd name="connsiteX0" fmla="*/ 0 w 3382835"/>
              <a:gd name="connsiteY0" fmla="*/ 0 h 949108"/>
              <a:gd name="connsiteX1" fmla="*/ 3382835 w 3382835"/>
              <a:gd name="connsiteY1" fmla="*/ 949108 h 949108"/>
              <a:gd name="connsiteX0" fmla="*/ 0 w 3382835"/>
              <a:gd name="connsiteY0" fmla="*/ 0 h 949108"/>
              <a:gd name="connsiteX1" fmla="*/ 3382835 w 3382835"/>
              <a:gd name="connsiteY1" fmla="*/ 949108 h 949108"/>
              <a:gd name="connsiteX0" fmla="*/ 0 w 3382835"/>
              <a:gd name="connsiteY0" fmla="*/ 0 h 949108"/>
              <a:gd name="connsiteX1" fmla="*/ 3382835 w 3382835"/>
              <a:gd name="connsiteY1" fmla="*/ 949108 h 949108"/>
              <a:gd name="connsiteX0" fmla="*/ 0 w 3382835"/>
              <a:gd name="connsiteY0" fmla="*/ 0 h 949108"/>
              <a:gd name="connsiteX1" fmla="*/ 3382835 w 3382835"/>
              <a:gd name="connsiteY1" fmla="*/ 949108 h 949108"/>
              <a:gd name="connsiteX0" fmla="*/ 0 w 3382835"/>
              <a:gd name="connsiteY0" fmla="*/ 0 h 949108"/>
              <a:gd name="connsiteX1" fmla="*/ 3382835 w 3382835"/>
              <a:gd name="connsiteY1" fmla="*/ 949108 h 949108"/>
              <a:gd name="connsiteX0" fmla="*/ 0 w 3382835"/>
              <a:gd name="connsiteY0" fmla="*/ 0 h 949108"/>
              <a:gd name="connsiteX1" fmla="*/ 3382835 w 3382835"/>
              <a:gd name="connsiteY1" fmla="*/ 949108 h 949108"/>
              <a:gd name="connsiteX0" fmla="*/ 0 w 3382835"/>
              <a:gd name="connsiteY0" fmla="*/ 0 h 949108"/>
              <a:gd name="connsiteX1" fmla="*/ 3382835 w 3382835"/>
              <a:gd name="connsiteY1" fmla="*/ 949108 h 949108"/>
              <a:gd name="connsiteX0" fmla="*/ 0 w 3382835"/>
              <a:gd name="connsiteY0" fmla="*/ 0 h 949108"/>
              <a:gd name="connsiteX1" fmla="*/ 3382835 w 3382835"/>
              <a:gd name="connsiteY1" fmla="*/ 949108 h 949108"/>
            </a:gdLst>
            <a:ahLst/>
            <a:cxnLst>
              <a:cxn ang="0">
                <a:pos x="connsiteX0" y="connsiteY0"/>
              </a:cxn>
              <a:cxn ang="0">
                <a:pos x="connsiteX1" y="connsiteY1"/>
              </a:cxn>
            </a:cxnLst>
            <a:rect l="l" t="t" r="r" b="b"/>
            <a:pathLst>
              <a:path w="3382835" h="949108">
                <a:moveTo>
                  <a:pt x="0" y="0"/>
                </a:moveTo>
                <a:cubicBezTo>
                  <a:pt x="1394487" y="259425"/>
                  <a:pt x="2061082" y="757633"/>
                  <a:pt x="3382835" y="949108"/>
                </a:cubicBezTo>
              </a:path>
            </a:pathLst>
          </a:custGeom>
          <a:noFill/>
          <a:ln w="28575" cap="rnd" cmpd="sng" algn="ctr">
            <a:solidFill>
              <a:srgbClr val="0070C0"/>
            </a:solidFill>
            <a:prstDash val="solid"/>
            <a:round/>
            <a:headEnd type="none" w="sm" len="sm"/>
            <a:tailEnd type="stealth" w="med" len="lg"/>
          </a:ln>
          <a:effectLst/>
        </p:spPr>
        <p:txBody>
          <a:bodyPr rtlCol="0" anchor="ctr"/>
          <a:lstStyle/>
          <a:p>
            <a:pPr algn="ctr"/>
            <a:endParaRPr lang="en-US" dirty="0"/>
          </a:p>
        </p:txBody>
      </p:sp>
      <p:sp>
        <p:nvSpPr>
          <p:cNvPr id="36" name="Freeform 35"/>
          <p:cNvSpPr/>
          <p:nvPr/>
        </p:nvSpPr>
        <p:spPr bwMode="auto">
          <a:xfrm flipH="1">
            <a:off x="5922837" y="2103076"/>
            <a:ext cx="750295" cy="1066"/>
          </a:xfrm>
          <a:custGeom>
            <a:avLst/>
            <a:gdLst>
              <a:gd name="connsiteX0" fmla="*/ 391160 w 391160"/>
              <a:gd name="connsiteY0" fmla="*/ 993 h 615673"/>
              <a:gd name="connsiteX1" fmla="*/ 71120 w 391160"/>
              <a:gd name="connsiteY1" fmla="*/ 97513 h 615673"/>
              <a:gd name="connsiteX2" fmla="*/ 0 w 391160"/>
              <a:gd name="connsiteY2" fmla="*/ 615673 h 615673"/>
              <a:gd name="connsiteX0" fmla="*/ 245687 w 245687"/>
              <a:gd name="connsiteY0" fmla="*/ 2305 h 605981"/>
              <a:gd name="connsiteX1" fmla="*/ 71120 w 245687"/>
              <a:gd name="connsiteY1" fmla="*/ 87821 h 605981"/>
              <a:gd name="connsiteX2" fmla="*/ 0 w 245687"/>
              <a:gd name="connsiteY2" fmla="*/ 605981 h 605981"/>
              <a:gd name="connsiteX0" fmla="*/ 245687 w 245687"/>
              <a:gd name="connsiteY0" fmla="*/ 0 h 603676"/>
              <a:gd name="connsiteX1" fmla="*/ 71120 w 245687"/>
              <a:gd name="connsiteY1" fmla="*/ 85516 h 603676"/>
              <a:gd name="connsiteX2" fmla="*/ 0 w 245687"/>
              <a:gd name="connsiteY2" fmla="*/ 603676 h 603676"/>
              <a:gd name="connsiteX0" fmla="*/ 245830 w 245830"/>
              <a:gd name="connsiteY0" fmla="*/ 0 h 603676"/>
              <a:gd name="connsiteX1" fmla="*/ 50481 w 245830"/>
              <a:gd name="connsiteY1" fmla="*/ 173544 h 603676"/>
              <a:gd name="connsiteX2" fmla="*/ 143 w 245830"/>
              <a:gd name="connsiteY2" fmla="*/ 603676 h 603676"/>
              <a:gd name="connsiteX0" fmla="*/ 245830 w 245830"/>
              <a:gd name="connsiteY0" fmla="*/ 0 h 603676"/>
              <a:gd name="connsiteX1" fmla="*/ 50481 w 245830"/>
              <a:gd name="connsiteY1" fmla="*/ 173544 h 603676"/>
              <a:gd name="connsiteX2" fmla="*/ 143 w 245830"/>
              <a:gd name="connsiteY2" fmla="*/ 603676 h 603676"/>
              <a:gd name="connsiteX0" fmla="*/ 245687 w 245687"/>
              <a:gd name="connsiteY0" fmla="*/ 0 h 603676"/>
              <a:gd name="connsiteX1" fmla="*/ 50338 w 245687"/>
              <a:gd name="connsiteY1" fmla="*/ 173544 h 603676"/>
              <a:gd name="connsiteX2" fmla="*/ 0 w 245687"/>
              <a:gd name="connsiteY2" fmla="*/ 603676 h 603676"/>
              <a:gd name="connsiteX0" fmla="*/ 245687 w 245687"/>
              <a:gd name="connsiteY0" fmla="*/ 0 h 603676"/>
              <a:gd name="connsiteX1" fmla="*/ 50338 w 245687"/>
              <a:gd name="connsiteY1" fmla="*/ 173544 h 603676"/>
              <a:gd name="connsiteX2" fmla="*/ 0 w 245687"/>
              <a:gd name="connsiteY2" fmla="*/ 603676 h 603676"/>
              <a:gd name="connsiteX0" fmla="*/ 245687 w 245687"/>
              <a:gd name="connsiteY0" fmla="*/ 0 h 603676"/>
              <a:gd name="connsiteX1" fmla="*/ 50338 w 245687"/>
              <a:gd name="connsiteY1" fmla="*/ 173544 h 603676"/>
              <a:gd name="connsiteX2" fmla="*/ 0 w 245687"/>
              <a:gd name="connsiteY2" fmla="*/ 603676 h 603676"/>
              <a:gd name="connsiteX0" fmla="*/ 245687 w 245687"/>
              <a:gd name="connsiteY0" fmla="*/ 0 h 603676"/>
              <a:gd name="connsiteX1" fmla="*/ 50338 w 245687"/>
              <a:gd name="connsiteY1" fmla="*/ 173544 h 603676"/>
              <a:gd name="connsiteX2" fmla="*/ 0 w 245687"/>
              <a:gd name="connsiteY2" fmla="*/ 603676 h 603676"/>
              <a:gd name="connsiteX0" fmla="*/ 245687 w 245687"/>
              <a:gd name="connsiteY0" fmla="*/ 0 h 742870"/>
              <a:gd name="connsiteX1" fmla="*/ 50338 w 245687"/>
              <a:gd name="connsiteY1" fmla="*/ 312738 h 742870"/>
              <a:gd name="connsiteX2" fmla="*/ 0 w 245687"/>
              <a:gd name="connsiteY2" fmla="*/ 742870 h 742870"/>
              <a:gd name="connsiteX0" fmla="*/ 866445 w 866445"/>
              <a:gd name="connsiteY0" fmla="*/ 0 h 742870"/>
              <a:gd name="connsiteX1" fmla="*/ 536 w 866445"/>
              <a:gd name="connsiteY1" fmla="*/ 209855 h 742870"/>
              <a:gd name="connsiteX2" fmla="*/ 620758 w 866445"/>
              <a:gd name="connsiteY2" fmla="*/ 742870 h 742870"/>
              <a:gd name="connsiteX0" fmla="*/ 866445 w 866445"/>
              <a:gd name="connsiteY0" fmla="*/ 0 h 742870"/>
              <a:gd name="connsiteX1" fmla="*/ 536 w 866445"/>
              <a:gd name="connsiteY1" fmla="*/ 209855 h 742870"/>
              <a:gd name="connsiteX2" fmla="*/ 620758 w 866445"/>
              <a:gd name="connsiteY2" fmla="*/ 742870 h 742870"/>
              <a:gd name="connsiteX0" fmla="*/ 1044131 w 1044131"/>
              <a:gd name="connsiteY0" fmla="*/ 0 h 742870"/>
              <a:gd name="connsiteX1" fmla="*/ 422 w 1044131"/>
              <a:gd name="connsiteY1" fmla="*/ 248184 h 742870"/>
              <a:gd name="connsiteX2" fmla="*/ 798444 w 1044131"/>
              <a:gd name="connsiteY2" fmla="*/ 742870 h 742870"/>
              <a:gd name="connsiteX0" fmla="*/ 1044131 w 1044131"/>
              <a:gd name="connsiteY0" fmla="*/ 0 h 742870"/>
              <a:gd name="connsiteX1" fmla="*/ 422 w 1044131"/>
              <a:gd name="connsiteY1" fmla="*/ 248184 h 742870"/>
              <a:gd name="connsiteX2" fmla="*/ 798444 w 1044131"/>
              <a:gd name="connsiteY2" fmla="*/ 742870 h 742870"/>
              <a:gd name="connsiteX0" fmla="*/ 1043748 w 1043748"/>
              <a:gd name="connsiteY0" fmla="*/ 0 h 742870"/>
              <a:gd name="connsiteX1" fmla="*/ 39 w 1043748"/>
              <a:gd name="connsiteY1" fmla="*/ 248184 h 742870"/>
              <a:gd name="connsiteX2" fmla="*/ 798061 w 1043748"/>
              <a:gd name="connsiteY2" fmla="*/ 742870 h 742870"/>
              <a:gd name="connsiteX0" fmla="*/ 1043825 w 1043825"/>
              <a:gd name="connsiteY0" fmla="*/ 0 h 779181"/>
              <a:gd name="connsiteX1" fmla="*/ 116 w 1043825"/>
              <a:gd name="connsiteY1" fmla="*/ 248184 h 779181"/>
              <a:gd name="connsiteX2" fmla="*/ 257118 w 1043825"/>
              <a:gd name="connsiteY2" fmla="*/ 779181 h 779181"/>
              <a:gd name="connsiteX0" fmla="*/ 1044140 w 1044140"/>
              <a:gd name="connsiteY0" fmla="*/ 0 h 779181"/>
              <a:gd name="connsiteX1" fmla="*/ 431 w 1044140"/>
              <a:gd name="connsiteY1" fmla="*/ 248184 h 779181"/>
              <a:gd name="connsiteX2" fmla="*/ 257433 w 1044140"/>
              <a:gd name="connsiteY2" fmla="*/ 779181 h 779181"/>
              <a:gd name="connsiteX0" fmla="*/ 1069431 w 1069431"/>
              <a:gd name="connsiteY0" fmla="*/ 0 h 779181"/>
              <a:gd name="connsiteX1" fmla="*/ 322 w 1069431"/>
              <a:gd name="connsiteY1" fmla="*/ 191700 h 779181"/>
              <a:gd name="connsiteX2" fmla="*/ 282724 w 1069431"/>
              <a:gd name="connsiteY2" fmla="*/ 779181 h 779181"/>
              <a:gd name="connsiteX0" fmla="*/ 1069254 w 1069254"/>
              <a:gd name="connsiteY0" fmla="*/ 0 h 831631"/>
              <a:gd name="connsiteX1" fmla="*/ 145 w 1069254"/>
              <a:gd name="connsiteY1" fmla="*/ 191700 h 831631"/>
              <a:gd name="connsiteX2" fmla="*/ 404467 w 1069254"/>
              <a:gd name="connsiteY2" fmla="*/ 831631 h 831631"/>
              <a:gd name="connsiteX0" fmla="*/ 1069481 w 1069481"/>
              <a:gd name="connsiteY0" fmla="*/ 0 h 831631"/>
              <a:gd name="connsiteX1" fmla="*/ 372 w 1069481"/>
              <a:gd name="connsiteY1" fmla="*/ 191700 h 831631"/>
              <a:gd name="connsiteX2" fmla="*/ 404694 w 1069481"/>
              <a:gd name="connsiteY2" fmla="*/ 831631 h 831631"/>
              <a:gd name="connsiteX0" fmla="*/ 1069481 w 1069481"/>
              <a:gd name="connsiteY0" fmla="*/ 0 h 831631"/>
              <a:gd name="connsiteX1" fmla="*/ 372 w 1069481"/>
              <a:gd name="connsiteY1" fmla="*/ 191700 h 831631"/>
              <a:gd name="connsiteX2" fmla="*/ 404694 w 1069481"/>
              <a:gd name="connsiteY2" fmla="*/ 831631 h 831631"/>
              <a:gd name="connsiteX0" fmla="*/ 1069117 w 4440303"/>
              <a:gd name="connsiteY0" fmla="*/ 0 h 643814"/>
              <a:gd name="connsiteX1" fmla="*/ 8 w 4440303"/>
              <a:gd name="connsiteY1" fmla="*/ 191700 h 643814"/>
              <a:gd name="connsiteX2" fmla="*/ 4440303 w 4440303"/>
              <a:gd name="connsiteY2" fmla="*/ 643814 h 643814"/>
              <a:gd name="connsiteX0" fmla="*/ 1069117 w 4440303"/>
              <a:gd name="connsiteY0" fmla="*/ 0 h 643814"/>
              <a:gd name="connsiteX1" fmla="*/ 8 w 4440303"/>
              <a:gd name="connsiteY1" fmla="*/ 191700 h 643814"/>
              <a:gd name="connsiteX2" fmla="*/ 4440303 w 4440303"/>
              <a:gd name="connsiteY2" fmla="*/ 643814 h 643814"/>
              <a:gd name="connsiteX0" fmla="*/ 203450 w 3574636"/>
              <a:gd name="connsiteY0" fmla="*/ 0 h 643814"/>
              <a:gd name="connsiteX1" fmla="*/ 1556976 w 3574636"/>
              <a:gd name="connsiteY1" fmla="*/ 187527 h 643814"/>
              <a:gd name="connsiteX2" fmla="*/ 3574636 w 3574636"/>
              <a:gd name="connsiteY2" fmla="*/ 643814 h 643814"/>
              <a:gd name="connsiteX0" fmla="*/ 0 w 3371186"/>
              <a:gd name="connsiteY0" fmla="*/ 0 h 643814"/>
              <a:gd name="connsiteX1" fmla="*/ 1353526 w 3371186"/>
              <a:gd name="connsiteY1" fmla="*/ 187527 h 643814"/>
              <a:gd name="connsiteX2" fmla="*/ 3371186 w 3371186"/>
              <a:gd name="connsiteY2" fmla="*/ 643814 h 643814"/>
              <a:gd name="connsiteX0" fmla="*/ 0 w 3371186"/>
              <a:gd name="connsiteY0" fmla="*/ 0 h 643814"/>
              <a:gd name="connsiteX1" fmla="*/ 1353526 w 3371186"/>
              <a:gd name="connsiteY1" fmla="*/ 187527 h 643814"/>
              <a:gd name="connsiteX2" fmla="*/ 3371186 w 3371186"/>
              <a:gd name="connsiteY2" fmla="*/ 643814 h 643814"/>
              <a:gd name="connsiteX0" fmla="*/ 0 w 3371186"/>
              <a:gd name="connsiteY0" fmla="*/ 0 h 643814"/>
              <a:gd name="connsiteX1" fmla="*/ 3371186 w 3371186"/>
              <a:gd name="connsiteY1" fmla="*/ 643814 h 643814"/>
              <a:gd name="connsiteX0" fmla="*/ 0 w 3371186"/>
              <a:gd name="connsiteY0" fmla="*/ 0 h 643814"/>
              <a:gd name="connsiteX1" fmla="*/ 3371186 w 3371186"/>
              <a:gd name="connsiteY1" fmla="*/ 643814 h 643814"/>
              <a:gd name="connsiteX0" fmla="*/ 0 w 3371186"/>
              <a:gd name="connsiteY0" fmla="*/ 0 h 643814"/>
              <a:gd name="connsiteX1" fmla="*/ 3371186 w 3371186"/>
              <a:gd name="connsiteY1" fmla="*/ 643814 h 643814"/>
              <a:gd name="connsiteX0" fmla="*/ 0 w 3371186"/>
              <a:gd name="connsiteY0" fmla="*/ 0 h 643814"/>
              <a:gd name="connsiteX1" fmla="*/ 3371186 w 3371186"/>
              <a:gd name="connsiteY1" fmla="*/ 643814 h 643814"/>
              <a:gd name="connsiteX0" fmla="*/ 0 w 3371186"/>
              <a:gd name="connsiteY0" fmla="*/ 0 h 643814"/>
              <a:gd name="connsiteX1" fmla="*/ 3371186 w 3371186"/>
              <a:gd name="connsiteY1" fmla="*/ 643814 h 643814"/>
              <a:gd name="connsiteX0" fmla="*/ 0 w 750295"/>
              <a:gd name="connsiteY0" fmla="*/ 0 h 847"/>
              <a:gd name="connsiteX1" fmla="*/ 750295 w 750295"/>
              <a:gd name="connsiteY1" fmla="*/ 847 h 847"/>
            </a:gdLst>
            <a:ahLst/>
            <a:cxnLst>
              <a:cxn ang="0">
                <a:pos x="connsiteX0" y="connsiteY0"/>
              </a:cxn>
              <a:cxn ang="0">
                <a:pos x="connsiteX1" y="connsiteY1"/>
              </a:cxn>
            </a:cxnLst>
            <a:rect l="l" t="t" r="r" b="b"/>
            <a:pathLst>
              <a:path w="750295" h="847">
                <a:moveTo>
                  <a:pt x="0" y="0"/>
                </a:moveTo>
                <a:lnTo>
                  <a:pt x="750295" y="847"/>
                </a:lnTo>
              </a:path>
            </a:pathLst>
          </a:custGeom>
          <a:noFill/>
          <a:ln w="28575" cap="rnd" cmpd="sng" algn="ctr">
            <a:solidFill>
              <a:srgbClr val="0070C0"/>
            </a:solidFill>
            <a:prstDash val="solid"/>
            <a:round/>
            <a:headEnd type="none" w="sm" len="sm"/>
            <a:tailEnd type="stealth" w="med" len="lg"/>
          </a:ln>
          <a:effectLst/>
        </p:spPr>
        <p:txBody>
          <a:bodyPr rtlCol="0" anchor="ctr"/>
          <a:lstStyle/>
          <a:p>
            <a:pPr algn="ctr"/>
            <a:endParaRPr lang="en-US" dirty="0"/>
          </a:p>
        </p:txBody>
      </p:sp>
      <p:pic>
        <p:nvPicPr>
          <p:cNvPr id="6"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t="10070" r="7288" b="9625"/>
          <a:stretch/>
        </p:blipFill>
        <p:spPr bwMode="auto">
          <a:xfrm>
            <a:off x="1" y="4267200"/>
            <a:ext cx="3275012"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10"/>
          <p:cNvSpPr txBox="1">
            <a:spLocks noChangeArrowheads="1"/>
          </p:cNvSpPr>
          <p:nvPr/>
        </p:nvSpPr>
        <p:spPr bwMode="auto">
          <a:xfrm>
            <a:off x="1522412" y="6526744"/>
            <a:ext cx="1576863" cy="230832"/>
          </a:xfrm>
          <a:prstGeom prst="rect">
            <a:avLst/>
          </a:prstGeom>
          <a:solidFill>
            <a:schemeClr val="bg1"/>
          </a:solid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900" dirty="0">
                <a:solidFill>
                  <a:srgbClr val="0070C0"/>
                </a:solidFill>
              </a:rPr>
              <a:t>Picture from [VITA 67.1]</a:t>
            </a:r>
          </a:p>
        </p:txBody>
      </p:sp>
      <p:sp>
        <p:nvSpPr>
          <p:cNvPr id="40" name="Left Brace 39"/>
          <p:cNvSpPr/>
          <p:nvPr/>
        </p:nvSpPr>
        <p:spPr>
          <a:xfrm rot="4805792" flipH="1" flipV="1">
            <a:off x="1610668" y="5050769"/>
            <a:ext cx="350838" cy="933926"/>
          </a:xfrm>
          <a:prstGeom prst="leftBrace">
            <a:avLst>
              <a:gd name="adj1" fmla="val 19913"/>
              <a:gd name="adj2" fmla="val 50000"/>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41" name="TextBox 4"/>
          <p:cNvSpPr txBox="1">
            <a:spLocks noChangeArrowheads="1"/>
          </p:cNvSpPr>
          <p:nvPr/>
        </p:nvSpPr>
        <p:spPr bwMode="auto">
          <a:xfrm>
            <a:off x="1573436" y="5645996"/>
            <a:ext cx="4661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400" b="1" dirty="0">
                <a:solidFill>
                  <a:schemeClr val="bg1"/>
                </a:solidFill>
                <a:latin typeface="+mn-lt"/>
              </a:rPr>
              <a:t>P1</a:t>
            </a:r>
          </a:p>
        </p:txBody>
      </p:sp>
      <p:sp>
        <p:nvSpPr>
          <p:cNvPr id="42" name="Left Brace 41"/>
          <p:cNvSpPr/>
          <p:nvPr/>
        </p:nvSpPr>
        <p:spPr>
          <a:xfrm rot="4805792" flipH="1" flipV="1">
            <a:off x="922493" y="5405185"/>
            <a:ext cx="350838" cy="462867"/>
          </a:xfrm>
          <a:prstGeom prst="leftBrace">
            <a:avLst>
              <a:gd name="adj1" fmla="val 19913"/>
              <a:gd name="adj2" fmla="val 50000"/>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43" name="TextBox 4"/>
          <p:cNvSpPr txBox="1">
            <a:spLocks noChangeArrowheads="1"/>
          </p:cNvSpPr>
          <p:nvPr/>
        </p:nvSpPr>
        <p:spPr bwMode="auto">
          <a:xfrm>
            <a:off x="824771" y="5754582"/>
            <a:ext cx="5890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400" b="1" dirty="0">
                <a:solidFill>
                  <a:schemeClr val="bg1"/>
                </a:solidFill>
                <a:latin typeface="+mn-lt"/>
              </a:rPr>
              <a:t>P2A</a:t>
            </a:r>
          </a:p>
        </p:txBody>
      </p:sp>
      <p:sp>
        <p:nvSpPr>
          <p:cNvPr id="44" name="Left Brace 43"/>
          <p:cNvSpPr/>
          <p:nvPr/>
        </p:nvSpPr>
        <p:spPr>
          <a:xfrm rot="4805792" flipH="1" flipV="1">
            <a:off x="2293478" y="5170526"/>
            <a:ext cx="350838" cy="452892"/>
          </a:xfrm>
          <a:prstGeom prst="leftBrace">
            <a:avLst>
              <a:gd name="adj1" fmla="val 19913"/>
              <a:gd name="adj2" fmla="val 50000"/>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45" name="TextBox 4"/>
          <p:cNvSpPr txBox="1">
            <a:spLocks noChangeArrowheads="1"/>
          </p:cNvSpPr>
          <p:nvPr/>
        </p:nvSpPr>
        <p:spPr bwMode="auto">
          <a:xfrm>
            <a:off x="2196858" y="5512172"/>
            <a:ext cx="5890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400" b="1" dirty="0">
                <a:solidFill>
                  <a:schemeClr val="bg1"/>
                </a:solidFill>
                <a:latin typeface="+mn-lt"/>
              </a:rPr>
              <a:t>P0</a:t>
            </a:r>
          </a:p>
        </p:txBody>
      </p:sp>
      <p:sp>
        <p:nvSpPr>
          <p:cNvPr id="38" name="Right Triangle 37"/>
          <p:cNvSpPr/>
          <p:nvPr/>
        </p:nvSpPr>
        <p:spPr bwMode="auto">
          <a:xfrm flipV="1">
            <a:off x="0" y="4236744"/>
            <a:ext cx="2978707" cy="549041"/>
          </a:xfrm>
          <a:prstGeom prst="rtTriangle">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47" name="Left Brace 46"/>
          <p:cNvSpPr/>
          <p:nvPr/>
        </p:nvSpPr>
        <p:spPr>
          <a:xfrm rot="4742879">
            <a:off x="836238" y="3969257"/>
            <a:ext cx="350838" cy="909603"/>
          </a:xfrm>
          <a:prstGeom prst="leftBrace">
            <a:avLst>
              <a:gd name="adj1" fmla="val 19913"/>
              <a:gd name="adj2" fmla="val 50000"/>
            </a:avLst>
          </a:prstGeom>
          <a:ln w="19050" cap="rnd">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48" name="TextBox 4"/>
          <p:cNvSpPr txBox="1">
            <a:spLocks noChangeArrowheads="1"/>
          </p:cNvSpPr>
          <p:nvPr/>
        </p:nvSpPr>
        <p:spPr bwMode="auto">
          <a:xfrm>
            <a:off x="74728" y="3465873"/>
            <a:ext cx="49528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b="1" dirty="0">
                <a:solidFill>
                  <a:srgbClr val="0070C0"/>
                </a:solidFill>
                <a:latin typeface="+mn-lt"/>
              </a:rPr>
              <a:t>Two physical Connector Modules as opposed to the 3 logical Connector Modules defined by the Slot Profile </a:t>
            </a:r>
          </a:p>
        </p:txBody>
      </p:sp>
      <p:sp>
        <p:nvSpPr>
          <p:cNvPr id="49" name="Left Brace 48"/>
          <p:cNvSpPr/>
          <p:nvPr/>
        </p:nvSpPr>
        <p:spPr>
          <a:xfrm rot="4742879">
            <a:off x="1730319" y="3799077"/>
            <a:ext cx="350838" cy="909603"/>
          </a:xfrm>
          <a:prstGeom prst="leftBrace">
            <a:avLst>
              <a:gd name="adj1" fmla="val 19913"/>
              <a:gd name="adj2" fmla="val 50000"/>
            </a:avLst>
          </a:prstGeom>
          <a:ln w="19050" cap="rnd">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13" name="Straight Connector 12"/>
          <p:cNvCxnSpPr>
            <a:stCxn id="47" idx="1"/>
          </p:cNvCxnSpPr>
          <p:nvPr/>
        </p:nvCxnSpPr>
        <p:spPr bwMode="auto">
          <a:xfrm flipV="1">
            <a:off x="978329" y="3962400"/>
            <a:ext cx="2111" cy="289435"/>
          </a:xfrm>
          <a:prstGeom prst="line">
            <a:avLst/>
          </a:prstGeom>
          <a:solidFill>
            <a:schemeClr val="accent1"/>
          </a:solidFill>
          <a:ln w="19050" cap="rnd" cmpd="sng" algn="ctr">
            <a:solidFill>
              <a:srgbClr val="0070C0"/>
            </a:solidFill>
            <a:prstDash val="solid"/>
            <a:round/>
            <a:headEnd type="none" w="sm" len="sm"/>
            <a:tailEnd type="none" w="sm" len="sm"/>
          </a:ln>
          <a:effectLst/>
        </p:spPr>
      </p:cxnSp>
      <p:cxnSp>
        <p:nvCxnSpPr>
          <p:cNvPr id="50" name="Straight Connector 49"/>
          <p:cNvCxnSpPr>
            <a:stCxn id="49" idx="1"/>
          </p:cNvCxnSpPr>
          <p:nvPr/>
        </p:nvCxnSpPr>
        <p:spPr bwMode="auto">
          <a:xfrm flipH="1" flipV="1">
            <a:off x="1871980" y="3957320"/>
            <a:ext cx="430" cy="124335"/>
          </a:xfrm>
          <a:prstGeom prst="line">
            <a:avLst/>
          </a:prstGeom>
          <a:solidFill>
            <a:schemeClr val="accent1"/>
          </a:solidFill>
          <a:ln w="19050" cap="rnd" cmpd="sng" algn="ctr">
            <a:solidFill>
              <a:srgbClr val="0070C0"/>
            </a:solidFill>
            <a:prstDash val="solid"/>
            <a:round/>
            <a:headEnd type="none" w="sm" len="sm"/>
            <a:tailEnd type="none" w="sm" len="sm"/>
          </a:ln>
          <a:effectLst/>
        </p:spPr>
      </p:cxnSp>
    </p:spTree>
    <p:extLst>
      <p:ext uri="{BB962C8B-B14F-4D97-AF65-F5344CB8AC3E}">
        <p14:creationId xmlns:p14="http://schemas.microsoft.com/office/powerpoint/2010/main" val="189424224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5130" y="100584"/>
            <a:ext cx="9258564" cy="813816"/>
          </a:xfrm>
        </p:spPr>
        <p:txBody>
          <a:bodyPr/>
          <a:lstStyle/>
          <a:p>
            <a:r>
              <a:rPr lang="en-US" sz="2400" dirty="0">
                <a:hlinkClick r:id="rId4" action="ppaction://hlinksldjump"/>
              </a:rPr>
              <a:t>[VITA 65.1]</a:t>
            </a:r>
            <a:r>
              <a:rPr lang="en-US" sz="2400" dirty="0"/>
              <a:t> Excerpt – Slot Profile Table of Dash Options </a:t>
            </a:r>
          </a:p>
        </p:txBody>
      </p:sp>
      <p:sp>
        <p:nvSpPr>
          <p:cNvPr id="3" name="Content Placeholder 2"/>
          <p:cNvSpPr>
            <a:spLocks noGrp="1"/>
          </p:cNvSpPr>
          <p:nvPr>
            <p:ph idx="1"/>
          </p:nvPr>
        </p:nvSpPr>
        <p:spPr>
          <a:xfrm>
            <a:off x="4418012" y="1065203"/>
            <a:ext cx="7315200" cy="1066800"/>
          </a:xfrm>
        </p:spPr>
        <p:txBody>
          <a:bodyPr/>
          <a:lstStyle/>
          <a:p>
            <a:r>
              <a:rPr lang="en-US" sz="1800" dirty="0"/>
              <a:t>Table below gives a few dash options from </a:t>
            </a:r>
            <a:r>
              <a:rPr lang="en-US" sz="1800" dirty="0">
                <a:hlinkClick r:id="rId4" action="ppaction://hlinksldjump"/>
              </a:rPr>
              <a:t>[VITA 65.1]</a:t>
            </a:r>
            <a:r>
              <a:rPr lang="en-US" sz="1800" dirty="0"/>
              <a:t> table for SLT3-PAY-1F1U1S1S1U1U2F1H-14.6.11-n</a:t>
            </a:r>
          </a:p>
          <a:p>
            <a:pPr lvl="1">
              <a:spcBef>
                <a:spcPts val="300"/>
              </a:spcBef>
            </a:pPr>
            <a:r>
              <a:rPr lang="en-US" sz="1600" b="0" dirty="0"/>
              <a:t>Dash number at end of profile name selects the line of table</a:t>
            </a:r>
          </a:p>
        </p:txBody>
      </p:sp>
      <p:sp>
        <p:nvSpPr>
          <p:cNvPr id="9" name="TextBox 8"/>
          <p:cNvSpPr txBox="1">
            <a:spLocks noChangeArrowheads="1"/>
          </p:cNvSpPr>
          <p:nvPr/>
        </p:nvSpPr>
        <p:spPr bwMode="auto">
          <a:xfrm>
            <a:off x="4735797" y="3750269"/>
            <a:ext cx="7239000" cy="7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marL="169863" lvl="0" indent="-169863" eaLnBrk="1" hangingPunct="1">
              <a:spcBef>
                <a:spcPts val="300"/>
              </a:spcBef>
              <a:buSzPct val="100000"/>
              <a:buFont typeface="Arial"/>
              <a:buChar char="•"/>
            </a:pPr>
            <a:r>
              <a:rPr lang="en-US" sz="1400" b="1" kern="0" dirty="0">
                <a:solidFill>
                  <a:srgbClr val="0070C0"/>
                </a:solidFill>
                <a:latin typeface="Arial"/>
                <a:ea typeface="+mn-ea"/>
              </a:rPr>
              <a:t>Above is Plug-In Module connector for SLT3-PAY-1F1U1S1S1U1U2F1H-14.6.11-12</a:t>
            </a:r>
          </a:p>
          <a:p>
            <a:pPr marL="344488" lvl="1" indent="-174625" eaLnBrk="1" hangingPunct="1">
              <a:spcBef>
                <a:spcPts val="300"/>
              </a:spcBef>
              <a:buSzPct val="100000"/>
              <a:buFont typeface="Arial"/>
              <a:buChar char="–"/>
            </a:pPr>
            <a:r>
              <a:rPr lang="en-US" sz="1300" dirty="0">
                <a:solidFill>
                  <a:srgbClr val="0070C0"/>
                </a:solidFill>
                <a:latin typeface="+mn-lt"/>
                <a:ea typeface="ＭＳ Ｐゴシック" pitchFamily="-110" charset="-128"/>
              </a:rPr>
              <a:t>[VITA 65.1] Connector Module name:</a:t>
            </a:r>
            <a:br>
              <a:rPr lang="en-US" sz="1300" dirty="0">
                <a:solidFill>
                  <a:srgbClr val="0070C0"/>
                </a:solidFill>
                <a:latin typeface="+mn-lt"/>
                <a:ea typeface="ＭＳ Ｐゴシック" pitchFamily="-110" charset="-128"/>
              </a:rPr>
            </a:br>
            <a:r>
              <a:rPr lang="en-US" sz="1300" dirty="0">
                <a:solidFill>
                  <a:srgbClr val="0070C0"/>
                </a:solidFill>
                <a:latin typeface="+mn-lt"/>
                <a:ea typeface="ＭＳ Ｐゴシック" pitchFamily="-110" charset="-128"/>
              </a:rPr>
              <a:t>2_Style_C_inserts_and_20 NanoRF_contacts-6.4.5.6.10</a:t>
            </a:r>
          </a:p>
        </p:txBody>
      </p:sp>
      <p:sp>
        <p:nvSpPr>
          <p:cNvPr id="8" name="Rectangle 7">
            <a:hlinkClick r:id="rId5"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3" name="TextBox 12"/>
          <p:cNvSpPr txBox="1"/>
          <p:nvPr/>
        </p:nvSpPr>
        <p:spPr>
          <a:xfrm>
            <a:off x="6341515" y="6642556"/>
            <a:ext cx="3260467" cy="215444"/>
          </a:xfrm>
          <a:prstGeom prst="rect">
            <a:avLst/>
          </a:prstGeom>
          <a:noFill/>
        </p:spPr>
        <p:txBody>
          <a:bodyPr wrap="square" rtlCol="0">
            <a:spAutoFit/>
          </a:bodyPr>
          <a:lstStyle/>
          <a:p>
            <a:pPr>
              <a:defRPr/>
            </a:pPr>
            <a:r>
              <a:rPr lang="en-US" sz="800" b="1" dirty="0">
                <a:hlinkClick r:id="rId6" action="ppaction://hlinksldjump"/>
              </a:rPr>
              <a:t>Slot dash</a:t>
            </a:r>
            <a:r>
              <a:rPr lang="en-US" sz="800" b="1" dirty="0"/>
              <a:t>, </a:t>
            </a:r>
            <a:r>
              <a:rPr lang="en-US" sz="800" b="1" dirty="0">
                <a:hlinkClick r:id="rId7" action="ppaction://hlinksldjump"/>
              </a:rPr>
              <a:t>Fiber numbering</a:t>
            </a:r>
            <a:r>
              <a:rPr lang="en-US" sz="800" b="1" dirty="0"/>
              <a:t>, </a:t>
            </a:r>
            <a:r>
              <a:rPr lang="en-US" sz="800" b="1" dirty="0">
                <a:hlinkClick r:id="rId8" action="ppaction://hlinksldjump"/>
              </a:rPr>
              <a:t>VITA 65.1 Excerpt</a:t>
            </a:r>
            <a:r>
              <a:rPr lang="en-US" sz="800" b="1" dirty="0"/>
              <a:t>, </a:t>
            </a:r>
            <a:r>
              <a:rPr lang="en-US" sz="800" b="1" dirty="0">
                <a:hlinkClick r:id="rId5" action="ppaction://hlinksldjump"/>
              </a:rPr>
              <a:t>Optical Profiles</a:t>
            </a:r>
            <a:endParaRPr lang="en-US" sz="800" b="1" dirty="0"/>
          </a:p>
        </p:txBody>
      </p:sp>
      <p:graphicFrame>
        <p:nvGraphicFramePr>
          <p:cNvPr id="4" name="Object 3">
            <a:extLst>
              <a:ext uri="{FF2B5EF4-FFF2-40B4-BE49-F238E27FC236}">
                <a16:creationId xmlns:a16="http://schemas.microsoft.com/office/drawing/2014/main" id="{BD4B34AC-99C1-4A25-9B92-3C6293E1B51D}"/>
              </a:ext>
            </a:extLst>
          </p:cNvPr>
          <p:cNvGraphicFramePr>
            <a:graphicFrameLocks noChangeAspect="1"/>
          </p:cNvGraphicFramePr>
          <p:nvPr>
            <p:extLst>
              <p:ext uri="{D42A27DB-BD31-4B8C-83A1-F6EECF244321}">
                <p14:modId xmlns:p14="http://schemas.microsoft.com/office/powerpoint/2010/main" val="1813957028"/>
              </p:ext>
            </p:extLst>
          </p:nvPr>
        </p:nvGraphicFramePr>
        <p:xfrm>
          <a:off x="430970" y="4588579"/>
          <a:ext cx="11369675" cy="1706563"/>
        </p:xfrm>
        <a:graphic>
          <a:graphicData uri="http://schemas.openxmlformats.org/presentationml/2006/ole">
            <mc:AlternateContent xmlns:mc="http://schemas.openxmlformats.org/markup-compatibility/2006">
              <mc:Choice xmlns:v="urn:schemas-microsoft-com:vml" Requires="v">
                <p:oleObj spid="_x0000_s379772" name="Worksheet" r:id="rId9" imgW="11369182" imgH="1707006" progId="Excel.Sheet.12">
                  <p:embed/>
                </p:oleObj>
              </mc:Choice>
              <mc:Fallback>
                <p:oleObj name="Worksheet" r:id="rId9" imgW="11369182" imgH="1707006" progId="Excel.Sheet.12">
                  <p:embed/>
                  <p:pic>
                    <p:nvPicPr>
                      <p:cNvPr id="0" name=""/>
                      <p:cNvPicPr/>
                      <p:nvPr/>
                    </p:nvPicPr>
                    <p:blipFill>
                      <a:blip r:embed="rId10"/>
                      <a:stretch>
                        <a:fillRect/>
                      </a:stretch>
                    </p:blipFill>
                    <p:spPr>
                      <a:xfrm>
                        <a:off x="430970" y="4588579"/>
                        <a:ext cx="11369675" cy="1706563"/>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D433AFEB-1808-4B10-A55D-6DB4CB0F545C}"/>
              </a:ext>
            </a:extLst>
          </p:cNvPr>
          <p:cNvGraphicFramePr>
            <a:graphicFrameLocks noChangeAspect="1"/>
          </p:cNvGraphicFramePr>
          <p:nvPr>
            <p:extLst>
              <p:ext uri="{D42A27DB-BD31-4B8C-83A1-F6EECF244321}">
                <p14:modId xmlns:p14="http://schemas.microsoft.com/office/powerpoint/2010/main" val="318476157"/>
              </p:ext>
            </p:extLst>
          </p:nvPr>
        </p:nvGraphicFramePr>
        <p:xfrm>
          <a:off x="-1588" y="1065203"/>
          <a:ext cx="4427412" cy="2433831"/>
        </p:xfrm>
        <a:graphic>
          <a:graphicData uri="http://schemas.openxmlformats.org/presentationml/2006/ole">
            <mc:AlternateContent xmlns:mc="http://schemas.openxmlformats.org/markup-compatibility/2006">
              <mc:Choice xmlns:v="urn:schemas-microsoft-com:vml" Requires="v">
                <p:oleObj spid="_x0000_s379773" name="Visio" r:id="rId11" imgW="4396350" imgH="2415430" progId="Visio.Drawing.11">
                  <p:embed/>
                </p:oleObj>
              </mc:Choice>
              <mc:Fallback>
                <p:oleObj name="Visio" r:id="rId11" imgW="4396350" imgH="2415430" progId="Visio.Drawing.11">
                  <p:embed/>
                  <p:pic>
                    <p:nvPicPr>
                      <p:cNvPr id="8" name="Object 7">
                        <a:extLst>
                          <a:ext uri="{FF2B5EF4-FFF2-40B4-BE49-F238E27FC236}">
                            <a16:creationId xmlns:a16="http://schemas.microsoft.com/office/drawing/2014/main" id="{080D857F-1D0A-4CD3-920D-9B98A50E3456}"/>
                          </a:ext>
                        </a:extLst>
                      </p:cNvPr>
                      <p:cNvPicPr>
                        <a:picLocks noChangeAspect="1" noChangeArrowheads="1"/>
                      </p:cNvPicPr>
                      <p:nvPr/>
                    </p:nvPicPr>
                    <p:blipFill>
                      <a:blip r:embed="rId12"/>
                      <a:srcRect/>
                      <a:stretch>
                        <a:fillRect/>
                      </a:stretch>
                    </p:blipFill>
                    <p:spPr bwMode="auto">
                      <a:xfrm>
                        <a:off x="-1588" y="1065203"/>
                        <a:ext cx="4427412" cy="2433831"/>
                      </a:xfrm>
                      <a:prstGeom prst="rect">
                        <a:avLst/>
                      </a:prstGeom>
                      <a:solidFill>
                        <a:schemeClr val="bg1"/>
                      </a:solidFill>
                      <a:ln>
                        <a:noFill/>
                      </a:ln>
                    </p:spPr>
                  </p:pic>
                </p:oleObj>
              </mc:Fallback>
            </mc:AlternateContent>
          </a:graphicData>
        </a:graphic>
      </p:graphicFrame>
      <p:sp>
        <p:nvSpPr>
          <p:cNvPr id="14" name="TextBox 13">
            <a:extLst>
              <a:ext uri="{FF2B5EF4-FFF2-40B4-BE49-F238E27FC236}">
                <a16:creationId xmlns:a16="http://schemas.microsoft.com/office/drawing/2014/main" id="{3983B28A-B701-4999-AB03-25814AA8EEA1}"/>
              </a:ext>
            </a:extLst>
          </p:cNvPr>
          <p:cNvSpPr txBox="1"/>
          <p:nvPr/>
        </p:nvSpPr>
        <p:spPr>
          <a:xfrm>
            <a:off x="303212" y="3497070"/>
            <a:ext cx="3276600" cy="276999"/>
          </a:xfrm>
          <a:prstGeom prst="rect">
            <a:avLst/>
          </a:prstGeom>
          <a:noFill/>
        </p:spPr>
        <p:txBody>
          <a:bodyPr wrap="square" rtlCol="0">
            <a:spAutoFit/>
          </a:bodyPr>
          <a:lstStyle/>
          <a:p>
            <a:pPr algn="ctr"/>
            <a:r>
              <a:rPr lang="en-US" sz="1200" b="1" dirty="0">
                <a:solidFill>
                  <a:srgbClr val="7030A0"/>
                </a:solidFill>
              </a:rPr>
              <a:t>SLT3-PAY-1F1U1S1S1U1U2F1H-14.6.11-n</a:t>
            </a:r>
          </a:p>
        </p:txBody>
      </p:sp>
      <p:pic>
        <p:nvPicPr>
          <p:cNvPr id="15" name="Picture 14">
            <a:extLst>
              <a:ext uri="{FF2B5EF4-FFF2-40B4-BE49-F238E27FC236}">
                <a16:creationId xmlns:a16="http://schemas.microsoft.com/office/drawing/2014/main" id="{500D8E77-0BEA-4444-A07E-4D16A0B52089}"/>
              </a:ext>
            </a:extLst>
          </p:cNvPr>
          <p:cNvPicPr>
            <a:picLocks noChangeAspect="1"/>
          </p:cNvPicPr>
          <p:nvPr/>
        </p:nvPicPr>
        <p:blipFill>
          <a:blip r:embed="rId13"/>
          <a:stretch>
            <a:fillRect/>
          </a:stretch>
        </p:blipFill>
        <p:spPr>
          <a:xfrm>
            <a:off x="4760912" y="2358860"/>
            <a:ext cx="3657600" cy="1238465"/>
          </a:xfrm>
          <a:prstGeom prst="rect">
            <a:avLst/>
          </a:prstGeom>
          <a:ln>
            <a:solidFill>
              <a:schemeClr val="accent1"/>
            </a:solidFill>
          </a:ln>
        </p:spPr>
      </p:pic>
    </p:spTree>
    <p:extLst>
      <p:ext uri="{BB962C8B-B14F-4D97-AF65-F5344CB8AC3E}">
        <p14:creationId xmlns:p14="http://schemas.microsoft.com/office/powerpoint/2010/main" val="33258235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4341812" y="6438900"/>
            <a:ext cx="4648200" cy="3810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 name="Title 1"/>
          <p:cNvSpPr>
            <a:spLocks noGrp="1"/>
          </p:cNvSpPr>
          <p:nvPr>
            <p:ph type="title"/>
          </p:nvPr>
        </p:nvSpPr>
        <p:spPr>
          <a:xfrm>
            <a:off x="6170612" y="100584"/>
            <a:ext cx="5715000" cy="813816"/>
          </a:xfrm>
        </p:spPr>
        <p:txBody>
          <a:bodyPr/>
          <a:lstStyle/>
          <a:p>
            <a:r>
              <a:rPr lang="en-US" sz="2400" dirty="0"/>
              <a:t>Optical Profiles</a:t>
            </a:r>
          </a:p>
        </p:txBody>
      </p:sp>
      <p:sp>
        <p:nvSpPr>
          <p:cNvPr id="3" name="Content Placeholder 2"/>
          <p:cNvSpPr>
            <a:spLocks noGrp="1"/>
          </p:cNvSpPr>
          <p:nvPr>
            <p:ph idx="1"/>
          </p:nvPr>
        </p:nvSpPr>
        <p:spPr>
          <a:xfrm>
            <a:off x="6475412" y="1289304"/>
            <a:ext cx="5410200" cy="4828032"/>
          </a:xfrm>
        </p:spPr>
        <p:txBody>
          <a:bodyPr/>
          <a:lstStyle/>
          <a:p>
            <a:r>
              <a:rPr lang="en-US" sz="1800" dirty="0"/>
              <a:t>Optical Profile naming construct</a:t>
            </a:r>
          </a:p>
          <a:p>
            <a:pPr>
              <a:spcBef>
                <a:spcPts val="1800"/>
              </a:spcBef>
            </a:pPr>
            <a:r>
              <a:rPr lang="en-US" sz="1800" dirty="0"/>
              <a:t>Optical Profiles define use of optical fibers similar to the </a:t>
            </a:r>
            <a:r>
              <a:rPr lang="en-US" sz="1800" dirty="0">
                <a:hlinkClick r:id="rId4" action="ppaction://hlinksldjump"/>
              </a:rPr>
              <a:t>[VITA 46.0]</a:t>
            </a:r>
            <a:r>
              <a:rPr lang="en-US" sz="1800" dirty="0"/>
              <a:t> (copper) connector pin assignments made by Slot Profiles</a:t>
            </a:r>
          </a:p>
          <a:p>
            <a:pPr lvl="1"/>
            <a:r>
              <a:rPr lang="en-US" sz="1600" b="0" dirty="0">
                <a:hlinkClick r:id="rId5" action="ppaction://hlinksldjump"/>
              </a:rPr>
              <a:t>[VITA 65.1]</a:t>
            </a:r>
            <a:r>
              <a:rPr lang="en-US" sz="1600" b="0" dirty="0"/>
              <a:t> dash options specify both Connector Modules and the Optical Profile of any MTs</a:t>
            </a:r>
          </a:p>
          <a:p>
            <a:pPr lvl="2"/>
            <a:r>
              <a:rPr lang="en-US" sz="1400" b="0" dirty="0">
                <a:hlinkClick r:id="rId6" action="ppaction://hlinksldjump"/>
              </a:rPr>
              <a:t>See [VITA 65.1] excerpt on previous slide</a:t>
            </a:r>
            <a:endParaRPr lang="en-US" sz="1400" b="0" dirty="0"/>
          </a:p>
          <a:p>
            <a:pPr>
              <a:spcBef>
                <a:spcPts val="1800"/>
              </a:spcBef>
            </a:pPr>
            <a:r>
              <a:rPr lang="en-US" sz="1800" dirty="0"/>
              <a:t>Optical Profile MTkk-MM24-3F-6.5.3.5 </a:t>
            </a:r>
          </a:p>
          <a:p>
            <a:pPr lvl="1"/>
            <a:r>
              <a:rPr lang="en-US" sz="1600" b="0" dirty="0"/>
              <a:t>Three Optical Fat-Pipes (FPs) – each has 4 receive and 4 transmit fibers</a:t>
            </a:r>
          </a:p>
          <a:p>
            <a:pPr lvl="1"/>
            <a:r>
              <a:rPr lang="en-US" sz="1600" b="0" dirty="0"/>
              <a:t>Example of previous slide has </a:t>
            </a:r>
            <a:r>
              <a:rPr lang="en-US" sz="1600" b="0" dirty="0">
                <a:hlinkClick r:id="rId7" action="ppaction://hlinksldjump"/>
              </a:rPr>
              <a:t>[VITA 66.4] </a:t>
            </a:r>
            <a:r>
              <a:rPr lang="en-US" sz="1600" b="0" dirty="0"/>
              <a:t>Connector Module, which has only 1 MT, so kk = 01</a:t>
            </a:r>
          </a:p>
        </p:txBody>
      </p:sp>
      <p:graphicFrame>
        <p:nvGraphicFramePr>
          <p:cNvPr id="4" name="Object 3"/>
          <p:cNvGraphicFramePr>
            <a:graphicFrameLocks noChangeAspect="1"/>
          </p:cNvGraphicFramePr>
          <p:nvPr>
            <p:extLst>
              <p:ext uri="{D42A27DB-BD31-4B8C-83A1-F6EECF244321}">
                <p14:modId xmlns:p14="http://schemas.microsoft.com/office/powerpoint/2010/main" val="2271698249"/>
              </p:ext>
            </p:extLst>
          </p:nvPr>
        </p:nvGraphicFramePr>
        <p:xfrm>
          <a:off x="0" y="0"/>
          <a:ext cx="5864225" cy="4102100"/>
        </p:xfrm>
        <a:graphic>
          <a:graphicData uri="http://schemas.openxmlformats.org/presentationml/2006/ole">
            <mc:AlternateContent xmlns:mc="http://schemas.openxmlformats.org/markup-compatibility/2006">
              <mc:Choice xmlns:v="urn:schemas-microsoft-com:vml" Requires="v">
                <p:oleObj spid="_x0000_s389762" name="Visio" r:id="rId8" imgW="5864564" imgH="4101592" progId="Visio.Drawing.11">
                  <p:embed/>
                </p:oleObj>
              </mc:Choice>
              <mc:Fallback>
                <p:oleObj name="Visio" r:id="rId8" imgW="5864564" imgH="4101592" progId="Visio.Drawing.11">
                  <p:embed/>
                  <p:pic>
                    <p:nvPicPr>
                      <p:cNvPr id="0" name=""/>
                      <p:cNvPicPr/>
                      <p:nvPr/>
                    </p:nvPicPr>
                    <p:blipFill>
                      <a:blip r:embed="rId9"/>
                      <a:stretch>
                        <a:fillRect/>
                      </a:stretch>
                    </p:blipFill>
                    <p:spPr>
                      <a:xfrm>
                        <a:off x="0" y="0"/>
                        <a:ext cx="5864225" cy="4102100"/>
                      </a:xfrm>
                      <a:prstGeom prst="rect">
                        <a:avLst/>
                      </a:prstGeom>
                      <a:solidFill>
                        <a:schemeClr val="bg1"/>
                      </a:solid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29703847"/>
              </p:ext>
            </p:extLst>
          </p:nvPr>
        </p:nvGraphicFramePr>
        <p:xfrm>
          <a:off x="0" y="4371975"/>
          <a:ext cx="6534150" cy="2486025"/>
        </p:xfrm>
        <a:graphic>
          <a:graphicData uri="http://schemas.openxmlformats.org/presentationml/2006/ole">
            <mc:AlternateContent xmlns:mc="http://schemas.openxmlformats.org/markup-compatibility/2006">
              <mc:Choice xmlns:v="urn:schemas-microsoft-com:vml" Requires="v">
                <p:oleObj spid="_x0000_s389763" name="Document" r:id="rId10" imgW="6534360" imgH="2486160" progId="Word.Document.12">
                  <p:embed/>
                </p:oleObj>
              </mc:Choice>
              <mc:Fallback>
                <p:oleObj name="Document" r:id="rId10" imgW="6534360" imgH="2486160" progId="Word.Document.12">
                  <p:embed/>
                  <p:pic>
                    <p:nvPicPr>
                      <p:cNvPr id="0" name=""/>
                      <p:cNvPicPr/>
                      <p:nvPr/>
                    </p:nvPicPr>
                    <p:blipFill>
                      <a:blip r:embed="rId11"/>
                      <a:stretch>
                        <a:fillRect/>
                      </a:stretch>
                    </p:blipFill>
                    <p:spPr>
                      <a:xfrm>
                        <a:off x="0" y="4371975"/>
                        <a:ext cx="6534150" cy="2486025"/>
                      </a:xfrm>
                      <a:prstGeom prst="rect">
                        <a:avLst/>
                      </a:prstGeom>
                    </p:spPr>
                  </p:pic>
                </p:oleObj>
              </mc:Fallback>
            </mc:AlternateContent>
          </a:graphicData>
        </a:graphic>
      </p:graphicFrame>
      <p:sp>
        <p:nvSpPr>
          <p:cNvPr id="7" name="Rectangle 6">
            <a:hlinkClick r:id="rId12"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cxnSp>
        <p:nvCxnSpPr>
          <p:cNvPr id="10" name="Straight Connector 9"/>
          <p:cNvCxnSpPr/>
          <p:nvPr/>
        </p:nvCxnSpPr>
        <p:spPr>
          <a:xfrm flipH="1" flipV="1">
            <a:off x="5484812" y="914400"/>
            <a:ext cx="987240" cy="480951"/>
          </a:xfrm>
          <a:prstGeom prst="line">
            <a:avLst/>
          </a:prstGeom>
          <a:ln w="3175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170612" y="3978234"/>
            <a:ext cx="337066" cy="288966"/>
          </a:xfrm>
          <a:prstGeom prst="line">
            <a:avLst/>
          </a:prstGeom>
          <a:ln w="3175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341515" y="6642556"/>
            <a:ext cx="3260467" cy="215444"/>
          </a:xfrm>
          <a:prstGeom prst="rect">
            <a:avLst/>
          </a:prstGeom>
          <a:noFill/>
        </p:spPr>
        <p:txBody>
          <a:bodyPr wrap="square" rtlCol="0">
            <a:spAutoFit/>
          </a:bodyPr>
          <a:lstStyle/>
          <a:p>
            <a:pPr>
              <a:defRPr/>
            </a:pPr>
            <a:r>
              <a:rPr lang="en-US" sz="800" b="1" dirty="0">
                <a:hlinkClick r:id="rId13" action="ppaction://hlinksldjump"/>
              </a:rPr>
              <a:t>Slot dash</a:t>
            </a:r>
            <a:r>
              <a:rPr lang="en-US" sz="800" b="1" dirty="0"/>
              <a:t>, </a:t>
            </a:r>
            <a:r>
              <a:rPr lang="en-US" sz="800" b="1" dirty="0">
                <a:hlinkClick r:id="rId14" action="ppaction://hlinksldjump"/>
              </a:rPr>
              <a:t>Fiber numbering</a:t>
            </a:r>
            <a:r>
              <a:rPr lang="en-US" sz="800" b="1" dirty="0"/>
              <a:t>, </a:t>
            </a:r>
            <a:r>
              <a:rPr lang="en-US" sz="800" b="1" dirty="0">
                <a:hlinkClick r:id="rId6" action="ppaction://hlinksldjump"/>
              </a:rPr>
              <a:t>VITA 65.1 Excerpt</a:t>
            </a:r>
            <a:r>
              <a:rPr lang="en-US" sz="800" b="1" dirty="0"/>
              <a:t>, </a:t>
            </a:r>
            <a:r>
              <a:rPr lang="en-US" sz="800" b="1" dirty="0">
                <a:hlinkClick r:id="rId15" action="ppaction://hlinksldjump"/>
              </a:rPr>
              <a:t>Optical Profiles</a:t>
            </a:r>
            <a:endParaRPr lang="en-US" sz="800" b="1" dirty="0"/>
          </a:p>
        </p:txBody>
      </p:sp>
    </p:spTree>
    <p:extLst>
      <p:ext uri="{BB962C8B-B14F-4D97-AF65-F5344CB8AC3E}">
        <p14:creationId xmlns:p14="http://schemas.microsoft.com/office/powerpoint/2010/main" val="117044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00584"/>
            <a:ext cx="10744200" cy="813816"/>
          </a:xfrm>
        </p:spPr>
        <p:txBody>
          <a:bodyPr/>
          <a:lstStyle/>
          <a:p>
            <a:r>
              <a:rPr lang="en-US" dirty="0"/>
              <a:t>6U Slot Profiles Added by </a:t>
            </a:r>
            <a:r>
              <a:rPr lang="en-US" dirty="0">
                <a:hlinkClick r:id="rId3" action="ppaction://hlinksldjump"/>
              </a:rPr>
              <a:t>[VITA 65.0-2019]</a:t>
            </a:r>
            <a:r>
              <a:rPr lang="en-US" dirty="0"/>
              <a:t> &amp; </a:t>
            </a:r>
            <a:r>
              <a:rPr lang="en-US" dirty="0">
                <a:hlinkClick r:id="rId3" action="ppaction://hlinksldjump"/>
              </a:rPr>
              <a:t>[VITA 65.0-2021]</a:t>
            </a:r>
            <a:r>
              <a:rPr lang="en-US" dirty="0"/>
              <a:t> </a:t>
            </a:r>
          </a:p>
        </p:txBody>
      </p:sp>
      <p:sp>
        <p:nvSpPr>
          <p:cNvPr id="18" name="Content Placeholder 17"/>
          <p:cNvSpPr>
            <a:spLocks noGrp="1"/>
          </p:cNvSpPr>
          <p:nvPr>
            <p:ph idx="1"/>
          </p:nvPr>
        </p:nvSpPr>
        <p:spPr>
          <a:xfrm>
            <a:off x="9578582" y="1289304"/>
            <a:ext cx="2459431" cy="4959096"/>
          </a:xfrm>
        </p:spPr>
        <p:txBody>
          <a:bodyPr/>
          <a:lstStyle/>
          <a:p>
            <a:pPr marL="171450" indent="-171450">
              <a:lnSpc>
                <a:spcPct val="100000"/>
              </a:lnSpc>
            </a:pPr>
            <a:r>
              <a:rPr lang="en-US" sz="1400" dirty="0"/>
              <a:t>Module Profiles for these Slot Profiles only use the following for power from the backplane:</a:t>
            </a:r>
          </a:p>
          <a:p>
            <a:pPr marL="401638" lvl="1" indent="-169863">
              <a:lnSpc>
                <a:spcPct val="100000"/>
              </a:lnSpc>
              <a:spcBef>
                <a:spcPts val="300"/>
              </a:spcBef>
            </a:pPr>
            <a:r>
              <a:rPr lang="en-US" sz="1400" b="0" dirty="0"/>
              <a:t>12 VDC (VS1 and VS2)</a:t>
            </a:r>
          </a:p>
          <a:p>
            <a:pPr marL="401638" lvl="1" indent="-169863">
              <a:lnSpc>
                <a:spcPct val="100000"/>
              </a:lnSpc>
              <a:spcBef>
                <a:spcPts val="300"/>
              </a:spcBef>
            </a:pPr>
            <a:r>
              <a:rPr lang="en-US" sz="1400" b="0" dirty="0"/>
              <a:t>3.3V_AUX</a:t>
            </a:r>
          </a:p>
          <a:p>
            <a:pPr marL="401638" lvl="1" indent="-169863">
              <a:lnSpc>
                <a:spcPct val="100000"/>
              </a:lnSpc>
              <a:spcBef>
                <a:spcPts val="300"/>
              </a:spcBef>
            </a:pPr>
            <a:r>
              <a:rPr lang="en-US" sz="1400" b="0" dirty="0"/>
              <a:t>VBAT</a:t>
            </a:r>
          </a:p>
          <a:p>
            <a:pPr marL="171450" indent="-171450">
              <a:lnSpc>
                <a:spcPct val="100000"/>
              </a:lnSpc>
              <a:spcBef>
                <a:spcPts val="1500"/>
              </a:spcBef>
            </a:pPr>
            <a:r>
              <a:rPr lang="en-US" sz="1400" dirty="0">
                <a:solidFill>
                  <a:srgbClr val="000000"/>
                </a:solidFill>
              </a:rPr>
              <a:t>SLT6-PAY-. . .-10.6.6-n is the only Slot Profile added by </a:t>
            </a:r>
            <a:r>
              <a:rPr lang="en-US" sz="1200" dirty="0">
                <a:hlinkClick r:id="rId3" action="ppaction://hlinksldjump"/>
              </a:rPr>
              <a:t>[VITA 65.0-2021]</a:t>
            </a:r>
            <a:endParaRPr lang="en-US" sz="1200" dirty="0"/>
          </a:p>
          <a:p>
            <a:pPr marL="473202" lvl="1" indent="-171450">
              <a:lnSpc>
                <a:spcPct val="100000"/>
              </a:lnSpc>
              <a:spcBef>
                <a:spcPts val="300"/>
              </a:spcBef>
            </a:pPr>
            <a:r>
              <a:rPr lang="en-US" sz="1050" b="0" dirty="0">
                <a:solidFill>
                  <a:srgbClr val="000000"/>
                </a:solidFill>
              </a:rPr>
              <a:t>Same as 10.6.5 except some of the pins are User Defined</a:t>
            </a:r>
          </a:p>
          <a:p>
            <a:pPr marL="171450" indent="-171450">
              <a:lnSpc>
                <a:spcPct val="100000"/>
              </a:lnSpc>
              <a:spcBef>
                <a:spcPts val="1500"/>
              </a:spcBef>
            </a:pPr>
            <a:r>
              <a:rPr lang="en-US" sz="1400" dirty="0"/>
              <a:t>SLT6-PAY-4U2U-10.2.8 &amp; </a:t>
            </a:r>
            <a:r>
              <a:rPr lang="en-US" sz="1400" dirty="0">
                <a:solidFill>
                  <a:srgbClr val="000000"/>
                </a:solidFill>
              </a:rPr>
              <a:t>SLT6-PAY-. . .-10.6.6-n are</a:t>
            </a:r>
            <a:r>
              <a:rPr lang="en-US" sz="1400" dirty="0"/>
              <a:t> the only ones of these with UD (User Defined) pins</a:t>
            </a:r>
          </a:p>
          <a:p>
            <a:pPr marL="171450" indent="-171450">
              <a:lnSpc>
                <a:spcPct val="100000"/>
              </a:lnSpc>
              <a:spcBef>
                <a:spcPts val="1500"/>
              </a:spcBef>
            </a:pPr>
            <a:r>
              <a:rPr lang="en-US" sz="1400" dirty="0"/>
              <a:t>No Slot Profiles added with [</a:t>
            </a:r>
            <a:r>
              <a:rPr lang="en-US" sz="1400" dirty="0">
                <a:hlinkClick r:id="rId3" action="ppaction://hlinksldjump"/>
              </a:rPr>
              <a:t>VITA 65.0-2023</a:t>
            </a:r>
            <a:r>
              <a:rPr lang="en-US" sz="1400" dirty="0"/>
              <a:t>]</a:t>
            </a:r>
            <a:endParaRPr lang="en-US" sz="1200" dirty="0"/>
          </a:p>
          <a:p>
            <a:pPr marL="171450" indent="-171450">
              <a:lnSpc>
                <a:spcPct val="100000"/>
              </a:lnSpc>
            </a:pPr>
            <a:endParaRPr lang="en-US" sz="1400" dirty="0"/>
          </a:p>
        </p:txBody>
      </p:sp>
      <p:grpSp>
        <p:nvGrpSpPr>
          <p:cNvPr id="31" name="Group 30">
            <a:extLst>
              <a:ext uri="{FF2B5EF4-FFF2-40B4-BE49-F238E27FC236}">
                <a16:creationId xmlns:a16="http://schemas.microsoft.com/office/drawing/2014/main" id="{11253401-B40F-469F-BFFD-91B8146F8A38}"/>
              </a:ext>
            </a:extLst>
          </p:cNvPr>
          <p:cNvGrpSpPr/>
          <p:nvPr/>
        </p:nvGrpSpPr>
        <p:grpSpPr>
          <a:xfrm>
            <a:off x="227012" y="914400"/>
            <a:ext cx="1295400" cy="5317307"/>
            <a:chOff x="379412" y="914400"/>
            <a:chExt cx="1295400" cy="5317307"/>
          </a:xfrm>
        </p:grpSpPr>
        <p:graphicFrame>
          <p:nvGraphicFramePr>
            <p:cNvPr id="4" name="Object 3"/>
            <p:cNvGraphicFramePr>
              <a:graphicFrameLocks noChangeAspect="1"/>
            </p:cNvGraphicFramePr>
            <p:nvPr>
              <p:extLst>
                <p:ext uri="{D42A27DB-BD31-4B8C-83A1-F6EECF244321}">
                  <p14:modId xmlns:p14="http://schemas.microsoft.com/office/powerpoint/2010/main" val="3022448738"/>
                </p:ext>
              </p:extLst>
            </p:nvPr>
          </p:nvGraphicFramePr>
          <p:xfrm>
            <a:off x="688920" y="914400"/>
            <a:ext cx="676384" cy="4919084"/>
          </p:xfrm>
          <a:graphic>
            <a:graphicData uri="http://schemas.openxmlformats.org/presentationml/2006/ole">
              <mc:AlternateContent xmlns:mc="http://schemas.openxmlformats.org/markup-compatibility/2006">
                <mc:Choice xmlns:v="urn:schemas-microsoft-com:vml" Requires="v">
                  <p:oleObj spid="_x0000_s416494" name="Visio" r:id="rId4" imgW="777453" imgH="5654119" progId="Visio.Drawing.11">
                    <p:embed/>
                  </p:oleObj>
                </mc:Choice>
                <mc:Fallback>
                  <p:oleObj name="Visio" r:id="rId4" imgW="777453" imgH="5654119" progId="Visio.Drawing.11">
                    <p:embed/>
                    <p:pic>
                      <p:nvPicPr>
                        <p:cNvPr id="4" name="Object 3"/>
                        <p:cNvPicPr/>
                        <p:nvPr/>
                      </p:nvPicPr>
                      <p:blipFill>
                        <a:blip r:embed="rId5"/>
                        <a:stretch>
                          <a:fillRect/>
                        </a:stretch>
                      </p:blipFill>
                      <p:spPr>
                        <a:xfrm>
                          <a:off x="688920" y="914400"/>
                          <a:ext cx="676384" cy="4919084"/>
                        </a:xfrm>
                        <a:prstGeom prst="rect">
                          <a:avLst/>
                        </a:prstGeom>
                      </p:spPr>
                    </p:pic>
                  </p:oleObj>
                </mc:Fallback>
              </mc:AlternateContent>
            </a:graphicData>
          </a:graphic>
        </p:graphicFrame>
        <p:sp>
          <p:nvSpPr>
            <p:cNvPr id="9" name="Content Placeholder 2"/>
            <p:cNvSpPr txBox="1">
              <a:spLocks/>
            </p:cNvSpPr>
            <p:nvPr/>
          </p:nvSpPr>
          <p:spPr>
            <a:xfrm>
              <a:off x="379412" y="5791200"/>
              <a:ext cx="1295400" cy="440507"/>
            </a:xfrm>
            <a:prstGeom prst="rect">
              <a:avLst/>
            </a:prstGeom>
          </p:spPr>
          <p:txBody>
            <a:bodyPr/>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0" indent="0" algn="ctr">
                <a:lnSpc>
                  <a:spcPct val="100000"/>
                </a:lnSpc>
                <a:spcBef>
                  <a:spcPts val="900"/>
                </a:spcBef>
                <a:buNone/>
              </a:pPr>
              <a:r>
                <a:rPr lang="en-US" sz="1200" kern="0" dirty="0">
                  <a:solidFill>
                    <a:srgbClr val="0070C0"/>
                  </a:solidFill>
                </a:rPr>
                <a:t>SLT6-PAY-</a:t>
              </a:r>
              <a:br>
                <a:rPr lang="en-US" sz="1200" kern="0" dirty="0">
                  <a:solidFill>
                    <a:srgbClr val="0070C0"/>
                  </a:solidFill>
                </a:rPr>
              </a:br>
              <a:r>
                <a:rPr lang="en-US" sz="1200" kern="0" dirty="0">
                  <a:solidFill>
                    <a:srgbClr val="0070C0"/>
                  </a:solidFill>
                </a:rPr>
                <a:t>4U2U-10.2.8</a:t>
              </a:r>
            </a:p>
          </p:txBody>
        </p:sp>
      </p:grpSp>
      <p:sp>
        <p:nvSpPr>
          <p:cNvPr id="19" name="Rectangle 18">
            <a:hlinkClick r:id="rId6"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2" name="TextBox 21"/>
          <p:cNvSpPr txBox="1"/>
          <p:nvPr/>
        </p:nvSpPr>
        <p:spPr>
          <a:xfrm>
            <a:off x="4113212" y="6642556"/>
            <a:ext cx="5562600" cy="215444"/>
          </a:xfrm>
          <a:prstGeom prst="rect">
            <a:avLst/>
          </a:prstGeom>
          <a:noFill/>
        </p:spPr>
        <p:txBody>
          <a:bodyPr wrap="square" rtlCol="0">
            <a:spAutoFit/>
          </a:bodyPr>
          <a:lstStyle/>
          <a:p>
            <a:pPr>
              <a:defRPr/>
            </a:pPr>
            <a:r>
              <a:rPr lang="en-US" sz="800" b="1" dirty="0"/>
              <a:t>Links: </a:t>
            </a:r>
            <a:r>
              <a:rPr lang="en-US" sz="800" b="1" dirty="0">
                <a:hlinkClick r:id="rId7" action="ppaction://hlinksldjump"/>
              </a:rPr>
              <a:t>Slot Profiles added to 65.0-2019: 6U</a:t>
            </a:r>
            <a:r>
              <a:rPr lang="en-US" sz="800" b="1" dirty="0"/>
              <a:t>, </a:t>
            </a:r>
            <a:r>
              <a:rPr lang="en-US" sz="800" b="1" dirty="0">
                <a:hlinkClick r:id="rId6" action="ppaction://hlinksldjump"/>
              </a:rPr>
              <a:t>3U</a:t>
            </a:r>
            <a:r>
              <a:rPr lang="en-US" sz="800" b="1" dirty="0"/>
              <a:t>; </a:t>
            </a:r>
            <a:r>
              <a:rPr lang="en-US" sz="800" b="1" dirty="0">
                <a:hlinkClick r:id="rId8" action="ppaction://hlinksldjump"/>
              </a:rPr>
              <a:t>Isolate UD</a:t>
            </a:r>
            <a:r>
              <a:rPr lang="en-US" sz="800" b="1" dirty="0"/>
              <a:t>; </a:t>
            </a:r>
            <a:r>
              <a:rPr lang="en-US" sz="800" b="1" dirty="0">
                <a:hlinkClick r:id="rId9" action="ppaction://hlinksldjump"/>
              </a:rPr>
              <a:t>Slot Profiles with lots UD</a:t>
            </a:r>
            <a:r>
              <a:rPr lang="en-US" sz="800" b="1" dirty="0"/>
              <a:t>; </a:t>
            </a:r>
            <a:r>
              <a:rPr lang="en-US" sz="800" b="1" dirty="0">
                <a:hlinkClick r:id="rId10" action="ppaction://hlinksldjump"/>
              </a:rPr>
              <a:t>RTMs</a:t>
            </a:r>
            <a:r>
              <a:rPr lang="en-US" sz="800" b="1" dirty="0"/>
              <a:t>; </a:t>
            </a:r>
            <a:r>
              <a:rPr lang="en-US" sz="800" b="1" dirty="0">
                <a:hlinkClick r:id="rId11" action="ppaction://hlinksldjump"/>
              </a:rPr>
              <a:t>Dealing with UD</a:t>
            </a:r>
            <a:endParaRPr lang="en-US" sz="800" b="1" dirty="0"/>
          </a:p>
        </p:txBody>
      </p:sp>
      <p:grpSp>
        <p:nvGrpSpPr>
          <p:cNvPr id="32" name="Group 31">
            <a:extLst>
              <a:ext uri="{FF2B5EF4-FFF2-40B4-BE49-F238E27FC236}">
                <a16:creationId xmlns:a16="http://schemas.microsoft.com/office/drawing/2014/main" id="{8D0D056C-E37E-4728-8F60-FABB71338E87}"/>
              </a:ext>
            </a:extLst>
          </p:cNvPr>
          <p:cNvGrpSpPr/>
          <p:nvPr/>
        </p:nvGrpSpPr>
        <p:grpSpPr>
          <a:xfrm>
            <a:off x="1865003" y="893106"/>
            <a:ext cx="1295400" cy="5338601"/>
            <a:chOff x="2041411" y="893106"/>
            <a:chExt cx="1295400" cy="5338601"/>
          </a:xfrm>
        </p:grpSpPr>
        <p:graphicFrame>
          <p:nvGraphicFramePr>
            <p:cNvPr id="7" name="Object 6"/>
            <p:cNvGraphicFramePr>
              <a:graphicFrameLocks noChangeAspect="1"/>
            </p:cNvGraphicFramePr>
            <p:nvPr>
              <p:extLst>
                <p:ext uri="{D42A27DB-BD31-4B8C-83A1-F6EECF244321}">
                  <p14:modId xmlns:p14="http://schemas.microsoft.com/office/powerpoint/2010/main" val="2052881220"/>
                </p:ext>
              </p:extLst>
            </p:nvPr>
          </p:nvGraphicFramePr>
          <p:xfrm>
            <a:off x="2350919" y="893106"/>
            <a:ext cx="676384" cy="4919084"/>
          </p:xfrm>
          <a:graphic>
            <a:graphicData uri="http://schemas.openxmlformats.org/presentationml/2006/ole">
              <mc:AlternateContent xmlns:mc="http://schemas.openxmlformats.org/markup-compatibility/2006">
                <mc:Choice xmlns:v="urn:schemas-microsoft-com:vml" Requires="v">
                  <p:oleObj spid="_x0000_s416495" name="Visio" r:id="rId12" imgW="777453" imgH="5654119" progId="Visio.Drawing.11">
                    <p:embed/>
                  </p:oleObj>
                </mc:Choice>
                <mc:Fallback>
                  <p:oleObj name="Visio" r:id="rId12" imgW="777453" imgH="5654119" progId="Visio.Drawing.11">
                    <p:embed/>
                    <p:pic>
                      <p:nvPicPr>
                        <p:cNvPr id="7" name="Object 6"/>
                        <p:cNvPicPr/>
                        <p:nvPr/>
                      </p:nvPicPr>
                      <p:blipFill>
                        <a:blip r:embed="rId13"/>
                        <a:stretch>
                          <a:fillRect/>
                        </a:stretch>
                      </p:blipFill>
                      <p:spPr>
                        <a:xfrm>
                          <a:off x="2350919" y="893106"/>
                          <a:ext cx="676384" cy="4919084"/>
                        </a:xfrm>
                        <a:prstGeom prst="rect">
                          <a:avLst/>
                        </a:prstGeom>
                      </p:spPr>
                    </p:pic>
                  </p:oleObj>
                </mc:Fallback>
              </mc:AlternateContent>
            </a:graphicData>
          </a:graphic>
        </p:graphicFrame>
        <p:sp>
          <p:nvSpPr>
            <p:cNvPr id="27" name="Content Placeholder 2">
              <a:extLst>
                <a:ext uri="{FF2B5EF4-FFF2-40B4-BE49-F238E27FC236}">
                  <a16:creationId xmlns:a16="http://schemas.microsoft.com/office/drawing/2014/main" id="{C52604B0-0F27-4755-9654-D355290D5324}"/>
                </a:ext>
              </a:extLst>
            </p:cNvPr>
            <p:cNvSpPr txBox="1">
              <a:spLocks/>
            </p:cNvSpPr>
            <p:nvPr/>
          </p:nvSpPr>
          <p:spPr>
            <a:xfrm>
              <a:off x="2041411" y="5791200"/>
              <a:ext cx="1295400" cy="440507"/>
            </a:xfrm>
            <a:prstGeom prst="rect">
              <a:avLst/>
            </a:prstGeom>
          </p:spPr>
          <p:txBody>
            <a:bodyPr/>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0" indent="0" algn="ctr">
                <a:lnSpc>
                  <a:spcPct val="100000"/>
                </a:lnSpc>
                <a:spcBef>
                  <a:spcPts val="900"/>
                </a:spcBef>
                <a:buNone/>
              </a:pPr>
              <a:r>
                <a:rPr lang="en-US" sz="1200" kern="0" dirty="0">
                  <a:solidFill>
                    <a:srgbClr val="0070C0"/>
                  </a:solidFill>
                </a:rPr>
                <a:t>SLT6-PAY-</a:t>
              </a:r>
              <a:br>
                <a:rPr lang="en-US" sz="1200" kern="0" dirty="0">
                  <a:solidFill>
                    <a:srgbClr val="0070C0"/>
                  </a:solidFill>
                </a:rPr>
              </a:br>
              <a:r>
                <a:rPr lang="en-US" sz="1200" kern="0" dirty="0">
                  <a:solidFill>
                    <a:srgbClr val="0070C0"/>
                  </a:solidFill>
                </a:rPr>
                <a:t>. . .-10.6.3-n</a:t>
              </a:r>
            </a:p>
          </p:txBody>
        </p:sp>
      </p:grpSp>
      <p:grpSp>
        <p:nvGrpSpPr>
          <p:cNvPr id="33" name="Group 32">
            <a:extLst>
              <a:ext uri="{FF2B5EF4-FFF2-40B4-BE49-F238E27FC236}">
                <a16:creationId xmlns:a16="http://schemas.microsoft.com/office/drawing/2014/main" id="{71CA7A9E-B71E-4B1B-9C7D-AC40D5244CDD}"/>
              </a:ext>
            </a:extLst>
          </p:cNvPr>
          <p:cNvGrpSpPr/>
          <p:nvPr/>
        </p:nvGrpSpPr>
        <p:grpSpPr>
          <a:xfrm>
            <a:off x="3502994" y="914400"/>
            <a:ext cx="1295400" cy="5317307"/>
            <a:chOff x="4409387" y="914400"/>
            <a:chExt cx="1295400" cy="5317307"/>
          </a:xfrm>
        </p:grpSpPr>
        <p:graphicFrame>
          <p:nvGraphicFramePr>
            <p:cNvPr id="13" name="Object 12"/>
            <p:cNvGraphicFramePr>
              <a:graphicFrameLocks noChangeAspect="1"/>
            </p:cNvGraphicFramePr>
            <p:nvPr>
              <p:extLst>
                <p:ext uri="{D42A27DB-BD31-4B8C-83A1-F6EECF244321}">
                  <p14:modId xmlns:p14="http://schemas.microsoft.com/office/powerpoint/2010/main" val="1219190372"/>
                </p:ext>
              </p:extLst>
            </p:nvPr>
          </p:nvGraphicFramePr>
          <p:xfrm>
            <a:off x="4718895" y="914400"/>
            <a:ext cx="676384" cy="4919084"/>
          </p:xfrm>
          <a:graphic>
            <a:graphicData uri="http://schemas.openxmlformats.org/presentationml/2006/ole">
              <mc:AlternateContent xmlns:mc="http://schemas.openxmlformats.org/markup-compatibility/2006">
                <mc:Choice xmlns:v="urn:schemas-microsoft-com:vml" Requires="v">
                  <p:oleObj spid="_x0000_s416496" name="Visio" r:id="rId14" imgW="777453" imgH="5654119" progId="Visio.Drawing.11">
                    <p:embed/>
                  </p:oleObj>
                </mc:Choice>
                <mc:Fallback>
                  <p:oleObj name="Visio" r:id="rId14" imgW="777453" imgH="5654119" progId="Visio.Drawing.11">
                    <p:embed/>
                    <p:pic>
                      <p:nvPicPr>
                        <p:cNvPr id="13" name="Object 12"/>
                        <p:cNvPicPr/>
                        <p:nvPr/>
                      </p:nvPicPr>
                      <p:blipFill>
                        <a:blip r:embed="rId15"/>
                        <a:stretch>
                          <a:fillRect/>
                        </a:stretch>
                      </p:blipFill>
                      <p:spPr>
                        <a:xfrm>
                          <a:off x="4718895" y="914400"/>
                          <a:ext cx="676384" cy="4919084"/>
                        </a:xfrm>
                        <a:prstGeom prst="rect">
                          <a:avLst/>
                        </a:prstGeom>
                      </p:spPr>
                    </p:pic>
                  </p:oleObj>
                </mc:Fallback>
              </mc:AlternateContent>
            </a:graphicData>
          </a:graphic>
        </p:graphicFrame>
        <p:sp>
          <p:nvSpPr>
            <p:cNvPr id="28" name="Content Placeholder 2">
              <a:extLst>
                <a:ext uri="{FF2B5EF4-FFF2-40B4-BE49-F238E27FC236}">
                  <a16:creationId xmlns:a16="http://schemas.microsoft.com/office/drawing/2014/main" id="{EC2360FC-4E48-41A2-8EDD-49773DC39BDE}"/>
                </a:ext>
              </a:extLst>
            </p:cNvPr>
            <p:cNvSpPr txBox="1">
              <a:spLocks/>
            </p:cNvSpPr>
            <p:nvPr/>
          </p:nvSpPr>
          <p:spPr>
            <a:xfrm>
              <a:off x="4409387" y="5791200"/>
              <a:ext cx="1295400" cy="440507"/>
            </a:xfrm>
            <a:prstGeom prst="rect">
              <a:avLst/>
            </a:prstGeom>
          </p:spPr>
          <p:txBody>
            <a:bodyPr/>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0" indent="0" algn="ctr">
                <a:lnSpc>
                  <a:spcPct val="100000"/>
                </a:lnSpc>
                <a:spcBef>
                  <a:spcPts val="900"/>
                </a:spcBef>
                <a:buNone/>
              </a:pPr>
              <a:r>
                <a:rPr lang="en-US" sz="1200" kern="0" dirty="0">
                  <a:solidFill>
                    <a:srgbClr val="0070C0"/>
                  </a:solidFill>
                </a:rPr>
                <a:t>SLT6-PAY-</a:t>
              </a:r>
              <a:br>
                <a:rPr lang="en-US" sz="1200" kern="0" dirty="0">
                  <a:solidFill>
                    <a:srgbClr val="0070C0"/>
                  </a:solidFill>
                </a:rPr>
              </a:br>
              <a:r>
                <a:rPr lang="en-US" sz="1200" kern="0" dirty="0">
                  <a:solidFill>
                    <a:srgbClr val="0070C0"/>
                  </a:solidFill>
                </a:rPr>
                <a:t>. . .-10.6.4-n</a:t>
              </a:r>
            </a:p>
          </p:txBody>
        </p:sp>
      </p:grpSp>
      <p:grpSp>
        <p:nvGrpSpPr>
          <p:cNvPr id="34" name="Group 33">
            <a:extLst>
              <a:ext uri="{FF2B5EF4-FFF2-40B4-BE49-F238E27FC236}">
                <a16:creationId xmlns:a16="http://schemas.microsoft.com/office/drawing/2014/main" id="{A42411C6-BDDA-4952-A003-91A339CB9A83}"/>
              </a:ext>
            </a:extLst>
          </p:cNvPr>
          <p:cNvGrpSpPr/>
          <p:nvPr/>
        </p:nvGrpSpPr>
        <p:grpSpPr>
          <a:xfrm>
            <a:off x="5140985" y="914400"/>
            <a:ext cx="1295400" cy="5317307"/>
            <a:chOff x="6513513" y="914400"/>
            <a:chExt cx="1295400" cy="5317307"/>
          </a:xfrm>
        </p:grpSpPr>
        <p:graphicFrame>
          <p:nvGraphicFramePr>
            <p:cNvPr id="10" name="Object 9"/>
            <p:cNvGraphicFramePr>
              <a:graphicFrameLocks noChangeAspect="1"/>
            </p:cNvGraphicFramePr>
            <p:nvPr>
              <p:extLst>
                <p:ext uri="{D42A27DB-BD31-4B8C-83A1-F6EECF244321}">
                  <p14:modId xmlns:p14="http://schemas.microsoft.com/office/powerpoint/2010/main" val="2871573231"/>
                </p:ext>
              </p:extLst>
            </p:nvPr>
          </p:nvGraphicFramePr>
          <p:xfrm>
            <a:off x="6817320" y="914400"/>
            <a:ext cx="687787" cy="4930394"/>
          </p:xfrm>
          <a:graphic>
            <a:graphicData uri="http://schemas.openxmlformats.org/presentationml/2006/ole">
              <mc:AlternateContent xmlns:mc="http://schemas.openxmlformats.org/markup-compatibility/2006">
                <mc:Choice xmlns:v="urn:schemas-microsoft-com:vml" Requires="v">
                  <p:oleObj spid="_x0000_s416497" name="Visio" r:id="rId16" imgW="790560" imgH="5667120" progId="Visio.Drawing.11">
                    <p:embed/>
                  </p:oleObj>
                </mc:Choice>
                <mc:Fallback>
                  <p:oleObj name="Visio" r:id="rId16" imgW="790560" imgH="5667120" progId="Visio.Drawing.11">
                    <p:embed/>
                    <p:pic>
                      <p:nvPicPr>
                        <p:cNvPr id="10" name="Object 9"/>
                        <p:cNvPicPr/>
                        <p:nvPr/>
                      </p:nvPicPr>
                      <p:blipFill>
                        <a:blip r:embed="rId17"/>
                        <a:stretch>
                          <a:fillRect/>
                        </a:stretch>
                      </p:blipFill>
                      <p:spPr>
                        <a:xfrm>
                          <a:off x="6817320" y="914400"/>
                          <a:ext cx="687787" cy="4930394"/>
                        </a:xfrm>
                        <a:prstGeom prst="rect">
                          <a:avLst/>
                        </a:prstGeom>
                      </p:spPr>
                    </p:pic>
                  </p:oleObj>
                </mc:Fallback>
              </mc:AlternateContent>
            </a:graphicData>
          </a:graphic>
        </p:graphicFrame>
        <p:sp>
          <p:nvSpPr>
            <p:cNvPr id="29" name="Content Placeholder 2">
              <a:extLst>
                <a:ext uri="{FF2B5EF4-FFF2-40B4-BE49-F238E27FC236}">
                  <a16:creationId xmlns:a16="http://schemas.microsoft.com/office/drawing/2014/main" id="{1647F3DF-BA49-4A22-AE33-2E8F068CE639}"/>
                </a:ext>
              </a:extLst>
            </p:cNvPr>
            <p:cNvSpPr txBox="1">
              <a:spLocks/>
            </p:cNvSpPr>
            <p:nvPr/>
          </p:nvSpPr>
          <p:spPr>
            <a:xfrm>
              <a:off x="6513513" y="5791200"/>
              <a:ext cx="1295400" cy="440507"/>
            </a:xfrm>
            <a:prstGeom prst="rect">
              <a:avLst/>
            </a:prstGeom>
          </p:spPr>
          <p:txBody>
            <a:bodyPr/>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0" indent="0" algn="ctr">
                <a:lnSpc>
                  <a:spcPct val="100000"/>
                </a:lnSpc>
                <a:spcBef>
                  <a:spcPts val="900"/>
                </a:spcBef>
                <a:buNone/>
              </a:pPr>
              <a:r>
                <a:rPr lang="en-US" sz="1200" kern="0" dirty="0">
                  <a:solidFill>
                    <a:srgbClr val="0070C0"/>
                  </a:solidFill>
                </a:rPr>
                <a:t>SLT6-PAY-</a:t>
              </a:r>
              <a:br>
                <a:rPr lang="en-US" sz="1200" kern="0" dirty="0">
                  <a:solidFill>
                    <a:srgbClr val="0070C0"/>
                  </a:solidFill>
                </a:rPr>
              </a:br>
              <a:r>
                <a:rPr lang="en-US" sz="1200" kern="0" dirty="0">
                  <a:solidFill>
                    <a:srgbClr val="0070C0"/>
                  </a:solidFill>
                </a:rPr>
                <a:t>. . .-10.6.5-n</a:t>
              </a:r>
            </a:p>
          </p:txBody>
        </p:sp>
      </p:grpSp>
      <p:grpSp>
        <p:nvGrpSpPr>
          <p:cNvPr id="35" name="Group 34">
            <a:extLst>
              <a:ext uri="{FF2B5EF4-FFF2-40B4-BE49-F238E27FC236}">
                <a16:creationId xmlns:a16="http://schemas.microsoft.com/office/drawing/2014/main" id="{A5D91CDD-0AE6-4827-8023-053C5A5F9ED8}"/>
              </a:ext>
            </a:extLst>
          </p:cNvPr>
          <p:cNvGrpSpPr/>
          <p:nvPr/>
        </p:nvGrpSpPr>
        <p:grpSpPr>
          <a:xfrm>
            <a:off x="8416966" y="914400"/>
            <a:ext cx="1295400" cy="5317307"/>
            <a:chOff x="8569366" y="914400"/>
            <a:chExt cx="1295400" cy="5317307"/>
          </a:xfrm>
        </p:grpSpPr>
        <p:graphicFrame>
          <p:nvGraphicFramePr>
            <p:cNvPr id="12" name="Object 11"/>
            <p:cNvGraphicFramePr>
              <a:graphicFrameLocks noChangeAspect="1"/>
            </p:cNvGraphicFramePr>
            <p:nvPr>
              <p:extLst>
                <p:ext uri="{D42A27DB-BD31-4B8C-83A1-F6EECF244321}">
                  <p14:modId xmlns:p14="http://schemas.microsoft.com/office/powerpoint/2010/main" val="1411988138"/>
                </p:ext>
              </p:extLst>
            </p:nvPr>
          </p:nvGraphicFramePr>
          <p:xfrm>
            <a:off x="8878874" y="914400"/>
            <a:ext cx="676384" cy="4919084"/>
          </p:xfrm>
          <a:graphic>
            <a:graphicData uri="http://schemas.openxmlformats.org/presentationml/2006/ole">
              <mc:AlternateContent xmlns:mc="http://schemas.openxmlformats.org/markup-compatibility/2006">
                <mc:Choice xmlns:v="urn:schemas-microsoft-com:vml" Requires="v">
                  <p:oleObj spid="_x0000_s416498" name="Visio" r:id="rId18" imgW="777453" imgH="5654119" progId="Visio.Drawing.11">
                    <p:embed/>
                  </p:oleObj>
                </mc:Choice>
                <mc:Fallback>
                  <p:oleObj name="Visio" r:id="rId18" imgW="777453" imgH="5654119" progId="Visio.Drawing.11">
                    <p:embed/>
                    <p:pic>
                      <p:nvPicPr>
                        <p:cNvPr id="12" name="Object 11"/>
                        <p:cNvPicPr/>
                        <p:nvPr/>
                      </p:nvPicPr>
                      <p:blipFill>
                        <a:blip r:embed="rId19"/>
                        <a:stretch>
                          <a:fillRect/>
                        </a:stretch>
                      </p:blipFill>
                      <p:spPr>
                        <a:xfrm>
                          <a:off x="8878874" y="914400"/>
                          <a:ext cx="676384" cy="4919084"/>
                        </a:xfrm>
                        <a:prstGeom prst="rect">
                          <a:avLst/>
                        </a:prstGeom>
                      </p:spPr>
                    </p:pic>
                  </p:oleObj>
                </mc:Fallback>
              </mc:AlternateContent>
            </a:graphicData>
          </a:graphic>
        </p:graphicFrame>
        <p:sp>
          <p:nvSpPr>
            <p:cNvPr id="30" name="Content Placeholder 2">
              <a:extLst>
                <a:ext uri="{FF2B5EF4-FFF2-40B4-BE49-F238E27FC236}">
                  <a16:creationId xmlns:a16="http://schemas.microsoft.com/office/drawing/2014/main" id="{D36E2F51-C1C2-4AFB-BBD5-719EF072329F}"/>
                </a:ext>
              </a:extLst>
            </p:cNvPr>
            <p:cNvSpPr txBox="1">
              <a:spLocks/>
            </p:cNvSpPr>
            <p:nvPr/>
          </p:nvSpPr>
          <p:spPr>
            <a:xfrm>
              <a:off x="8569366" y="5791200"/>
              <a:ext cx="1295400" cy="440507"/>
            </a:xfrm>
            <a:prstGeom prst="rect">
              <a:avLst/>
            </a:prstGeom>
          </p:spPr>
          <p:txBody>
            <a:bodyPr/>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0" indent="0" algn="ctr">
                <a:lnSpc>
                  <a:spcPct val="100000"/>
                </a:lnSpc>
                <a:spcBef>
                  <a:spcPts val="900"/>
                </a:spcBef>
                <a:buNone/>
              </a:pPr>
              <a:r>
                <a:rPr lang="en-US" sz="1200" kern="0" dirty="0">
                  <a:solidFill>
                    <a:srgbClr val="0070C0"/>
                  </a:solidFill>
                </a:rPr>
                <a:t>SLT6-SWH-</a:t>
              </a:r>
              <a:br>
                <a:rPr lang="en-US" sz="1200" kern="0" dirty="0">
                  <a:solidFill>
                    <a:srgbClr val="0070C0"/>
                  </a:solidFill>
                </a:rPr>
              </a:br>
              <a:r>
                <a:rPr lang="en-US" sz="1200" kern="0" dirty="0">
                  <a:solidFill>
                    <a:srgbClr val="0070C0"/>
                  </a:solidFill>
                </a:rPr>
                <a:t>. . .-10.8.1</a:t>
              </a:r>
            </a:p>
          </p:txBody>
        </p:sp>
      </p:grpSp>
      <p:grpSp>
        <p:nvGrpSpPr>
          <p:cNvPr id="39" name="Group 38">
            <a:extLst>
              <a:ext uri="{FF2B5EF4-FFF2-40B4-BE49-F238E27FC236}">
                <a16:creationId xmlns:a16="http://schemas.microsoft.com/office/drawing/2014/main" id="{71B1B270-83D3-4F76-89F5-6E3D59B58B8A}"/>
              </a:ext>
            </a:extLst>
          </p:cNvPr>
          <p:cNvGrpSpPr/>
          <p:nvPr/>
        </p:nvGrpSpPr>
        <p:grpSpPr>
          <a:xfrm>
            <a:off x="6778976" y="915988"/>
            <a:ext cx="1295400" cy="5315719"/>
            <a:chOff x="6513513" y="915988"/>
            <a:chExt cx="1295400" cy="5315719"/>
          </a:xfrm>
        </p:grpSpPr>
        <p:graphicFrame>
          <p:nvGraphicFramePr>
            <p:cNvPr id="40" name="Object 39">
              <a:extLst>
                <a:ext uri="{FF2B5EF4-FFF2-40B4-BE49-F238E27FC236}">
                  <a16:creationId xmlns:a16="http://schemas.microsoft.com/office/drawing/2014/main" id="{F0A5BC36-81BD-4F74-961C-1987A3AB5EDC}"/>
                </a:ext>
              </a:extLst>
            </p:cNvPr>
            <p:cNvGraphicFramePr>
              <a:graphicFrameLocks noChangeAspect="1"/>
            </p:cNvGraphicFramePr>
            <p:nvPr>
              <p:extLst>
                <p:ext uri="{D42A27DB-BD31-4B8C-83A1-F6EECF244321}">
                  <p14:modId xmlns:p14="http://schemas.microsoft.com/office/powerpoint/2010/main" val="275888360"/>
                </p:ext>
              </p:extLst>
            </p:nvPr>
          </p:nvGraphicFramePr>
          <p:xfrm>
            <a:off x="6819550" y="915988"/>
            <a:ext cx="682625" cy="4926012"/>
          </p:xfrm>
          <a:graphic>
            <a:graphicData uri="http://schemas.openxmlformats.org/presentationml/2006/ole">
              <mc:AlternateContent xmlns:mc="http://schemas.openxmlformats.org/markup-compatibility/2006">
                <mc:Choice xmlns:v="urn:schemas-microsoft-com:vml" Requires="v">
                  <p:oleObj spid="_x0000_s416499" name="Visio" r:id="rId20" imgW="784683" imgH="5661456" progId="Visio.Drawing.11">
                    <p:embed/>
                  </p:oleObj>
                </mc:Choice>
                <mc:Fallback>
                  <p:oleObj name="Visio" r:id="rId20" imgW="784683" imgH="5661456" progId="Visio.Drawing.11">
                    <p:embed/>
                    <p:pic>
                      <p:nvPicPr>
                        <p:cNvPr id="10" name="Object 9"/>
                        <p:cNvPicPr/>
                        <p:nvPr/>
                      </p:nvPicPr>
                      <p:blipFill>
                        <a:blip r:embed="rId21"/>
                        <a:stretch>
                          <a:fillRect/>
                        </a:stretch>
                      </p:blipFill>
                      <p:spPr>
                        <a:xfrm>
                          <a:off x="6819550" y="915988"/>
                          <a:ext cx="682625" cy="4926012"/>
                        </a:xfrm>
                        <a:prstGeom prst="rect">
                          <a:avLst/>
                        </a:prstGeom>
                      </p:spPr>
                    </p:pic>
                  </p:oleObj>
                </mc:Fallback>
              </mc:AlternateContent>
            </a:graphicData>
          </a:graphic>
        </p:graphicFrame>
        <p:sp>
          <p:nvSpPr>
            <p:cNvPr id="41" name="Content Placeholder 2">
              <a:extLst>
                <a:ext uri="{FF2B5EF4-FFF2-40B4-BE49-F238E27FC236}">
                  <a16:creationId xmlns:a16="http://schemas.microsoft.com/office/drawing/2014/main" id="{3989BDA2-60A1-4B4C-B278-67C877F0BE6D}"/>
                </a:ext>
              </a:extLst>
            </p:cNvPr>
            <p:cNvSpPr txBox="1">
              <a:spLocks/>
            </p:cNvSpPr>
            <p:nvPr/>
          </p:nvSpPr>
          <p:spPr>
            <a:xfrm>
              <a:off x="6513513" y="5791200"/>
              <a:ext cx="1295400" cy="440507"/>
            </a:xfrm>
            <a:prstGeom prst="rect">
              <a:avLst/>
            </a:prstGeom>
          </p:spPr>
          <p:txBody>
            <a:bodyPr/>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0" indent="0" algn="ctr">
                <a:lnSpc>
                  <a:spcPct val="100000"/>
                </a:lnSpc>
                <a:spcBef>
                  <a:spcPts val="900"/>
                </a:spcBef>
                <a:buNone/>
              </a:pPr>
              <a:r>
                <a:rPr lang="en-US" sz="1200" kern="0" dirty="0">
                  <a:solidFill>
                    <a:srgbClr val="0070C0"/>
                  </a:solidFill>
                </a:rPr>
                <a:t>SLT6-PAY-</a:t>
              </a:r>
              <a:br>
                <a:rPr lang="en-US" sz="1200" kern="0" dirty="0">
                  <a:solidFill>
                    <a:srgbClr val="0070C0"/>
                  </a:solidFill>
                </a:rPr>
              </a:br>
              <a:r>
                <a:rPr lang="en-US" sz="1200" kern="0" dirty="0">
                  <a:solidFill>
                    <a:srgbClr val="0070C0"/>
                  </a:solidFill>
                </a:rPr>
                <a:t>. . .-10.6.6-n</a:t>
              </a:r>
            </a:p>
          </p:txBody>
        </p:sp>
      </p:grpSp>
    </p:spTree>
    <p:extLst>
      <p:ext uri="{BB962C8B-B14F-4D97-AF65-F5344CB8AC3E}">
        <p14:creationId xmlns:p14="http://schemas.microsoft.com/office/powerpoint/2010/main" val="142540096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Unused Ports and Lanes</a:t>
            </a:r>
          </a:p>
        </p:txBody>
      </p:sp>
      <p:sp>
        <p:nvSpPr>
          <p:cNvPr id="3" name="Content Placeholder 2"/>
          <p:cNvSpPr>
            <a:spLocks noGrp="1"/>
          </p:cNvSpPr>
          <p:nvPr>
            <p:ph idx="1"/>
          </p:nvPr>
        </p:nvSpPr>
        <p:spPr>
          <a:xfrm>
            <a:off x="4341812" y="1289304"/>
            <a:ext cx="7339144" cy="4828032"/>
          </a:xfrm>
        </p:spPr>
        <p:txBody>
          <a:bodyPr/>
          <a:lstStyle/>
          <a:p>
            <a:pPr>
              <a:lnSpc>
                <a:spcPct val="100000"/>
              </a:lnSpc>
              <a:spcBef>
                <a:spcPts val="1800"/>
              </a:spcBef>
            </a:pPr>
            <a:r>
              <a:rPr lang="en-US" sz="1800" dirty="0"/>
              <a:t>With most defined pins of a Slot Profile;</a:t>
            </a:r>
            <a:br>
              <a:rPr lang="en-US" sz="1800" dirty="0"/>
            </a:br>
            <a:r>
              <a:rPr lang="en-US" sz="1800" dirty="0"/>
              <a:t>a Plug-In Module or backplane is still</a:t>
            </a:r>
            <a:br>
              <a:rPr lang="en-US" sz="1800" dirty="0"/>
            </a:br>
            <a:r>
              <a:rPr lang="en-US" sz="1800" dirty="0"/>
              <a:t>compliant if pins are unused</a:t>
            </a:r>
          </a:p>
          <a:p>
            <a:pPr lvl="1">
              <a:lnSpc>
                <a:spcPct val="100000"/>
              </a:lnSpc>
            </a:pPr>
            <a:r>
              <a:rPr lang="en-US" sz="1600" b="0" dirty="0"/>
              <a:t>Pins cannot be used for other than what the Slot Profile specifies</a:t>
            </a:r>
          </a:p>
          <a:p>
            <a:pPr lvl="1">
              <a:lnSpc>
                <a:spcPct val="100000"/>
              </a:lnSpc>
            </a:pPr>
            <a:r>
              <a:rPr lang="en-US" sz="1600" b="0" dirty="0"/>
              <a:t>There are some pins that are required to be used, such as SYSRESET*</a:t>
            </a:r>
          </a:p>
          <a:p>
            <a:pPr>
              <a:lnSpc>
                <a:spcPct val="100000"/>
              </a:lnSpc>
              <a:spcBef>
                <a:spcPts val="1800"/>
              </a:spcBef>
            </a:pPr>
            <a:r>
              <a:rPr lang="en-US" sz="1800" dirty="0"/>
              <a:t>Ports are numbered starting with 1 and lanes starting with 0</a:t>
            </a:r>
          </a:p>
          <a:p>
            <a:pPr>
              <a:lnSpc>
                <a:spcPct val="100000"/>
              </a:lnSpc>
              <a:spcBef>
                <a:spcPts val="1800"/>
              </a:spcBef>
            </a:pPr>
            <a:r>
              <a:rPr lang="en-US" sz="1800" dirty="0"/>
              <a:t>The Slot Profile shown has 2 Data Plane ports and 2 Control Plane Ports</a:t>
            </a:r>
          </a:p>
          <a:p>
            <a:pPr lvl="1">
              <a:lnSpc>
                <a:spcPct val="100000"/>
              </a:lnSpc>
            </a:pPr>
            <a:r>
              <a:rPr lang="en-US" sz="1600" b="0" dirty="0"/>
              <a:t>Each of the Data Plane ports consists or 4 lanes</a:t>
            </a:r>
          </a:p>
          <a:p>
            <a:pPr lvl="1">
              <a:lnSpc>
                <a:spcPct val="100000"/>
              </a:lnSpc>
            </a:pPr>
            <a:r>
              <a:rPr lang="en-US" sz="1600" b="0" dirty="0"/>
              <a:t>Each of the Control Plane ports consists of 1 lane</a:t>
            </a:r>
          </a:p>
          <a:p>
            <a:pPr>
              <a:lnSpc>
                <a:spcPct val="100000"/>
              </a:lnSpc>
              <a:spcBef>
                <a:spcPts val="1800"/>
              </a:spcBef>
            </a:pPr>
            <a:r>
              <a:rPr lang="en-US" sz="1800" dirty="0"/>
              <a:t>If only some of the ports or lanes are used, it must be the lowest numbered port or lanes that are the ones used</a:t>
            </a:r>
          </a:p>
          <a:p>
            <a:pPr>
              <a:lnSpc>
                <a:spcPct val="100000"/>
              </a:lnSpc>
            </a:pPr>
            <a:endParaRPr lang="en-US" sz="1800" dirty="0"/>
          </a:p>
        </p:txBody>
      </p:sp>
      <p:sp>
        <p:nvSpPr>
          <p:cNvPr id="5" name="Rectangle 4">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485755533"/>
              </p:ext>
            </p:extLst>
          </p:nvPr>
        </p:nvGraphicFramePr>
        <p:xfrm>
          <a:off x="227013" y="998538"/>
          <a:ext cx="3228975" cy="2619375"/>
        </p:xfrm>
        <a:graphic>
          <a:graphicData uri="http://schemas.openxmlformats.org/presentationml/2006/ole">
            <mc:AlternateContent xmlns:mc="http://schemas.openxmlformats.org/markup-compatibility/2006">
              <mc:Choice xmlns:v="urn:schemas-microsoft-com:vml" Requires="v">
                <p:oleObj spid="_x0000_s348697" name="Visio" r:id="rId5" imgW="3229061" imgH="2619432" progId="Visio.Drawing.11">
                  <p:embed/>
                </p:oleObj>
              </mc:Choice>
              <mc:Fallback>
                <p:oleObj name="Visio" r:id="rId5" imgW="3229061" imgH="2619432" progId="Visio.Drawing.11">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013" y="998538"/>
                        <a:ext cx="32289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2057259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p:cNvGraphicFramePr>
            <a:graphicFrameLocks noChangeAspect="1"/>
          </p:cNvGraphicFramePr>
          <p:nvPr>
            <p:extLst>
              <p:ext uri="{D42A27DB-BD31-4B8C-83A1-F6EECF244321}">
                <p14:modId xmlns:p14="http://schemas.microsoft.com/office/powerpoint/2010/main" val="1960512351"/>
              </p:ext>
            </p:extLst>
          </p:nvPr>
        </p:nvGraphicFramePr>
        <p:xfrm>
          <a:off x="227013" y="998538"/>
          <a:ext cx="3228975" cy="2619375"/>
        </p:xfrm>
        <a:graphic>
          <a:graphicData uri="http://schemas.openxmlformats.org/presentationml/2006/ole">
            <mc:AlternateContent xmlns:mc="http://schemas.openxmlformats.org/markup-compatibility/2006">
              <mc:Choice xmlns:v="urn:schemas-microsoft-com:vml" Requires="v">
                <p:oleObj spid="_x0000_s349721" name="Visio" r:id="rId4" imgW="3229061" imgH="2619432" progId="Visio.Drawing.11">
                  <p:embed/>
                </p:oleObj>
              </mc:Choice>
              <mc:Fallback>
                <p:oleObj name="Visio" r:id="rId4" imgW="3229061" imgH="2619432" progId="Visio.Drawing.11">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3" y="998538"/>
                        <a:ext cx="32289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1218883" y="100584"/>
            <a:ext cx="10563648" cy="813816"/>
          </a:xfrm>
        </p:spPr>
        <p:txBody>
          <a:bodyPr/>
          <a:lstStyle/>
          <a:p>
            <a:pPr>
              <a:lnSpc>
                <a:spcPct val="100000"/>
              </a:lnSpc>
            </a:pPr>
            <a:r>
              <a:rPr lang="en-US" sz="2400" dirty="0"/>
              <a:t>Repartitioning of Data and Expansion Planes</a:t>
            </a:r>
          </a:p>
        </p:txBody>
      </p:sp>
      <p:sp>
        <p:nvSpPr>
          <p:cNvPr id="3" name="Content Placeholder 2"/>
          <p:cNvSpPr>
            <a:spLocks noGrp="1"/>
          </p:cNvSpPr>
          <p:nvPr>
            <p:ph idx="1"/>
          </p:nvPr>
        </p:nvSpPr>
        <p:spPr>
          <a:xfrm>
            <a:off x="203147" y="3886200"/>
            <a:ext cx="7643865" cy="2438400"/>
          </a:xfrm>
        </p:spPr>
        <p:txBody>
          <a:bodyPr/>
          <a:lstStyle/>
          <a:p>
            <a:pPr marL="171450" indent="-171450">
              <a:lnSpc>
                <a:spcPct val="100000"/>
              </a:lnSpc>
            </a:pPr>
            <a:r>
              <a:rPr lang="en-US" sz="1600" dirty="0"/>
              <a:t>Many Slot Profiles, including the one above allow the</a:t>
            </a:r>
            <a:br>
              <a:rPr lang="en-US" sz="1600" dirty="0"/>
            </a:br>
            <a:r>
              <a:rPr lang="en-US" sz="1600" dirty="0"/>
              <a:t>Data Plane and/or Expansion Plane to be repartitioned</a:t>
            </a:r>
          </a:p>
          <a:p>
            <a:pPr marL="473202" lvl="1" indent="-171450">
              <a:lnSpc>
                <a:spcPct val="100000"/>
              </a:lnSpc>
              <a:spcBef>
                <a:spcPts val="300"/>
              </a:spcBef>
            </a:pPr>
            <a:r>
              <a:rPr lang="en-US" sz="1400" b="0" dirty="0"/>
              <a:t>In such cases there are rules dictating how they can be repartitioned</a:t>
            </a:r>
            <a:endParaRPr lang="en-US" sz="1600" b="0" dirty="0"/>
          </a:p>
          <a:p>
            <a:pPr marL="473202" lvl="1" indent="-171450">
              <a:lnSpc>
                <a:spcPct val="100000"/>
              </a:lnSpc>
              <a:spcBef>
                <a:spcPts val="300"/>
              </a:spcBef>
            </a:pPr>
            <a:r>
              <a:rPr lang="en-US" sz="1400" b="0" dirty="0"/>
              <a:t>With above Slot Profile, its two Data Plane Fat Pipes can be repartitioned, </a:t>
            </a:r>
            <a:br>
              <a:rPr lang="en-US" sz="1400" b="0" dirty="0"/>
            </a:br>
            <a:r>
              <a:rPr lang="en-US" sz="1400" b="0" dirty="0"/>
              <a:t>in accordance with Table 6.2.4.1-2</a:t>
            </a:r>
          </a:p>
          <a:p>
            <a:pPr marL="171450" indent="-171450">
              <a:lnSpc>
                <a:spcPct val="100000"/>
              </a:lnSpc>
              <a:spcBef>
                <a:spcPts val="900"/>
              </a:spcBef>
            </a:pPr>
            <a:r>
              <a:rPr lang="en-US" sz="1600" dirty="0"/>
              <a:t>For example, Data Plane above may be repartitioned into 4 Thin Pipes (TP)</a:t>
            </a:r>
          </a:p>
          <a:p>
            <a:pPr marL="473202" lvl="1" indent="-171450">
              <a:lnSpc>
                <a:spcPct val="100000"/>
              </a:lnSpc>
              <a:spcBef>
                <a:spcPts val="300"/>
              </a:spcBef>
            </a:pPr>
            <a:r>
              <a:rPr lang="en-US" sz="1400" b="0" dirty="0"/>
              <a:t>Can enable a System Controller (SBC) to connect, via Data Plane, to 4 other Plug-In Modules, via TPs</a:t>
            </a:r>
          </a:p>
          <a:p>
            <a:pPr marL="473202" lvl="1" indent="-171450">
              <a:lnSpc>
                <a:spcPct val="100000"/>
              </a:lnSpc>
            </a:pPr>
            <a:endParaRPr lang="en-US" sz="1400" dirty="0"/>
          </a:p>
        </p:txBody>
      </p:sp>
      <p:sp>
        <p:nvSpPr>
          <p:cNvPr id="8" name="Rectangle 7">
            <a:hlinkClick r:id="rId6"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11"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12644" t="-358" r="12659" b="4044"/>
          <a:stretch/>
        </p:blipFill>
        <p:spPr bwMode="auto">
          <a:xfrm>
            <a:off x="6786998" y="990600"/>
            <a:ext cx="4554035" cy="3886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Freeform 16"/>
          <p:cNvSpPr/>
          <p:nvPr/>
        </p:nvSpPr>
        <p:spPr bwMode="auto">
          <a:xfrm>
            <a:off x="1967420" y="1617784"/>
            <a:ext cx="5402965" cy="437270"/>
          </a:xfrm>
          <a:custGeom>
            <a:avLst/>
            <a:gdLst>
              <a:gd name="connsiteX0" fmla="*/ 0 w 5541862"/>
              <a:gd name="connsiteY0" fmla="*/ 33985 h 503526"/>
              <a:gd name="connsiteX1" fmla="*/ 3994220 w 5541862"/>
              <a:gd name="connsiteY1" fmla="*/ 44033 h 503526"/>
              <a:gd name="connsiteX2" fmla="*/ 5406013 w 5541862"/>
              <a:gd name="connsiteY2" fmla="*/ 466064 h 503526"/>
              <a:gd name="connsiteX3" fmla="*/ 5406013 w 5541862"/>
              <a:gd name="connsiteY3" fmla="*/ 456015 h 503526"/>
              <a:gd name="connsiteX0" fmla="*/ 0 w 5566143"/>
              <a:gd name="connsiteY0" fmla="*/ 12689 h 478064"/>
              <a:gd name="connsiteX1" fmla="*/ 3652844 w 5566143"/>
              <a:gd name="connsiteY1" fmla="*/ 80649 h 478064"/>
              <a:gd name="connsiteX2" fmla="*/ 5406013 w 5566143"/>
              <a:gd name="connsiteY2" fmla="*/ 444768 h 478064"/>
              <a:gd name="connsiteX3" fmla="*/ 5406013 w 5566143"/>
              <a:gd name="connsiteY3" fmla="*/ 434719 h 478064"/>
              <a:gd name="connsiteX0" fmla="*/ 0 w 5566143"/>
              <a:gd name="connsiteY0" fmla="*/ 9210 h 472843"/>
              <a:gd name="connsiteX1" fmla="*/ 3652844 w 5566143"/>
              <a:gd name="connsiteY1" fmla="*/ 101554 h 472843"/>
              <a:gd name="connsiteX2" fmla="*/ 5406013 w 5566143"/>
              <a:gd name="connsiteY2" fmla="*/ 441289 h 472843"/>
              <a:gd name="connsiteX3" fmla="*/ 5406013 w 5566143"/>
              <a:gd name="connsiteY3" fmla="*/ 431240 h 472843"/>
              <a:gd name="connsiteX0" fmla="*/ 0 w 5551350"/>
              <a:gd name="connsiteY0" fmla="*/ 0 h 467125"/>
              <a:gd name="connsiteX1" fmla="*/ 3860108 w 5551350"/>
              <a:gd name="connsiteY1" fmla="*/ 43576 h 467125"/>
              <a:gd name="connsiteX2" fmla="*/ 5406013 w 5551350"/>
              <a:gd name="connsiteY2" fmla="*/ 432079 h 467125"/>
              <a:gd name="connsiteX3" fmla="*/ 5406013 w 5551350"/>
              <a:gd name="connsiteY3" fmla="*/ 422030 h 467125"/>
              <a:gd name="connsiteX0" fmla="*/ 0 w 5551350"/>
              <a:gd name="connsiteY0" fmla="*/ 0 h 467125"/>
              <a:gd name="connsiteX1" fmla="*/ 3860108 w 5551350"/>
              <a:gd name="connsiteY1" fmla="*/ 43576 h 467125"/>
              <a:gd name="connsiteX2" fmla="*/ 5406013 w 5551350"/>
              <a:gd name="connsiteY2" fmla="*/ 432079 h 467125"/>
              <a:gd name="connsiteX3" fmla="*/ 5406013 w 5551350"/>
              <a:gd name="connsiteY3" fmla="*/ 422030 h 467125"/>
              <a:gd name="connsiteX0" fmla="*/ 0 w 5551350"/>
              <a:gd name="connsiteY0" fmla="*/ 0 h 466249"/>
              <a:gd name="connsiteX1" fmla="*/ 3860108 w 5551350"/>
              <a:gd name="connsiteY1" fmla="*/ 55768 h 466249"/>
              <a:gd name="connsiteX2" fmla="*/ 5406013 w 5551350"/>
              <a:gd name="connsiteY2" fmla="*/ 432079 h 466249"/>
              <a:gd name="connsiteX3" fmla="*/ 5406013 w 5551350"/>
              <a:gd name="connsiteY3" fmla="*/ 422030 h 466249"/>
              <a:gd name="connsiteX0" fmla="*/ 0 w 5490828"/>
              <a:gd name="connsiteY0" fmla="*/ 0 h 433124"/>
              <a:gd name="connsiteX1" fmla="*/ 3860108 w 5490828"/>
              <a:gd name="connsiteY1" fmla="*/ 55768 h 433124"/>
              <a:gd name="connsiteX2" fmla="*/ 5406013 w 5490828"/>
              <a:gd name="connsiteY2" fmla="*/ 432079 h 433124"/>
              <a:gd name="connsiteX3" fmla="*/ 5226181 w 5490828"/>
              <a:gd name="connsiteY3" fmla="*/ 169046 h 433124"/>
              <a:gd name="connsiteX0" fmla="*/ 0 w 5240431"/>
              <a:gd name="connsiteY0" fmla="*/ 0 h 303149"/>
              <a:gd name="connsiteX1" fmla="*/ 3860108 w 5240431"/>
              <a:gd name="connsiteY1" fmla="*/ 55768 h 303149"/>
              <a:gd name="connsiteX2" fmla="*/ 4473325 w 5240431"/>
              <a:gd name="connsiteY2" fmla="*/ 301015 h 303149"/>
              <a:gd name="connsiteX3" fmla="*/ 5226181 w 5240431"/>
              <a:gd name="connsiteY3" fmla="*/ 169046 h 303149"/>
              <a:gd name="connsiteX0" fmla="*/ 0 w 5414826"/>
              <a:gd name="connsiteY0" fmla="*/ 0 h 445451"/>
              <a:gd name="connsiteX1" fmla="*/ 3860108 w 5414826"/>
              <a:gd name="connsiteY1" fmla="*/ 55768 h 445451"/>
              <a:gd name="connsiteX2" fmla="*/ 4473325 w 5414826"/>
              <a:gd name="connsiteY2" fmla="*/ 301015 h 445451"/>
              <a:gd name="connsiteX3" fmla="*/ 5402965 w 5414826"/>
              <a:gd name="connsiteY3" fmla="*/ 437270 h 445451"/>
              <a:gd name="connsiteX0" fmla="*/ 0 w 5402965"/>
              <a:gd name="connsiteY0" fmla="*/ 0 h 437344"/>
              <a:gd name="connsiteX1" fmla="*/ 3860108 w 5402965"/>
              <a:gd name="connsiteY1" fmla="*/ 55768 h 437344"/>
              <a:gd name="connsiteX2" fmla="*/ 4473325 w 5402965"/>
              <a:gd name="connsiteY2" fmla="*/ 301015 h 437344"/>
              <a:gd name="connsiteX3" fmla="*/ 5402965 w 5402965"/>
              <a:gd name="connsiteY3" fmla="*/ 437270 h 437344"/>
              <a:gd name="connsiteX0" fmla="*/ 0 w 5402965"/>
              <a:gd name="connsiteY0" fmla="*/ 0 h 437384"/>
              <a:gd name="connsiteX1" fmla="*/ 3860108 w 5402965"/>
              <a:gd name="connsiteY1" fmla="*/ 55768 h 437384"/>
              <a:gd name="connsiteX2" fmla="*/ 4473325 w 5402965"/>
              <a:gd name="connsiteY2" fmla="*/ 301015 h 437384"/>
              <a:gd name="connsiteX3" fmla="*/ 5402965 w 5402965"/>
              <a:gd name="connsiteY3" fmla="*/ 437270 h 437384"/>
              <a:gd name="connsiteX0" fmla="*/ 0 w 5402965"/>
              <a:gd name="connsiteY0" fmla="*/ 0 h 437270"/>
              <a:gd name="connsiteX1" fmla="*/ 3860108 w 5402965"/>
              <a:gd name="connsiteY1" fmla="*/ 55768 h 437270"/>
              <a:gd name="connsiteX2" fmla="*/ 5402965 w 5402965"/>
              <a:gd name="connsiteY2" fmla="*/ 437270 h 437270"/>
              <a:gd name="connsiteX0" fmla="*/ 0 w 5402965"/>
              <a:gd name="connsiteY0" fmla="*/ 0 h 437270"/>
              <a:gd name="connsiteX1" fmla="*/ 3860108 w 5402965"/>
              <a:gd name="connsiteY1" fmla="*/ 55768 h 437270"/>
              <a:gd name="connsiteX2" fmla="*/ 5402965 w 5402965"/>
              <a:gd name="connsiteY2" fmla="*/ 437270 h 437270"/>
              <a:gd name="connsiteX0" fmla="*/ 0 w 5402965"/>
              <a:gd name="connsiteY0" fmla="*/ 0 h 437270"/>
              <a:gd name="connsiteX1" fmla="*/ 3860108 w 5402965"/>
              <a:gd name="connsiteY1" fmla="*/ 55768 h 437270"/>
              <a:gd name="connsiteX2" fmla="*/ 5402965 w 5402965"/>
              <a:gd name="connsiteY2" fmla="*/ 437270 h 437270"/>
              <a:gd name="connsiteX0" fmla="*/ 0 w 5402965"/>
              <a:gd name="connsiteY0" fmla="*/ 0 h 437270"/>
              <a:gd name="connsiteX1" fmla="*/ 3860108 w 5402965"/>
              <a:gd name="connsiteY1" fmla="*/ 55768 h 437270"/>
              <a:gd name="connsiteX2" fmla="*/ 5402965 w 5402965"/>
              <a:gd name="connsiteY2" fmla="*/ 437270 h 437270"/>
              <a:gd name="connsiteX0" fmla="*/ 0 w 5402965"/>
              <a:gd name="connsiteY0" fmla="*/ 0 h 437270"/>
              <a:gd name="connsiteX1" fmla="*/ 3860108 w 5402965"/>
              <a:gd name="connsiteY1" fmla="*/ 55768 h 437270"/>
              <a:gd name="connsiteX2" fmla="*/ 5402965 w 5402965"/>
              <a:gd name="connsiteY2" fmla="*/ 437270 h 437270"/>
            </a:gdLst>
            <a:ahLst/>
            <a:cxnLst>
              <a:cxn ang="0">
                <a:pos x="connsiteX0" y="connsiteY0"/>
              </a:cxn>
              <a:cxn ang="0">
                <a:pos x="connsiteX1" y="connsiteY1"/>
              </a:cxn>
              <a:cxn ang="0">
                <a:pos x="connsiteX2" y="connsiteY2"/>
              </a:cxn>
            </a:cxnLst>
            <a:rect l="l" t="t" r="r" b="b"/>
            <a:pathLst>
              <a:path w="5402965" h="437270">
                <a:moveTo>
                  <a:pt x="0" y="0"/>
                </a:moveTo>
                <a:lnTo>
                  <a:pt x="3860108" y="55768"/>
                </a:lnTo>
                <a:cubicBezTo>
                  <a:pt x="4443610" y="58542"/>
                  <a:pt x="4514609" y="418751"/>
                  <a:pt x="5402965" y="437270"/>
                </a:cubicBezTo>
              </a:path>
            </a:pathLst>
          </a:custGeom>
          <a:noFill/>
          <a:ln w="19050" cap="rnd" cmpd="sng" algn="ctr">
            <a:solidFill>
              <a:srgbClr val="0070C0"/>
            </a:solidFill>
            <a:prstDash val="solid"/>
            <a:round/>
            <a:headEnd type="none" w="sm" len="sm"/>
            <a:tailEnd type="none" w="sm" len="sm"/>
          </a:ln>
          <a:effectLst/>
        </p:spPr>
        <p:txBody>
          <a:bodyPr rtlCol="0" anchor="ctr"/>
          <a:lstStyle/>
          <a:p>
            <a:pPr algn="ctr"/>
            <a:endParaRPr lang="en-US" dirty="0"/>
          </a:p>
        </p:txBody>
      </p:sp>
      <p:sp>
        <p:nvSpPr>
          <p:cNvPr id="19" name="Freeform 18"/>
          <p:cNvSpPr/>
          <p:nvPr/>
        </p:nvSpPr>
        <p:spPr bwMode="auto">
          <a:xfrm>
            <a:off x="1967420" y="2028443"/>
            <a:ext cx="5402965" cy="2817758"/>
          </a:xfrm>
          <a:custGeom>
            <a:avLst/>
            <a:gdLst>
              <a:gd name="connsiteX0" fmla="*/ 0 w 5541862"/>
              <a:gd name="connsiteY0" fmla="*/ 33985 h 503526"/>
              <a:gd name="connsiteX1" fmla="*/ 3994220 w 5541862"/>
              <a:gd name="connsiteY1" fmla="*/ 44033 h 503526"/>
              <a:gd name="connsiteX2" fmla="*/ 5406013 w 5541862"/>
              <a:gd name="connsiteY2" fmla="*/ 466064 h 503526"/>
              <a:gd name="connsiteX3" fmla="*/ 5406013 w 5541862"/>
              <a:gd name="connsiteY3" fmla="*/ 456015 h 503526"/>
              <a:gd name="connsiteX0" fmla="*/ 0 w 5566143"/>
              <a:gd name="connsiteY0" fmla="*/ 12689 h 478064"/>
              <a:gd name="connsiteX1" fmla="*/ 3652844 w 5566143"/>
              <a:gd name="connsiteY1" fmla="*/ 80649 h 478064"/>
              <a:gd name="connsiteX2" fmla="*/ 5406013 w 5566143"/>
              <a:gd name="connsiteY2" fmla="*/ 444768 h 478064"/>
              <a:gd name="connsiteX3" fmla="*/ 5406013 w 5566143"/>
              <a:gd name="connsiteY3" fmla="*/ 434719 h 478064"/>
              <a:gd name="connsiteX0" fmla="*/ 0 w 5566143"/>
              <a:gd name="connsiteY0" fmla="*/ 9210 h 472843"/>
              <a:gd name="connsiteX1" fmla="*/ 3652844 w 5566143"/>
              <a:gd name="connsiteY1" fmla="*/ 101554 h 472843"/>
              <a:gd name="connsiteX2" fmla="*/ 5406013 w 5566143"/>
              <a:gd name="connsiteY2" fmla="*/ 441289 h 472843"/>
              <a:gd name="connsiteX3" fmla="*/ 5406013 w 5566143"/>
              <a:gd name="connsiteY3" fmla="*/ 431240 h 472843"/>
              <a:gd name="connsiteX0" fmla="*/ 0 w 5551350"/>
              <a:gd name="connsiteY0" fmla="*/ 0 h 467125"/>
              <a:gd name="connsiteX1" fmla="*/ 3860108 w 5551350"/>
              <a:gd name="connsiteY1" fmla="*/ 43576 h 467125"/>
              <a:gd name="connsiteX2" fmla="*/ 5406013 w 5551350"/>
              <a:gd name="connsiteY2" fmla="*/ 432079 h 467125"/>
              <a:gd name="connsiteX3" fmla="*/ 5406013 w 5551350"/>
              <a:gd name="connsiteY3" fmla="*/ 422030 h 467125"/>
              <a:gd name="connsiteX0" fmla="*/ 0 w 5551350"/>
              <a:gd name="connsiteY0" fmla="*/ 0 h 467125"/>
              <a:gd name="connsiteX1" fmla="*/ 3860108 w 5551350"/>
              <a:gd name="connsiteY1" fmla="*/ 43576 h 467125"/>
              <a:gd name="connsiteX2" fmla="*/ 5406013 w 5551350"/>
              <a:gd name="connsiteY2" fmla="*/ 432079 h 467125"/>
              <a:gd name="connsiteX3" fmla="*/ 5406013 w 5551350"/>
              <a:gd name="connsiteY3" fmla="*/ 422030 h 467125"/>
              <a:gd name="connsiteX0" fmla="*/ 0 w 5551350"/>
              <a:gd name="connsiteY0" fmla="*/ 0 h 466249"/>
              <a:gd name="connsiteX1" fmla="*/ 3860108 w 5551350"/>
              <a:gd name="connsiteY1" fmla="*/ 55768 h 466249"/>
              <a:gd name="connsiteX2" fmla="*/ 5406013 w 5551350"/>
              <a:gd name="connsiteY2" fmla="*/ 432079 h 466249"/>
              <a:gd name="connsiteX3" fmla="*/ 5406013 w 5551350"/>
              <a:gd name="connsiteY3" fmla="*/ 422030 h 466249"/>
              <a:gd name="connsiteX0" fmla="*/ 0 w 5490828"/>
              <a:gd name="connsiteY0" fmla="*/ 0 h 433124"/>
              <a:gd name="connsiteX1" fmla="*/ 3860108 w 5490828"/>
              <a:gd name="connsiteY1" fmla="*/ 55768 h 433124"/>
              <a:gd name="connsiteX2" fmla="*/ 5406013 w 5490828"/>
              <a:gd name="connsiteY2" fmla="*/ 432079 h 433124"/>
              <a:gd name="connsiteX3" fmla="*/ 5226181 w 5490828"/>
              <a:gd name="connsiteY3" fmla="*/ 169046 h 433124"/>
              <a:gd name="connsiteX0" fmla="*/ 0 w 5240431"/>
              <a:gd name="connsiteY0" fmla="*/ 0 h 303149"/>
              <a:gd name="connsiteX1" fmla="*/ 3860108 w 5240431"/>
              <a:gd name="connsiteY1" fmla="*/ 55768 h 303149"/>
              <a:gd name="connsiteX2" fmla="*/ 4473325 w 5240431"/>
              <a:gd name="connsiteY2" fmla="*/ 301015 h 303149"/>
              <a:gd name="connsiteX3" fmla="*/ 5226181 w 5240431"/>
              <a:gd name="connsiteY3" fmla="*/ 169046 h 303149"/>
              <a:gd name="connsiteX0" fmla="*/ 0 w 5414826"/>
              <a:gd name="connsiteY0" fmla="*/ 0 h 445451"/>
              <a:gd name="connsiteX1" fmla="*/ 3860108 w 5414826"/>
              <a:gd name="connsiteY1" fmla="*/ 55768 h 445451"/>
              <a:gd name="connsiteX2" fmla="*/ 4473325 w 5414826"/>
              <a:gd name="connsiteY2" fmla="*/ 301015 h 445451"/>
              <a:gd name="connsiteX3" fmla="*/ 5402965 w 5414826"/>
              <a:gd name="connsiteY3" fmla="*/ 437270 h 445451"/>
              <a:gd name="connsiteX0" fmla="*/ 0 w 5402965"/>
              <a:gd name="connsiteY0" fmla="*/ 0 h 437344"/>
              <a:gd name="connsiteX1" fmla="*/ 3860108 w 5402965"/>
              <a:gd name="connsiteY1" fmla="*/ 55768 h 437344"/>
              <a:gd name="connsiteX2" fmla="*/ 4473325 w 5402965"/>
              <a:gd name="connsiteY2" fmla="*/ 301015 h 437344"/>
              <a:gd name="connsiteX3" fmla="*/ 5402965 w 5402965"/>
              <a:gd name="connsiteY3" fmla="*/ 437270 h 437344"/>
              <a:gd name="connsiteX0" fmla="*/ 0 w 5402965"/>
              <a:gd name="connsiteY0" fmla="*/ 0 h 437384"/>
              <a:gd name="connsiteX1" fmla="*/ 3860108 w 5402965"/>
              <a:gd name="connsiteY1" fmla="*/ 55768 h 437384"/>
              <a:gd name="connsiteX2" fmla="*/ 4473325 w 5402965"/>
              <a:gd name="connsiteY2" fmla="*/ 301015 h 437384"/>
              <a:gd name="connsiteX3" fmla="*/ 5402965 w 5402965"/>
              <a:gd name="connsiteY3" fmla="*/ 437270 h 437384"/>
              <a:gd name="connsiteX0" fmla="*/ 0 w 5402965"/>
              <a:gd name="connsiteY0" fmla="*/ 0 h 437270"/>
              <a:gd name="connsiteX1" fmla="*/ 3860108 w 5402965"/>
              <a:gd name="connsiteY1" fmla="*/ 55768 h 437270"/>
              <a:gd name="connsiteX2" fmla="*/ 5402965 w 5402965"/>
              <a:gd name="connsiteY2" fmla="*/ 437270 h 437270"/>
              <a:gd name="connsiteX0" fmla="*/ 0 w 5402965"/>
              <a:gd name="connsiteY0" fmla="*/ 0 h 437270"/>
              <a:gd name="connsiteX1" fmla="*/ 3860108 w 5402965"/>
              <a:gd name="connsiteY1" fmla="*/ 55768 h 437270"/>
              <a:gd name="connsiteX2" fmla="*/ 5402965 w 5402965"/>
              <a:gd name="connsiteY2" fmla="*/ 437270 h 437270"/>
              <a:gd name="connsiteX0" fmla="*/ 0 w 5402965"/>
              <a:gd name="connsiteY0" fmla="*/ 0 h 437270"/>
              <a:gd name="connsiteX1" fmla="*/ 3860108 w 5402965"/>
              <a:gd name="connsiteY1" fmla="*/ 55768 h 437270"/>
              <a:gd name="connsiteX2" fmla="*/ 5402965 w 5402965"/>
              <a:gd name="connsiteY2" fmla="*/ 437270 h 437270"/>
              <a:gd name="connsiteX0" fmla="*/ 0 w 5402965"/>
              <a:gd name="connsiteY0" fmla="*/ 0 h 437270"/>
              <a:gd name="connsiteX1" fmla="*/ 3860108 w 5402965"/>
              <a:gd name="connsiteY1" fmla="*/ 55768 h 437270"/>
              <a:gd name="connsiteX2" fmla="*/ 5402965 w 5402965"/>
              <a:gd name="connsiteY2" fmla="*/ 437270 h 437270"/>
              <a:gd name="connsiteX0" fmla="*/ 0 w 5402965"/>
              <a:gd name="connsiteY0" fmla="*/ 0 h 437270"/>
              <a:gd name="connsiteX1" fmla="*/ 3860108 w 5402965"/>
              <a:gd name="connsiteY1" fmla="*/ 55768 h 437270"/>
              <a:gd name="connsiteX2" fmla="*/ 5402965 w 5402965"/>
              <a:gd name="connsiteY2" fmla="*/ 437270 h 437270"/>
              <a:gd name="connsiteX0" fmla="*/ 0 w 5402965"/>
              <a:gd name="connsiteY0" fmla="*/ 163869 h 2981627"/>
              <a:gd name="connsiteX1" fmla="*/ 3860108 w 5402965"/>
              <a:gd name="connsiteY1" fmla="*/ 219637 h 2981627"/>
              <a:gd name="connsiteX2" fmla="*/ 5402965 w 5402965"/>
              <a:gd name="connsiteY2" fmla="*/ 2981627 h 2981627"/>
              <a:gd name="connsiteX0" fmla="*/ 0 w 5402965"/>
              <a:gd name="connsiteY0" fmla="*/ 163869 h 2981627"/>
              <a:gd name="connsiteX1" fmla="*/ 3860108 w 5402965"/>
              <a:gd name="connsiteY1" fmla="*/ 219637 h 2981627"/>
              <a:gd name="connsiteX2" fmla="*/ 5402965 w 5402965"/>
              <a:gd name="connsiteY2" fmla="*/ 2981627 h 2981627"/>
              <a:gd name="connsiteX0" fmla="*/ 0 w 5402965"/>
              <a:gd name="connsiteY0" fmla="*/ 0 h 2817758"/>
              <a:gd name="connsiteX1" fmla="*/ 3860108 w 5402965"/>
              <a:gd name="connsiteY1" fmla="*/ 55768 h 2817758"/>
              <a:gd name="connsiteX2" fmla="*/ 5402965 w 5402965"/>
              <a:gd name="connsiteY2" fmla="*/ 2817758 h 2817758"/>
              <a:gd name="connsiteX0" fmla="*/ 0 w 5402965"/>
              <a:gd name="connsiteY0" fmla="*/ 0 h 2817758"/>
              <a:gd name="connsiteX1" fmla="*/ 3860108 w 5402965"/>
              <a:gd name="connsiteY1" fmla="*/ 55768 h 2817758"/>
              <a:gd name="connsiteX2" fmla="*/ 5402965 w 5402965"/>
              <a:gd name="connsiteY2" fmla="*/ 2817758 h 2817758"/>
              <a:gd name="connsiteX0" fmla="*/ 0 w 5402965"/>
              <a:gd name="connsiteY0" fmla="*/ 0 h 2817758"/>
              <a:gd name="connsiteX1" fmla="*/ 3860108 w 5402965"/>
              <a:gd name="connsiteY1" fmla="*/ 55768 h 2817758"/>
              <a:gd name="connsiteX2" fmla="*/ 5402965 w 5402965"/>
              <a:gd name="connsiteY2" fmla="*/ 2817758 h 2817758"/>
              <a:gd name="connsiteX0" fmla="*/ 0 w 5402965"/>
              <a:gd name="connsiteY0" fmla="*/ 0 h 2817758"/>
              <a:gd name="connsiteX1" fmla="*/ 3860108 w 5402965"/>
              <a:gd name="connsiteY1" fmla="*/ 55768 h 2817758"/>
              <a:gd name="connsiteX2" fmla="*/ 5402965 w 5402965"/>
              <a:gd name="connsiteY2" fmla="*/ 2817758 h 2817758"/>
            </a:gdLst>
            <a:ahLst/>
            <a:cxnLst>
              <a:cxn ang="0">
                <a:pos x="connsiteX0" y="connsiteY0"/>
              </a:cxn>
              <a:cxn ang="0">
                <a:pos x="connsiteX1" y="connsiteY1"/>
              </a:cxn>
              <a:cxn ang="0">
                <a:pos x="connsiteX2" y="connsiteY2"/>
              </a:cxn>
            </a:cxnLst>
            <a:rect l="l" t="t" r="r" b="b"/>
            <a:pathLst>
              <a:path w="5402965" h="2817758">
                <a:moveTo>
                  <a:pt x="0" y="0"/>
                </a:moveTo>
                <a:lnTo>
                  <a:pt x="3860108" y="55768"/>
                </a:lnTo>
                <a:cubicBezTo>
                  <a:pt x="4672210" y="65146"/>
                  <a:pt x="3856241" y="2799239"/>
                  <a:pt x="5402965" y="2817758"/>
                </a:cubicBezTo>
              </a:path>
            </a:pathLst>
          </a:custGeom>
          <a:noFill/>
          <a:ln w="19050" cap="rnd" cmpd="sng" algn="ctr">
            <a:solidFill>
              <a:srgbClr val="0070C0"/>
            </a:solidFill>
            <a:prstDash val="solid"/>
            <a:round/>
            <a:headEnd type="none" w="sm" len="sm"/>
            <a:tailEnd type="none" w="sm" len="sm"/>
          </a:ln>
          <a:effectLst/>
        </p:spPr>
        <p:txBody>
          <a:bodyPr rtlCol="0" anchor="ctr"/>
          <a:lstStyle/>
          <a:p>
            <a:pPr algn="ctr"/>
            <a:endParaRPr lang="en-US" dirty="0"/>
          </a:p>
        </p:txBody>
      </p:sp>
    </p:spTree>
    <p:extLst>
      <p:ext uri="{BB962C8B-B14F-4D97-AF65-F5344CB8AC3E}">
        <p14:creationId xmlns:p14="http://schemas.microsoft.com/office/powerpoint/2010/main" val="254498265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9412" y="100584"/>
            <a:ext cx="7491545" cy="813816"/>
          </a:xfrm>
        </p:spPr>
        <p:txBody>
          <a:bodyPr/>
          <a:lstStyle/>
          <a:p>
            <a:pPr>
              <a:lnSpc>
                <a:spcPct val="100000"/>
              </a:lnSpc>
            </a:pPr>
            <a:r>
              <a:rPr lang="en-US" sz="2400" dirty="0"/>
              <a:t>OpenVPX Communication Planes</a:t>
            </a:r>
          </a:p>
        </p:txBody>
      </p:sp>
      <p:sp>
        <p:nvSpPr>
          <p:cNvPr id="5" name="Rectangle 4"/>
          <p:cNvSpPr/>
          <p:nvPr/>
        </p:nvSpPr>
        <p:spPr bwMode="auto">
          <a:xfrm>
            <a:off x="0" y="152400"/>
            <a:ext cx="4189412" cy="838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3" name="Content Placeholder 2"/>
          <p:cNvSpPr>
            <a:spLocks noGrp="1"/>
          </p:cNvSpPr>
          <p:nvPr>
            <p:ph idx="1"/>
          </p:nvPr>
        </p:nvSpPr>
        <p:spPr>
          <a:xfrm>
            <a:off x="4266089" y="1066800"/>
            <a:ext cx="7719589" cy="5257800"/>
          </a:xfrm>
        </p:spPr>
        <p:txBody>
          <a:bodyPr/>
          <a:lstStyle/>
          <a:p>
            <a:pPr>
              <a:lnSpc>
                <a:spcPct val="100000"/>
              </a:lnSpc>
            </a:pPr>
            <a:r>
              <a:rPr lang="en-US" sz="1500" dirty="0"/>
              <a:t>General uses of planes and protocols used:</a:t>
            </a:r>
          </a:p>
          <a:p>
            <a:pPr lvl="1">
              <a:lnSpc>
                <a:spcPct val="100000"/>
              </a:lnSpc>
              <a:spcBef>
                <a:spcPts val="900"/>
              </a:spcBef>
            </a:pPr>
            <a:r>
              <a:rPr lang="en-US" sz="1400" dirty="0"/>
              <a:t>Data Plane – move data among Plug-In Modules</a:t>
            </a:r>
          </a:p>
          <a:p>
            <a:pPr lvl="2">
              <a:lnSpc>
                <a:spcPct val="100000"/>
              </a:lnSpc>
              <a:spcBef>
                <a:spcPts val="200"/>
              </a:spcBef>
            </a:pPr>
            <a:r>
              <a:rPr lang="en-US" sz="1400" b="0" dirty="0"/>
              <a:t>Ethernet, Serial RapidIO, InfiniBand, or PCIe</a:t>
            </a:r>
          </a:p>
          <a:p>
            <a:pPr lvl="2">
              <a:lnSpc>
                <a:spcPct val="100000"/>
              </a:lnSpc>
              <a:spcBef>
                <a:spcPts val="200"/>
              </a:spcBef>
            </a:pPr>
            <a:r>
              <a:rPr lang="en-US" sz="1400" b="0" dirty="0"/>
              <a:t>Generally within the chassis</a:t>
            </a:r>
          </a:p>
          <a:p>
            <a:pPr lvl="1">
              <a:lnSpc>
                <a:spcPct val="100000"/>
              </a:lnSpc>
              <a:spcBef>
                <a:spcPts val="900"/>
              </a:spcBef>
            </a:pPr>
            <a:r>
              <a:rPr lang="en-US" sz="1400" dirty="0"/>
              <a:t>Expansion Plane – use for tightly coupling  among a group of Plug-In Modules</a:t>
            </a:r>
          </a:p>
          <a:p>
            <a:pPr lvl="2">
              <a:lnSpc>
                <a:spcPct val="100000"/>
              </a:lnSpc>
              <a:spcBef>
                <a:spcPts val="200"/>
              </a:spcBef>
            </a:pPr>
            <a:r>
              <a:rPr lang="en-US" sz="1400" b="0" dirty="0"/>
              <a:t>Generally PCIe; frequently used to expand an SBC (Single Board Computer)</a:t>
            </a:r>
          </a:p>
          <a:p>
            <a:pPr lvl="2">
              <a:lnSpc>
                <a:spcPct val="100000"/>
              </a:lnSpc>
              <a:spcBef>
                <a:spcPts val="200"/>
              </a:spcBef>
            </a:pPr>
            <a:r>
              <a:rPr lang="en-US" sz="1400" b="0" dirty="0"/>
              <a:t>Connections to accelerators such as GPU or FPGA Plug-In Modules</a:t>
            </a:r>
          </a:p>
          <a:p>
            <a:pPr lvl="2">
              <a:lnSpc>
                <a:spcPct val="100000"/>
              </a:lnSpc>
              <a:spcBef>
                <a:spcPts val="200"/>
              </a:spcBef>
            </a:pPr>
            <a:r>
              <a:rPr lang="en-US" sz="1400" b="0" dirty="0"/>
              <a:t>Connections to I/O Plug-In Modules or carriers</a:t>
            </a:r>
          </a:p>
          <a:p>
            <a:pPr lvl="1">
              <a:lnSpc>
                <a:spcPct val="100000"/>
              </a:lnSpc>
              <a:spcBef>
                <a:spcPts val="900"/>
              </a:spcBef>
            </a:pPr>
            <a:r>
              <a:rPr lang="en-US" sz="1400" dirty="0"/>
              <a:t>Control Plane – Ethernet</a:t>
            </a:r>
          </a:p>
          <a:p>
            <a:pPr lvl="2">
              <a:lnSpc>
                <a:spcPct val="100000"/>
              </a:lnSpc>
              <a:spcBef>
                <a:spcPts val="200"/>
              </a:spcBef>
            </a:pPr>
            <a:r>
              <a:rPr lang="en-US" sz="1400" b="0" dirty="0"/>
              <a:t>Generally 2 UTPs (Ultra-Thin Pipes) – 1000BASE-KX or 10GBASE-KR within chassis</a:t>
            </a:r>
          </a:p>
          <a:p>
            <a:pPr lvl="2">
              <a:lnSpc>
                <a:spcPct val="100000"/>
              </a:lnSpc>
              <a:spcBef>
                <a:spcPts val="200"/>
              </a:spcBef>
            </a:pPr>
            <a:r>
              <a:rPr lang="en-US" sz="1400" b="0" dirty="0"/>
              <a:t>Generally 2 TPs (Thin Pipes) – 1000BASE-T or 10GBASE-T external to chassis</a:t>
            </a:r>
          </a:p>
          <a:p>
            <a:pPr>
              <a:lnSpc>
                <a:spcPct val="100000"/>
              </a:lnSpc>
              <a:spcBef>
                <a:spcPts val="1800"/>
              </a:spcBef>
            </a:pPr>
            <a:r>
              <a:rPr lang="en-US" sz="1500" dirty="0"/>
              <a:t>In [</a:t>
            </a:r>
            <a:r>
              <a:rPr lang="en-US" sz="1500" dirty="0">
                <a:hlinkClick r:id="rId4" action="ppaction://hlinksldjump"/>
              </a:rPr>
              <a:t>VITA 65.0-2023</a:t>
            </a:r>
            <a:r>
              <a:rPr lang="en-US" sz="1500" dirty="0"/>
              <a:t>], Planes are layered on electrical connections. In the future they could also be layered on optical paths. </a:t>
            </a:r>
          </a:p>
          <a:p>
            <a:pPr>
              <a:lnSpc>
                <a:spcPct val="100000"/>
              </a:lnSpc>
              <a:spcBef>
                <a:spcPts val="1800"/>
              </a:spcBef>
            </a:pPr>
            <a:r>
              <a:rPr lang="en-US" sz="1500" dirty="0"/>
              <a:t>With VME frequently the VMEbus is used as a Control Plane and switched fabrics such as RACEway and SKYchannel used as a Data Plane</a:t>
            </a:r>
          </a:p>
          <a:p>
            <a:pPr lvl="1">
              <a:lnSpc>
                <a:spcPct val="100000"/>
              </a:lnSpc>
              <a:spcBef>
                <a:spcPts val="900"/>
              </a:spcBef>
            </a:pPr>
            <a:r>
              <a:rPr lang="en-US" sz="1400" dirty="0"/>
              <a:t>Although generally not referred to as Control &amp; Data Planes</a:t>
            </a:r>
          </a:p>
          <a:p>
            <a:pPr lvl="1">
              <a:lnSpc>
                <a:spcPct val="100000"/>
              </a:lnSpc>
              <a:spcBef>
                <a:spcPts val="900"/>
              </a:spcBef>
            </a:pPr>
            <a:r>
              <a:rPr lang="en-US" sz="1400" dirty="0"/>
              <a:t>For example an I/O device might have DMA control registers set up via VME and the transfer go over RACE++</a:t>
            </a:r>
          </a:p>
        </p:txBody>
      </p:sp>
      <p:sp>
        <p:nvSpPr>
          <p:cNvPr id="8" name="Rectangle 7">
            <a:hlinkClick r:id="rId5"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987933282"/>
              </p:ext>
            </p:extLst>
          </p:nvPr>
        </p:nvGraphicFramePr>
        <p:xfrm>
          <a:off x="303212" y="463836"/>
          <a:ext cx="3369483" cy="5327364"/>
        </p:xfrm>
        <a:graphic>
          <a:graphicData uri="http://schemas.openxmlformats.org/presentationml/2006/ole">
            <mc:AlternateContent xmlns:mc="http://schemas.openxmlformats.org/markup-compatibility/2006">
              <mc:Choice xmlns:v="urn:schemas-microsoft-com:vml" Requires="v">
                <p:oleObj spid="_x0000_s347674" name="Visio" r:id="rId6" imgW="3584556" imgH="5667408" progId="Visio.Drawing.11">
                  <p:embed/>
                </p:oleObj>
              </mc:Choice>
              <mc:Fallback>
                <p:oleObj name="Visio" r:id="rId6" imgW="3584556" imgH="5667408" progId="Visio.Drawing.11">
                  <p:embed/>
                  <p:pic>
                    <p:nvPicPr>
                      <p:cNvPr id="0" name=""/>
                      <p:cNvPicPr>
                        <a:picLocks noChangeAspect="1" noChangeArrowheads="1"/>
                      </p:cNvPicPr>
                      <p:nvPr/>
                    </p:nvPicPr>
                    <p:blipFill>
                      <a:blip r:embed="rId7"/>
                      <a:srcRect/>
                      <a:stretch>
                        <a:fillRect/>
                      </a:stretch>
                    </p:blipFill>
                    <p:spPr bwMode="auto">
                      <a:xfrm>
                        <a:off x="303212" y="463836"/>
                        <a:ext cx="3369483" cy="53273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Box 9"/>
          <p:cNvSpPr txBox="1">
            <a:spLocks noChangeArrowheads="1"/>
          </p:cNvSpPr>
          <p:nvPr/>
        </p:nvSpPr>
        <p:spPr bwMode="auto">
          <a:xfrm>
            <a:off x="455612" y="5791200"/>
            <a:ext cx="3200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600" b="1" dirty="0">
                <a:solidFill>
                  <a:srgbClr val="0070C0"/>
                </a:solidFill>
              </a:rPr>
              <a:t>Most Common 6U Slot Profile:</a:t>
            </a:r>
            <a:br>
              <a:rPr lang="en-US" sz="1600" b="1" dirty="0">
                <a:solidFill>
                  <a:srgbClr val="0070C0"/>
                </a:solidFill>
              </a:rPr>
            </a:br>
            <a:r>
              <a:rPr lang="en-US" sz="1600" b="1" dirty="0">
                <a:solidFill>
                  <a:srgbClr val="0070C0"/>
                </a:solidFill>
              </a:rPr>
              <a:t>SLT6-PAY-4F1Q2U2T-10.2.1</a:t>
            </a:r>
          </a:p>
        </p:txBody>
      </p:sp>
    </p:spTree>
    <p:extLst>
      <p:ext uri="{BB962C8B-B14F-4D97-AF65-F5344CB8AC3E}">
        <p14:creationId xmlns:p14="http://schemas.microsoft.com/office/powerpoint/2010/main" val="12501928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Backplane Profile Topology Examples</a:t>
            </a:r>
          </a:p>
        </p:txBody>
      </p:sp>
      <p:sp>
        <p:nvSpPr>
          <p:cNvPr id="17" name="Rectangle 16">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pSp>
        <p:nvGrpSpPr>
          <p:cNvPr id="7" name="Group 6"/>
          <p:cNvGrpSpPr/>
          <p:nvPr/>
        </p:nvGrpSpPr>
        <p:grpSpPr>
          <a:xfrm>
            <a:off x="259669" y="1098629"/>
            <a:ext cx="2209800" cy="5002478"/>
            <a:chOff x="228600" y="1098629"/>
            <a:chExt cx="2209800" cy="5002478"/>
          </a:xfrm>
        </p:grpSpPr>
        <p:graphicFrame>
          <p:nvGraphicFramePr>
            <p:cNvPr id="18" name="Object 17"/>
            <p:cNvGraphicFramePr>
              <a:graphicFrameLocks noChangeAspect="1"/>
            </p:cNvGraphicFramePr>
            <p:nvPr>
              <p:extLst>
                <p:ext uri="{D42A27DB-BD31-4B8C-83A1-F6EECF244321}">
                  <p14:modId xmlns:p14="http://schemas.microsoft.com/office/powerpoint/2010/main" val="4118586742"/>
                </p:ext>
              </p:extLst>
            </p:nvPr>
          </p:nvGraphicFramePr>
          <p:xfrm>
            <a:off x="560388" y="1098629"/>
            <a:ext cx="1546225" cy="1546225"/>
          </p:xfrm>
          <a:graphic>
            <a:graphicData uri="http://schemas.openxmlformats.org/presentationml/2006/ole">
              <mc:AlternateContent xmlns:mc="http://schemas.openxmlformats.org/markup-compatibility/2006">
                <mc:Choice xmlns:v="urn:schemas-microsoft-com:vml" Requires="v">
                  <p:oleObj spid="_x0000_s432226" name="Visio" r:id="rId5" imgW="2060574" imgH="2060640" progId="Visio.Drawing.11">
                    <p:embed/>
                  </p:oleObj>
                </mc:Choice>
                <mc:Fallback>
                  <p:oleObj name="Visio" r:id="rId5" imgW="2060574" imgH="2060640" progId="Visio.Drawing.11">
                    <p:embed/>
                    <p:pic>
                      <p:nvPicPr>
                        <p:cNvPr id="0" name=""/>
                        <p:cNvPicPr/>
                        <p:nvPr/>
                      </p:nvPicPr>
                      <p:blipFill>
                        <a:blip r:embed="rId6"/>
                        <a:stretch>
                          <a:fillRect/>
                        </a:stretch>
                      </p:blipFill>
                      <p:spPr>
                        <a:xfrm>
                          <a:off x="560388" y="1098629"/>
                          <a:ext cx="1546225" cy="1546225"/>
                        </a:xfrm>
                        <a:prstGeom prst="rect">
                          <a:avLst/>
                        </a:prstGeom>
                      </p:spPr>
                    </p:pic>
                  </p:oleObj>
                </mc:Fallback>
              </mc:AlternateContent>
            </a:graphicData>
          </a:graphic>
        </p:graphicFrame>
        <p:sp>
          <p:nvSpPr>
            <p:cNvPr id="19" name="TextBox 18"/>
            <p:cNvSpPr txBox="1">
              <a:spLocks noChangeArrowheads="1"/>
            </p:cNvSpPr>
            <p:nvPr/>
          </p:nvSpPr>
          <p:spPr bwMode="auto">
            <a:xfrm>
              <a:off x="228600" y="2704979"/>
              <a:ext cx="2209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defTabSz="457200" eaLnBrk="1" hangingPunct="1"/>
              <a:r>
                <a:rPr lang="en-US" sz="1600" b="1" dirty="0"/>
                <a:t>Single-Star Topology</a:t>
              </a:r>
            </a:p>
          </p:txBody>
        </p:sp>
        <p:graphicFrame>
          <p:nvGraphicFramePr>
            <p:cNvPr id="20" name="Object 19"/>
            <p:cNvGraphicFramePr>
              <a:graphicFrameLocks noChangeAspect="1"/>
            </p:cNvGraphicFramePr>
            <p:nvPr>
              <p:extLst>
                <p:ext uri="{D42A27DB-BD31-4B8C-83A1-F6EECF244321}">
                  <p14:modId xmlns:p14="http://schemas.microsoft.com/office/powerpoint/2010/main" val="278698454"/>
                </p:ext>
              </p:extLst>
            </p:nvPr>
          </p:nvGraphicFramePr>
          <p:xfrm>
            <a:off x="344543" y="3781353"/>
            <a:ext cx="1977914" cy="1874324"/>
          </p:xfrm>
          <a:graphic>
            <a:graphicData uri="http://schemas.openxmlformats.org/presentationml/2006/ole">
              <mc:AlternateContent xmlns:mc="http://schemas.openxmlformats.org/markup-compatibility/2006">
                <mc:Choice xmlns:v="urn:schemas-microsoft-com:vml" Requires="v">
                  <p:oleObj spid="_x0000_s432227" name="Visio" r:id="rId7" imgW="2637218" imgH="2499098" progId="Visio.Drawing.11">
                    <p:embed/>
                  </p:oleObj>
                </mc:Choice>
                <mc:Fallback>
                  <p:oleObj name="Visio" r:id="rId7" imgW="2637218" imgH="2499098" progId="Visio.Drawing.11">
                    <p:embed/>
                    <p:pic>
                      <p:nvPicPr>
                        <p:cNvPr id="0" name=""/>
                        <p:cNvPicPr/>
                        <p:nvPr/>
                      </p:nvPicPr>
                      <p:blipFill>
                        <a:blip r:embed="rId8"/>
                        <a:stretch>
                          <a:fillRect/>
                        </a:stretch>
                      </p:blipFill>
                      <p:spPr>
                        <a:xfrm>
                          <a:off x="344543" y="3781353"/>
                          <a:ext cx="1977914" cy="1874324"/>
                        </a:xfrm>
                        <a:prstGeom prst="rect">
                          <a:avLst/>
                        </a:prstGeom>
                      </p:spPr>
                    </p:pic>
                  </p:oleObj>
                </mc:Fallback>
              </mc:AlternateContent>
            </a:graphicData>
          </a:graphic>
        </p:graphicFrame>
        <p:sp>
          <p:nvSpPr>
            <p:cNvPr id="21" name="TextBox 20"/>
            <p:cNvSpPr txBox="1">
              <a:spLocks noChangeArrowheads="1"/>
            </p:cNvSpPr>
            <p:nvPr/>
          </p:nvSpPr>
          <p:spPr bwMode="auto">
            <a:xfrm>
              <a:off x="228600" y="5762553"/>
              <a:ext cx="2209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defTabSz="457200" eaLnBrk="1" hangingPunct="1"/>
              <a:r>
                <a:rPr lang="en-US" sz="1600" b="1" dirty="0"/>
                <a:t>Full Mesh Topology</a:t>
              </a:r>
            </a:p>
          </p:txBody>
        </p:sp>
      </p:grpSp>
      <p:grpSp>
        <p:nvGrpSpPr>
          <p:cNvPr id="30" name="Group 29"/>
          <p:cNvGrpSpPr/>
          <p:nvPr/>
        </p:nvGrpSpPr>
        <p:grpSpPr>
          <a:xfrm>
            <a:off x="4673241" y="1098629"/>
            <a:ext cx="2399189" cy="5002478"/>
            <a:chOff x="3220005" y="1098629"/>
            <a:chExt cx="2399189" cy="5002478"/>
          </a:xfrm>
        </p:grpSpPr>
        <p:graphicFrame>
          <p:nvGraphicFramePr>
            <p:cNvPr id="22" name="Object 21"/>
            <p:cNvGraphicFramePr>
              <a:graphicFrameLocks noChangeAspect="1"/>
            </p:cNvGraphicFramePr>
            <p:nvPr>
              <p:extLst>
                <p:ext uri="{D42A27DB-BD31-4B8C-83A1-F6EECF244321}">
                  <p14:modId xmlns:p14="http://schemas.microsoft.com/office/powerpoint/2010/main" val="2659083233"/>
                </p:ext>
              </p:extLst>
            </p:nvPr>
          </p:nvGraphicFramePr>
          <p:xfrm>
            <a:off x="3342481" y="1098629"/>
            <a:ext cx="2154237" cy="1546225"/>
          </p:xfrm>
          <a:graphic>
            <a:graphicData uri="http://schemas.openxmlformats.org/presentationml/2006/ole">
              <mc:AlternateContent xmlns:mc="http://schemas.openxmlformats.org/markup-compatibility/2006">
                <mc:Choice xmlns:v="urn:schemas-microsoft-com:vml" Requires="v">
                  <p:oleObj spid="_x0000_s432228" name="Visio" r:id="rId9" imgW="2873350" imgH="2060640" progId="Visio.Drawing.11">
                    <p:embed/>
                  </p:oleObj>
                </mc:Choice>
                <mc:Fallback>
                  <p:oleObj name="Visio" r:id="rId9" imgW="2873350" imgH="2060640" progId="Visio.Drawing.11">
                    <p:embed/>
                    <p:pic>
                      <p:nvPicPr>
                        <p:cNvPr id="0" name=""/>
                        <p:cNvPicPr/>
                        <p:nvPr/>
                      </p:nvPicPr>
                      <p:blipFill>
                        <a:blip r:embed="rId10"/>
                        <a:stretch>
                          <a:fillRect/>
                        </a:stretch>
                      </p:blipFill>
                      <p:spPr>
                        <a:xfrm>
                          <a:off x="3342481" y="1098629"/>
                          <a:ext cx="2154237" cy="1546225"/>
                        </a:xfrm>
                        <a:prstGeom prst="rect">
                          <a:avLst/>
                        </a:prstGeom>
                      </p:spPr>
                    </p:pic>
                  </p:oleObj>
                </mc:Fallback>
              </mc:AlternateContent>
            </a:graphicData>
          </a:graphic>
        </p:graphicFrame>
        <p:sp>
          <p:nvSpPr>
            <p:cNvPr id="23" name="TextBox 22"/>
            <p:cNvSpPr txBox="1">
              <a:spLocks noChangeArrowheads="1"/>
            </p:cNvSpPr>
            <p:nvPr/>
          </p:nvSpPr>
          <p:spPr bwMode="auto">
            <a:xfrm>
              <a:off x="3314699" y="2704979"/>
              <a:ext cx="220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defTabSz="457200" eaLnBrk="1" hangingPunct="1"/>
              <a:r>
                <a:rPr lang="en-US" sz="1600" b="1" dirty="0"/>
                <a:t>Dual-Star Topology using two Switch Slots</a:t>
              </a:r>
            </a:p>
          </p:txBody>
        </p:sp>
        <p:graphicFrame>
          <p:nvGraphicFramePr>
            <p:cNvPr id="24" name="Object 23"/>
            <p:cNvGraphicFramePr>
              <a:graphicFrameLocks noChangeAspect="1"/>
            </p:cNvGraphicFramePr>
            <p:nvPr>
              <p:extLst>
                <p:ext uri="{D42A27DB-BD31-4B8C-83A1-F6EECF244321}">
                  <p14:modId xmlns:p14="http://schemas.microsoft.com/office/powerpoint/2010/main" val="2359580273"/>
                </p:ext>
              </p:extLst>
            </p:nvPr>
          </p:nvGraphicFramePr>
          <p:xfrm>
            <a:off x="3220005" y="4439475"/>
            <a:ext cx="2399189" cy="1216202"/>
          </p:xfrm>
          <a:graphic>
            <a:graphicData uri="http://schemas.openxmlformats.org/presentationml/2006/ole">
              <mc:AlternateContent xmlns:mc="http://schemas.openxmlformats.org/markup-compatibility/2006">
                <mc:Choice xmlns:v="urn:schemas-microsoft-com:vml" Requires="v">
                  <p:oleObj spid="_x0000_s432229" name="Visio" r:id="rId11" imgW="3198918" imgH="1621602" progId="Visio.Drawing.11">
                    <p:embed/>
                  </p:oleObj>
                </mc:Choice>
                <mc:Fallback>
                  <p:oleObj name="Visio" r:id="rId11" imgW="3198918" imgH="1621602" progId="Visio.Drawing.11">
                    <p:embed/>
                    <p:pic>
                      <p:nvPicPr>
                        <p:cNvPr id="0" name=""/>
                        <p:cNvPicPr/>
                        <p:nvPr/>
                      </p:nvPicPr>
                      <p:blipFill>
                        <a:blip r:embed="rId12"/>
                        <a:stretch>
                          <a:fillRect/>
                        </a:stretch>
                      </p:blipFill>
                      <p:spPr>
                        <a:xfrm>
                          <a:off x="3220005" y="4439475"/>
                          <a:ext cx="2399189" cy="1216202"/>
                        </a:xfrm>
                        <a:prstGeom prst="rect">
                          <a:avLst/>
                        </a:prstGeom>
                      </p:spPr>
                    </p:pic>
                  </p:oleObj>
                </mc:Fallback>
              </mc:AlternateContent>
            </a:graphicData>
          </a:graphic>
        </p:graphicFrame>
        <p:sp>
          <p:nvSpPr>
            <p:cNvPr id="25" name="TextBox 24"/>
            <p:cNvSpPr txBox="1">
              <a:spLocks noChangeArrowheads="1"/>
            </p:cNvSpPr>
            <p:nvPr/>
          </p:nvSpPr>
          <p:spPr bwMode="auto">
            <a:xfrm>
              <a:off x="3314699" y="5762553"/>
              <a:ext cx="2209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defTabSz="457200" eaLnBrk="1" hangingPunct="1"/>
              <a:r>
                <a:rPr lang="en-US" sz="1600" b="1" dirty="0"/>
                <a:t>Daisy-Chain Topologies</a:t>
              </a:r>
            </a:p>
          </p:txBody>
        </p:sp>
      </p:grpSp>
      <p:grpSp>
        <p:nvGrpSpPr>
          <p:cNvPr id="3" name="Group 2"/>
          <p:cNvGrpSpPr/>
          <p:nvPr/>
        </p:nvGrpSpPr>
        <p:grpSpPr>
          <a:xfrm>
            <a:off x="9276202" y="1098629"/>
            <a:ext cx="2506329" cy="5002478"/>
            <a:chOff x="6400800" y="1098629"/>
            <a:chExt cx="2506329" cy="5002478"/>
          </a:xfrm>
        </p:grpSpPr>
        <p:graphicFrame>
          <p:nvGraphicFramePr>
            <p:cNvPr id="26" name="Object 25"/>
            <p:cNvGraphicFramePr>
              <a:graphicFrameLocks noChangeAspect="1"/>
            </p:cNvGraphicFramePr>
            <p:nvPr>
              <p:extLst>
                <p:ext uri="{D42A27DB-BD31-4B8C-83A1-F6EECF244321}">
                  <p14:modId xmlns:p14="http://schemas.microsoft.com/office/powerpoint/2010/main" val="1794907965"/>
                </p:ext>
              </p:extLst>
            </p:nvPr>
          </p:nvGraphicFramePr>
          <p:xfrm>
            <a:off x="6881646" y="1098629"/>
            <a:ext cx="1544637" cy="1546225"/>
          </p:xfrm>
          <a:graphic>
            <a:graphicData uri="http://schemas.openxmlformats.org/presentationml/2006/ole">
              <mc:AlternateContent xmlns:mc="http://schemas.openxmlformats.org/markup-compatibility/2006">
                <mc:Choice xmlns:v="urn:schemas-microsoft-com:vml" Requires="v">
                  <p:oleObj spid="_x0000_s432230" name="Visio" r:id="rId13" imgW="2060574" imgH="2060640" progId="Visio.Drawing.11">
                    <p:embed/>
                  </p:oleObj>
                </mc:Choice>
                <mc:Fallback>
                  <p:oleObj name="Visio" r:id="rId13" imgW="2060574" imgH="2060640" progId="Visio.Drawing.11">
                    <p:embed/>
                    <p:pic>
                      <p:nvPicPr>
                        <p:cNvPr id="0" name=""/>
                        <p:cNvPicPr/>
                        <p:nvPr/>
                      </p:nvPicPr>
                      <p:blipFill>
                        <a:blip r:embed="rId14"/>
                        <a:stretch>
                          <a:fillRect/>
                        </a:stretch>
                      </p:blipFill>
                      <p:spPr>
                        <a:xfrm>
                          <a:off x="6881646" y="1098629"/>
                          <a:ext cx="1544637" cy="1546225"/>
                        </a:xfrm>
                        <a:prstGeom prst="rect">
                          <a:avLst/>
                        </a:prstGeom>
                      </p:spPr>
                    </p:pic>
                  </p:oleObj>
                </mc:Fallback>
              </mc:AlternateContent>
            </a:graphicData>
          </a:graphic>
        </p:graphicFrame>
        <p:sp>
          <p:nvSpPr>
            <p:cNvPr id="27" name="TextBox 26"/>
            <p:cNvSpPr txBox="1">
              <a:spLocks noChangeArrowheads="1"/>
            </p:cNvSpPr>
            <p:nvPr/>
          </p:nvSpPr>
          <p:spPr bwMode="auto">
            <a:xfrm>
              <a:off x="6549064" y="2704979"/>
              <a:ext cx="220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defTabSz="457200" eaLnBrk="1" hangingPunct="1"/>
              <a:r>
                <a:rPr lang="en-US" sz="1600" b="1" dirty="0"/>
                <a:t>Dual-Star Topology using Single Switch Slot</a:t>
              </a:r>
            </a:p>
          </p:txBody>
        </p:sp>
        <p:graphicFrame>
          <p:nvGraphicFramePr>
            <p:cNvPr id="28" name="Object 27"/>
            <p:cNvGraphicFramePr>
              <a:graphicFrameLocks noChangeAspect="1"/>
            </p:cNvGraphicFramePr>
            <p:nvPr>
              <p:extLst>
                <p:ext uri="{D42A27DB-BD31-4B8C-83A1-F6EECF244321}">
                  <p14:modId xmlns:p14="http://schemas.microsoft.com/office/powerpoint/2010/main" val="1888453902"/>
                </p:ext>
              </p:extLst>
            </p:nvPr>
          </p:nvGraphicFramePr>
          <p:xfrm>
            <a:off x="6400800" y="4217758"/>
            <a:ext cx="2506329" cy="1437919"/>
          </p:xfrm>
          <a:graphic>
            <a:graphicData uri="http://schemas.openxmlformats.org/presentationml/2006/ole">
              <mc:AlternateContent xmlns:mc="http://schemas.openxmlformats.org/markup-compatibility/2006">
                <mc:Choice xmlns:v="urn:schemas-microsoft-com:vml" Requires="v">
                  <p:oleObj spid="_x0000_s432231" name="Visio" r:id="rId15" imgW="3341772" imgH="1917225" progId="Visio.Drawing.11">
                    <p:embed/>
                  </p:oleObj>
                </mc:Choice>
                <mc:Fallback>
                  <p:oleObj name="Visio" r:id="rId15" imgW="3341772" imgH="1917225" progId="Visio.Drawing.11">
                    <p:embed/>
                    <p:pic>
                      <p:nvPicPr>
                        <p:cNvPr id="0" name=""/>
                        <p:cNvPicPr/>
                        <p:nvPr/>
                      </p:nvPicPr>
                      <p:blipFill>
                        <a:blip r:embed="rId16"/>
                        <a:stretch>
                          <a:fillRect/>
                        </a:stretch>
                      </p:blipFill>
                      <p:spPr>
                        <a:xfrm>
                          <a:off x="6400800" y="4217758"/>
                          <a:ext cx="2506329" cy="1437919"/>
                        </a:xfrm>
                        <a:prstGeom prst="rect">
                          <a:avLst/>
                        </a:prstGeom>
                      </p:spPr>
                    </p:pic>
                  </p:oleObj>
                </mc:Fallback>
              </mc:AlternateContent>
            </a:graphicData>
          </a:graphic>
        </p:graphicFrame>
        <p:sp>
          <p:nvSpPr>
            <p:cNvPr id="29" name="TextBox 28"/>
            <p:cNvSpPr txBox="1">
              <a:spLocks noChangeArrowheads="1"/>
            </p:cNvSpPr>
            <p:nvPr/>
          </p:nvSpPr>
          <p:spPr bwMode="auto">
            <a:xfrm>
              <a:off x="6549064" y="5762553"/>
              <a:ext cx="2209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defTabSz="457200" eaLnBrk="1" hangingPunct="1"/>
              <a:r>
                <a:rPr lang="en-US" sz="1600" b="1" dirty="0"/>
                <a:t>Ring Topologies</a:t>
              </a:r>
            </a:p>
          </p:txBody>
        </p:sp>
      </p:grpSp>
    </p:spTree>
    <p:extLst>
      <p:ext uri="{BB962C8B-B14F-4D97-AF65-F5344CB8AC3E}">
        <p14:creationId xmlns:p14="http://schemas.microsoft.com/office/powerpoint/2010/main" val="213690351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557431258"/>
              </p:ext>
            </p:extLst>
          </p:nvPr>
        </p:nvGraphicFramePr>
        <p:xfrm>
          <a:off x="594518" y="990600"/>
          <a:ext cx="10999788" cy="3586163"/>
        </p:xfrm>
        <a:graphic>
          <a:graphicData uri="http://schemas.openxmlformats.org/presentationml/2006/ole">
            <mc:AlternateContent xmlns:mc="http://schemas.openxmlformats.org/markup-compatibility/2006">
              <mc:Choice xmlns:v="urn:schemas-microsoft-com:vml" Requires="v">
                <p:oleObj spid="_x0000_s354837" name="Visio" r:id="rId4" imgW="11458607" imgH="3737016" progId="Visio.Drawing.11">
                  <p:embed/>
                </p:oleObj>
              </mc:Choice>
              <mc:Fallback>
                <p:oleObj name="Visio" r:id="rId4" imgW="11458607" imgH="3737016" progId="Visio.Drawing.11">
                  <p:embed/>
                  <p:pic>
                    <p:nvPicPr>
                      <p:cNvPr id="0" name="Object 4"/>
                      <p:cNvPicPr>
                        <a:picLocks noChangeAspect="1" noChangeArrowheads="1"/>
                      </p:cNvPicPr>
                      <p:nvPr/>
                    </p:nvPicPr>
                    <p:blipFill>
                      <a:blip r:embed="rId5"/>
                      <a:srcRect/>
                      <a:stretch>
                        <a:fillRect/>
                      </a:stretch>
                    </p:blipFill>
                    <p:spPr bwMode="auto">
                      <a:xfrm>
                        <a:off x="594518" y="990600"/>
                        <a:ext cx="10999788" cy="3586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pPr>
              <a:lnSpc>
                <a:spcPct val="100000"/>
              </a:lnSpc>
            </a:pPr>
            <a:r>
              <a:rPr lang="en-US" sz="2400" dirty="0"/>
              <a:t>Typical Communication Plane Hierarchy</a:t>
            </a:r>
          </a:p>
        </p:txBody>
      </p:sp>
      <p:sp>
        <p:nvSpPr>
          <p:cNvPr id="3" name="Content Placeholder 2"/>
          <p:cNvSpPr>
            <a:spLocks noGrp="1"/>
          </p:cNvSpPr>
          <p:nvPr>
            <p:ph idx="1"/>
          </p:nvPr>
        </p:nvSpPr>
        <p:spPr>
          <a:xfrm>
            <a:off x="989012" y="4343400"/>
            <a:ext cx="7904017" cy="1981200"/>
          </a:xfrm>
        </p:spPr>
        <p:txBody>
          <a:bodyPr/>
          <a:lstStyle/>
          <a:p>
            <a:pPr marL="173038" indent="-173038">
              <a:lnSpc>
                <a:spcPct val="100000"/>
              </a:lnSpc>
            </a:pPr>
            <a:r>
              <a:rPr lang="en-US" sz="1600" dirty="0"/>
              <a:t>Diagram applies more to 6U systems than 3U</a:t>
            </a:r>
          </a:p>
          <a:p>
            <a:pPr marL="400050" lvl="1" indent="-168275">
              <a:lnSpc>
                <a:spcPct val="100000"/>
              </a:lnSpc>
              <a:spcBef>
                <a:spcPts val="200"/>
              </a:spcBef>
            </a:pPr>
            <a:r>
              <a:rPr lang="en-US" sz="1400" b="0" dirty="0"/>
              <a:t>In 3U systems it is common to use PCIe as the Data Plane</a:t>
            </a:r>
            <a:endParaRPr lang="en-US" sz="1600" dirty="0"/>
          </a:p>
          <a:p>
            <a:pPr marL="173038" indent="-173038">
              <a:lnSpc>
                <a:spcPct val="100000"/>
              </a:lnSpc>
            </a:pPr>
            <a:r>
              <a:rPr lang="en-US" sz="1600" dirty="0"/>
              <a:t>Coupling among system pieces tends to be looser as you go up the hierarchy</a:t>
            </a:r>
          </a:p>
          <a:p>
            <a:pPr marL="400050" lvl="1" indent="-168275">
              <a:lnSpc>
                <a:spcPct val="100000"/>
              </a:lnSpc>
              <a:spcBef>
                <a:spcPts val="300"/>
              </a:spcBef>
            </a:pPr>
            <a:r>
              <a:rPr lang="en-US" sz="1400" b="0" dirty="0"/>
              <a:t>PCIe tends to be used to implement shared memory – Expansion Plane &amp; for 3U Data Plane</a:t>
            </a:r>
          </a:p>
          <a:p>
            <a:pPr marL="400050" lvl="1" indent="-168275">
              <a:lnSpc>
                <a:spcPct val="100000"/>
              </a:lnSpc>
              <a:spcBef>
                <a:spcPts val="300"/>
              </a:spcBef>
            </a:pPr>
            <a:r>
              <a:rPr lang="en-US" sz="1400" b="0" dirty="0"/>
              <a:t>RapidIO, InfiniBand and Ethernet are used to implement RDMA (Remote DMA) – Data Plane</a:t>
            </a:r>
          </a:p>
          <a:p>
            <a:pPr marL="400050" lvl="1" indent="-168275">
              <a:lnSpc>
                <a:spcPct val="100000"/>
              </a:lnSpc>
              <a:spcBef>
                <a:spcPts val="300"/>
              </a:spcBef>
            </a:pPr>
            <a:r>
              <a:rPr lang="en-US" sz="1400" b="0" dirty="0"/>
              <a:t>Ethernet is frequently used for message passing – Control &amp; Data Planes</a:t>
            </a:r>
          </a:p>
          <a:p>
            <a:pPr marL="573088" lvl="2" indent="-115888">
              <a:lnSpc>
                <a:spcPct val="100000"/>
              </a:lnSpc>
              <a:spcBef>
                <a:spcPts val="100"/>
              </a:spcBef>
            </a:pPr>
            <a:r>
              <a:rPr lang="en-US" sz="1200" b="0" dirty="0"/>
              <a:t>Use of message passing, for the Data Plane, is more common for inter-chassis than within a chassis</a:t>
            </a:r>
          </a:p>
          <a:p>
            <a:pPr lvl="1">
              <a:lnSpc>
                <a:spcPct val="100000"/>
              </a:lnSpc>
            </a:pPr>
            <a:endParaRPr lang="en-US" sz="1400" b="0" dirty="0"/>
          </a:p>
        </p:txBody>
      </p:sp>
      <p:sp>
        <p:nvSpPr>
          <p:cNvPr id="6" name="Rectangle 5">
            <a:hlinkClick r:id="rId6"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191393649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400" dirty="0"/>
              <a:t>Example of 6U OpenVPX Backplane Profile – </a:t>
            </a:r>
            <a:br>
              <a:rPr lang="en-US" sz="2400" dirty="0"/>
            </a:br>
            <a:r>
              <a:rPr lang="en-US" sz="2400" dirty="0"/>
              <a:t>BKP6-CEN05-11.2.5-n</a:t>
            </a:r>
          </a:p>
        </p:txBody>
      </p:sp>
      <p:sp>
        <p:nvSpPr>
          <p:cNvPr id="4" name="Content Placeholder 3"/>
          <p:cNvSpPr>
            <a:spLocks noGrp="1"/>
          </p:cNvSpPr>
          <p:nvPr>
            <p:ph idx="1"/>
          </p:nvPr>
        </p:nvSpPr>
        <p:spPr>
          <a:xfrm>
            <a:off x="9218612" y="1289304"/>
            <a:ext cx="2819400" cy="4828032"/>
          </a:xfrm>
        </p:spPr>
        <p:txBody>
          <a:bodyPr/>
          <a:lstStyle/>
          <a:p>
            <a:pPr marL="112713" indent="-112713">
              <a:lnSpc>
                <a:spcPct val="100000"/>
              </a:lnSpc>
              <a:spcBef>
                <a:spcPts val="1800"/>
              </a:spcBef>
              <a:buFont typeface="Arial" panose="020B0604020202020204" pitchFamily="34" charset="0"/>
              <a:buChar char="•"/>
            </a:pPr>
            <a:r>
              <a:rPr lang="en-US" sz="1400" dirty="0"/>
              <a:t>Slot Profiles define the pin assignments, independent of protocol, for both Plug-In Modules and backplanes</a:t>
            </a:r>
          </a:p>
          <a:p>
            <a:pPr marL="112713" indent="-112713">
              <a:lnSpc>
                <a:spcPct val="100000"/>
              </a:lnSpc>
              <a:spcBef>
                <a:spcPts val="1800"/>
              </a:spcBef>
              <a:buFont typeface="Arial" panose="020B0604020202020204" pitchFamily="34" charset="0"/>
              <a:buChar char="•"/>
            </a:pPr>
            <a:r>
              <a:rPr lang="en-US" sz="1400" dirty="0"/>
              <a:t>Since slot number are logical, data sheets must make clear how the physical slots map to logical slots</a:t>
            </a:r>
          </a:p>
          <a:p>
            <a:pPr marL="112713" indent="-112713">
              <a:lnSpc>
                <a:spcPct val="100000"/>
              </a:lnSpc>
              <a:spcBef>
                <a:spcPts val="1800"/>
              </a:spcBef>
              <a:buFont typeface="Arial" panose="020B0604020202020204" pitchFamily="34" charset="0"/>
              <a:buChar char="•"/>
            </a:pPr>
            <a:r>
              <a:rPr lang="en-US" sz="1400" dirty="0"/>
              <a:t>Backplane Profile name construction given below</a:t>
            </a:r>
          </a:p>
          <a:p>
            <a:pPr marL="400050" lvl="1" indent="-168275">
              <a:lnSpc>
                <a:spcPct val="100000"/>
              </a:lnSpc>
              <a:spcBef>
                <a:spcPts val="200"/>
              </a:spcBef>
              <a:buFont typeface="Arial" panose="020B0604020202020204" pitchFamily="34" charset="0"/>
              <a:buChar char="–"/>
            </a:pPr>
            <a:r>
              <a:rPr lang="en-US" sz="1400" b="0" dirty="0"/>
              <a:t>Section number makes sure profile is unique </a:t>
            </a:r>
          </a:p>
          <a:p>
            <a:pPr>
              <a:spcBef>
                <a:spcPts val="1800"/>
              </a:spcBef>
            </a:pPr>
            <a:endParaRPr lang="en-US" sz="1400" dirty="0"/>
          </a:p>
        </p:txBody>
      </p:sp>
      <p:sp>
        <p:nvSpPr>
          <p:cNvPr id="5" name="Rectangle 4">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059659745"/>
              </p:ext>
            </p:extLst>
          </p:nvPr>
        </p:nvGraphicFramePr>
        <p:xfrm>
          <a:off x="203147" y="1211225"/>
          <a:ext cx="8956675" cy="4841875"/>
        </p:xfrm>
        <a:graphic>
          <a:graphicData uri="http://schemas.openxmlformats.org/presentationml/2006/ole">
            <mc:AlternateContent xmlns:mc="http://schemas.openxmlformats.org/markup-compatibility/2006">
              <mc:Choice xmlns:v="urn:schemas-microsoft-com:vml" Requires="v">
                <p:oleObj spid="_x0000_s376777" name="Visio" r:id="rId5" imgW="12271383" imgH="6632496" progId="Visio.Drawing.11">
                  <p:embed/>
                </p:oleObj>
              </mc:Choice>
              <mc:Fallback>
                <p:oleObj name="Visio" r:id="rId5" imgW="12271383" imgH="6632496" progId="Visio.Drawing.11">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147" y="1211225"/>
                        <a:ext cx="8956675" cy="4841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90172082"/>
              </p:ext>
            </p:extLst>
          </p:nvPr>
        </p:nvGraphicFramePr>
        <p:xfrm>
          <a:off x="8837612" y="4800600"/>
          <a:ext cx="3228975" cy="1400175"/>
        </p:xfrm>
        <a:graphic>
          <a:graphicData uri="http://schemas.openxmlformats.org/presentationml/2006/ole">
            <mc:AlternateContent xmlns:mc="http://schemas.openxmlformats.org/markup-compatibility/2006">
              <mc:Choice xmlns:v="urn:schemas-microsoft-com:vml" Requires="v">
                <p:oleObj spid="_x0000_s376778" name="Visio" r:id="rId7" imgW="3229061" imgH="1400112" progId="Visio.Drawing.11">
                  <p:embed/>
                </p:oleObj>
              </mc:Choice>
              <mc:Fallback>
                <p:oleObj name="Visio" r:id="rId7" imgW="3229061" imgH="1400112" progId="Visio.Drawing.11">
                  <p:embed/>
                  <p:pic>
                    <p:nvPicPr>
                      <p:cNvPr id="0" name=""/>
                      <p:cNvPicPr/>
                      <p:nvPr/>
                    </p:nvPicPr>
                    <p:blipFill>
                      <a:blip r:embed="rId8"/>
                      <a:stretch>
                        <a:fillRect/>
                      </a:stretch>
                    </p:blipFill>
                    <p:spPr>
                      <a:xfrm>
                        <a:off x="8837612" y="4800600"/>
                        <a:ext cx="3228975" cy="1400175"/>
                      </a:xfrm>
                      <a:prstGeom prst="rect">
                        <a:avLst/>
                      </a:prstGeom>
                    </p:spPr>
                  </p:pic>
                </p:oleObj>
              </mc:Fallback>
            </mc:AlternateContent>
          </a:graphicData>
        </a:graphic>
      </p:graphicFrame>
      <p:sp>
        <p:nvSpPr>
          <p:cNvPr id="10" name="TextBox 9"/>
          <p:cNvSpPr txBox="1"/>
          <p:nvPr/>
        </p:nvSpPr>
        <p:spPr>
          <a:xfrm>
            <a:off x="1821068" y="6642556"/>
            <a:ext cx="7110148" cy="215444"/>
          </a:xfrm>
          <a:prstGeom prst="rect">
            <a:avLst/>
          </a:prstGeom>
          <a:noFill/>
        </p:spPr>
        <p:txBody>
          <a:bodyPr wrap="square" rtlCol="0">
            <a:spAutoFit/>
          </a:bodyPr>
          <a:lstStyle/>
          <a:p>
            <a:pPr>
              <a:defRPr/>
            </a:pPr>
            <a:r>
              <a:rPr lang="en-US" sz="800" b="1" dirty="0"/>
              <a:t>Links to name construction: </a:t>
            </a:r>
            <a:r>
              <a:rPr lang="en-US" sz="800" b="1" dirty="0">
                <a:hlinkClick r:id="rId9" action="ppaction://hlinksldjump"/>
              </a:rPr>
              <a:t>VITA 67 Options</a:t>
            </a:r>
            <a:r>
              <a:rPr lang="en-US" sz="800" b="1" dirty="0"/>
              <a:t>, </a:t>
            </a:r>
            <a:r>
              <a:rPr lang="en-US" sz="800" b="1" dirty="0">
                <a:hlinkClick r:id="rId10" action="ppaction://hlinksldjump"/>
              </a:rPr>
              <a:t>Radial Clocks</a:t>
            </a:r>
            <a:r>
              <a:rPr lang="en-US" sz="800" b="1" dirty="0"/>
              <a:t>, </a:t>
            </a:r>
            <a:r>
              <a:rPr lang="en-US" sz="800" b="1" dirty="0">
                <a:hlinkClick r:id="rId11" action="ppaction://hlinksldjump"/>
              </a:rPr>
              <a:t>Slot Profile</a:t>
            </a:r>
            <a:r>
              <a:rPr lang="en-US" sz="800" b="1" dirty="0"/>
              <a:t>, </a:t>
            </a:r>
            <a:r>
              <a:rPr lang="en-US" sz="800" b="1" dirty="0">
                <a:hlinkClick r:id="rId12" action="ppaction://hlinksldjump"/>
              </a:rPr>
              <a:t>Backplane Profile</a:t>
            </a:r>
            <a:r>
              <a:rPr lang="en-US" sz="800" b="1" dirty="0"/>
              <a:t>, </a:t>
            </a:r>
            <a:r>
              <a:rPr lang="en-US" sz="800" b="1" dirty="0">
                <a:hlinkClick r:id="rId13" action="ppaction://hlinksldjump"/>
              </a:rPr>
              <a:t>Module Profile</a:t>
            </a:r>
            <a:endParaRPr lang="en-US" sz="800" b="1" dirty="0"/>
          </a:p>
        </p:txBody>
      </p:sp>
    </p:spTree>
    <p:extLst>
      <p:ext uri="{BB962C8B-B14F-4D97-AF65-F5344CB8AC3E}">
        <p14:creationId xmlns:p14="http://schemas.microsoft.com/office/powerpoint/2010/main" val="17107271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2"/>
          <p:cNvGraphicFramePr>
            <a:graphicFrameLocks noChangeAspect="1"/>
          </p:cNvGraphicFramePr>
          <p:nvPr>
            <p:extLst>
              <p:ext uri="{D42A27DB-BD31-4B8C-83A1-F6EECF244321}">
                <p14:modId xmlns:p14="http://schemas.microsoft.com/office/powerpoint/2010/main" val="3174746966"/>
              </p:ext>
            </p:extLst>
          </p:nvPr>
        </p:nvGraphicFramePr>
        <p:xfrm>
          <a:off x="74612" y="990600"/>
          <a:ext cx="3550465" cy="2846340"/>
        </p:xfrm>
        <a:graphic>
          <a:graphicData uri="http://schemas.openxmlformats.org/presentationml/2006/ole">
            <mc:AlternateContent xmlns:mc="http://schemas.openxmlformats.org/markup-compatibility/2006">
              <mc:Choice xmlns:v="urn:schemas-microsoft-com:vml" Requires="v">
                <p:oleObj spid="_x0000_s431140" name="Visio" r:id="rId4" imgW="14201861" imgH="11385360" progId="Visio.Drawing.11">
                  <p:embed/>
                </p:oleObj>
              </mc:Choice>
              <mc:Fallback>
                <p:oleObj name="Visio" r:id="rId4" imgW="14201861" imgH="11385360" progId="Visio.Drawing.11">
                  <p:embed/>
                  <p:pic>
                    <p:nvPicPr>
                      <p:cNvPr id="0" name=""/>
                      <p:cNvPicPr/>
                      <p:nvPr/>
                    </p:nvPicPr>
                    <p:blipFill>
                      <a:blip r:embed="rId5"/>
                      <a:stretch>
                        <a:fillRect/>
                      </a:stretch>
                    </p:blipFill>
                    <p:spPr>
                      <a:xfrm>
                        <a:off x="74612" y="990600"/>
                        <a:ext cx="3550465" cy="2846340"/>
                      </a:xfrm>
                      <a:prstGeom prst="rect">
                        <a:avLst/>
                      </a:prstGeom>
                      <a:solidFill>
                        <a:schemeClr val="bg1"/>
                      </a:solidFill>
                    </p:spPr>
                  </p:pic>
                </p:oleObj>
              </mc:Fallback>
            </mc:AlternateContent>
          </a:graphicData>
        </a:graphic>
      </p:graphicFrame>
      <p:sp>
        <p:nvSpPr>
          <p:cNvPr id="2" name="Title 1"/>
          <p:cNvSpPr>
            <a:spLocks noGrp="1"/>
          </p:cNvSpPr>
          <p:nvPr>
            <p:ph type="title"/>
          </p:nvPr>
        </p:nvSpPr>
        <p:spPr>
          <a:xfrm>
            <a:off x="1141413" y="100584"/>
            <a:ext cx="9677399" cy="813816"/>
          </a:xfrm>
        </p:spPr>
        <p:txBody>
          <a:bodyPr/>
          <a:lstStyle/>
          <a:p>
            <a:pPr>
              <a:lnSpc>
                <a:spcPct val="100000"/>
              </a:lnSpc>
            </a:pPr>
            <a:r>
              <a:rPr lang="en-US" sz="2400" dirty="0"/>
              <a:t>Example of 6U OpenVPX Backplane Profile – </a:t>
            </a:r>
            <a:br>
              <a:rPr lang="en-US" sz="2400" dirty="0"/>
            </a:br>
            <a:r>
              <a:rPr lang="en-US" sz="2400" dirty="0"/>
              <a:t>Expansion Plane of BKP6-CEN10-11.2.6-n</a:t>
            </a:r>
          </a:p>
        </p:txBody>
      </p:sp>
      <p:sp>
        <p:nvSpPr>
          <p:cNvPr id="3" name="Content Placeholder 2"/>
          <p:cNvSpPr>
            <a:spLocks noGrp="1"/>
          </p:cNvSpPr>
          <p:nvPr>
            <p:ph idx="1"/>
          </p:nvPr>
        </p:nvSpPr>
        <p:spPr>
          <a:xfrm>
            <a:off x="3154520" y="1981200"/>
            <a:ext cx="8863065" cy="4343400"/>
          </a:xfrm>
        </p:spPr>
        <p:txBody>
          <a:bodyPr/>
          <a:lstStyle/>
          <a:p>
            <a:pPr marL="112713" indent="-112713">
              <a:lnSpc>
                <a:spcPct val="100000"/>
              </a:lnSpc>
              <a:spcBef>
                <a:spcPts val="900"/>
              </a:spcBef>
            </a:pPr>
            <a:r>
              <a:rPr lang="en-US" sz="1300" dirty="0"/>
              <a:t>Most common usage of  Expansion Plane is for PCIe</a:t>
            </a:r>
          </a:p>
          <a:p>
            <a:pPr marL="344488" lvl="1" indent="-174625">
              <a:lnSpc>
                <a:spcPct val="100000"/>
              </a:lnSpc>
              <a:spcBef>
                <a:spcPts val="100"/>
              </a:spcBef>
            </a:pPr>
            <a:r>
              <a:rPr lang="en-US" sz="1200" b="0" dirty="0"/>
              <a:t>Typically broken up into multiple PCIe domains</a:t>
            </a:r>
          </a:p>
          <a:p>
            <a:pPr marL="569913" lvl="2" indent="-169863">
              <a:lnSpc>
                <a:spcPct val="100000"/>
              </a:lnSpc>
              <a:spcBef>
                <a:spcPts val="100"/>
              </a:spcBef>
            </a:pPr>
            <a:r>
              <a:rPr lang="en-US" sz="1200" b="0" dirty="0"/>
              <a:t>For example, connection between slots 4 and 7 can be broken by using a single-port Plug-in Module in slot 4 or 7 or configuring second ports to be off</a:t>
            </a:r>
          </a:p>
          <a:p>
            <a:pPr marL="569913" lvl="2" indent="-169863">
              <a:lnSpc>
                <a:spcPct val="100000"/>
              </a:lnSpc>
              <a:spcBef>
                <a:spcPts val="100"/>
              </a:spcBef>
            </a:pPr>
            <a:r>
              <a:rPr lang="en-US" sz="1200" b="0" dirty="0"/>
              <a:t>Within each PCIe domain need connectivity among all the Plug-In Modules; hence only Plug-In Modules at the end of a daisy chain can be single-port Plug-In Modules</a:t>
            </a:r>
          </a:p>
          <a:p>
            <a:pPr marL="112713" lvl="0" indent="-112713">
              <a:lnSpc>
                <a:spcPct val="100000"/>
              </a:lnSpc>
            </a:pPr>
            <a:r>
              <a:rPr lang="en-US" sz="1300" dirty="0"/>
              <a:t>This Backplane Profile has 3 types of Expansion Plane slots, with respect to topology:</a:t>
            </a:r>
          </a:p>
          <a:p>
            <a:pPr marL="344488" lvl="1" indent="-174625">
              <a:lnSpc>
                <a:spcPct val="100000"/>
              </a:lnSpc>
            </a:pPr>
            <a:r>
              <a:rPr lang="en-US" sz="1200" dirty="0">
                <a:solidFill>
                  <a:srgbClr val="002060"/>
                </a:solidFill>
              </a:rPr>
              <a:t>Type A </a:t>
            </a:r>
            <a:r>
              <a:rPr lang="en-US" sz="1200" dirty="0"/>
              <a:t>– If some Plug-In Modules have two ports and others only have one, it is intended that the Type A slots be used by the Plug-In Modules with two ports.</a:t>
            </a:r>
          </a:p>
          <a:p>
            <a:pPr marL="569913" lvl="2" indent="-169863">
              <a:lnSpc>
                <a:spcPct val="100000"/>
              </a:lnSpc>
              <a:spcBef>
                <a:spcPts val="100"/>
              </a:spcBef>
            </a:pPr>
            <a:r>
              <a:rPr lang="en-US" sz="1200" b="0" dirty="0"/>
              <a:t>Typical usage: SBC with PCIe Switch &amp; PCIe root complex, at the center of a chain, with connectivity in both directions</a:t>
            </a:r>
          </a:p>
          <a:p>
            <a:pPr marL="344488" lvl="1" indent="-174625">
              <a:lnSpc>
                <a:spcPct val="100000"/>
              </a:lnSpc>
            </a:pPr>
            <a:r>
              <a:rPr lang="en-US" sz="1200" dirty="0">
                <a:solidFill>
                  <a:srgbClr val="002060"/>
                </a:solidFill>
              </a:rPr>
              <a:t>Type B</a:t>
            </a:r>
            <a:r>
              <a:rPr lang="en-US" sz="1200" dirty="0"/>
              <a:t> – If some Plug-In Modules have only one port as opposed to two, it is intended that the Type B slots be used by Plug-In Modules with a single port. The topology is such that if a Type B slot has a single port Plug-In Module, the single port connects to a Type A slot. Type B slots can also be used by Plug-In Modules with 2 ports. It is intended that if there is a mix of 2-port and 1-port Plug-In Modules that the 2-port Plug-In Modules go into type A slots first then if there are any leftover 2-port Plug-In Modules they go into Type B then Type C slots.</a:t>
            </a:r>
          </a:p>
          <a:p>
            <a:pPr marL="569913" lvl="2" indent="-169863">
              <a:lnSpc>
                <a:spcPct val="100000"/>
              </a:lnSpc>
              <a:spcBef>
                <a:spcPts val="100"/>
              </a:spcBef>
            </a:pPr>
            <a:r>
              <a:rPr lang="en-US" sz="1200" b="0" dirty="0"/>
              <a:t>Typical usage: GPGPU or XMC carrier</a:t>
            </a:r>
          </a:p>
          <a:p>
            <a:pPr marL="569913" lvl="2" indent="-169863">
              <a:lnSpc>
                <a:spcPct val="100000"/>
              </a:lnSpc>
              <a:spcBef>
                <a:spcPts val="100"/>
              </a:spcBef>
            </a:pPr>
            <a:r>
              <a:rPr lang="en-US" sz="1200" b="0" dirty="0"/>
              <a:t>If Plug-In Module has only a single port the next Plug-In Module in the chain will not have connectivity to the Type A slot</a:t>
            </a:r>
            <a:endParaRPr lang="en-US" sz="1100" b="0" dirty="0"/>
          </a:p>
          <a:p>
            <a:pPr marL="344488" lvl="1" indent="-174625">
              <a:lnSpc>
                <a:spcPct val="100000"/>
              </a:lnSpc>
            </a:pPr>
            <a:r>
              <a:rPr lang="en-US" sz="1200" dirty="0">
                <a:solidFill>
                  <a:srgbClr val="002060"/>
                </a:solidFill>
              </a:rPr>
              <a:t>Type C</a:t>
            </a:r>
            <a:r>
              <a:rPr lang="en-US" sz="1200" dirty="0"/>
              <a:t> – Type C are slots that did not fit into the pattern of the groups of three.</a:t>
            </a:r>
          </a:p>
          <a:p>
            <a:pPr marL="569913" lvl="2" indent="-169863">
              <a:lnSpc>
                <a:spcPct val="100000"/>
              </a:lnSpc>
              <a:spcBef>
                <a:spcPts val="100"/>
              </a:spcBef>
            </a:pPr>
            <a:r>
              <a:rPr lang="en-US" sz="1200" b="0" dirty="0"/>
              <a:t>Typical usage: GPGPU, XMC carrier, not used</a:t>
            </a:r>
          </a:p>
          <a:p>
            <a:pPr marL="569913" lvl="2" indent="-169863">
              <a:lnSpc>
                <a:spcPct val="100000"/>
              </a:lnSpc>
              <a:spcBef>
                <a:spcPts val="100"/>
              </a:spcBef>
            </a:pPr>
            <a:r>
              <a:rPr lang="en-US" sz="1200" b="0" dirty="0"/>
              <a:t>If neighboring Type B slot has a Plug-In Module with a one port, this Plug-In Module will not have connectivity to others</a:t>
            </a:r>
          </a:p>
        </p:txBody>
      </p:sp>
      <p:sp>
        <p:nvSpPr>
          <p:cNvPr id="9" name="Rectangle 8">
            <a:hlinkClick r:id="rId6"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2703873945"/>
              </p:ext>
            </p:extLst>
          </p:nvPr>
        </p:nvGraphicFramePr>
        <p:xfrm>
          <a:off x="4418012" y="1007295"/>
          <a:ext cx="6746473" cy="848750"/>
        </p:xfrm>
        <a:graphic>
          <a:graphicData uri="http://schemas.openxmlformats.org/presentationml/2006/ole">
            <mc:AlternateContent xmlns:mc="http://schemas.openxmlformats.org/markup-compatibility/2006">
              <mc:Choice xmlns:v="urn:schemas-microsoft-com:vml" Requires="v">
                <p:oleObj spid="_x0000_s431141" name="Visio" r:id="rId7" imgW="7496081" imgH="943056" progId="Visio.Drawing.11">
                  <p:embed/>
                </p:oleObj>
              </mc:Choice>
              <mc:Fallback>
                <p:oleObj name="Visio" r:id="rId7" imgW="7496081" imgH="943056" progId="Visio.Drawing.11">
                  <p:embed/>
                  <p:pic>
                    <p:nvPicPr>
                      <p:cNvPr id="0" name=""/>
                      <p:cNvPicPr/>
                      <p:nvPr/>
                    </p:nvPicPr>
                    <p:blipFill>
                      <a:blip r:embed="rId8"/>
                      <a:stretch>
                        <a:fillRect/>
                      </a:stretch>
                    </p:blipFill>
                    <p:spPr>
                      <a:xfrm>
                        <a:off x="4418012" y="1007295"/>
                        <a:ext cx="6746473" cy="848750"/>
                      </a:xfrm>
                      <a:prstGeom prst="rect">
                        <a:avLst/>
                      </a:prstGeom>
                    </p:spPr>
                  </p:pic>
                </p:oleObj>
              </mc:Fallback>
            </mc:AlternateContent>
          </a:graphicData>
        </a:graphic>
      </p:graphicFrame>
      <p:sp>
        <p:nvSpPr>
          <p:cNvPr id="25" name="Freeform 24"/>
          <p:cNvSpPr/>
          <p:nvPr/>
        </p:nvSpPr>
        <p:spPr bwMode="auto">
          <a:xfrm flipV="1">
            <a:off x="2957846" y="1814257"/>
            <a:ext cx="1482093" cy="88762"/>
          </a:xfrm>
          <a:custGeom>
            <a:avLst/>
            <a:gdLst>
              <a:gd name="connsiteX0" fmla="*/ 63314 w 986334"/>
              <a:gd name="connsiteY0" fmla="*/ 0 h 1417525"/>
              <a:gd name="connsiteX1" fmla="*/ 81602 w 986334"/>
              <a:gd name="connsiteY1" fmla="*/ 124968 h 1417525"/>
              <a:gd name="connsiteX2" fmla="*/ 864938 w 986334"/>
              <a:gd name="connsiteY2" fmla="*/ 329184 h 1417525"/>
              <a:gd name="connsiteX3" fmla="*/ 980762 w 986334"/>
              <a:gd name="connsiteY3" fmla="*/ 1347216 h 1417525"/>
              <a:gd name="connsiteX4" fmla="*/ 834458 w 986334"/>
              <a:gd name="connsiteY4" fmla="*/ 1328928 h 1417525"/>
              <a:gd name="connsiteX5" fmla="*/ 828362 w 986334"/>
              <a:gd name="connsiteY5" fmla="*/ 1325880 h 1417525"/>
              <a:gd name="connsiteX6" fmla="*/ 831410 w 986334"/>
              <a:gd name="connsiteY6" fmla="*/ 1267968 h 1417525"/>
              <a:gd name="connsiteX0" fmla="*/ 63314 w 986334"/>
              <a:gd name="connsiteY0" fmla="*/ 0 h 1417525"/>
              <a:gd name="connsiteX1" fmla="*/ 81602 w 986334"/>
              <a:gd name="connsiteY1" fmla="*/ 124968 h 1417525"/>
              <a:gd name="connsiteX2" fmla="*/ 864938 w 986334"/>
              <a:gd name="connsiteY2" fmla="*/ 329184 h 1417525"/>
              <a:gd name="connsiteX3" fmla="*/ 980762 w 986334"/>
              <a:gd name="connsiteY3" fmla="*/ 1347216 h 1417525"/>
              <a:gd name="connsiteX4" fmla="*/ 834458 w 986334"/>
              <a:gd name="connsiteY4" fmla="*/ 1328928 h 1417525"/>
              <a:gd name="connsiteX5" fmla="*/ 828362 w 986334"/>
              <a:gd name="connsiteY5" fmla="*/ 1325880 h 1417525"/>
              <a:gd name="connsiteX0" fmla="*/ 63314 w 951847"/>
              <a:gd name="connsiteY0" fmla="*/ 0 h 1340466"/>
              <a:gd name="connsiteX1" fmla="*/ 81602 w 951847"/>
              <a:gd name="connsiteY1" fmla="*/ 124968 h 1340466"/>
              <a:gd name="connsiteX2" fmla="*/ 864938 w 951847"/>
              <a:gd name="connsiteY2" fmla="*/ 329184 h 1340466"/>
              <a:gd name="connsiteX3" fmla="*/ 928946 w 951847"/>
              <a:gd name="connsiteY3" fmla="*/ 1191768 h 1340466"/>
              <a:gd name="connsiteX4" fmla="*/ 834458 w 951847"/>
              <a:gd name="connsiteY4" fmla="*/ 1328928 h 1340466"/>
              <a:gd name="connsiteX5" fmla="*/ 828362 w 951847"/>
              <a:gd name="connsiteY5" fmla="*/ 1325880 h 1340466"/>
              <a:gd name="connsiteX0" fmla="*/ 55156 w 921247"/>
              <a:gd name="connsiteY0" fmla="*/ 0 h 1340466"/>
              <a:gd name="connsiteX1" fmla="*/ 73444 w 921247"/>
              <a:gd name="connsiteY1" fmla="*/ 124968 h 1340466"/>
              <a:gd name="connsiteX2" fmla="*/ 734861 w 921247"/>
              <a:gd name="connsiteY2" fmla="*/ 256032 h 1340466"/>
              <a:gd name="connsiteX3" fmla="*/ 856780 w 921247"/>
              <a:gd name="connsiteY3" fmla="*/ 329184 h 1340466"/>
              <a:gd name="connsiteX4" fmla="*/ 920788 w 921247"/>
              <a:gd name="connsiteY4" fmla="*/ 1191768 h 1340466"/>
              <a:gd name="connsiteX5" fmla="*/ 826300 w 921247"/>
              <a:gd name="connsiteY5" fmla="*/ 1328928 h 1340466"/>
              <a:gd name="connsiteX6" fmla="*/ 820204 w 921247"/>
              <a:gd name="connsiteY6" fmla="*/ 1325880 h 1340466"/>
              <a:gd name="connsiteX0" fmla="*/ 23306 w 889397"/>
              <a:gd name="connsiteY0" fmla="*/ 0 h 1340466"/>
              <a:gd name="connsiteX1" fmla="*/ 133034 w 889397"/>
              <a:gd name="connsiteY1" fmla="*/ 137160 h 1340466"/>
              <a:gd name="connsiteX2" fmla="*/ 703011 w 889397"/>
              <a:gd name="connsiteY2" fmla="*/ 256032 h 1340466"/>
              <a:gd name="connsiteX3" fmla="*/ 824930 w 889397"/>
              <a:gd name="connsiteY3" fmla="*/ 329184 h 1340466"/>
              <a:gd name="connsiteX4" fmla="*/ 888938 w 889397"/>
              <a:gd name="connsiteY4" fmla="*/ 1191768 h 1340466"/>
              <a:gd name="connsiteX5" fmla="*/ 794450 w 889397"/>
              <a:gd name="connsiteY5" fmla="*/ 1328928 h 1340466"/>
              <a:gd name="connsiteX6" fmla="*/ 788354 w 889397"/>
              <a:gd name="connsiteY6" fmla="*/ 1325880 h 1340466"/>
              <a:gd name="connsiteX0" fmla="*/ 5254 w 871345"/>
              <a:gd name="connsiteY0" fmla="*/ 0 h 1340466"/>
              <a:gd name="connsiteX1" fmla="*/ 114982 w 871345"/>
              <a:gd name="connsiteY1" fmla="*/ 137160 h 1340466"/>
              <a:gd name="connsiteX2" fmla="*/ 684959 w 871345"/>
              <a:gd name="connsiteY2" fmla="*/ 256032 h 1340466"/>
              <a:gd name="connsiteX3" fmla="*/ 806878 w 871345"/>
              <a:gd name="connsiteY3" fmla="*/ 329184 h 1340466"/>
              <a:gd name="connsiteX4" fmla="*/ 870886 w 871345"/>
              <a:gd name="connsiteY4" fmla="*/ 1191768 h 1340466"/>
              <a:gd name="connsiteX5" fmla="*/ 776398 w 871345"/>
              <a:gd name="connsiteY5" fmla="*/ 1328928 h 1340466"/>
              <a:gd name="connsiteX6" fmla="*/ 770302 w 871345"/>
              <a:gd name="connsiteY6" fmla="*/ 1325880 h 1340466"/>
              <a:gd name="connsiteX0" fmla="*/ 14120 w 880211"/>
              <a:gd name="connsiteY0" fmla="*/ 0 h 1340466"/>
              <a:gd name="connsiteX1" fmla="*/ 123848 w 880211"/>
              <a:gd name="connsiteY1" fmla="*/ 137160 h 1340466"/>
              <a:gd name="connsiteX2" fmla="*/ 693825 w 880211"/>
              <a:gd name="connsiteY2" fmla="*/ 256032 h 1340466"/>
              <a:gd name="connsiteX3" fmla="*/ 815744 w 880211"/>
              <a:gd name="connsiteY3" fmla="*/ 329184 h 1340466"/>
              <a:gd name="connsiteX4" fmla="*/ 879752 w 880211"/>
              <a:gd name="connsiteY4" fmla="*/ 1191768 h 1340466"/>
              <a:gd name="connsiteX5" fmla="*/ 785264 w 880211"/>
              <a:gd name="connsiteY5" fmla="*/ 1328928 h 1340466"/>
              <a:gd name="connsiteX6" fmla="*/ 779168 w 880211"/>
              <a:gd name="connsiteY6" fmla="*/ 1325880 h 1340466"/>
              <a:gd name="connsiteX0" fmla="*/ 17184 w 883275"/>
              <a:gd name="connsiteY0" fmla="*/ 0 h 1340466"/>
              <a:gd name="connsiteX1" fmla="*/ 126912 w 883275"/>
              <a:gd name="connsiteY1" fmla="*/ 137160 h 1340466"/>
              <a:gd name="connsiteX2" fmla="*/ 696889 w 883275"/>
              <a:gd name="connsiteY2" fmla="*/ 256032 h 1340466"/>
              <a:gd name="connsiteX3" fmla="*/ 818808 w 883275"/>
              <a:gd name="connsiteY3" fmla="*/ 329184 h 1340466"/>
              <a:gd name="connsiteX4" fmla="*/ 882816 w 883275"/>
              <a:gd name="connsiteY4" fmla="*/ 1191768 h 1340466"/>
              <a:gd name="connsiteX5" fmla="*/ 788328 w 883275"/>
              <a:gd name="connsiteY5" fmla="*/ 1328928 h 1340466"/>
              <a:gd name="connsiteX6" fmla="*/ 782232 w 883275"/>
              <a:gd name="connsiteY6" fmla="*/ 1325880 h 1340466"/>
              <a:gd name="connsiteX0" fmla="*/ 17184 w 883259"/>
              <a:gd name="connsiteY0" fmla="*/ 0 h 1340466"/>
              <a:gd name="connsiteX1" fmla="*/ 126912 w 883259"/>
              <a:gd name="connsiteY1" fmla="*/ 137160 h 1340466"/>
              <a:gd name="connsiteX2" fmla="*/ 696889 w 883259"/>
              <a:gd name="connsiteY2" fmla="*/ 256032 h 1340466"/>
              <a:gd name="connsiteX3" fmla="*/ 706033 w 883259"/>
              <a:gd name="connsiteY3" fmla="*/ 252984 h 1340466"/>
              <a:gd name="connsiteX4" fmla="*/ 818808 w 883259"/>
              <a:gd name="connsiteY4" fmla="*/ 329184 h 1340466"/>
              <a:gd name="connsiteX5" fmla="*/ 882816 w 883259"/>
              <a:gd name="connsiteY5" fmla="*/ 1191768 h 1340466"/>
              <a:gd name="connsiteX6" fmla="*/ 788328 w 883259"/>
              <a:gd name="connsiteY6" fmla="*/ 1328928 h 1340466"/>
              <a:gd name="connsiteX7" fmla="*/ 782232 w 883259"/>
              <a:gd name="connsiteY7" fmla="*/ 1325880 h 1340466"/>
              <a:gd name="connsiteX0" fmla="*/ 17184 w 883275"/>
              <a:gd name="connsiteY0" fmla="*/ 0 h 1340466"/>
              <a:gd name="connsiteX1" fmla="*/ 126912 w 883275"/>
              <a:gd name="connsiteY1" fmla="*/ 137160 h 1340466"/>
              <a:gd name="connsiteX2" fmla="*/ 696889 w 883275"/>
              <a:gd name="connsiteY2" fmla="*/ 256032 h 1340466"/>
              <a:gd name="connsiteX3" fmla="*/ 818808 w 883275"/>
              <a:gd name="connsiteY3" fmla="*/ 329184 h 1340466"/>
              <a:gd name="connsiteX4" fmla="*/ 882816 w 883275"/>
              <a:gd name="connsiteY4" fmla="*/ 1191768 h 1340466"/>
              <a:gd name="connsiteX5" fmla="*/ 788328 w 883275"/>
              <a:gd name="connsiteY5" fmla="*/ 1328928 h 1340466"/>
              <a:gd name="connsiteX6" fmla="*/ 782232 w 883275"/>
              <a:gd name="connsiteY6" fmla="*/ 1325880 h 1340466"/>
              <a:gd name="connsiteX0" fmla="*/ 17571 w 900384"/>
              <a:gd name="connsiteY0" fmla="*/ 0 h 1340466"/>
              <a:gd name="connsiteX1" fmla="*/ 127299 w 900384"/>
              <a:gd name="connsiteY1" fmla="*/ 137160 h 1340466"/>
              <a:gd name="connsiteX2" fmla="*/ 819195 w 900384"/>
              <a:gd name="connsiteY2" fmla="*/ 329184 h 1340466"/>
              <a:gd name="connsiteX3" fmla="*/ 883203 w 900384"/>
              <a:gd name="connsiteY3" fmla="*/ 1191768 h 1340466"/>
              <a:gd name="connsiteX4" fmla="*/ 788715 w 900384"/>
              <a:gd name="connsiteY4" fmla="*/ 1328928 h 1340466"/>
              <a:gd name="connsiteX5" fmla="*/ 782619 w 900384"/>
              <a:gd name="connsiteY5" fmla="*/ 1325880 h 1340466"/>
              <a:gd name="connsiteX0" fmla="*/ 19982 w 949896"/>
              <a:gd name="connsiteY0" fmla="*/ 0 h 1340466"/>
              <a:gd name="connsiteX1" fmla="*/ 129710 w 949896"/>
              <a:gd name="connsiteY1" fmla="*/ 137160 h 1340466"/>
              <a:gd name="connsiteX2" fmla="*/ 891710 w 949896"/>
              <a:gd name="connsiteY2" fmla="*/ 591312 h 1340466"/>
              <a:gd name="connsiteX3" fmla="*/ 885614 w 949896"/>
              <a:gd name="connsiteY3" fmla="*/ 1191768 h 1340466"/>
              <a:gd name="connsiteX4" fmla="*/ 791126 w 949896"/>
              <a:gd name="connsiteY4" fmla="*/ 1328928 h 1340466"/>
              <a:gd name="connsiteX5" fmla="*/ 785030 w 949896"/>
              <a:gd name="connsiteY5" fmla="*/ 1325880 h 1340466"/>
              <a:gd name="connsiteX0" fmla="*/ 19982 w 897641"/>
              <a:gd name="connsiteY0" fmla="*/ 0 h 1340466"/>
              <a:gd name="connsiteX1" fmla="*/ 129710 w 897641"/>
              <a:gd name="connsiteY1" fmla="*/ 137160 h 1340466"/>
              <a:gd name="connsiteX2" fmla="*/ 891710 w 897641"/>
              <a:gd name="connsiteY2" fmla="*/ 591312 h 1340466"/>
              <a:gd name="connsiteX3" fmla="*/ 885614 w 897641"/>
              <a:gd name="connsiteY3" fmla="*/ 1191768 h 1340466"/>
              <a:gd name="connsiteX4" fmla="*/ 791126 w 897641"/>
              <a:gd name="connsiteY4" fmla="*/ 1328928 h 1340466"/>
              <a:gd name="connsiteX5" fmla="*/ 785030 w 897641"/>
              <a:gd name="connsiteY5" fmla="*/ 1325880 h 1340466"/>
              <a:gd name="connsiteX0" fmla="*/ 19982 w 898868"/>
              <a:gd name="connsiteY0" fmla="*/ 0 h 1340466"/>
              <a:gd name="connsiteX1" fmla="*/ 129710 w 898868"/>
              <a:gd name="connsiteY1" fmla="*/ 137160 h 1340466"/>
              <a:gd name="connsiteX2" fmla="*/ 891710 w 898868"/>
              <a:gd name="connsiteY2" fmla="*/ 591312 h 1340466"/>
              <a:gd name="connsiteX3" fmla="*/ 885614 w 898868"/>
              <a:gd name="connsiteY3" fmla="*/ 1191768 h 1340466"/>
              <a:gd name="connsiteX4" fmla="*/ 791126 w 898868"/>
              <a:gd name="connsiteY4" fmla="*/ 1328928 h 1340466"/>
              <a:gd name="connsiteX5" fmla="*/ 785030 w 898868"/>
              <a:gd name="connsiteY5" fmla="*/ 1325880 h 1340466"/>
              <a:gd name="connsiteX0" fmla="*/ 1019 w 879905"/>
              <a:gd name="connsiteY0" fmla="*/ 0 h 1340466"/>
              <a:gd name="connsiteX1" fmla="*/ 110747 w 879905"/>
              <a:gd name="connsiteY1" fmla="*/ 137160 h 1340466"/>
              <a:gd name="connsiteX2" fmla="*/ 872747 w 879905"/>
              <a:gd name="connsiteY2" fmla="*/ 591312 h 1340466"/>
              <a:gd name="connsiteX3" fmla="*/ 866651 w 879905"/>
              <a:gd name="connsiteY3" fmla="*/ 1191768 h 1340466"/>
              <a:gd name="connsiteX4" fmla="*/ 772163 w 879905"/>
              <a:gd name="connsiteY4" fmla="*/ 1328928 h 1340466"/>
              <a:gd name="connsiteX5" fmla="*/ 766067 w 879905"/>
              <a:gd name="connsiteY5" fmla="*/ 1325880 h 1340466"/>
              <a:gd name="connsiteX0" fmla="*/ 0 w 917285"/>
              <a:gd name="connsiteY0" fmla="*/ 0 h 1340466"/>
              <a:gd name="connsiteX1" fmla="*/ 280416 w 917285"/>
              <a:gd name="connsiteY1" fmla="*/ 146304 h 1340466"/>
              <a:gd name="connsiteX2" fmla="*/ 871728 w 917285"/>
              <a:gd name="connsiteY2" fmla="*/ 591312 h 1340466"/>
              <a:gd name="connsiteX3" fmla="*/ 865632 w 917285"/>
              <a:gd name="connsiteY3" fmla="*/ 1191768 h 1340466"/>
              <a:gd name="connsiteX4" fmla="*/ 771144 w 917285"/>
              <a:gd name="connsiteY4" fmla="*/ 1328928 h 1340466"/>
              <a:gd name="connsiteX5" fmla="*/ 765048 w 917285"/>
              <a:gd name="connsiteY5" fmla="*/ 1325880 h 1340466"/>
              <a:gd name="connsiteX0" fmla="*/ 0 w 917285"/>
              <a:gd name="connsiteY0" fmla="*/ 0 h 1340466"/>
              <a:gd name="connsiteX1" fmla="*/ 280416 w 917285"/>
              <a:gd name="connsiteY1" fmla="*/ 146304 h 1340466"/>
              <a:gd name="connsiteX2" fmla="*/ 871728 w 917285"/>
              <a:gd name="connsiteY2" fmla="*/ 591312 h 1340466"/>
              <a:gd name="connsiteX3" fmla="*/ 865632 w 917285"/>
              <a:gd name="connsiteY3" fmla="*/ 1191768 h 1340466"/>
              <a:gd name="connsiteX4" fmla="*/ 771144 w 917285"/>
              <a:gd name="connsiteY4" fmla="*/ 1328928 h 1340466"/>
              <a:gd name="connsiteX5" fmla="*/ 765048 w 917285"/>
              <a:gd name="connsiteY5" fmla="*/ 1325880 h 1340466"/>
              <a:gd name="connsiteX0" fmla="*/ 0 w 917285"/>
              <a:gd name="connsiteY0" fmla="*/ 0 h 1340466"/>
              <a:gd name="connsiteX1" fmla="*/ 280416 w 917285"/>
              <a:gd name="connsiteY1" fmla="*/ 146304 h 1340466"/>
              <a:gd name="connsiteX2" fmla="*/ 871728 w 917285"/>
              <a:gd name="connsiteY2" fmla="*/ 591312 h 1340466"/>
              <a:gd name="connsiteX3" fmla="*/ 865632 w 917285"/>
              <a:gd name="connsiteY3" fmla="*/ 1191768 h 1340466"/>
              <a:gd name="connsiteX4" fmla="*/ 771144 w 917285"/>
              <a:gd name="connsiteY4" fmla="*/ 1328928 h 1340466"/>
              <a:gd name="connsiteX5" fmla="*/ 765048 w 917285"/>
              <a:gd name="connsiteY5" fmla="*/ 1325880 h 1340466"/>
              <a:gd name="connsiteX0" fmla="*/ 0 w 917285"/>
              <a:gd name="connsiteY0" fmla="*/ 0 h 1340466"/>
              <a:gd name="connsiteX1" fmla="*/ 280416 w 917285"/>
              <a:gd name="connsiteY1" fmla="*/ 137160 h 1340466"/>
              <a:gd name="connsiteX2" fmla="*/ 871728 w 917285"/>
              <a:gd name="connsiteY2" fmla="*/ 591312 h 1340466"/>
              <a:gd name="connsiteX3" fmla="*/ 865632 w 917285"/>
              <a:gd name="connsiteY3" fmla="*/ 1191768 h 1340466"/>
              <a:gd name="connsiteX4" fmla="*/ 771144 w 917285"/>
              <a:gd name="connsiteY4" fmla="*/ 1328928 h 1340466"/>
              <a:gd name="connsiteX5" fmla="*/ 765048 w 917285"/>
              <a:gd name="connsiteY5" fmla="*/ 1325880 h 1340466"/>
              <a:gd name="connsiteX0" fmla="*/ 0 w 917285"/>
              <a:gd name="connsiteY0" fmla="*/ 0 h 1340466"/>
              <a:gd name="connsiteX1" fmla="*/ 280416 w 917285"/>
              <a:gd name="connsiteY1" fmla="*/ 137160 h 1340466"/>
              <a:gd name="connsiteX2" fmla="*/ 871728 w 917285"/>
              <a:gd name="connsiteY2" fmla="*/ 591312 h 1340466"/>
              <a:gd name="connsiteX3" fmla="*/ 865632 w 917285"/>
              <a:gd name="connsiteY3" fmla="*/ 1191768 h 1340466"/>
              <a:gd name="connsiteX4" fmla="*/ 771144 w 917285"/>
              <a:gd name="connsiteY4" fmla="*/ 1328928 h 1340466"/>
              <a:gd name="connsiteX5" fmla="*/ 765048 w 917285"/>
              <a:gd name="connsiteY5" fmla="*/ 1325880 h 1340466"/>
              <a:gd name="connsiteX0" fmla="*/ 0 w 909622"/>
              <a:gd name="connsiteY0" fmla="*/ 0 h 1340466"/>
              <a:gd name="connsiteX1" fmla="*/ 384048 w 909622"/>
              <a:gd name="connsiteY1" fmla="*/ 137160 h 1340466"/>
              <a:gd name="connsiteX2" fmla="*/ 871728 w 909622"/>
              <a:gd name="connsiteY2" fmla="*/ 591312 h 1340466"/>
              <a:gd name="connsiteX3" fmla="*/ 865632 w 909622"/>
              <a:gd name="connsiteY3" fmla="*/ 1191768 h 1340466"/>
              <a:gd name="connsiteX4" fmla="*/ 771144 w 909622"/>
              <a:gd name="connsiteY4" fmla="*/ 1328928 h 1340466"/>
              <a:gd name="connsiteX5" fmla="*/ 765048 w 909622"/>
              <a:gd name="connsiteY5" fmla="*/ 1325880 h 1340466"/>
              <a:gd name="connsiteX0" fmla="*/ 0 w 877659"/>
              <a:gd name="connsiteY0" fmla="*/ 0 h 1340466"/>
              <a:gd name="connsiteX1" fmla="*/ 384048 w 877659"/>
              <a:gd name="connsiteY1" fmla="*/ 137160 h 1340466"/>
              <a:gd name="connsiteX2" fmla="*/ 871728 w 877659"/>
              <a:gd name="connsiteY2" fmla="*/ 591312 h 1340466"/>
              <a:gd name="connsiteX3" fmla="*/ 865632 w 877659"/>
              <a:gd name="connsiteY3" fmla="*/ 1191768 h 1340466"/>
              <a:gd name="connsiteX4" fmla="*/ 771144 w 877659"/>
              <a:gd name="connsiteY4" fmla="*/ 1328928 h 1340466"/>
              <a:gd name="connsiteX5" fmla="*/ 765048 w 877659"/>
              <a:gd name="connsiteY5" fmla="*/ 1325880 h 1340466"/>
              <a:gd name="connsiteX0" fmla="*/ 0 w 881443"/>
              <a:gd name="connsiteY0" fmla="*/ 0 h 1340466"/>
              <a:gd name="connsiteX1" fmla="*/ 384048 w 881443"/>
              <a:gd name="connsiteY1" fmla="*/ 137160 h 1340466"/>
              <a:gd name="connsiteX2" fmla="*/ 871728 w 881443"/>
              <a:gd name="connsiteY2" fmla="*/ 591312 h 1340466"/>
              <a:gd name="connsiteX3" fmla="*/ 865632 w 881443"/>
              <a:gd name="connsiteY3" fmla="*/ 1191768 h 1340466"/>
              <a:gd name="connsiteX4" fmla="*/ 771144 w 881443"/>
              <a:gd name="connsiteY4" fmla="*/ 1328928 h 1340466"/>
              <a:gd name="connsiteX5" fmla="*/ 765048 w 881443"/>
              <a:gd name="connsiteY5" fmla="*/ 1325880 h 1340466"/>
              <a:gd name="connsiteX0" fmla="*/ 0 w 881443"/>
              <a:gd name="connsiteY0" fmla="*/ 0 h 1328928"/>
              <a:gd name="connsiteX1" fmla="*/ 384048 w 881443"/>
              <a:gd name="connsiteY1" fmla="*/ 137160 h 1328928"/>
              <a:gd name="connsiteX2" fmla="*/ 871728 w 881443"/>
              <a:gd name="connsiteY2" fmla="*/ 591312 h 1328928"/>
              <a:gd name="connsiteX3" fmla="*/ 865632 w 881443"/>
              <a:gd name="connsiteY3" fmla="*/ 1191768 h 1328928"/>
              <a:gd name="connsiteX4" fmla="*/ 771144 w 881443"/>
              <a:gd name="connsiteY4" fmla="*/ 1328928 h 1328928"/>
              <a:gd name="connsiteX0" fmla="*/ 0 w 881443"/>
              <a:gd name="connsiteY0" fmla="*/ 0 h 1356360"/>
              <a:gd name="connsiteX1" fmla="*/ 384048 w 881443"/>
              <a:gd name="connsiteY1" fmla="*/ 137160 h 1356360"/>
              <a:gd name="connsiteX2" fmla="*/ 871728 w 881443"/>
              <a:gd name="connsiteY2" fmla="*/ 591312 h 1356360"/>
              <a:gd name="connsiteX3" fmla="*/ 865632 w 881443"/>
              <a:gd name="connsiteY3" fmla="*/ 1191768 h 1356360"/>
              <a:gd name="connsiteX4" fmla="*/ 771144 w 881443"/>
              <a:gd name="connsiteY4" fmla="*/ 1356360 h 1356360"/>
              <a:gd name="connsiteX0" fmla="*/ 0 w 878850"/>
              <a:gd name="connsiteY0" fmla="*/ 0 h 1356360"/>
              <a:gd name="connsiteX1" fmla="*/ 384048 w 878850"/>
              <a:gd name="connsiteY1" fmla="*/ 137160 h 1356360"/>
              <a:gd name="connsiteX2" fmla="*/ 871728 w 878850"/>
              <a:gd name="connsiteY2" fmla="*/ 591312 h 1356360"/>
              <a:gd name="connsiteX3" fmla="*/ 865632 w 878850"/>
              <a:gd name="connsiteY3" fmla="*/ 1191768 h 1356360"/>
              <a:gd name="connsiteX4" fmla="*/ 832105 w 878850"/>
              <a:gd name="connsiteY4" fmla="*/ 1331976 h 1356360"/>
              <a:gd name="connsiteX5" fmla="*/ 771144 w 878850"/>
              <a:gd name="connsiteY5" fmla="*/ 1356360 h 1356360"/>
              <a:gd name="connsiteX0" fmla="*/ 0 w 881443"/>
              <a:gd name="connsiteY0" fmla="*/ 0 h 1356360"/>
              <a:gd name="connsiteX1" fmla="*/ 384048 w 881443"/>
              <a:gd name="connsiteY1" fmla="*/ 137160 h 1356360"/>
              <a:gd name="connsiteX2" fmla="*/ 871728 w 881443"/>
              <a:gd name="connsiteY2" fmla="*/ 591312 h 1356360"/>
              <a:gd name="connsiteX3" fmla="*/ 865632 w 881443"/>
              <a:gd name="connsiteY3" fmla="*/ 1191768 h 1356360"/>
              <a:gd name="connsiteX4" fmla="*/ 771144 w 881443"/>
              <a:gd name="connsiteY4" fmla="*/ 1356360 h 1356360"/>
              <a:gd name="connsiteX0" fmla="*/ 0 w 881443"/>
              <a:gd name="connsiteY0" fmla="*/ 0 h 1356360"/>
              <a:gd name="connsiteX1" fmla="*/ 384048 w 881443"/>
              <a:gd name="connsiteY1" fmla="*/ 137160 h 1356360"/>
              <a:gd name="connsiteX2" fmla="*/ 871728 w 881443"/>
              <a:gd name="connsiteY2" fmla="*/ 591312 h 1356360"/>
              <a:gd name="connsiteX3" fmla="*/ 865632 w 881443"/>
              <a:gd name="connsiteY3" fmla="*/ 1191768 h 1356360"/>
              <a:gd name="connsiteX4" fmla="*/ 771144 w 881443"/>
              <a:gd name="connsiteY4" fmla="*/ 1356360 h 1356360"/>
              <a:gd name="connsiteX0" fmla="*/ 0 w 881443"/>
              <a:gd name="connsiteY0" fmla="*/ 0 h 1356453"/>
              <a:gd name="connsiteX1" fmla="*/ 384048 w 881443"/>
              <a:gd name="connsiteY1" fmla="*/ 137160 h 1356453"/>
              <a:gd name="connsiteX2" fmla="*/ 871728 w 881443"/>
              <a:gd name="connsiteY2" fmla="*/ 591312 h 1356453"/>
              <a:gd name="connsiteX3" fmla="*/ 865632 w 881443"/>
              <a:gd name="connsiteY3" fmla="*/ 1191768 h 1356453"/>
              <a:gd name="connsiteX4" fmla="*/ 771144 w 881443"/>
              <a:gd name="connsiteY4" fmla="*/ 1356360 h 1356453"/>
              <a:gd name="connsiteX0" fmla="*/ 0 w 910198"/>
              <a:gd name="connsiteY0" fmla="*/ 0 h 1356388"/>
              <a:gd name="connsiteX1" fmla="*/ 384048 w 910198"/>
              <a:gd name="connsiteY1" fmla="*/ 137160 h 1356388"/>
              <a:gd name="connsiteX2" fmla="*/ 871728 w 910198"/>
              <a:gd name="connsiteY2" fmla="*/ 591312 h 1356388"/>
              <a:gd name="connsiteX3" fmla="*/ 877825 w 910198"/>
              <a:gd name="connsiteY3" fmla="*/ 1176528 h 1356388"/>
              <a:gd name="connsiteX4" fmla="*/ 865632 w 910198"/>
              <a:gd name="connsiteY4" fmla="*/ 1191768 h 1356388"/>
              <a:gd name="connsiteX5" fmla="*/ 771144 w 910198"/>
              <a:gd name="connsiteY5" fmla="*/ 1356360 h 1356388"/>
              <a:gd name="connsiteX0" fmla="*/ 0 w 907410"/>
              <a:gd name="connsiteY0" fmla="*/ 0 h 1356388"/>
              <a:gd name="connsiteX1" fmla="*/ 384048 w 907410"/>
              <a:gd name="connsiteY1" fmla="*/ 137160 h 1356388"/>
              <a:gd name="connsiteX2" fmla="*/ 871728 w 907410"/>
              <a:gd name="connsiteY2" fmla="*/ 591312 h 1356388"/>
              <a:gd name="connsiteX3" fmla="*/ 877825 w 907410"/>
              <a:gd name="connsiteY3" fmla="*/ 1176528 h 1356388"/>
              <a:gd name="connsiteX4" fmla="*/ 865632 w 907410"/>
              <a:gd name="connsiteY4" fmla="*/ 1191768 h 1356388"/>
              <a:gd name="connsiteX5" fmla="*/ 771144 w 907410"/>
              <a:gd name="connsiteY5" fmla="*/ 1356360 h 1356388"/>
              <a:gd name="connsiteX0" fmla="*/ 0 w 909622"/>
              <a:gd name="connsiteY0" fmla="*/ 0 h 1356388"/>
              <a:gd name="connsiteX1" fmla="*/ 384048 w 909622"/>
              <a:gd name="connsiteY1" fmla="*/ 137160 h 1356388"/>
              <a:gd name="connsiteX2" fmla="*/ 871728 w 909622"/>
              <a:gd name="connsiteY2" fmla="*/ 591312 h 1356388"/>
              <a:gd name="connsiteX3" fmla="*/ 865632 w 909622"/>
              <a:gd name="connsiteY3" fmla="*/ 1191768 h 1356388"/>
              <a:gd name="connsiteX4" fmla="*/ 771144 w 909622"/>
              <a:gd name="connsiteY4" fmla="*/ 1356360 h 1356388"/>
              <a:gd name="connsiteX0" fmla="*/ 0 w 906202"/>
              <a:gd name="connsiteY0" fmla="*/ 0 h 1356468"/>
              <a:gd name="connsiteX1" fmla="*/ 384048 w 906202"/>
              <a:gd name="connsiteY1" fmla="*/ 137160 h 1356468"/>
              <a:gd name="connsiteX2" fmla="*/ 871728 w 906202"/>
              <a:gd name="connsiteY2" fmla="*/ 591312 h 1356468"/>
              <a:gd name="connsiteX3" fmla="*/ 865632 w 906202"/>
              <a:gd name="connsiteY3" fmla="*/ 1191768 h 1356468"/>
              <a:gd name="connsiteX4" fmla="*/ 771144 w 906202"/>
              <a:gd name="connsiteY4" fmla="*/ 1356360 h 1356468"/>
              <a:gd name="connsiteX0" fmla="*/ 0 w 906849"/>
              <a:gd name="connsiteY0" fmla="*/ 0 h 1356419"/>
              <a:gd name="connsiteX1" fmla="*/ 384048 w 906849"/>
              <a:gd name="connsiteY1" fmla="*/ 137160 h 1356419"/>
              <a:gd name="connsiteX2" fmla="*/ 871728 w 906849"/>
              <a:gd name="connsiteY2" fmla="*/ 591312 h 1356419"/>
              <a:gd name="connsiteX3" fmla="*/ 865632 w 906849"/>
              <a:gd name="connsiteY3" fmla="*/ 1191768 h 1356419"/>
              <a:gd name="connsiteX4" fmla="*/ 771144 w 906849"/>
              <a:gd name="connsiteY4" fmla="*/ 1356360 h 1356419"/>
              <a:gd name="connsiteX0" fmla="*/ 0 w 911072"/>
              <a:gd name="connsiteY0" fmla="*/ 0 h 1356394"/>
              <a:gd name="connsiteX1" fmla="*/ 384048 w 911072"/>
              <a:gd name="connsiteY1" fmla="*/ 137160 h 1356394"/>
              <a:gd name="connsiteX2" fmla="*/ 871728 w 911072"/>
              <a:gd name="connsiteY2" fmla="*/ 591312 h 1356394"/>
              <a:gd name="connsiteX3" fmla="*/ 877824 w 911072"/>
              <a:gd name="connsiteY3" fmla="*/ 1143000 h 1356394"/>
              <a:gd name="connsiteX4" fmla="*/ 771144 w 911072"/>
              <a:gd name="connsiteY4" fmla="*/ 1356360 h 1356394"/>
              <a:gd name="connsiteX0" fmla="*/ 0 w 911072"/>
              <a:gd name="connsiteY0" fmla="*/ 0 h 1356402"/>
              <a:gd name="connsiteX1" fmla="*/ 384048 w 911072"/>
              <a:gd name="connsiteY1" fmla="*/ 137160 h 1356402"/>
              <a:gd name="connsiteX2" fmla="*/ 871728 w 911072"/>
              <a:gd name="connsiteY2" fmla="*/ 591312 h 1356402"/>
              <a:gd name="connsiteX3" fmla="*/ 877824 w 911072"/>
              <a:gd name="connsiteY3" fmla="*/ 1143000 h 1356402"/>
              <a:gd name="connsiteX4" fmla="*/ 771144 w 911072"/>
              <a:gd name="connsiteY4" fmla="*/ 1356360 h 1356402"/>
              <a:gd name="connsiteX0" fmla="*/ 0 w 911072"/>
              <a:gd name="connsiteY0" fmla="*/ 0 h 1356422"/>
              <a:gd name="connsiteX1" fmla="*/ 384048 w 911072"/>
              <a:gd name="connsiteY1" fmla="*/ 137160 h 1356422"/>
              <a:gd name="connsiteX2" fmla="*/ 871728 w 911072"/>
              <a:gd name="connsiteY2" fmla="*/ 591312 h 1356422"/>
              <a:gd name="connsiteX3" fmla="*/ 877824 w 911072"/>
              <a:gd name="connsiteY3" fmla="*/ 1143000 h 1356422"/>
              <a:gd name="connsiteX4" fmla="*/ 771144 w 911072"/>
              <a:gd name="connsiteY4" fmla="*/ 1356360 h 1356422"/>
              <a:gd name="connsiteX0" fmla="*/ 0 w 914281"/>
              <a:gd name="connsiteY0" fmla="*/ 0 h 1356403"/>
              <a:gd name="connsiteX1" fmla="*/ 384048 w 914281"/>
              <a:gd name="connsiteY1" fmla="*/ 137160 h 1356403"/>
              <a:gd name="connsiteX2" fmla="*/ 871728 w 914281"/>
              <a:gd name="connsiteY2" fmla="*/ 594360 h 1356403"/>
              <a:gd name="connsiteX3" fmla="*/ 877824 w 914281"/>
              <a:gd name="connsiteY3" fmla="*/ 1143000 h 1356403"/>
              <a:gd name="connsiteX4" fmla="*/ 771144 w 914281"/>
              <a:gd name="connsiteY4" fmla="*/ 1356360 h 1356403"/>
              <a:gd name="connsiteX0" fmla="*/ 0 w 886478"/>
              <a:gd name="connsiteY0" fmla="*/ 0 h 1356403"/>
              <a:gd name="connsiteX1" fmla="*/ 384048 w 886478"/>
              <a:gd name="connsiteY1" fmla="*/ 137160 h 1356403"/>
              <a:gd name="connsiteX2" fmla="*/ 871728 w 886478"/>
              <a:gd name="connsiteY2" fmla="*/ 594360 h 1356403"/>
              <a:gd name="connsiteX3" fmla="*/ 877824 w 886478"/>
              <a:gd name="connsiteY3" fmla="*/ 1143000 h 1356403"/>
              <a:gd name="connsiteX4" fmla="*/ 771144 w 886478"/>
              <a:gd name="connsiteY4" fmla="*/ 1356360 h 1356403"/>
              <a:gd name="connsiteX0" fmla="*/ 0 w 883515"/>
              <a:gd name="connsiteY0" fmla="*/ 0 h 1356403"/>
              <a:gd name="connsiteX1" fmla="*/ 384048 w 883515"/>
              <a:gd name="connsiteY1" fmla="*/ 137160 h 1356403"/>
              <a:gd name="connsiteX2" fmla="*/ 871728 w 883515"/>
              <a:gd name="connsiteY2" fmla="*/ 594360 h 1356403"/>
              <a:gd name="connsiteX3" fmla="*/ 877824 w 883515"/>
              <a:gd name="connsiteY3" fmla="*/ 1143000 h 1356403"/>
              <a:gd name="connsiteX4" fmla="*/ 771144 w 883515"/>
              <a:gd name="connsiteY4" fmla="*/ 1356360 h 1356403"/>
              <a:gd name="connsiteX0" fmla="*/ 0 w 883515"/>
              <a:gd name="connsiteY0" fmla="*/ 0 h 1356403"/>
              <a:gd name="connsiteX1" fmla="*/ 384048 w 883515"/>
              <a:gd name="connsiteY1" fmla="*/ 137160 h 1356403"/>
              <a:gd name="connsiteX2" fmla="*/ 871728 w 883515"/>
              <a:gd name="connsiteY2" fmla="*/ 594360 h 1356403"/>
              <a:gd name="connsiteX3" fmla="*/ 877824 w 883515"/>
              <a:gd name="connsiteY3" fmla="*/ 1143000 h 1356403"/>
              <a:gd name="connsiteX4" fmla="*/ 771144 w 883515"/>
              <a:gd name="connsiteY4" fmla="*/ 1356360 h 1356403"/>
              <a:gd name="connsiteX0" fmla="*/ 0 w 883515"/>
              <a:gd name="connsiteY0" fmla="*/ 0 h 1356403"/>
              <a:gd name="connsiteX1" fmla="*/ 384048 w 883515"/>
              <a:gd name="connsiteY1" fmla="*/ 137160 h 1356403"/>
              <a:gd name="connsiteX2" fmla="*/ 871728 w 883515"/>
              <a:gd name="connsiteY2" fmla="*/ 594360 h 1356403"/>
              <a:gd name="connsiteX3" fmla="*/ 877824 w 883515"/>
              <a:gd name="connsiteY3" fmla="*/ 1143000 h 1356403"/>
              <a:gd name="connsiteX4" fmla="*/ 771144 w 883515"/>
              <a:gd name="connsiteY4" fmla="*/ 1356360 h 1356403"/>
              <a:gd name="connsiteX0" fmla="*/ 0 w 883515"/>
              <a:gd name="connsiteY0" fmla="*/ 0 h 1356403"/>
              <a:gd name="connsiteX1" fmla="*/ 384048 w 883515"/>
              <a:gd name="connsiteY1" fmla="*/ 137160 h 1356403"/>
              <a:gd name="connsiteX2" fmla="*/ 871728 w 883515"/>
              <a:gd name="connsiteY2" fmla="*/ 594360 h 1356403"/>
              <a:gd name="connsiteX3" fmla="*/ 877824 w 883515"/>
              <a:gd name="connsiteY3" fmla="*/ 1143000 h 1356403"/>
              <a:gd name="connsiteX4" fmla="*/ 771144 w 883515"/>
              <a:gd name="connsiteY4" fmla="*/ 1356360 h 1356403"/>
              <a:gd name="connsiteX0" fmla="*/ 0 w 885730"/>
              <a:gd name="connsiteY0" fmla="*/ 0 h 1356403"/>
              <a:gd name="connsiteX1" fmla="*/ 384048 w 885730"/>
              <a:gd name="connsiteY1" fmla="*/ 137160 h 1356403"/>
              <a:gd name="connsiteX2" fmla="*/ 871728 w 885730"/>
              <a:gd name="connsiteY2" fmla="*/ 594360 h 1356403"/>
              <a:gd name="connsiteX3" fmla="*/ 877824 w 885730"/>
              <a:gd name="connsiteY3" fmla="*/ 1143000 h 1356403"/>
              <a:gd name="connsiteX4" fmla="*/ 771144 w 885730"/>
              <a:gd name="connsiteY4" fmla="*/ 1356360 h 1356403"/>
              <a:gd name="connsiteX0" fmla="*/ 0 w 890254"/>
              <a:gd name="connsiteY0" fmla="*/ 0 h 1356403"/>
              <a:gd name="connsiteX1" fmla="*/ 384048 w 890254"/>
              <a:gd name="connsiteY1" fmla="*/ 137160 h 1356403"/>
              <a:gd name="connsiteX2" fmla="*/ 871728 w 890254"/>
              <a:gd name="connsiteY2" fmla="*/ 594360 h 1356403"/>
              <a:gd name="connsiteX3" fmla="*/ 877824 w 890254"/>
              <a:gd name="connsiteY3" fmla="*/ 1143000 h 1356403"/>
              <a:gd name="connsiteX4" fmla="*/ 771144 w 890254"/>
              <a:gd name="connsiteY4" fmla="*/ 1356360 h 1356403"/>
              <a:gd name="connsiteX0" fmla="*/ 0 w 890254"/>
              <a:gd name="connsiteY0" fmla="*/ 0 h 1263753"/>
              <a:gd name="connsiteX1" fmla="*/ 384048 w 890254"/>
              <a:gd name="connsiteY1" fmla="*/ 137160 h 1263753"/>
              <a:gd name="connsiteX2" fmla="*/ 871728 w 890254"/>
              <a:gd name="connsiteY2" fmla="*/ 594360 h 1263753"/>
              <a:gd name="connsiteX3" fmla="*/ 877824 w 890254"/>
              <a:gd name="connsiteY3" fmla="*/ 1143000 h 1263753"/>
              <a:gd name="connsiteX4" fmla="*/ 797814 w 890254"/>
              <a:gd name="connsiteY4" fmla="*/ 1263015 h 1263753"/>
              <a:gd name="connsiteX0" fmla="*/ 0 w 890254"/>
              <a:gd name="connsiteY0" fmla="*/ 0 h 1169181"/>
              <a:gd name="connsiteX1" fmla="*/ 384048 w 890254"/>
              <a:gd name="connsiteY1" fmla="*/ 137160 h 1169181"/>
              <a:gd name="connsiteX2" fmla="*/ 871728 w 890254"/>
              <a:gd name="connsiteY2" fmla="*/ 594360 h 1169181"/>
              <a:gd name="connsiteX3" fmla="*/ 877824 w 890254"/>
              <a:gd name="connsiteY3" fmla="*/ 1143000 h 1169181"/>
              <a:gd name="connsiteX4" fmla="*/ 782574 w 890254"/>
              <a:gd name="connsiteY4" fmla="*/ 891540 h 1169181"/>
              <a:gd name="connsiteX0" fmla="*/ 0 w 915869"/>
              <a:gd name="connsiteY0" fmla="*/ 0 h 891606"/>
              <a:gd name="connsiteX1" fmla="*/ 384048 w 915869"/>
              <a:gd name="connsiteY1" fmla="*/ 137160 h 891606"/>
              <a:gd name="connsiteX2" fmla="*/ 871728 w 915869"/>
              <a:gd name="connsiteY2" fmla="*/ 594360 h 891606"/>
              <a:gd name="connsiteX3" fmla="*/ 881634 w 915869"/>
              <a:gd name="connsiteY3" fmla="*/ 710565 h 891606"/>
              <a:gd name="connsiteX4" fmla="*/ 782574 w 915869"/>
              <a:gd name="connsiteY4" fmla="*/ 891540 h 891606"/>
              <a:gd name="connsiteX0" fmla="*/ 0 w 918367"/>
              <a:gd name="connsiteY0" fmla="*/ 0 h 891606"/>
              <a:gd name="connsiteX1" fmla="*/ 384048 w 918367"/>
              <a:gd name="connsiteY1" fmla="*/ 137160 h 891606"/>
              <a:gd name="connsiteX2" fmla="*/ 875538 w 918367"/>
              <a:gd name="connsiteY2" fmla="*/ 375285 h 891606"/>
              <a:gd name="connsiteX3" fmla="*/ 881634 w 918367"/>
              <a:gd name="connsiteY3" fmla="*/ 710565 h 891606"/>
              <a:gd name="connsiteX4" fmla="*/ 782574 w 918367"/>
              <a:gd name="connsiteY4" fmla="*/ 891540 h 891606"/>
              <a:gd name="connsiteX0" fmla="*/ 0 w 886493"/>
              <a:gd name="connsiteY0" fmla="*/ 0 h 891606"/>
              <a:gd name="connsiteX1" fmla="*/ 384048 w 886493"/>
              <a:gd name="connsiteY1" fmla="*/ 137160 h 891606"/>
              <a:gd name="connsiteX2" fmla="*/ 789813 w 886493"/>
              <a:gd name="connsiteY2" fmla="*/ 241935 h 891606"/>
              <a:gd name="connsiteX3" fmla="*/ 881634 w 886493"/>
              <a:gd name="connsiteY3" fmla="*/ 710565 h 891606"/>
              <a:gd name="connsiteX4" fmla="*/ 782574 w 886493"/>
              <a:gd name="connsiteY4" fmla="*/ 891540 h 891606"/>
              <a:gd name="connsiteX0" fmla="*/ 0 w 885578"/>
              <a:gd name="connsiteY0" fmla="*/ 0 h 891606"/>
              <a:gd name="connsiteX1" fmla="*/ 384048 w 885578"/>
              <a:gd name="connsiteY1" fmla="*/ 137160 h 891606"/>
              <a:gd name="connsiteX2" fmla="*/ 778383 w 885578"/>
              <a:gd name="connsiteY2" fmla="*/ 190500 h 891606"/>
              <a:gd name="connsiteX3" fmla="*/ 881634 w 885578"/>
              <a:gd name="connsiteY3" fmla="*/ 710565 h 891606"/>
              <a:gd name="connsiteX4" fmla="*/ 782574 w 885578"/>
              <a:gd name="connsiteY4" fmla="*/ 891540 h 891606"/>
              <a:gd name="connsiteX0" fmla="*/ 0 w 885578"/>
              <a:gd name="connsiteY0" fmla="*/ 0 h 891541"/>
              <a:gd name="connsiteX1" fmla="*/ 384048 w 885578"/>
              <a:gd name="connsiteY1" fmla="*/ 137160 h 891541"/>
              <a:gd name="connsiteX2" fmla="*/ 778383 w 885578"/>
              <a:gd name="connsiteY2" fmla="*/ 190500 h 891541"/>
              <a:gd name="connsiteX3" fmla="*/ 881634 w 885578"/>
              <a:gd name="connsiteY3" fmla="*/ 710565 h 891541"/>
              <a:gd name="connsiteX4" fmla="*/ 782574 w 885578"/>
              <a:gd name="connsiteY4" fmla="*/ 891540 h 891541"/>
              <a:gd name="connsiteX0" fmla="*/ 0 w 885578"/>
              <a:gd name="connsiteY0" fmla="*/ 0 h 891541"/>
              <a:gd name="connsiteX1" fmla="*/ 384048 w 885578"/>
              <a:gd name="connsiteY1" fmla="*/ 137160 h 891541"/>
              <a:gd name="connsiteX2" fmla="*/ 778383 w 885578"/>
              <a:gd name="connsiteY2" fmla="*/ 190500 h 891541"/>
              <a:gd name="connsiteX3" fmla="*/ 881634 w 885578"/>
              <a:gd name="connsiteY3" fmla="*/ 710565 h 891541"/>
              <a:gd name="connsiteX4" fmla="*/ 782574 w 885578"/>
              <a:gd name="connsiteY4" fmla="*/ 891540 h 891541"/>
              <a:gd name="connsiteX0" fmla="*/ 0 w 885578"/>
              <a:gd name="connsiteY0" fmla="*/ 0 h 891541"/>
              <a:gd name="connsiteX1" fmla="*/ 384048 w 885578"/>
              <a:gd name="connsiteY1" fmla="*/ 137160 h 891541"/>
              <a:gd name="connsiteX2" fmla="*/ 778383 w 885578"/>
              <a:gd name="connsiteY2" fmla="*/ 190500 h 891541"/>
              <a:gd name="connsiteX3" fmla="*/ 881634 w 885578"/>
              <a:gd name="connsiteY3" fmla="*/ 668655 h 891541"/>
              <a:gd name="connsiteX4" fmla="*/ 782574 w 885578"/>
              <a:gd name="connsiteY4" fmla="*/ 891540 h 891541"/>
              <a:gd name="connsiteX0" fmla="*/ 0 w 885578"/>
              <a:gd name="connsiteY0" fmla="*/ 0 h 891541"/>
              <a:gd name="connsiteX1" fmla="*/ 384048 w 885578"/>
              <a:gd name="connsiteY1" fmla="*/ 137160 h 891541"/>
              <a:gd name="connsiteX2" fmla="*/ 778383 w 885578"/>
              <a:gd name="connsiteY2" fmla="*/ 190500 h 891541"/>
              <a:gd name="connsiteX3" fmla="*/ 881634 w 885578"/>
              <a:gd name="connsiteY3" fmla="*/ 668655 h 891541"/>
              <a:gd name="connsiteX4" fmla="*/ 782574 w 885578"/>
              <a:gd name="connsiteY4" fmla="*/ 891540 h 891541"/>
              <a:gd name="connsiteX0" fmla="*/ 0 w 881634"/>
              <a:gd name="connsiteY0" fmla="*/ 0 h 891541"/>
              <a:gd name="connsiteX1" fmla="*/ 384048 w 881634"/>
              <a:gd name="connsiteY1" fmla="*/ 137160 h 891541"/>
              <a:gd name="connsiteX2" fmla="*/ 778383 w 881634"/>
              <a:gd name="connsiteY2" fmla="*/ 190500 h 891541"/>
              <a:gd name="connsiteX3" fmla="*/ 881634 w 881634"/>
              <a:gd name="connsiteY3" fmla="*/ 668655 h 891541"/>
              <a:gd name="connsiteX4" fmla="*/ 782574 w 881634"/>
              <a:gd name="connsiteY4" fmla="*/ 891540 h 891541"/>
              <a:gd name="connsiteX0" fmla="*/ 0 w 881634"/>
              <a:gd name="connsiteY0" fmla="*/ 0 h 891541"/>
              <a:gd name="connsiteX1" fmla="*/ 778383 w 881634"/>
              <a:gd name="connsiteY1" fmla="*/ 190500 h 891541"/>
              <a:gd name="connsiteX2" fmla="*/ 881634 w 881634"/>
              <a:gd name="connsiteY2" fmla="*/ 668655 h 891541"/>
              <a:gd name="connsiteX3" fmla="*/ 782574 w 881634"/>
              <a:gd name="connsiteY3" fmla="*/ 891540 h 891541"/>
              <a:gd name="connsiteX0" fmla="*/ 0 w 881634"/>
              <a:gd name="connsiteY0" fmla="*/ 0 h 891541"/>
              <a:gd name="connsiteX1" fmla="*/ 778383 w 881634"/>
              <a:gd name="connsiteY1" fmla="*/ 190500 h 891541"/>
              <a:gd name="connsiteX2" fmla="*/ 881634 w 881634"/>
              <a:gd name="connsiteY2" fmla="*/ 668655 h 891541"/>
              <a:gd name="connsiteX3" fmla="*/ 782574 w 881634"/>
              <a:gd name="connsiteY3" fmla="*/ 891540 h 891541"/>
              <a:gd name="connsiteX0" fmla="*/ 0 w 881634"/>
              <a:gd name="connsiteY0" fmla="*/ 0 h 891541"/>
              <a:gd name="connsiteX1" fmla="*/ 753618 w 881634"/>
              <a:gd name="connsiteY1" fmla="*/ 194310 h 891541"/>
              <a:gd name="connsiteX2" fmla="*/ 881634 w 881634"/>
              <a:gd name="connsiteY2" fmla="*/ 668655 h 891541"/>
              <a:gd name="connsiteX3" fmla="*/ 782574 w 881634"/>
              <a:gd name="connsiteY3" fmla="*/ 891540 h 891541"/>
              <a:gd name="connsiteX0" fmla="*/ 0 w 881634"/>
              <a:gd name="connsiteY0" fmla="*/ 0 h 891541"/>
              <a:gd name="connsiteX1" fmla="*/ 753618 w 881634"/>
              <a:gd name="connsiteY1" fmla="*/ 194310 h 891541"/>
              <a:gd name="connsiteX2" fmla="*/ 881634 w 881634"/>
              <a:gd name="connsiteY2" fmla="*/ 668655 h 891541"/>
              <a:gd name="connsiteX3" fmla="*/ 782574 w 881634"/>
              <a:gd name="connsiteY3" fmla="*/ 891540 h 891541"/>
              <a:gd name="connsiteX0" fmla="*/ 0 w 884558"/>
              <a:gd name="connsiteY0" fmla="*/ 0 h 891541"/>
              <a:gd name="connsiteX1" fmla="*/ 816483 w 884558"/>
              <a:gd name="connsiteY1" fmla="*/ 173355 h 891541"/>
              <a:gd name="connsiteX2" fmla="*/ 881634 w 884558"/>
              <a:gd name="connsiteY2" fmla="*/ 668655 h 891541"/>
              <a:gd name="connsiteX3" fmla="*/ 782574 w 884558"/>
              <a:gd name="connsiteY3" fmla="*/ 891540 h 891541"/>
              <a:gd name="connsiteX0" fmla="*/ 0 w 881634"/>
              <a:gd name="connsiteY0" fmla="*/ 0 h 891541"/>
              <a:gd name="connsiteX1" fmla="*/ 770763 w 881634"/>
              <a:gd name="connsiteY1" fmla="*/ 175260 h 891541"/>
              <a:gd name="connsiteX2" fmla="*/ 881634 w 881634"/>
              <a:gd name="connsiteY2" fmla="*/ 668655 h 891541"/>
              <a:gd name="connsiteX3" fmla="*/ 782574 w 881634"/>
              <a:gd name="connsiteY3" fmla="*/ 891540 h 891541"/>
              <a:gd name="connsiteX0" fmla="*/ 0 w 881634"/>
              <a:gd name="connsiteY0" fmla="*/ 0 h 891541"/>
              <a:gd name="connsiteX1" fmla="*/ 770763 w 881634"/>
              <a:gd name="connsiteY1" fmla="*/ 175260 h 891541"/>
              <a:gd name="connsiteX2" fmla="*/ 881634 w 881634"/>
              <a:gd name="connsiteY2" fmla="*/ 668655 h 891541"/>
              <a:gd name="connsiteX3" fmla="*/ 782574 w 881634"/>
              <a:gd name="connsiteY3" fmla="*/ 891540 h 891541"/>
              <a:gd name="connsiteX0" fmla="*/ 0 w 881634"/>
              <a:gd name="connsiteY0" fmla="*/ 0 h 891541"/>
              <a:gd name="connsiteX1" fmla="*/ 770763 w 881634"/>
              <a:gd name="connsiteY1" fmla="*/ 175260 h 891541"/>
              <a:gd name="connsiteX2" fmla="*/ 881634 w 881634"/>
              <a:gd name="connsiteY2" fmla="*/ 668655 h 891541"/>
              <a:gd name="connsiteX3" fmla="*/ 782574 w 881634"/>
              <a:gd name="connsiteY3" fmla="*/ 891540 h 891541"/>
              <a:gd name="connsiteX0" fmla="*/ 0 w 882236"/>
              <a:gd name="connsiteY0" fmla="*/ 0 h 891541"/>
              <a:gd name="connsiteX1" fmla="*/ 770763 w 882236"/>
              <a:gd name="connsiteY1" fmla="*/ 175260 h 891541"/>
              <a:gd name="connsiteX2" fmla="*/ 881634 w 882236"/>
              <a:gd name="connsiteY2" fmla="*/ 668655 h 891541"/>
              <a:gd name="connsiteX3" fmla="*/ 782574 w 882236"/>
              <a:gd name="connsiteY3" fmla="*/ 891540 h 891541"/>
              <a:gd name="connsiteX0" fmla="*/ 0 w 887647"/>
              <a:gd name="connsiteY0" fmla="*/ 0 h 891541"/>
              <a:gd name="connsiteX1" fmla="*/ 770763 w 887647"/>
              <a:gd name="connsiteY1" fmla="*/ 175260 h 891541"/>
              <a:gd name="connsiteX2" fmla="*/ 881634 w 887647"/>
              <a:gd name="connsiteY2" fmla="*/ 668655 h 891541"/>
              <a:gd name="connsiteX3" fmla="*/ 782574 w 887647"/>
              <a:gd name="connsiteY3" fmla="*/ 891540 h 891541"/>
              <a:gd name="connsiteX0" fmla="*/ 0 w 884216"/>
              <a:gd name="connsiteY0" fmla="*/ 0 h 891541"/>
              <a:gd name="connsiteX1" fmla="*/ 757428 w 884216"/>
              <a:gd name="connsiteY1" fmla="*/ 188595 h 891541"/>
              <a:gd name="connsiteX2" fmla="*/ 881634 w 884216"/>
              <a:gd name="connsiteY2" fmla="*/ 668655 h 891541"/>
              <a:gd name="connsiteX3" fmla="*/ 782574 w 884216"/>
              <a:gd name="connsiteY3" fmla="*/ 891540 h 891541"/>
              <a:gd name="connsiteX0" fmla="*/ 0 w 933521"/>
              <a:gd name="connsiteY0" fmla="*/ 0 h 857251"/>
              <a:gd name="connsiteX1" fmla="*/ 806958 w 933521"/>
              <a:gd name="connsiteY1" fmla="*/ 154305 h 857251"/>
              <a:gd name="connsiteX2" fmla="*/ 931164 w 933521"/>
              <a:gd name="connsiteY2" fmla="*/ 634365 h 857251"/>
              <a:gd name="connsiteX3" fmla="*/ 832104 w 933521"/>
              <a:gd name="connsiteY3" fmla="*/ 857250 h 857251"/>
              <a:gd name="connsiteX0" fmla="*/ 0 w 933521"/>
              <a:gd name="connsiteY0" fmla="*/ 69 h 857320"/>
              <a:gd name="connsiteX1" fmla="*/ 806958 w 933521"/>
              <a:gd name="connsiteY1" fmla="*/ 154374 h 857320"/>
              <a:gd name="connsiteX2" fmla="*/ 931164 w 933521"/>
              <a:gd name="connsiteY2" fmla="*/ 634434 h 857320"/>
              <a:gd name="connsiteX3" fmla="*/ 832104 w 933521"/>
              <a:gd name="connsiteY3" fmla="*/ 857319 h 857320"/>
              <a:gd name="connsiteX0" fmla="*/ 0 w 933521"/>
              <a:gd name="connsiteY0" fmla="*/ 69 h 687637"/>
              <a:gd name="connsiteX1" fmla="*/ 806958 w 933521"/>
              <a:gd name="connsiteY1" fmla="*/ 154374 h 687637"/>
              <a:gd name="connsiteX2" fmla="*/ 931164 w 933521"/>
              <a:gd name="connsiteY2" fmla="*/ 634434 h 687637"/>
              <a:gd name="connsiteX3" fmla="*/ 437769 w 933521"/>
              <a:gd name="connsiteY3" fmla="*/ 579189 h 687637"/>
              <a:gd name="connsiteX0" fmla="*/ 0 w 933521"/>
              <a:gd name="connsiteY0" fmla="*/ 69 h 687637"/>
              <a:gd name="connsiteX1" fmla="*/ 806958 w 933521"/>
              <a:gd name="connsiteY1" fmla="*/ 154374 h 687637"/>
              <a:gd name="connsiteX2" fmla="*/ 931164 w 933521"/>
              <a:gd name="connsiteY2" fmla="*/ 634434 h 687637"/>
              <a:gd name="connsiteX3" fmla="*/ 437769 w 933521"/>
              <a:gd name="connsiteY3" fmla="*/ 579189 h 687637"/>
              <a:gd name="connsiteX0" fmla="*/ 0 w 816538"/>
              <a:gd name="connsiteY0" fmla="*/ 60 h 579180"/>
              <a:gd name="connsiteX1" fmla="*/ 806958 w 816538"/>
              <a:gd name="connsiteY1" fmla="*/ 154365 h 579180"/>
              <a:gd name="connsiteX2" fmla="*/ 437769 w 816538"/>
              <a:gd name="connsiteY2" fmla="*/ 579180 h 579180"/>
              <a:gd name="connsiteX0" fmla="*/ 0 w 465545"/>
              <a:gd name="connsiteY0" fmla="*/ 7340 h 586460"/>
              <a:gd name="connsiteX1" fmla="*/ 342138 w 465545"/>
              <a:gd name="connsiteY1" fmla="*/ 68300 h 586460"/>
              <a:gd name="connsiteX2" fmla="*/ 437769 w 465545"/>
              <a:gd name="connsiteY2" fmla="*/ 586460 h 586460"/>
              <a:gd name="connsiteX0" fmla="*/ 0 w 459424"/>
              <a:gd name="connsiteY0" fmla="*/ 4628 h 583748"/>
              <a:gd name="connsiteX1" fmla="*/ 342138 w 459424"/>
              <a:gd name="connsiteY1" fmla="*/ 65588 h 583748"/>
              <a:gd name="connsiteX2" fmla="*/ 437769 w 459424"/>
              <a:gd name="connsiteY2" fmla="*/ 583748 h 583748"/>
              <a:gd name="connsiteX0" fmla="*/ 0 w 451390"/>
              <a:gd name="connsiteY0" fmla="*/ 175 h 579295"/>
              <a:gd name="connsiteX1" fmla="*/ 220218 w 451390"/>
              <a:gd name="connsiteY1" fmla="*/ 103045 h 579295"/>
              <a:gd name="connsiteX2" fmla="*/ 437769 w 451390"/>
              <a:gd name="connsiteY2" fmla="*/ 579295 h 579295"/>
              <a:gd name="connsiteX0" fmla="*/ 0 w 437769"/>
              <a:gd name="connsiteY0" fmla="*/ 175 h 579295"/>
              <a:gd name="connsiteX1" fmla="*/ 220218 w 437769"/>
              <a:gd name="connsiteY1" fmla="*/ 103045 h 579295"/>
              <a:gd name="connsiteX2" fmla="*/ 437769 w 437769"/>
              <a:gd name="connsiteY2" fmla="*/ 579295 h 579295"/>
              <a:gd name="connsiteX0" fmla="*/ 0 w 437769"/>
              <a:gd name="connsiteY0" fmla="*/ 0 h 579120"/>
              <a:gd name="connsiteX1" fmla="*/ 437769 w 437769"/>
              <a:gd name="connsiteY1" fmla="*/ 579120 h 579120"/>
              <a:gd name="connsiteX0" fmla="*/ 0 w 437769"/>
              <a:gd name="connsiteY0" fmla="*/ 49 h 579169"/>
              <a:gd name="connsiteX1" fmla="*/ 437769 w 437769"/>
              <a:gd name="connsiteY1" fmla="*/ 579169 h 579169"/>
              <a:gd name="connsiteX0" fmla="*/ 0 w 437769"/>
              <a:gd name="connsiteY0" fmla="*/ 34 h 579154"/>
              <a:gd name="connsiteX1" fmla="*/ 437769 w 437769"/>
              <a:gd name="connsiteY1" fmla="*/ 579154 h 579154"/>
              <a:gd name="connsiteX0" fmla="*/ 0 w 437769"/>
              <a:gd name="connsiteY0" fmla="*/ 33 h 579155"/>
              <a:gd name="connsiteX1" fmla="*/ 437769 w 437769"/>
              <a:gd name="connsiteY1" fmla="*/ 579153 h 579155"/>
              <a:gd name="connsiteX0" fmla="*/ 0 w 437769"/>
              <a:gd name="connsiteY0" fmla="*/ 0 h 579122"/>
              <a:gd name="connsiteX1" fmla="*/ 437769 w 437769"/>
              <a:gd name="connsiteY1" fmla="*/ 579120 h 579122"/>
              <a:gd name="connsiteX0" fmla="*/ 0 w 437769"/>
              <a:gd name="connsiteY0" fmla="*/ 0 h 579120"/>
              <a:gd name="connsiteX1" fmla="*/ 437769 w 437769"/>
              <a:gd name="connsiteY1" fmla="*/ 579120 h 579120"/>
              <a:gd name="connsiteX0" fmla="*/ 0 w 1474384"/>
              <a:gd name="connsiteY0" fmla="*/ 0 h 89393"/>
              <a:gd name="connsiteX1" fmla="*/ 1474384 w 1474384"/>
              <a:gd name="connsiteY1" fmla="*/ 89393 h 89393"/>
              <a:gd name="connsiteX0" fmla="*/ 0 w 1474384"/>
              <a:gd name="connsiteY0" fmla="*/ 0 h 90057"/>
              <a:gd name="connsiteX1" fmla="*/ 1474384 w 1474384"/>
              <a:gd name="connsiteY1" fmla="*/ 89393 h 90057"/>
              <a:gd name="connsiteX0" fmla="*/ 0 w 1474384"/>
              <a:gd name="connsiteY0" fmla="*/ 0 h 90661"/>
              <a:gd name="connsiteX1" fmla="*/ 1474384 w 1474384"/>
              <a:gd name="connsiteY1" fmla="*/ 89393 h 90661"/>
              <a:gd name="connsiteX0" fmla="*/ 0 w 1474384"/>
              <a:gd name="connsiteY0" fmla="*/ 0 h 90550"/>
              <a:gd name="connsiteX1" fmla="*/ 1474384 w 1474384"/>
              <a:gd name="connsiteY1" fmla="*/ 89393 h 90550"/>
            </a:gdLst>
            <a:ahLst/>
            <a:cxnLst>
              <a:cxn ang="0">
                <a:pos x="connsiteX0" y="connsiteY0"/>
              </a:cxn>
              <a:cxn ang="0">
                <a:pos x="connsiteX1" y="connsiteY1"/>
              </a:cxn>
            </a:cxnLst>
            <a:rect l="l" t="t" r="r" b="b"/>
            <a:pathLst>
              <a:path w="1474384" h="90550">
                <a:moveTo>
                  <a:pt x="0" y="0"/>
                </a:moveTo>
                <a:cubicBezTo>
                  <a:pt x="605704" y="2694"/>
                  <a:pt x="924301" y="102324"/>
                  <a:pt x="1474384" y="89393"/>
                </a:cubicBezTo>
              </a:path>
            </a:pathLst>
          </a:custGeom>
          <a:noFill/>
          <a:ln w="19050" cap="rnd" cmpd="sng" algn="ctr">
            <a:solidFill>
              <a:srgbClr val="0070C0"/>
            </a:solidFill>
            <a:prstDash val="solid"/>
            <a:round/>
            <a:headEnd type="none" w="sm" len="sm"/>
            <a:tailEnd type="none" w="sm" len="sm"/>
          </a:ln>
          <a:effectLst/>
        </p:spPr>
        <p:txBody>
          <a:bodyPr rtlCol="0" anchor="ctr"/>
          <a:lstStyle/>
          <a:p>
            <a:pPr algn="ctr"/>
            <a:endParaRPr lang="en-US" dirty="0"/>
          </a:p>
        </p:txBody>
      </p:sp>
      <p:sp>
        <p:nvSpPr>
          <p:cNvPr id="26" name="Freeform 25"/>
          <p:cNvSpPr/>
          <p:nvPr/>
        </p:nvSpPr>
        <p:spPr bwMode="auto">
          <a:xfrm flipV="1">
            <a:off x="2954036" y="1061014"/>
            <a:ext cx="1489713" cy="702872"/>
          </a:xfrm>
          <a:custGeom>
            <a:avLst/>
            <a:gdLst>
              <a:gd name="connsiteX0" fmla="*/ 63314 w 986334"/>
              <a:gd name="connsiteY0" fmla="*/ 0 h 1417525"/>
              <a:gd name="connsiteX1" fmla="*/ 81602 w 986334"/>
              <a:gd name="connsiteY1" fmla="*/ 124968 h 1417525"/>
              <a:gd name="connsiteX2" fmla="*/ 864938 w 986334"/>
              <a:gd name="connsiteY2" fmla="*/ 329184 h 1417525"/>
              <a:gd name="connsiteX3" fmla="*/ 980762 w 986334"/>
              <a:gd name="connsiteY3" fmla="*/ 1347216 h 1417525"/>
              <a:gd name="connsiteX4" fmla="*/ 834458 w 986334"/>
              <a:gd name="connsiteY4" fmla="*/ 1328928 h 1417525"/>
              <a:gd name="connsiteX5" fmla="*/ 828362 w 986334"/>
              <a:gd name="connsiteY5" fmla="*/ 1325880 h 1417525"/>
              <a:gd name="connsiteX6" fmla="*/ 831410 w 986334"/>
              <a:gd name="connsiteY6" fmla="*/ 1267968 h 1417525"/>
              <a:gd name="connsiteX0" fmla="*/ 63314 w 986334"/>
              <a:gd name="connsiteY0" fmla="*/ 0 h 1417525"/>
              <a:gd name="connsiteX1" fmla="*/ 81602 w 986334"/>
              <a:gd name="connsiteY1" fmla="*/ 124968 h 1417525"/>
              <a:gd name="connsiteX2" fmla="*/ 864938 w 986334"/>
              <a:gd name="connsiteY2" fmla="*/ 329184 h 1417525"/>
              <a:gd name="connsiteX3" fmla="*/ 980762 w 986334"/>
              <a:gd name="connsiteY3" fmla="*/ 1347216 h 1417525"/>
              <a:gd name="connsiteX4" fmla="*/ 834458 w 986334"/>
              <a:gd name="connsiteY4" fmla="*/ 1328928 h 1417525"/>
              <a:gd name="connsiteX5" fmla="*/ 828362 w 986334"/>
              <a:gd name="connsiteY5" fmla="*/ 1325880 h 1417525"/>
              <a:gd name="connsiteX0" fmla="*/ 63314 w 951847"/>
              <a:gd name="connsiteY0" fmla="*/ 0 h 1340466"/>
              <a:gd name="connsiteX1" fmla="*/ 81602 w 951847"/>
              <a:gd name="connsiteY1" fmla="*/ 124968 h 1340466"/>
              <a:gd name="connsiteX2" fmla="*/ 864938 w 951847"/>
              <a:gd name="connsiteY2" fmla="*/ 329184 h 1340466"/>
              <a:gd name="connsiteX3" fmla="*/ 928946 w 951847"/>
              <a:gd name="connsiteY3" fmla="*/ 1191768 h 1340466"/>
              <a:gd name="connsiteX4" fmla="*/ 834458 w 951847"/>
              <a:gd name="connsiteY4" fmla="*/ 1328928 h 1340466"/>
              <a:gd name="connsiteX5" fmla="*/ 828362 w 951847"/>
              <a:gd name="connsiteY5" fmla="*/ 1325880 h 1340466"/>
              <a:gd name="connsiteX0" fmla="*/ 55156 w 921247"/>
              <a:gd name="connsiteY0" fmla="*/ 0 h 1340466"/>
              <a:gd name="connsiteX1" fmla="*/ 73444 w 921247"/>
              <a:gd name="connsiteY1" fmla="*/ 124968 h 1340466"/>
              <a:gd name="connsiteX2" fmla="*/ 734861 w 921247"/>
              <a:gd name="connsiteY2" fmla="*/ 256032 h 1340466"/>
              <a:gd name="connsiteX3" fmla="*/ 856780 w 921247"/>
              <a:gd name="connsiteY3" fmla="*/ 329184 h 1340466"/>
              <a:gd name="connsiteX4" fmla="*/ 920788 w 921247"/>
              <a:gd name="connsiteY4" fmla="*/ 1191768 h 1340466"/>
              <a:gd name="connsiteX5" fmla="*/ 826300 w 921247"/>
              <a:gd name="connsiteY5" fmla="*/ 1328928 h 1340466"/>
              <a:gd name="connsiteX6" fmla="*/ 820204 w 921247"/>
              <a:gd name="connsiteY6" fmla="*/ 1325880 h 1340466"/>
              <a:gd name="connsiteX0" fmla="*/ 23306 w 889397"/>
              <a:gd name="connsiteY0" fmla="*/ 0 h 1340466"/>
              <a:gd name="connsiteX1" fmla="*/ 133034 w 889397"/>
              <a:gd name="connsiteY1" fmla="*/ 137160 h 1340466"/>
              <a:gd name="connsiteX2" fmla="*/ 703011 w 889397"/>
              <a:gd name="connsiteY2" fmla="*/ 256032 h 1340466"/>
              <a:gd name="connsiteX3" fmla="*/ 824930 w 889397"/>
              <a:gd name="connsiteY3" fmla="*/ 329184 h 1340466"/>
              <a:gd name="connsiteX4" fmla="*/ 888938 w 889397"/>
              <a:gd name="connsiteY4" fmla="*/ 1191768 h 1340466"/>
              <a:gd name="connsiteX5" fmla="*/ 794450 w 889397"/>
              <a:gd name="connsiteY5" fmla="*/ 1328928 h 1340466"/>
              <a:gd name="connsiteX6" fmla="*/ 788354 w 889397"/>
              <a:gd name="connsiteY6" fmla="*/ 1325880 h 1340466"/>
              <a:gd name="connsiteX0" fmla="*/ 5254 w 871345"/>
              <a:gd name="connsiteY0" fmla="*/ 0 h 1340466"/>
              <a:gd name="connsiteX1" fmla="*/ 114982 w 871345"/>
              <a:gd name="connsiteY1" fmla="*/ 137160 h 1340466"/>
              <a:gd name="connsiteX2" fmla="*/ 684959 w 871345"/>
              <a:gd name="connsiteY2" fmla="*/ 256032 h 1340466"/>
              <a:gd name="connsiteX3" fmla="*/ 806878 w 871345"/>
              <a:gd name="connsiteY3" fmla="*/ 329184 h 1340466"/>
              <a:gd name="connsiteX4" fmla="*/ 870886 w 871345"/>
              <a:gd name="connsiteY4" fmla="*/ 1191768 h 1340466"/>
              <a:gd name="connsiteX5" fmla="*/ 776398 w 871345"/>
              <a:gd name="connsiteY5" fmla="*/ 1328928 h 1340466"/>
              <a:gd name="connsiteX6" fmla="*/ 770302 w 871345"/>
              <a:gd name="connsiteY6" fmla="*/ 1325880 h 1340466"/>
              <a:gd name="connsiteX0" fmla="*/ 14120 w 880211"/>
              <a:gd name="connsiteY0" fmla="*/ 0 h 1340466"/>
              <a:gd name="connsiteX1" fmla="*/ 123848 w 880211"/>
              <a:gd name="connsiteY1" fmla="*/ 137160 h 1340466"/>
              <a:gd name="connsiteX2" fmla="*/ 693825 w 880211"/>
              <a:gd name="connsiteY2" fmla="*/ 256032 h 1340466"/>
              <a:gd name="connsiteX3" fmla="*/ 815744 w 880211"/>
              <a:gd name="connsiteY3" fmla="*/ 329184 h 1340466"/>
              <a:gd name="connsiteX4" fmla="*/ 879752 w 880211"/>
              <a:gd name="connsiteY4" fmla="*/ 1191768 h 1340466"/>
              <a:gd name="connsiteX5" fmla="*/ 785264 w 880211"/>
              <a:gd name="connsiteY5" fmla="*/ 1328928 h 1340466"/>
              <a:gd name="connsiteX6" fmla="*/ 779168 w 880211"/>
              <a:gd name="connsiteY6" fmla="*/ 1325880 h 1340466"/>
              <a:gd name="connsiteX0" fmla="*/ 17184 w 883275"/>
              <a:gd name="connsiteY0" fmla="*/ 0 h 1340466"/>
              <a:gd name="connsiteX1" fmla="*/ 126912 w 883275"/>
              <a:gd name="connsiteY1" fmla="*/ 137160 h 1340466"/>
              <a:gd name="connsiteX2" fmla="*/ 696889 w 883275"/>
              <a:gd name="connsiteY2" fmla="*/ 256032 h 1340466"/>
              <a:gd name="connsiteX3" fmla="*/ 818808 w 883275"/>
              <a:gd name="connsiteY3" fmla="*/ 329184 h 1340466"/>
              <a:gd name="connsiteX4" fmla="*/ 882816 w 883275"/>
              <a:gd name="connsiteY4" fmla="*/ 1191768 h 1340466"/>
              <a:gd name="connsiteX5" fmla="*/ 788328 w 883275"/>
              <a:gd name="connsiteY5" fmla="*/ 1328928 h 1340466"/>
              <a:gd name="connsiteX6" fmla="*/ 782232 w 883275"/>
              <a:gd name="connsiteY6" fmla="*/ 1325880 h 1340466"/>
              <a:gd name="connsiteX0" fmla="*/ 17184 w 883259"/>
              <a:gd name="connsiteY0" fmla="*/ 0 h 1340466"/>
              <a:gd name="connsiteX1" fmla="*/ 126912 w 883259"/>
              <a:gd name="connsiteY1" fmla="*/ 137160 h 1340466"/>
              <a:gd name="connsiteX2" fmla="*/ 696889 w 883259"/>
              <a:gd name="connsiteY2" fmla="*/ 256032 h 1340466"/>
              <a:gd name="connsiteX3" fmla="*/ 706033 w 883259"/>
              <a:gd name="connsiteY3" fmla="*/ 252984 h 1340466"/>
              <a:gd name="connsiteX4" fmla="*/ 818808 w 883259"/>
              <a:gd name="connsiteY4" fmla="*/ 329184 h 1340466"/>
              <a:gd name="connsiteX5" fmla="*/ 882816 w 883259"/>
              <a:gd name="connsiteY5" fmla="*/ 1191768 h 1340466"/>
              <a:gd name="connsiteX6" fmla="*/ 788328 w 883259"/>
              <a:gd name="connsiteY6" fmla="*/ 1328928 h 1340466"/>
              <a:gd name="connsiteX7" fmla="*/ 782232 w 883259"/>
              <a:gd name="connsiteY7" fmla="*/ 1325880 h 1340466"/>
              <a:gd name="connsiteX0" fmla="*/ 17184 w 883275"/>
              <a:gd name="connsiteY0" fmla="*/ 0 h 1340466"/>
              <a:gd name="connsiteX1" fmla="*/ 126912 w 883275"/>
              <a:gd name="connsiteY1" fmla="*/ 137160 h 1340466"/>
              <a:gd name="connsiteX2" fmla="*/ 696889 w 883275"/>
              <a:gd name="connsiteY2" fmla="*/ 256032 h 1340466"/>
              <a:gd name="connsiteX3" fmla="*/ 818808 w 883275"/>
              <a:gd name="connsiteY3" fmla="*/ 329184 h 1340466"/>
              <a:gd name="connsiteX4" fmla="*/ 882816 w 883275"/>
              <a:gd name="connsiteY4" fmla="*/ 1191768 h 1340466"/>
              <a:gd name="connsiteX5" fmla="*/ 788328 w 883275"/>
              <a:gd name="connsiteY5" fmla="*/ 1328928 h 1340466"/>
              <a:gd name="connsiteX6" fmla="*/ 782232 w 883275"/>
              <a:gd name="connsiteY6" fmla="*/ 1325880 h 1340466"/>
              <a:gd name="connsiteX0" fmla="*/ 17571 w 900384"/>
              <a:gd name="connsiteY0" fmla="*/ 0 h 1340466"/>
              <a:gd name="connsiteX1" fmla="*/ 127299 w 900384"/>
              <a:gd name="connsiteY1" fmla="*/ 137160 h 1340466"/>
              <a:gd name="connsiteX2" fmla="*/ 819195 w 900384"/>
              <a:gd name="connsiteY2" fmla="*/ 329184 h 1340466"/>
              <a:gd name="connsiteX3" fmla="*/ 883203 w 900384"/>
              <a:gd name="connsiteY3" fmla="*/ 1191768 h 1340466"/>
              <a:gd name="connsiteX4" fmla="*/ 788715 w 900384"/>
              <a:gd name="connsiteY4" fmla="*/ 1328928 h 1340466"/>
              <a:gd name="connsiteX5" fmla="*/ 782619 w 900384"/>
              <a:gd name="connsiteY5" fmla="*/ 1325880 h 1340466"/>
              <a:gd name="connsiteX0" fmla="*/ 19982 w 949896"/>
              <a:gd name="connsiteY0" fmla="*/ 0 h 1340466"/>
              <a:gd name="connsiteX1" fmla="*/ 129710 w 949896"/>
              <a:gd name="connsiteY1" fmla="*/ 137160 h 1340466"/>
              <a:gd name="connsiteX2" fmla="*/ 891710 w 949896"/>
              <a:gd name="connsiteY2" fmla="*/ 591312 h 1340466"/>
              <a:gd name="connsiteX3" fmla="*/ 885614 w 949896"/>
              <a:gd name="connsiteY3" fmla="*/ 1191768 h 1340466"/>
              <a:gd name="connsiteX4" fmla="*/ 791126 w 949896"/>
              <a:gd name="connsiteY4" fmla="*/ 1328928 h 1340466"/>
              <a:gd name="connsiteX5" fmla="*/ 785030 w 949896"/>
              <a:gd name="connsiteY5" fmla="*/ 1325880 h 1340466"/>
              <a:gd name="connsiteX0" fmla="*/ 19982 w 897641"/>
              <a:gd name="connsiteY0" fmla="*/ 0 h 1340466"/>
              <a:gd name="connsiteX1" fmla="*/ 129710 w 897641"/>
              <a:gd name="connsiteY1" fmla="*/ 137160 h 1340466"/>
              <a:gd name="connsiteX2" fmla="*/ 891710 w 897641"/>
              <a:gd name="connsiteY2" fmla="*/ 591312 h 1340466"/>
              <a:gd name="connsiteX3" fmla="*/ 885614 w 897641"/>
              <a:gd name="connsiteY3" fmla="*/ 1191768 h 1340466"/>
              <a:gd name="connsiteX4" fmla="*/ 791126 w 897641"/>
              <a:gd name="connsiteY4" fmla="*/ 1328928 h 1340466"/>
              <a:gd name="connsiteX5" fmla="*/ 785030 w 897641"/>
              <a:gd name="connsiteY5" fmla="*/ 1325880 h 1340466"/>
              <a:gd name="connsiteX0" fmla="*/ 19982 w 898868"/>
              <a:gd name="connsiteY0" fmla="*/ 0 h 1340466"/>
              <a:gd name="connsiteX1" fmla="*/ 129710 w 898868"/>
              <a:gd name="connsiteY1" fmla="*/ 137160 h 1340466"/>
              <a:gd name="connsiteX2" fmla="*/ 891710 w 898868"/>
              <a:gd name="connsiteY2" fmla="*/ 591312 h 1340466"/>
              <a:gd name="connsiteX3" fmla="*/ 885614 w 898868"/>
              <a:gd name="connsiteY3" fmla="*/ 1191768 h 1340466"/>
              <a:gd name="connsiteX4" fmla="*/ 791126 w 898868"/>
              <a:gd name="connsiteY4" fmla="*/ 1328928 h 1340466"/>
              <a:gd name="connsiteX5" fmla="*/ 785030 w 898868"/>
              <a:gd name="connsiteY5" fmla="*/ 1325880 h 1340466"/>
              <a:gd name="connsiteX0" fmla="*/ 1019 w 879905"/>
              <a:gd name="connsiteY0" fmla="*/ 0 h 1340466"/>
              <a:gd name="connsiteX1" fmla="*/ 110747 w 879905"/>
              <a:gd name="connsiteY1" fmla="*/ 137160 h 1340466"/>
              <a:gd name="connsiteX2" fmla="*/ 872747 w 879905"/>
              <a:gd name="connsiteY2" fmla="*/ 591312 h 1340466"/>
              <a:gd name="connsiteX3" fmla="*/ 866651 w 879905"/>
              <a:gd name="connsiteY3" fmla="*/ 1191768 h 1340466"/>
              <a:gd name="connsiteX4" fmla="*/ 772163 w 879905"/>
              <a:gd name="connsiteY4" fmla="*/ 1328928 h 1340466"/>
              <a:gd name="connsiteX5" fmla="*/ 766067 w 879905"/>
              <a:gd name="connsiteY5" fmla="*/ 1325880 h 1340466"/>
              <a:gd name="connsiteX0" fmla="*/ 0 w 917285"/>
              <a:gd name="connsiteY0" fmla="*/ 0 h 1340466"/>
              <a:gd name="connsiteX1" fmla="*/ 280416 w 917285"/>
              <a:gd name="connsiteY1" fmla="*/ 146304 h 1340466"/>
              <a:gd name="connsiteX2" fmla="*/ 871728 w 917285"/>
              <a:gd name="connsiteY2" fmla="*/ 591312 h 1340466"/>
              <a:gd name="connsiteX3" fmla="*/ 865632 w 917285"/>
              <a:gd name="connsiteY3" fmla="*/ 1191768 h 1340466"/>
              <a:gd name="connsiteX4" fmla="*/ 771144 w 917285"/>
              <a:gd name="connsiteY4" fmla="*/ 1328928 h 1340466"/>
              <a:gd name="connsiteX5" fmla="*/ 765048 w 917285"/>
              <a:gd name="connsiteY5" fmla="*/ 1325880 h 1340466"/>
              <a:gd name="connsiteX0" fmla="*/ 0 w 917285"/>
              <a:gd name="connsiteY0" fmla="*/ 0 h 1340466"/>
              <a:gd name="connsiteX1" fmla="*/ 280416 w 917285"/>
              <a:gd name="connsiteY1" fmla="*/ 146304 h 1340466"/>
              <a:gd name="connsiteX2" fmla="*/ 871728 w 917285"/>
              <a:gd name="connsiteY2" fmla="*/ 591312 h 1340466"/>
              <a:gd name="connsiteX3" fmla="*/ 865632 w 917285"/>
              <a:gd name="connsiteY3" fmla="*/ 1191768 h 1340466"/>
              <a:gd name="connsiteX4" fmla="*/ 771144 w 917285"/>
              <a:gd name="connsiteY4" fmla="*/ 1328928 h 1340466"/>
              <a:gd name="connsiteX5" fmla="*/ 765048 w 917285"/>
              <a:gd name="connsiteY5" fmla="*/ 1325880 h 1340466"/>
              <a:gd name="connsiteX0" fmla="*/ 0 w 917285"/>
              <a:gd name="connsiteY0" fmla="*/ 0 h 1340466"/>
              <a:gd name="connsiteX1" fmla="*/ 280416 w 917285"/>
              <a:gd name="connsiteY1" fmla="*/ 146304 h 1340466"/>
              <a:gd name="connsiteX2" fmla="*/ 871728 w 917285"/>
              <a:gd name="connsiteY2" fmla="*/ 591312 h 1340466"/>
              <a:gd name="connsiteX3" fmla="*/ 865632 w 917285"/>
              <a:gd name="connsiteY3" fmla="*/ 1191768 h 1340466"/>
              <a:gd name="connsiteX4" fmla="*/ 771144 w 917285"/>
              <a:gd name="connsiteY4" fmla="*/ 1328928 h 1340466"/>
              <a:gd name="connsiteX5" fmla="*/ 765048 w 917285"/>
              <a:gd name="connsiteY5" fmla="*/ 1325880 h 1340466"/>
              <a:gd name="connsiteX0" fmla="*/ 0 w 917285"/>
              <a:gd name="connsiteY0" fmla="*/ 0 h 1340466"/>
              <a:gd name="connsiteX1" fmla="*/ 280416 w 917285"/>
              <a:gd name="connsiteY1" fmla="*/ 137160 h 1340466"/>
              <a:gd name="connsiteX2" fmla="*/ 871728 w 917285"/>
              <a:gd name="connsiteY2" fmla="*/ 591312 h 1340466"/>
              <a:gd name="connsiteX3" fmla="*/ 865632 w 917285"/>
              <a:gd name="connsiteY3" fmla="*/ 1191768 h 1340466"/>
              <a:gd name="connsiteX4" fmla="*/ 771144 w 917285"/>
              <a:gd name="connsiteY4" fmla="*/ 1328928 h 1340466"/>
              <a:gd name="connsiteX5" fmla="*/ 765048 w 917285"/>
              <a:gd name="connsiteY5" fmla="*/ 1325880 h 1340466"/>
              <a:gd name="connsiteX0" fmla="*/ 0 w 917285"/>
              <a:gd name="connsiteY0" fmla="*/ 0 h 1340466"/>
              <a:gd name="connsiteX1" fmla="*/ 280416 w 917285"/>
              <a:gd name="connsiteY1" fmla="*/ 137160 h 1340466"/>
              <a:gd name="connsiteX2" fmla="*/ 871728 w 917285"/>
              <a:gd name="connsiteY2" fmla="*/ 591312 h 1340466"/>
              <a:gd name="connsiteX3" fmla="*/ 865632 w 917285"/>
              <a:gd name="connsiteY3" fmla="*/ 1191768 h 1340466"/>
              <a:gd name="connsiteX4" fmla="*/ 771144 w 917285"/>
              <a:gd name="connsiteY4" fmla="*/ 1328928 h 1340466"/>
              <a:gd name="connsiteX5" fmla="*/ 765048 w 917285"/>
              <a:gd name="connsiteY5" fmla="*/ 1325880 h 1340466"/>
              <a:gd name="connsiteX0" fmla="*/ 0 w 909622"/>
              <a:gd name="connsiteY0" fmla="*/ 0 h 1340466"/>
              <a:gd name="connsiteX1" fmla="*/ 384048 w 909622"/>
              <a:gd name="connsiteY1" fmla="*/ 137160 h 1340466"/>
              <a:gd name="connsiteX2" fmla="*/ 871728 w 909622"/>
              <a:gd name="connsiteY2" fmla="*/ 591312 h 1340466"/>
              <a:gd name="connsiteX3" fmla="*/ 865632 w 909622"/>
              <a:gd name="connsiteY3" fmla="*/ 1191768 h 1340466"/>
              <a:gd name="connsiteX4" fmla="*/ 771144 w 909622"/>
              <a:gd name="connsiteY4" fmla="*/ 1328928 h 1340466"/>
              <a:gd name="connsiteX5" fmla="*/ 765048 w 909622"/>
              <a:gd name="connsiteY5" fmla="*/ 1325880 h 1340466"/>
              <a:gd name="connsiteX0" fmla="*/ 0 w 877659"/>
              <a:gd name="connsiteY0" fmla="*/ 0 h 1340466"/>
              <a:gd name="connsiteX1" fmla="*/ 384048 w 877659"/>
              <a:gd name="connsiteY1" fmla="*/ 137160 h 1340466"/>
              <a:gd name="connsiteX2" fmla="*/ 871728 w 877659"/>
              <a:gd name="connsiteY2" fmla="*/ 591312 h 1340466"/>
              <a:gd name="connsiteX3" fmla="*/ 865632 w 877659"/>
              <a:gd name="connsiteY3" fmla="*/ 1191768 h 1340466"/>
              <a:gd name="connsiteX4" fmla="*/ 771144 w 877659"/>
              <a:gd name="connsiteY4" fmla="*/ 1328928 h 1340466"/>
              <a:gd name="connsiteX5" fmla="*/ 765048 w 877659"/>
              <a:gd name="connsiteY5" fmla="*/ 1325880 h 1340466"/>
              <a:gd name="connsiteX0" fmla="*/ 0 w 881443"/>
              <a:gd name="connsiteY0" fmla="*/ 0 h 1340466"/>
              <a:gd name="connsiteX1" fmla="*/ 384048 w 881443"/>
              <a:gd name="connsiteY1" fmla="*/ 137160 h 1340466"/>
              <a:gd name="connsiteX2" fmla="*/ 871728 w 881443"/>
              <a:gd name="connsiteY2" fmla="*/ 591312 h 1340466"/>
              <a:gd name="connsiteX3" fmla="*/ 865632 w 881443"/>
              <a:gd name="connsiteY3" fmla="*/ 1191768 h 1340466"/>
              <a:gd name="connsiteX4" fmla="*/ 771144 w 881443"/>
              <a:gd name="connsiteY4" fmla="*/ 1328928 h 1340466"/>
              <a:gd name="connsiteX5" fmla="*/ 765048 w 881443"/>
              <a:gd name="connsiteY5" fmla="*/ 1325880 h 1340466"/>
              <a:gd name="connsiteX0" fmla="*/ 0 w 881443"/>
              <a:gd name="connsiteY0" fmla="*/ 0 h 1328928"/>
              <a:gd name="connsiteX1" fmla="*/ 384048 w 881443"/>
              <a:gd name="connsiteY1" fmla="*/ 137160 h 1328928"/>
              <a:gd name="connsiteX2" fmla="*/ 871728 w 881443"/>
              <a:gd name="connsiteY2" fmla="*/ 591312 h 1328928"/>
              <a:gd name="connsiteX3" fmla="*/ 865632 w 881443"/>
              <a:gd name="connsiteY3" fmla="*/ 1191768 h 1328928"/>
              <a:gd name="connsiteX4" fmla="*/ 771144 w 881443"/>
              <a:gd name="connsiteY4" fmla="*/ 1328928 h 1328928"/>
              <a:gd name="connsiteX0" fmla="*/ 0 w 881443"/>
              <a:gd name="connsiteY0" fmla="*/ 0 h 1356360"/>
              <a:gd name="connsiteX1" fmla="*/ 384048 w 881443"/>
              <a:gd name="connsiteY1" fmla="*/ 137160 h 1356360"/>
              <a:gd name="connsiteX2" fmla="*/ 871728 w 881443"/>
              <a:gd name="connsiteY2" fmla="*/ 591312 h 1356360"/>
              <a:gd name="connsiteX3" fmla="*/ 865632 w 881443"/>
              <a:gd name="connsiteY3" fmla="*/ 1191768 h 1356360"/>
              <a:gd name="connsiteX4" fmla="*/ 771144 w 881443"/>
              <a:gd name="connsiteY4" fmla="*/ 1356360 h 1356360"/>
              <a:gd name="connsiteX0" fmla="*/ 0 w 878850"/>
              <a:gd name="connsiteY0" fmla="*/ 0 h 1356360"/>
              <a:gd name="connsiteX1" fmla="*/ 384048 w 878850"/>
              <a:gd name="connsiteY1" fmla="*/ 137160 h 1356360"/>
              <a:gd name="connsiteX2" fmla="*/ 871728 w 878850"/>
              <a:gd name="connsiteY2" fmla="*/ 591312 h 1356360"/>
              <a:gd name="connsiteX3" fmla="*/ 865632 w 878850"/>
              <a:gd name="connsiteY3" fmla="*/ 1191768 h 1356360"/>
              <a:gd name="connsiteX4" fmla="*/ 832105 w 878850"/>
              <a:gd name="connsiteY4" fmla="*/ 1331976 h 1356360"/>
              <a:gd name="connsiteX5" fmla="*/ 771144 w 878850"/>
              <a:gd name="connsiteY5" fmla="*/ 1356360 h 1356360"/>
              <a:gd name="connsiteX0" fmla="*/ 0 w 881443"/>
              <a:gd name="connsiteY0" fmla="*/ 0 h 1356360"/>
              <a:gd name="connsiteX1" fmla="*/ 384048 w 881443"/>
              <a:gd name="connsiteY1" fmla="*/ 137160 h 1356360"/>
              <a:gd name="connsiteX2" fmla="*/ 871728 w 881443"/>
              <a:gd name="connsiteY2" fmla="*/ 591312 h 1356360"/>
              <a:gd name="connsiteX3" fmla="*/ 865632 w 881443"/>
              <a:gd name="connsiteY3" fmla="*/ 1191768 h 1356360"/>
              <a:gd name="connsiteX4" fmla="*/ 771144 w 881443"/>
              <a:gd name="connsiteY4" fmla="*/ 1356360 h 1356360"/>
              <a:gd name="connsiteX0" fmla="*/ 0 w 881443"/>
              <a:gd name="connsiteY0" fmla="*/ 0 h 1356360"/>
              <a:gd name="connsiteX1" fmla="*/ 384048 w 881443"/>
              <a:gd name="connsiteY1" fmla="*/ 137160 h 1356360"/>
              <a:gd name="connsiteX2" fmla="*/ 871728 w 881443"/>
              <a:gd name="connsiteY2" fmla="*/ 591312 h 1356360"/>
              <a:gd name="connsiteX3" fmla="*/ 865632 w 881443"/>
              <a:gd name="connsiteY3" fmla="*/ 1191768 h 1356360"/>
              <a:gd name="connsiteX4" fmla="*/ 771144 w 881443"/>
              <a:gd name="connsiteY4" fmla="*/ 1356360 h 1356360"/>
              <a:gd name="connsiteX0" fmla="*/ 0 w 881443"/>
              <a:gd name="connsiteY0" fmla="*/ 0 h 1356453"/>
              <a:gd name="connsiteX1" fmla="*/ 384048 w 881443"/>
              <a:gd name="connsiteY1" fmla="*/ 137160 h 1356453"/>
              <a:gd name="connsiteX2" fmla="*/ 871728 w 881443"/>
              <a:gd name="connsiteY2" fmla="*/ 591312 h 1356453"/>
              <a:gd name="connsiteX3" fmla="*/ 865632 w 881443"/>
              <a:gd name="connsiteY3" fmla="*/ 1191768 h 1356453"/>
              <a:gd name="connsiteX4" fmla="*/ 771144 w 881443"/>
              <a:gd name="connsiteY4" fmla="*/ 1356360 h 1356453"/>
              <a:gd name="connsiteX0" fmla="*/ 0 w 910198"/>
              <a:gd name="connsiteY0" fmla="*/ 0 h 1356388"/>
              <a:gd name="connsiteX1" fmla="*/ 384048 w 910198"/>
              <a:gd name="connsiteY1" fmla="*/ 137160 h 1356388"/>
              <a:gd name="connsiteX2" fmla="*/ 871728 w 910198"/>
              <a:gd name="connsiteY2" fmla="*/ 591312 h 1356388"/>
              <a:gd name="connsiteX3" fmla="*/ 877825 w 910198"/>
              <a:gd name="connsiteY3" fmla="*/ 1176528 h 1356388"/>
              <a:gd name="connsiteX4" fmla="*/ 865632 w 910198"/>
              <a:gd name="connsiteY4" fmla="*/ 1191768 h 1356388"/>
              <a:gd name="connsiteX5" fmla="*/ 771144 w 910198"/>
              <a:gd name="connsiteY5" fmla="*/ 1356360 h 1356388"/>
              <a:gd name="connsiteX0" fmla="*/ 0 w 907410"/>
              <a:gd name="connsiteY0" fmla="*/ 0 h 1356388"/>
              <a:gd name="connsiteX1" fmla="*/ 384048 w 907410"/>
              <a:gd name="connsiteY1" fmla="*/ 137160 h 1356388"/>
              <a:gd name="connsiteX2" fmla="*/ 871728 w 907410"/>
              <a:gd name="connsiteY2" fmla="*/ 591312 h 1356388"/>
              <a:gd name="connsiteX3" fmla="*/ 877825 w 907410"/>
              <a:gd name="connsiteY3" fmla="*/ 1176528 h 1356388"/>
              <a:gd name="connsiteX4" fmla="*/ 865632 w 907410"/>
              <a:gd name="connsiteY4" fmla="*/ 1191768 h 1356388"/>
              <a:gd name="connsiteX5" fmla="*/ 771144 w 907410"/>
              <a:gd name="connsiteY5" fmla="*/ 1356360 h 1356388"/>
              <a:gd name="connsiteX0" fmla="*/ 0 w 909622"/>
              <a:gd name="connsiteY0" fmla="*/ 0 h 1356388"/>
              <a:gd name="connsiteX1" fmla="*/ 384048 w 909622"/>
              <a:gd name="connsiteY1" fmla="*/ 137160 h 1356388"/>
              <a:gd name="connsiteX2" fmla="*/ 871728 w 909622"/>
              <a:gd name="connsiteY2" fmla="*/ 591312 h 1356388"/>
              <a:gd name="connsiteX3" fmla="*/ 865632 w 909622"/>
              <a:gd name="connsiteY3" fmla="*/ 1191768 h 1356388"/>
              <a:gd name="connsiteX4" fmla="*/ 771144 w 909622"/>
              <a:gd name="connsiteY4" fmla="*/ 1356360 h 1356388"/>
              <a:gd name="connsiteX0" fmla="*/ 0 w 906202"/>
              <a:gd name="connsiteY0" fmla="*/ 0 h 1356468"/>
              <a:gd name="connsiteX1" fmla="*/ 384048 w 906202"/>
              <a:gd name="connsiteY1" fmla="*/ 137160 h 1356468"/>
              <a:gd name="connsiteX2" fmla="*/ 871728 w 906202"/>
              <a:gd name="connsiteY2" fmla="*/ 591312 h 1356468"/>
              <a:gd name="connsiteX3" fmla="*/ 865632 w 906202"/>
              <a:gd name="connsiteY3" fmla="*/ 1191768 h 1356468"/>
              <a:gd name="connsiteX4" fmla="*/ 771144 w 906202"/>
              <a:gd name="connsiteY4" fmla="*/ 1356360 h 1356468"/>
              <a:gd name="connsiteX0" fmla="*/ 0 w 906849"/>
              <a:gd name="connsiteY0" fmla="*/ 0 h 1356419"/>
              <a:gd name="connsiteX1" fmla="*/ 384048 w 906849"/>
              <a:gd name="connsiteY1" fmla="*/ 137160 h 1356419"/>
              <a:gd name="connsiteX2" fmla="*/ 871728 w 906849"/>
              <a:gd name="connsiteY2" fmla="*/ 591312 h 1356419"/>
              <a:gd name="connsiteX3" fmla="*/ 865632 w 906849"/>
              <a:gd name="connsiteY3" fmla="*/ 1191768 h 1356419"/>
              <a:gd name="connsiteX4" fmla="*/ 771144 w 906849"/>
              <a:gd name="connsiteY4" fmla="*/ 1356360 h 1356419"/>
              <a:gd name="connsiteX0" fmla="*/ 0 w 911072"/>
              <a:gd name="connsiteY0" fmla="*/ 0 h 1356394"/>
              <a:gd name="connsiteX1" fmla="*/ 384048 w 911072"/>
              <a:gd name="connsiteY1" fmla="*/ 137160 h 1356394"/>
              <a:gd name="connsiteX2" fmla="*/ 871728 w 911072"/>
              <a:gd name="connsiteY2" fmla="*/ 591312 h 1356394"/>
              <a:gd name="connsiteX3" fmla="*/ 877824 w 911072"/>
              <a:gd name="connsiteY3" fmla="*/ 1143000 h 1356394"/>
              <a:gd name="connsiteX4" fmla="*/ 771144 w 911072"/>
              <a:gd name="connsiteY4" fmla="*/ 1356360 h 1356394"/>
              <a:gd name="connsiteX0" fmla="*/ 0 w 911072"/>
              <a:gd name="connsiteY0" fmla="*/ 0 h 1356402"/>
              <a:gd name="connsiteX1" fmla="*/ 384048 w 911072"/>
              <a:gd name="connsiteY1" fmla="*/ 137160 h 1356402"/>
              <a:gd name="connsiteX2" fmla="*/ 871728 w 911072"/>
              <a:gd name="connsiteY2" fmla="*/ 591312 h 1356402"/>
              <a:gd name="connsiteX3" fmla="*/ 877824 w 911072"/>
              <a:gd name="connsiteY3" fmla="*/ 1143000 h 1356402"/>
              <a:gd name="connsiteX4" fmla="*/ 771144 w 911072"/>
              <a:gd name="connsiteY4" fmla="*/ 1356360 h 1356402"/>
              <a:gd name="connsiteX0" fmla="*/ 0 w 911072"/>
              <a:gd name="connsiteY0" fmla="*/ 0 h 1356422"/>
              <a:gd name="connsiteX1" fmla="*/ 384048 w 911072"/>
              <a:gd name="connsiteY1" fmla="*/ 137160 h 1356422"/>
              <a:gd name="connsiteX2" fmla="*/ 871728 w 911072"/>
              <a:gd name="connsiteY2" fmla="*/ 591312 h 1356422"/>
              <a:gd name="connsiteX3" fmla="*/ 877824 w 911072"/>
              <a:gd name="connsiteY3" fmla="*/ 1143000 h 1356422"/>
              <a:gd name="connsiteX4" fmla="*/ 771144 w 911072"/>
              <a:gd name="connsiteY4" fmla="*/ 1356360 h 1356422"/>
              <a:gd name="connsiteX0" fmla="*/ 0 w 914281"/>
              <a:gd name="connsiteY0" fmla="*/ 0 h 1356403"/>
              <a:gd name="connsiteX1" fmla="*/ 384048 w 914281"/>
              <a:gd name="connsiteY1" fmla="*/ 137160 h 1356403"/>
              <a:gd name="connsiteX2" fmla="*/ 871728 w 914281"/>
              <a:gd name="connsiteY2" fmla="*/ 594360 h 1356403"/>
              <a:gd name="connsiteX3" fmla="*/ 877824 w 914281"/>
              <a:gd name="connsiteY3" fmla="*/ 1143000 h 1356403"/>
              <a:gd name="connsiteX4" fmla="*/ 771144 w 914281"/>
              <a:gd name="connsiteY4" fmla="*/ 1356360 h 1356403"/>
              <a:gd name="connsiteX0" fmla="*/ 0 w 886478"/>
              <a:gd name="connsiteY0" fmla="*/ 0 h 1356403"/>
              <a:gd name="connsiteX1" fmla="*/ 384048 w 886478"/>
              <a:gd name="connsiteY1" fmla="*/ 137160 h 1356403"/>
              <a:gd name="connsiteX2" fmla="*/ 871728 w 886478"/>
              <a:gd name="connsiteY2" fmla="*/ 594360 h 1356403"/>
              <a:gd name="connsiteX3" fmla="*/ 877824 w 886478"/>
              <a:gd name="connsiteY3" fmla="*/ 1143000 h 1356403"/>
              <a:gd name="connsiteX4" fmla="*/ 771144 w 886478"/>
              <a:gd name="connsiteY4" fmla="*/ 1356360 h 1356403"/>
              <a:gd name="connsiteX0" fmla="*/ 0 w 883515"/>
              <a:gd name="connsiteY0" fmla="*/ 0 h 1356403"/>
              <a:gd name="connsiteX1" fmla="*/ 384048 w 883515"/>
              <a:gd name="connsiteY1" fmla="*/ 137160 h 1356403"/>
              <a:gd name="connsiteX2" fmla="*/ 871728 w 883515"/>
              <a:gd name="connsiteY2" fmla="*/ 594360 h 1356403"/>
              <a:gd name="connsiteX3" fmla="*/ 877824 w 883515"/>
              <a:gd name="connsiteY3" fmla="*/ 1143000 h 1356403"/>
              <a:gd name="connsiteX4" fmla="*/ 771144 w 883515"/>
              <a:gd name="connsiteY4" fmla="*/ 1356360 h 1356403"/>
              <a:gd name="connsiteX0" fmla="*/ 0 w 883515"/>
              <a:gd name="connsiteY0" fmla="*/ 0 h 1356403"/>
              <a:gd name="connsiteX1" fmla="*/ 384048 w 883515"/>
              <a:gd name="connsiteY1" fmla="*/ 137160 h 1356403"/>
              <a:gd name="connsiteX2" fmla="*/ 871728 w 883515"/>
              <a:gd name="connsiteY2" fmla="*/ 594360 h 1356403"/>
              <a:gd name="connsiteX3" fmla="*/ 877824 w 883515"/>
              <a:gd name="connsiteY3" fmla="*/ 1143000 h 1356403"/>
              <a:gd name="connsiteX4" fmla="*/ 771144 w 883515"/>
              <a:gd name="connsiteY4" fmla="*/ 1356360 h 1356403"/>
              <a:gd name="connsiteX0" fmla="*/ 0 w 883515"/>
              <a:gd name="connsiteY0" fmla="*/ 0 h 1356403"/>
              <a:gd name="connsiteX1" fmla="*/ 384048 w 883515"/>
              <a:gd name="connsiteY1" fmla="*/ 137160 h 1356403"/>
              <a:gd name="connsiteX2" fmla="*/ 871728 w 883515"/>
              <a:gd name="connsiteY2" fmla="*/ 594360 h 1356403"/>
              <a:gd name="connsiteX3" fmla="*/ 877824 w 883515"/>
              <a:gd name="connsiteY3" fmla="*/ 1143000 h 1356403"/>
              <a:gd name="connsiteX4" fmla="*/ 771144 w 883515"/>
              <a:gd name="connsiteY4" fmla="*/ 1356360 h 1356403"/>
              <a:gd name="connsiteX0" fmla="*/ 0 w 883515"/>
              <a:gd name="connsiteY0" fmla="*/ 0 h 1356403"/>
              <a:gd name="connsiteX1" fmla="*/ 384048 w 883515"/>
              <a:gd name="connsiteY1" fmla="*/ 137160 h 1356403"/>
              <a:gd name="connsiteX2" fmla="*/ 871728 w 883515"/>
              <a:gd name="connsiteY2" fmla="*/ 594360 h 1356403"/>
              <a:gd name="connsiteX3" fmla="*/ 877824 w 883515"/>
              <a:gd name="connsiteY3" fmla="*/ 1143000 h 1356403"/>
              <a:gd name="connsiteX4" fmla="*/ 771144 w 883515"/>
              <a:gd name="connsiteY4" fmla="*/ 1356360 h 1356403"/>
              <a:gd name="connsiteX0" fmla="*/ 0 w 885730"/>
              <a:gd name="connsiteY0" fmla="*/ 0 h 1356403"/>
              <a:gd name="connsiteX1" fmla="*/ 384048 w 885730"/>
              <a:gd name="connsiteY1" fmla="*/ 137160 h 1356403"/>
              <a:gd name="connsiteX2" fmla="*/ 871728 w 885730"/>
              <a:gd name="connsiteY2" fmla="*/ 594360 h 1356403"/>
              <a:gd name="connsiteX3" fmla="*/ 877824 w 885730"/>
              <a:gd name="connsiteY3" fmla="*/ 1143000 h 1356403"/>
              <a:gd name="connsiteX4" fmla="*/ 771144 w 885730"/>
              <a:gd name="connsiteY4" fmla="*/ 1356360 h 1356403"/>
              <a:gd name="connsiteX0" fmla="*/ 0 w 890254"/>
              <a:gd name="connsiteY0" fmla="*/ 0 h 1356403"/>
              <a:gd name="connsiteX1" fmla="*/ 384048 w 890254"/>
              <a:gd name="connsiteY1" fmla="*/ 137160 h 1356403"/>
              <a:gd name="connsiteX2" fmla="*/ 871728 w 890254"/>
              <a:gd name="connsiteY2" fmla="*/ 594360 h 1356403"/>
              <a:gd name="connsiteX3" fmla="*/ 877824 w 890254"/>
              <a:gd name="connsiteY3" fmla="*/ 1143000 h 1356403"/>
              <a:gd name="connsiteX4" fmla="*/ 771144 w 890254"/>
              <a:gd name="connsiteY4" fmla="*/ 1356360 h 1356403"/>
              <a:gd name="connsiteX0" fmla="*/ 0 w 890254"/>
              <a:gd name="connsiteY0" fmla="*/ 0 h 1263753"/>
              <a:gd name="connsiteX1" fmla="*/ 384048 w 890254"/>
              <a:gd name="connsiteY1" fmla="*/ 137160 h 1263753"/>
              <a:gd name="connsiteX2" fmla="*/ 871728 w 890254"/>
              <a:gd name="connsiteY2" fmla="*/ 594360 h 1263753"/>
              <a:gd name="connsiteX3" fmla="*/ 877824 w 890254"/>
              <a:gd name="connsiteY3" fmla="*/ 1143000 h 1263753"/>
              <a:gd name="connsiteX4" fmla="*/ 797814 w 890254"/>
              <a:gd name="connsiteY4" fmla="*/ 1263015 h 1263753"/>
              <a:gd name="connsiteX0" fmla="*/ 0 w 890254"/>
              <a:gd name="connsiteY0" fmla="*/ 0 h 1169181"/>
              <a:gd name="connsiteX1" fmla="*/ 384048 w 890254"/>
              <a:gd name="connsiteY1" fmla="*/ 137160 h 1169181"/>
              <a:gd name="connsiteX2" fmla="*/ 871728 w 890254"/>
              <a:gd name="connsiteY2" fmla="*/ 594360 h 1169181"/>
              <a:gd name="connsiteX3" fmla="*/ 877824 w 890254"/>
              <a:gd name="connsiteY3" fmla="*/ 1143000 h 1169181"/>
              <a:gd name="connsiteX4" fmla="*/ 782574 w 890254"/>
              <a:gd name="connsiteY4" fmla="*/ 891540 h 1169181"/>
              <a:gd name="connsiteX0" fmla="*/ 0 w 915869"/>
              <a:gd name="connsiteY0" fmla="*/ 0 h 891606"/>
              <a:gd name="connsiteX1" fmla="*/ 384048 w 915869"/>
              <a:gd name="connsiteY1" fmla="*/ 137160 h 891606"/>
              <a:gd name="connsiteX2" fmla="*/ 871728 w 915869"/>
              <a:gd name="connsiteY2" fmla="*/ 594360 h 891606"/>
              <a:gd name="connsiteX3" fmla="*/ 881634 w 915869"/>
              <a:gd name="connsiteY3" fmla="*/ 710565 h 891606"/>
              <a:gd name="connsiteX4" fmla="*/ 782574 w 915869"/>
              <a:gd name="connsiteY4" fmla="*/ 891540 h 891606"/>
              <a:gd name="connsiteX0" fmla="*/ 0 w 918367"/>
              <a:gd name="connsiteY0" fmla="*/ 0 h 891606"/>
              <a:gd name="connsiteX1" fmla="*/ 384048 w 918367"/>
              <a:gd name="connsiteY1" fmla="*/ 137160 h 891606"/>
              <a:gd name="connsiteX2" fmla="*/ 875538 w 918367"/>
              <a:gd name="connsiteY2" fmla="*/ 375285 h 891606"/>
              <a:gd name="connsiteX3" fmla="*/ 881634 w 918367"/>
              <a:gd name="connsiteY3" fmla="*/ 710565 h 891606"/>
              <a:gd name="connsiteX4" fmla="*/ 782574 w 918367"/>
              <a:gd name="connsiteY4" fmla="*/ 891540 h 891606"/>
              <a:gd name="connsiteX0" fmla="*/ 0 w 886493"/>
              <a:gd name="connsiteY0" fmla="*/ 0 h 891606"/>
              <a:gd name="connsiteX1" fmla="*/ 384048 w 886493"/>
              <a:gd name="connsiteY1" fmla="*/ 137160 h 891606"/>
              <a:gd name="connsiteX2" fmla="*/ 789813 w 886493"/>
              <a:gd name="connsiteY2" fmla="*/ 241935 h 891606"/>
              <a:gd name="connsiteX3" fmla="*/ 881634 w 886493"/>
              <a:gd name="connsiteY3" fmla="*/ 710565 h 891606"/>
              <a:gd name="connsiteX4" fmla="*/ 782574 w 886493"/>
              <a:gd name="connsiteY4" fmla="*/ 891540 h 891606"/>
              <a:gd name="connsiteX0" fmla="*/ 0 w 885578"/>
              <a:gd name="connsiteY0" fmla="*/ 0 h 891606"/>
              <a:gd name="connsiteX1" fmla="*/ 384048 w 885578"/>
              <a:gd name="connsiteY1" fmla="*/ 137160 h 891606"/>
              <a:gd name="connsiteX2" fmla="*/ 778383 w 885578"/>
              <a:gd name="connsiteY2" fmla="*/ 190500 h 891606"/>
              <a:gd name="connsiteX3" fmla="*/ 881634 w 885578"/>
              <a:gd name="connsiteY3" fmla="*/ 710565 h 891606"/>
              <a:gd name="connsiteX4" fmla="*/ 782574 w 885578"/>
              <a:gd name="connsiteY4" fmla="*/ 891540 h 891606"/>
              <a:gd name="connsiteX0" fmla="*/ 0 w 885578"/>
              <a:gd name="connsiteY0" fmla="*/ 0 h 891541"/>
              <a:gd name="connsiteX1" fmla="*/ 384048 w 885578"/>
              <a:gd name="connsiteY1" fmla="*/ 137160 h 891541"/>
              <a:gd name="connsiteX2" fmla="*/ 778383 w 885578"/>
              <a:gd name="connsiteY2" fmla="*/ 190500 h 891541"/>
              <a:gd name="connsiteX3" fmla="*/ 881634 w 885578"/>
              <a:gd name="connsiteY3" fmla="*/ 710565 h 891541"/>
              <a:gd name="connsiteX4" fmla="*/ 782574 w 885578"/>
              <a:gd name="connsiteY4" fmla="*/ 891540 h 891541"/>
              <a:gd name="connsiteX0" fmla="*/ 0 w 885578"/>
              <a:gd name="connsiteY0" fmla="*/ 0 h 891541"/>
              <a:gd name="connsiteX1" fmla="*/ 384048 w 885578"/>
              <a:gd name="connsiteY1" fmla="*/ 137160 h 891541"/>
              <a:gd name="connsiteX2" fmla="*/ 778383 w 885578"/>
              <a:gd name="connsiteY2" fmla="*/ 190500 h 891541"/>
              <a:gd name="connsiteX3" fmla="*/ 881634 w 885578"/>
              <a:gd name="connsiteY3" fmla="*/ 710565 h 891541"/>
              <a:gd name="connsiteX4" fmla="*/ 782574 w 885578"/>
              <a:gd name="connsiteY4" fmla="*/ 891540 h 891541"/>
              <a:gd name="connsiteX0" fmla="*/ 0 w 885578"/>
              <a:gd name="connsiteY0" fmla="*/ 0 h 891541"/>
              <a:gd name="connsiteX1" fmla="*/ 384048 w 885578"/>
              <a:gd name="connsiteY1" fmla="*/ 137160 h 891541"/>
              <a:gd name="connsiteX2" fmla="*/ 778383 w 885578"/>
              <a:gd name="connsiteY2" fmla="*/ 190500 h 891541"/>
              <a:gd name="connsiteX3" fmla="*/ 881634 w 885578"/>
              <a:gd name="connsiteY3" fmla="*/ 668655 h 891541"/>
              <a:gd name="connsiteX4" fmla="*/ 782574 w 885578"/>
              <a:gd name="connsiteY4" fmla="*/ 891540 h 891541"/>
              <a:gd name="connsiteX0" fmla="*/ 0 w 885578"/>
              <a:gd name="connsiteY0" fmla="*/ 0 h 891541"/>
              <a:gd name="connsiteX1" fmla="*/ 384048 w 885578"/>
              <a:gd name="connsiteY1" fmla="*/ 137160 h 891541"/>
              <a:gd name="connsiteX2" fmla="*/ 778383 w 885578"/>
              <a:gd name="connsiteY2" fmla="*/ 190500 h 891541"/>
              <a:gd name="connsiteX3" fmla="*/ 881634 w 885578"/>
              <a:gd name="connsiteY3" fmla="*/ 668655 h 891541"/>
              <a:gd name="connsiteX4" fmla="*/ 782574 w 885578"/>
              <a:gd name="connsiteY4" fmla="*/ 891540 h 891541"/>
              <a:gd name="connsiteX0" fmla="*/ 0 w 881634"/>
              <a:gd name="connsiteY0" fmla="*/ 0 h 891541"/>
              <a:gd name="connsiteX1" fmla="*/ 384048 w 881634"/>
              <a:gd name="connsiteY1" fmla="*/ 137160 h 891541"/>
              <a:gd name="connsiteX2" fmla="*/ 778383 w 881634"/>
              <a:gd name="connsiteY2" fmla="*/ 190500 h 891541"/>
              <a:gd name="connsiteX3" fmla="*/ 881634 w 881634"/>
              <a:gd name="connsiteY3" fmla="*/ 668655 h 891541"/>
              <a:gd name="connsiteX4" fmla="*/ 782574 w 881634"/>
              <a:gd name="connsiteY4" fmla="*/ 891540 h 891541"/>
              <a:gd name="connsiteX0" fmla="*/ 0 w 881634"/>
              <a:gd name="connsiteY0" fmla="*/ 0 h 891541"/>
              <a:gd name="connsiteX1" fmla="*/ 778383 w 881634"/>
              <a:gd name="connsiteY1" fmla="*/ 190500 h 891541"/>
              <a:gd name="connsiteX2" fmla="*/ 881634 w 881634"/>
              <a:gd name="connsiteY2" fmla="*/ 668655 h 891541"/>
              <a:gd name="connsiteX3" fmla="*/ 782574 w 881634"/>
              <a:gd name="connsiteY3" fmla="*/ 891540 h 891541"/>
              <a:gd name="connsiteX0" fmla="*/ 0 w 881634"/>
              <a:gd name="connsiteY0" fmla="*/ 0 h 891541"/>
              <a:gd name="connsiteX1" fmla="*/ 778383 w 881634"/>
              <a:gd name="connsiteY1" fmla="*/ 190500 h 891541"/>
              <a:gd name="connsiteX2" fmla="*/ 881634 w 881634"/>
              <a:gd name="connsiteY2" fmla="*/ 668655 h 891541"/>
              <a:gd name="connsiteX3" fmla="*/ 782574 w 881634"/>
              <a:gd name="connsiteY3" fmla="*/ 891540 h 891541"/>
              <a:gd name="connsiteX0" fmla="*/ 0 w 881634"/>
              <a:gd name="connsiteY0" fmla="*/ 0 h 891541"/>
              <a:gd name="connsiteX1" fmla="*/ 753618 w 881634"/>
              <a:gd name="connsiteY1" fmla="*/ 194310 h 891541"/>
              <a:gd name="connsiteX2" fmla="*/ 881634 w 881634"/>
              <a:gd name="connsiteY2" fmla="*/ 668655 h 891541"/>
              <a:gd name="connsiteX3" fmla="*/ 782574 w 881634"/>
              <a:gd name="connsiteY3" fmla="*/ 891540 h 891541"/>
              <a:gd name="connsiteX0" fmla="*/ 0 w 881634"/>
              <a:gd name="connsiteY0" fmla="*/ 0 h 891541"/>
              <a:gd name="connsiteX1" fmla="*/ 753618 w 881634"/>
              <a:gd name="connsiteY1" fmla="*/ 194310 h 891541"/>
              <a:gd name="connsiteX2" fmla="*/ 881634 w 881634"/>
              <a:gd name="connsiteY2" fmla="*/ 668655 h 891541"/>
              <a:gd name="connsiteX3" fmla="*/ 782574 w 881634"/>
              <a:gd name="connsiteY3" fmla="*/ 891540 h 891541"/>
              <a:gd name="connsiteX0" fmla="*/ 0 w 884558"/>
              <a:gd name="connsiteY0" fmla="*/ 0 h 891541"/>
              <a:gd name="connsiteX1" fmla="*/ 816483 w 884558"/>
              <a:gd name="connsiteY1" fmla="*/ 173355 h 891541"/>
              <a:gd name="connsiteX2" fmla="*/ 881634 w 884558"/>
              <a:gd name="connsiteY2" fmla="*/ 668655 h 891541"/>
              <a:gd name="connsiteX3" fmla="*/ 782574 w 884558"/>
              <a:gd name="connsiteY3" fmla="*/ 891540 h 891541"/>
              <a:gd name="connsiteX0" fmla="*/ 0 w 881634"/>
              <a:gd name="connsiteY0" fmla="*/ 0 h 891541"/>
              <a:gd name="connsiteX1" fmla="*/ 770763 w 881634"/>
              <a:gd name="connsiteY1" fmla="*/ 175260 h 891541"/>
              <a:gd name="connsiteX2" fmla="*/ 881634 w 881634"/>
              <a:gd name="connsiteY2" fmla="*/ 668655 h 891541"/>
              <a:gd name="connsiteX3" fmla="*/ 782574 w 881634"/>
              <a:gd name="connsiteY3" fmla="*/ 891540 h 891541"/>
              <a:gd name="connsiteX0" fmla="*/ 0 w 881634"/>
              <a:gd name="connsiteY0" fmla="*/ 0 h 891541"/>
              <a:gd name="connsiteX1" fmla="*/ 770763 w 881634"/>
              <a:gd name="connsiteY1" fmla="*/ 175260 h 891541"/>
              <a:gd name="connsiteX2" fmla="*/ 881634 w 881634"/>
              <a:gd name="connsiteY2" fmla="*/ 668655 h 891541"/>
              <a:gd name="connsiteX3" fmla="*/ 782574 w 881634"/>
              <a:gd name="connsiteY3" fmla="*/ 891540 h 891541"/>
              <a:gd name="connsiteX0" fmla="*/ 0 w 881634"/>
              <a:gd name="connsiteY0" fmla="*/ 0 h 891541"/>
              <a:gd name="connsiteX1" fmla="*/ 770763 w 881634"/>
              <a:gd name="connsiteY1" fmla="*/ 175260 h 891541"/>
              <a:gd name="connsiteX2" fmla="*/ 881634 w 881634"/>
              <a:gd name="connsiteY2" fmla="*/ 668655 h 891541"/>
              <a:gd name="connsiteX3" fmla="*/ 782574 w 881634"/>
              <a:gd name="connsiteY3" fmla="*/ 891540 h 891541"/>
              <a:gd name="connsiteX0" fmla="*/ 0 w 882236"/>
              <a:gd name="connsiteY0" fmla="*/ 0 h 891541"/>
              <a:gd name="connsiteX1" fmla="*/ 770763 w 882236"/>
              <a:gd name="connsiteY1" fmla="*/ 175260 h 891541"/>
              <a:gd name="connsiteX2" fmla="*/ 881634 w 882236"/>
              <a:gd name="connsiteY2" fmla="*/ 668655 h 891541"/>
              <a:gd name="connsiteX3" fmla="*/ 782574 w 882236"/>
              <a:gd name="connsiteY3" fmla="*/ 891540 h 891541"/>
              <a:gd name="connsiteX0" fmla="*/ 0 w 887647"/>
              <a:gd name="connsiteY0" fmla="*/ 0 h 891541"/>
              <a:gd name="connsiteX1" fmla="*/ 770763 w 887647"/>
              <a:gd name="connsiteY1" fmla="*/ 175260 h 891541"/>
              <a:gd name="connsiteX2" fmla="*/ 881634 w 887647"/>
              <a:gd name="connsiteY2" fmla="*/ 668655 h 891541"/>
              <a:gd name="connsiteX3" fmla="*/ 782574 w 887647"/>
              <a:gd name="connsiteY3" fmla="*/ 891540 h 891541"/>
              <a:gd name="connsiteX0" fmla="*/ 0 w 884216"/>
              <a:gd name="connsiteY0" fmla="*/ 0 h 891541"/>
              <a:gd name="connsiteX1" fmla="*/ 757428 w 884216"/>
              <a:gd name="connsiteY1" fmla="*/ 188595 h 891541"/>
              <a:gd name="connsiteX2" fmla="*/ 881634 w 884216"/>
              <a:gd name="connsiteY2" fmla="*/ 668655 h 891541"/>
              <a:gd name="connsiteX3" fmla="*/ 782574 w 884216"/>
              <a:gd name="connsiteY3" fmla="*/ 891540 h 891541"/>
              <a:gd name="connsiteX0" fmla="*/ 0 w 933521"/>
              <a:gd name="connsiteY0" fmla="*/ 0 h 857251"/>
              <a:gd name="connsiteX1" fmla="*/ 806958 w 933521"/>
              <a:gd name="connsiteY1" fmla="*/ 154305 h 857251"/>
              <a:gd name="connsiteX2" fmla="*/ 931164 w 933521"/>
              <a:gd name="connsiteY2" fmla="*/ 634365 h 857251"/>
              <a:gd name="connsiteX3" fmla="*/ 832104 w 933521"/>
              <a:gd name="connsiteY3" fmla="*/ 857250 h 857251"/>
              <a:gd name="connsiteX0" fmla="*/ 0 w 933521"/>
              <a:gd name="connsiteY0" fmla="*/ 69 h 857320"/>
              <a:gd name="connsiteX1" fmla="*/ 806958 w 933521"/>
              <a:gd name="connsiteY1" fmla="*/ 154374 h 857320"/>
              <a:gd name="connsiteX2" fmla="*/ 931164 w 933521"/>
              <a:gd name="connsiteY2" fmla="*/ 634434 h 857320"/>
              <a:gd name="connsiteX3" fmla="*/ 832104 w 933521"/>
              <a:gd name="connsiteY3" fmla="*/ 857319 h 857320"/>
              <a:gd name="connsiteX0" fmla="*/ 0 w 933521"/>
              <a:gd name="connsiteY0" fmla="*/ 69 h 687637"/>
              <a:gd name="connsiteX1" fmla="*/ 806958 w 933521"/>
              <a:gd name="connsiteY1" fmla="*/ 154374 h 687637"/>
              <a:gd name="connsiteX2" fmla="*/ 931164 w 933521"/>
              <a:gd name="connsiteY2" fmla="*/ 634434 h 687637"/>
              <a:gd name="connsiteX3" fmla="*/ 437769 w 933521"/>
              <a:gd name="connsiteY3" fmla="*/ 579189 h 687637"/>
              <a:gd name="connsiteX0" fmla="*/ 0 w 933521"/>
              <a:gd name="connsiteY0" fmla="*/ 69 h 687637"/>
              <a:gd name="connsiteX1" fmla="*/ 806958 w 933521"/>
              <a:gd name="connsiteY1" fmla="*/ 154374 h 687637"/>
              <a:gd name="connsiteX2" fmla="*/ 931164 w 933521"/>
              <a:gd name="connsiteY2" fmla="*/ 634434 h 687637"/>
              <a:gd name="connsiteX3" fmla="*/ 437769 w 933521"/>
              <a:gd name="connsiteY3" fmla="*/ 579189 h 687637"/>
              <a:gd name="connsiteX0" fmla="*/ 0 w 816538"/>
              <a:gd name="connsiteY0" fmla="*/ 60 h 579180"/>
              <a:gd name="connsiteX1" fmla="*/ 806958 w 816538"/>
              <a:gd name="connsiteY1" fmla="*/ 154365 h 579180"/>
              <a:gd name="connsiteX2" fmla="*/ 437769 w 816538"/>
              <a:gd name="connsiteY2" fmla="*/ 579180 h 579180"/>
              <a:gd name="connsiteX0" fmla="*/ 0 w 465545"/>
              <a:gd name="connsiteY0" fmla="*/ 7340 h 586460"/>
              <a:gd name="connsiteX1" fmla="*/ 342138 w 465545"/>
              <a:gd name="connsiteY1" fmla="*/ 68300 h 586460"/>
              <a:gd name="connsiteX2" fmla="*/ 437769 w 465545"/>
              <a:gd name="connsiteY2" fmla="*/ 586460 h 586460"/>
              <a:gd name="connsiteX0" fmla="*/ 0 w 459424"/>
              <a:gd name="connsiteY0" fmla="*/ 4628 h 583748"/>
              <a:gd name="connsiteX1" fmla="*/ 342138 w 459424"/>
              <a:gd name="connsiteY1" fmla="*/ 65588 h 583748"/>
              <a:gd name="connsiteX2" fmla="*/ 437769 w 459424"/>
              <a:gd name="connsiteY2" fmla="*/ 583748 h 583748"/>
              <a:gd name="connsiteX0" fmla="*/ 0 w 451390"/>
              <a:gd name="connsiteY0" fmla="*/ 175 h 579295"/>
              <a:gd name="connsiteX1" fmla="*/ 220218 w 451390"/>
              <a:gd name="connsiteY1" fmla="*/ 103045 h 579295"/>
              <a:gd name="connsiteX2" fmla="*/ 437769 w 451390"/>
              <a:gd name="connsiteY2" fmla="*/ 579295 h 579295"/>
              <a:gd name="connsiteX0" fmla="*/ 0 w 437769"/>
              <a:gd name="connsiteY0" fmla="*/ 175 h 579295"/>
              <a:gd name="connsiteX1" fmla="*/ 220218 w 437769"/>
              <a:gd name="connsiteY1" fmla="*/ 103045 h 579295"/>
              <a:gd name="connsiteX2" fmla="*/ 437769 w 437769"/>
              <a:gd name="connsiteY2" fmla="*/ 579295 h 579295"/>
              <a:gd name="connsiteX0" fmla="*/ 0 w 437769"/>
              <a:gd name="connsiteY0" fmla="*/ 0 h 579120"/>
              <a:gd name="connsiteX1" fmla="*/ 437769 w 437769"/>
              <a:gd name="connsiteY1" fmla="*/ 579120 h 579120"/>
              <a:gd name="connsiteX0" fmla="*/ 0 w 437769"/>
              <a:gd name="connsiteY0" fmla="*/ 49 h 579169"/>
              <a:gd name="connsiteX1" fmla="*/ 437769 w 437769"/>
              <a:gd name="connsiteY1" fmla="*/ 579169 h 579169"/>
              <a:gd name="connsiteX0" fmla="*/ 0 w 437769"/>
              <a:gd name="connsiteY0" fmla="*/ 34 h 579154"/>
              <a:gd name="connsiteX1" fmla="*/ 437769 w 437769"/>
              <a:gd name="connsiteY1" fmla="*/ 579154 h 579154"/>
              <a:gd name="connsiteX0" fmla="*/ 0 w 437769"/>
              <a:gd name="connsiteY0" fmla="*/ 33 h 579155"/>
              <a:gd name="connsiteX1" fmla="*/ 437769 w 437769"/>
              <a:gd name="connsiteY1" fmla="*/ 579153 h 579155"/>
              <a:gd name="connsiteX0" fmla="*/ 0 w 437769"/>
              <a:gd name="connsiteY0" fmla="*/ 33 h 579153"/>
              <a:gd name="connsiteX1" fmla="*/ 437769 w 437769"/>
              <a:gd name="connsiteY1" fmla="*/ 579153 h 579153"/>
              <a:gd name="connsiteX0" fmla="*/ 0 w 437769"/>
              <a:gd name="connsiteY0" fmla="*/ 0 h 579120"/>
              <a:gd name="connsiteX1" fmla="*/ 437769 w 437769"/>
              <a:gd name="connsiteY1" fmla="*/ 579120 h 579120"/>
              <a:gd name="connsiteX0" fmla="*/ 0 w 437769"/>
              <a:gd name="connsiteY0" fmla="*/ 0 h 579120"/>
              <a:gd name="connsiteX1" fmla="*/ 437769 w 437769"/>
              <a:gd name="connsiteY1" fmla="*/ 579120 h 579120"/>
              <a:gd name="connsiteX0" fmla="*/ 0 w 1480516"/>
              <a:gd name="connsiteY0" fmla="*/ 0 h 328093"/>
              <a:gd name="connsiteX1" fmla="*/ 1480516 w 1480516"/>
              <a:gd name="connsiteY1" fmla="*/ 328093 h 328093"/>
              <a:gd name="connsiteX0" fmla="*/ 0 w 1469243"/>
              <a:gd name="connsiteY0" fmla="*/ 0 h 330783"/>
              <a:gd name="connsiteX1" fmla="*/ 1469243 w 1469243"/>
              <a:gd name="connsiteY1" fmla="*/ 330783 h 330783"/>
            </a:gdLst>
            <a:ahLst/>
            <a:cxnLst>
              <a:cxn ang="0">
                <a:pos x="connsiteX0" y="connsiteY0"/>
              </a:cxn>
              <a:cxn ang="0">
                <a:pos x="connsiteX1" y="connsiteY1"/>
              </a:cxn>
            </a:cxnLst>
            <a:rect l="l" t="t" r="r" b="b"/>
            <a:pathLst>
              <a:path w="1469243" h="330783">
                <a:moveTo>
                  <a:pt x="0" y="0"/>
                </a:moveTo>
                <a:cubicBezTo>
                  <a:pt x="374471" y="3885"/>
                  <a:pt x="970644" y="323088"/>
                  <a:pt x="1469243" y="330783"/>
                </a:cubicBezTo>
              </a:path>
            </a:pathLst>
          </a:custGeom>
          <a:noFill/>
          <a:ln w="19050" cap="rnd" cmpd="sng" algn="ctr">
            <a:solidFill>
              <a:srgbClr val="0070C0"/>
            </a:solidFill>
            <a:prstDash val="solid"/>
            <a:round/>
            <a:headEnd type="none" w="sm" len="sm"/>
            <a:tailEnd type="none" w="sm" len="sm"/>
          </a:ln>
          <a:effectLst/>
        </p:spPr>
        <p:txBody>
          <a:bodyPr rtlCol="0" anchor="ctr"/>
          <a:lstStyle/>
          <a:p>
            <a:pPr algn="ctr"/>
            <a:endParaRPr lang="en-US" dirty="0"/>
          </a:p>
        </p:txBody>
      </p:sp>
    </p:spTree>
    <p:extLst>
      <p:ext uri="{BB962C8B-B14F-4D97-AF65-F5344CB8AC3E}">
        <p14:creationId xmlns:p14="http://schemas.microsoft.com/office/powerpoint/2010/main" val="233485595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847299295"/>
              </p:ext>
            </p:extLst>
          </p:nvPr>
        </p:nvGraphicFramePr>
        <p:xfrm>
          <a:off x="114300" y="4495800"/>
          <a:ext cx="9029700" cy="1752600"/>
        </p:xfrm>
        <a:graphic>
          <a:graphicData uri="http://schemas.openxmlformats.org/presentationml/2006/ole">
            <mc:AlternateContent xmlns:mc="http://schemas.openxmlformats.org/markup-compatibility/2006">
              <mc:Choice xmlns:v="urn:schemas-microsoft-com:vml" Requires="v">
                <p:oleObj spid="_x0000_s436234" name="Worksheet" r:id="rId4" imgW="9029594" imgH="1752521" progId="Excel.Sheet.12">
                  <p:embed/>
                </p:oleObj>
              </mc:Choice>
              <mc:Fallback>
                <p:oleObj name="Worksheet" r:id="rId4" imgW="9029594" imgH="1752521" progId="Excel.Sheet.12">
                  <p:embed/>
                  <p:pic>
                    <p:nvPicPr>
                      <p:cNvPr id="0" name=""/>
                      <p:cNvPicPr/>
                      <p:nvPr/>
                    </p:nvPicPr>
                    <p:blipFill>
                      <a:blip r:embed="rId5"/>
                      <a:stretch>
                        <a:fillRect/>
                      </a:stretch>
                    </p:blipFill>
                    <p:spPr>
                      <a:xfrm>
                        <a:off x="114300" y="4495800"/>
                        <a:ext cx="9029700" cy="1752600"/>
                      </a:xfrm>
                      <a:prstGeom prst="rect">
                        <a:avLst/>
                      </a:prstGeom>
                    </p:spPr>
                  </p:pic>
                </p:oleObj>
              </mc:Fallback>
            </mc:AlternateContent>
          </a:graphicData>
        </a:graphic>
      </p:graphicFrame>
      <p:sp>
        <p:nvSpPr>
          <p:cNvPr id="2" name="Title 1"/>
          <p:cNvSpPr>
            <a:spLocks noGrp="1"/>
          </p:cNvSpPr>
          <p:nvPr>
            <p:ph type="title"/>
          </p:nvPr>
        </p:nvSpPr>
        <p:spPr>
          <a:xfrm>
            <a:off x="4494212" y="100584"/>
            <a:ext cx="7086600" cy="813816"/>
          </a:xfrm>
        </p:spPr>
        <p:txBody>
          <a:bodyPr/>
          <a:lstStyle/>
          <a:p>
            <a:pPr>
              <a:lnSpc>
                <a:spcPct val="100000"/>
              </a:lnSpc>
            </a:pPr>
            <a:r>
              <a:rPr lang="en-US" sz="2400" dirty="0">
                <a:hlinkClick r:id="rId6" action="ppaction://hlinksldjump"/>
              </a:rPr>
              <a:t>[VITA 65.1]</a:t>
            </a:r>
            <a:r>
              <a:rPr lang="en-US" sz="2400" dirty="0"/>
              <a:t> Excerpt – Backplane Profile Table of Dash Options</a:t>
            </a:r>
          </a:p>
        </p:txBody>
      </p:sp>
      <p:sp>
        <p:nvSpPr>
          <p:cNvPr id="3" name="Content Placeholder 2"/>
          <p:cNvSpPr>
            <a:spLocks noGrp="1"/>
          </p:cNvSpPr>
          <p:nvPr>
            <p:ph idx="1"/>
          </p:nvPr>
        </p:nvSpPr>
        <p:spPr>
          <a:xfrm>
            <a:off x="4189412" y="990600"/>
            <a:ext cx="7848600" cy="3276600"/>
          </a:xfrm>
        </p:spPr>
        <p:txBody>
          <a:bodyPr/>
          <a:lstStyle/>
          <a:p>
            <a:r>
              <a:rPr lang="en-US" sz="1800" dirty="0"/>
              <a:t>BKP3-DIS05-15.3.2-n</a:t>
            </a:r>
          </a:p>
          <a:p>
            <a:pPr lvl="1">
              <a:spcBef>
                <a:spcPts val="400"/>
              </a:spcBef>
            </a:pPr>
            <a:r>
              <a:rPr lang="en-US" sz="1600" dirty="0"/>
              <a:t>Slot Profile diagram given to left</a:t>
            </a:r>
          </a:p>
          <a:p>
            <a:pPr lvl="1">
              <a:spcBef>
                <a:spcPts val="400"/>
              </a:spcBef>
            </a:pPr>
            <a:r>
              <a:rPr lang="en-US" sz="1600" dirty="0"/>
              <a:t>Table of dash options given at bottom</a:t>
            </a:r>
          </a:p>
          <a:p>
            <a:pPr lvl="2">
              <a:spcBef>
                <a:spcPts val="200"/>
              </a:spcBef>
            </a:pPr>
            <a:r>
              <a:rPr lang="en-US" sz="1400" b="0" dirty="0"/>
              <a:t>Dash number at end of profile name selects the line of table</a:t>
            </a:r>
          </a:p>
          <a:p>
            <a:pPr lvl="2">
              <a:spcBef>
                <a:spcPts val="200"/>
              </a:spcBef>
            </a:pPr>
            <a:r>
              <a:rPr lang="en-US" sz="1400" b="0" dirty="0"/>
              <a:t>“-0” has no optical/coax Connector Modules present – empty apertures (PCB footprints)</a:t>
            </a:r>
          </a:p>
          <a:p>
            <a:pPr lvl="2">
              <a:spcBef>
                <a:spcPts val="200"/>
              </a:spcBef>
            </a:pPr>
            <a:r>
              <a:rPr lang="en-US" sz="1400" b="0" dirty="0"/>
              <a:t>“-1” thru “-3” use SLT3-PAY-4F1E-14.6.2-1 – </a:t>
            </a:r>
            <a:r>
              <a:rPr lang="en-US" sz="1400" b="0" dirty="0">
                <a:hlinkClick r:id="rId7" action="ppaction://hlinksldjump"/>
              </a:rPr>
              <a:t>[VITA 67.1]</a:t>
            </a:r>
            <a:r>
              <a:rPr lang="en-US" sz="1400" b="0" dirty="0"/>
              <a:t> Connector Module in P2B/J2B</a:t>
            </a:r>
            <a:endParaRPr lang="en-US" sz="1300" b="0" dirty="0"/>
          </a:p>
          <a:p>
            <a:pPr>
              <a:spcBef>
                <a:spcPts val="900"/>
              </a:spcBef>
            </a:pPr>
            <a:r>
              <a:rPr lang="en-US" sz="1800" dirty="0"/>
              <a:t>Dash options for other baud rates and Slot Profiles can be added in future revisions of </a:t>
            </a:r>
            <a:r>
              <a:rPr lang="en-US" sz="1800" dirty="0">
                <a:hlinkClick r:id="rId6" action="ppaction://hlinksldjump"/>
              </a:rPr>
              <a:t>[VITA 65.1]</a:t>
            </a:r>
            <a:endParaRPr lang="en-US" sz="1800" dirty="0"/>
          </a:p>
          <a:p>
            <a:pPr lvl="1">
              <a:spcBef>
                <a:spcPts val="400"/>
              </a:spcBef>
            </a:pPr>
            <a:r>
              <a:rPr lang="en-US" sz="1600" dirty="0"/>
              <a:t>Other pitches can also be added – currently almost all are 1.0”</a:t>
            </a:r>
          </a:p>
          <a:p>
            <a:pPr lvl="1">
              <a:spcBef>
                <a:spcPts val="400"/>
              </a:spcBef>
            </a:pPr>
            <a:r>
              <a:rPr lang="en-US" sz="1600" dirty="0"/>
              <a:t>RTM connector type specified because not part of Slot Profile</a:t>
            </a:r>
          </a:p>
          <a:p>
            <a:pPr lvl="2">
              <a:spcBef>
                <a:spcPts val="200"/>
              </a:spcBef>
            </a:pPr>
            <a:r>
              <a:rPr lang="en-US" sz="1400" b="0" dirty="0"/>
              <a:t>Currently there are no Backplane Profiles with other than </a:t>
            </a:r>
            <a:r>
              <a:rPr lang="en-US" sz="1400" b="0" dirty="0">
                <a:hlinkClick r:id="rId8" action="ppaction://hlinksldjump"/>
              </a:rPr>
              <a:t>[VITA 46.10]</a:t>
            </a:r>
            <a:endParaRPr lang="en-US" sz="1400" b="0" dirty="0"/>
          </a:p>
        </p:txBody>
      </p:sp>
      <p:graphicFrame>
        <p:nvGraphicFramePr>
          <p:cNvPr id="5" name="Object 4"/>
          <p:cNvGraphicFramePr>
            <a:graphicFrameLocks noChangeAspect="1"/>
          </p:cNvGraphicFramePr>
          <p:nvPr>
            <p:extLst>
              <p:ext uri="{D42A27DB-BD31-4B8C-83A1-F6EECF244321}">
                <p14:modId xmlns:p14="http://schemas.microsoft.com/office/powerpoint/2010/main" val="2880784343"/>
              </p:ext>
            </p:extLst>
          </p:nvPr>
        </p:nvGraphicFramePr>
        <p:xfrm>
          <a:off x="150812" y="152400"/>
          <a:ext cx="3927221" cy="3548290"/>
        </p:xfrm>
        <a:graphic>
          <a:graphicData uri="http://schemas.openxmlformats.org/presentationml/2006/ole">
            <mc:AlternateContent xmlns:mc="http://schemas.openxmlformats.org/markup-compatibility/2006">
              <mc:Choice xmlns:v="urn:schemas-microsoft-com:vml" Requires="v">
                <p:oleObj spid="_x0000_s436235" name="Visio" r:id="rId9" imgW="5236295" imgH="4731053" progId="Visio.Drawing.11">
                  <p:embed/>
                </p:oleObj>
              </mc:Choice>
              <mc:Fallback>
                <p:oleObj name="Visio" r:id="rId9" imgW="5236295" imgH="4731053" progId="Visio.Drawing.11">
                  <p:embed/>
                  <p:pic>
                    <p:nvPicPr>
                      <p:cNvPr id="0" name=""/>
                      <p:cNvPicPr/>
                      <p:nvPr/>
                    </p:nvPicPr>
                    <p:blipFill>
                      <a:blip r:embed="rId10"/>
                      <a:stretch>
                        <a:fillRect/>
                      </a:stretch>
                    </p:blipFill>
                    <p:spPr>
                      <a:xfrm>
                        <a:off x="150812" y="152400"/>
                        <a:ext cx="3927221" cy="3548290"/>
                      </a:xfrm>
                      <a:prstGeom prst="rect">
                        <a:avLst/>
                      </a:prstGeom>
                      <a:solidFill>
                        <a:schemeClr val="bg1"/>
                      </a:solid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649397186"/>
              </p:ext>
            </p:extLst>
          </p:nvPr>
        </p:nvGraphicFramePr>
        <p:xfrm>
          <a:off x="9208627" y="4419600"/>
          <a:ext cx="1381585" cy="2316280"/>
        </p:xfrm>
        <a:graphic>
          <a:graphicData uri="http://schemas.openxmlformats.org/presentationml/2006/ole">
            <mc:AlternateContent xmlns:mc="http://schemas.openxmlformats.org/markup-compatibility/2006">
              <mc:Choice xmlns:v="urn:schemas-microsoft-com:vml" Requires="v">
                <p:oleObj spid="_x0000_s436236" name="Visio" r:id="rId11" imgW="1501723" imgH="2517696" progId="Visio.Drawing.11">
                  <p:embed/>
                </p:oleObj>
              </mc:Choice>
              <mc:Fallback>
                <p:oleObj name="Visio" r:id="rId11" imgW="1501723" imgH="2517696" progId="Visio.Drawing.11">
                  <p:embed/>
                  <p:pic>
                    <p:nvPicPr>
                      <p:cNvPr id="0" name="Object 4"/>
                      <p:cNvPicPr>
                        <a:picLocks noChangeAspect="1" noChangeArrowheads="1"/>
                      </p:cNvPicPr>
                      <p:nvPr/>
                    </p:nvPicPr>
                    <p:blipFill>
                      <a:blip r:embed="rId12"/>
                      <a:srcRect/>
                      <a:stretch>
                        <a:fillRect/>
                      </a:stretch>
                    </p:blipFill>
                    <p:spPr bwMode="auto">
                      <a:xfrm>
                        <a:off x="9208627" y="4419600"/>
                        <a:ext cx="1381585" cy="2316280"/>
                      </a:xfrm>
                      <a:prstGeom prst="rect">
                        <a:avLst/>
                      </a:prstGeom>
                      <a:solidFill>
                        <a:schemeClr val="bg1"/>
                      </a:solidFill>
                      <a:ln>
                        <a:noFill/>
                      </a:ln>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400602459"/>
              </p:ext>
            </p:extLst>
          </p:nvPr>
        </p:nvGraphicFramePr>
        <p:xfrm>
          <a:off x="10528295" y="4419600"/>
          <a:ext cx="1662117" cy="2316280"/>
        </p:xfrm>
        <a:graphic>
          <a:graphicData uri="http://schemas.openxmlformats.org/presentationml/2006/ole">
            <mc:AlternateContent xmlns:mc="http://schemas.openxmlformats.org/markup-compatibility/2006">
              <mc:Choice xmlns:v="urn:schemas-microsoft-com:vml" Requires="v">
                <p:oleObj spid="_x0000_s436237" name="Visio" r:id="rId13" imgW="1806649" imgH="2517696" progId="Visio.Drawing.11">
                  <p:embed/>
                </p:oleObj>
              </mc:Choice>
              <mc:Fallback>
                <p:oleObj name="Visio" r:id="rId13" imgW="1806649" imgH="2517696" progId="Visio.Drawing.11">
                  <p:embed/>
                  <p:pic>
                    <p:nvPicPr>
                      <p:cNvPr id="0" name="Object 6"/>
                      <p:cNvPicPr>
                        <a:picLocks noChangeAspect="1" noChangeArrowheads="1"/>
                      </p:cNvPicPr>
                      <p:nvPr/>
                    </p:nvPicPr>
                    <p:blipFill>
                      <a:blip r:embed="rId14"/>
                      <a:srcRect/>
                      <a:stretch>
                        <a:fillRect/>
                      </a:stretch>
                    </p:blipFill>
                    <p:spPr bwMode="auto">
                      <a:xfrm>
                        <a:off x="10528295" y="4419600"/>
                        <a:ext cx="1662117" cy="2316280"/>
                      </a:xfrm>
                      <a:prstGeom prst="rect">
                        <a:avLst/>
                      </a:prstGeom>
                      <a:solidFill>
                        <a:schemeClr val="bg1"/>
                      </a:solidFill>
                      <a:ln>
                        <a:noFill/>
                      </a:ln>
                    </p:spPr>
                  </p:pic>
                </p:oleObj>
              </mc:Fallback>
            </mc:AlternateContent>
          </a:graphicData>
        </a:graphic>
      </p:graphicFrame>
      <p:sp>
        <p:nvSpPr>
          <p:cNvPr id="9" name="Rectangle 8">
            <a:hlinkClick r:id="rId15" action="ppaction://hlinksldjump"/>
          </p:cNvPr>
          <p:cNvSpPr/>
          <p:nvPr/>
        </p:nvSpPr>
        <p:spPr bwMode="auto">
          <a:xfrm>
            <a:off x="11782531" y="6400800"/>
            <a:ext cx="406294" cy="457200"/>
          </a:xfrm>
          <a:prstGeom prst="rect">
            <a:avLst/>
          </a:prstGeom>
          <a:solidFill>
            <a:schemeClr val="bg1">
              <a:alpha val="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4" name="Rectangle 3"/>
          <p:cNvSpPr/>
          <p:nvPr/>
        </p:nvSpPr>
        <p:spPr bwMode="auto">
          <a:xfrm>
            <a:off x="0" y="762000"/>
            <a:ext cx="303212"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304858921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628655" cy="813816"/>
          </a:xfrm>
        </p:spPr>
        <p:txBody>
          <a:bodyPr/>
          <a:lstStyle/>
          <a:p>
            <a:pPr>
              <a:lnSpc>
                <a:spcPct val="100000"/>
              </a:lnSpc>
            </a:pPr>
            <a:r>
              <a:rPr lang="en-US" sz="2200" dirty="0"/>
              <a:t>A Plug-In Module Can Comply with Multiple Slot Profiles</a:t>
            </a:r>
          </a:p>
        </p:txBody>
      </p:sp>
      <p:sp>
        <p:nvSpPr>
          <p:cNvPr id="3" name="Content Placeholder 2"/>
          <p:cNvSpPr>
            <a:spLocks noGrp="1"/>
          </p:cNvSpPr>
          <p:nvPr>
            <p:ph idx="1"/>
          </p:nvPr>
        </p:nvSpPr>
        <p:spPr>
          <a:xfrm>
            <a:off x="2094667" y="5171420"/>
            <a:ext cx="7999491" cy="1153180"/>
          </a:xfrm>
        </p:spPr>
        <p:txBody>
          <a:bodyPr/>
          <a:lstStyle/>
          <a:p>
            <a:pPr>
              <a:lnSpc>
                <a:spcPct val="100000"/>
              </a:lnSpc>
            </a:pPr>
            <a:r>
              <a:rPr lang="en-US" sz="1600" dirty="0"/>
              <a:t>SLT6-PAY-4F1Q2U2T-10.2.6 adds clocks and resets for Expansion Plane</a:t>
            </a:r>
          </a:p>
          <a:p>
            <a:pPr lvl="1">
              <a:lnSpc>
                <a:spcPct val="100000"/>
              </a:lnSpc>
              <a:spcBef>
                <a:spcPts val="200"/>
              </a:spcBef>
            </a:pPr>
            <a:r>
              <a:rPr lang="en-US" sz="1400" b="0" dirty="0"/>
              <a:t>Complies with SLT6-PAY-4F1Q2U2T-10.2.1 – uses User Defined pins for Clocks and resets</a:t>
            </a:r>
          </a:p>
          <a:p>
            <a:pPr>
              <a:lnSpc>
                <a:spcPct val="100000"/>
              </a:lnSpc>
              <a:spcBef>
                <a:spcPts val="700"/>
              </a:spcBef>
            </a:pPr>
            <a:r>
              <a:rPr lang="en-US" sz="1600" dirty="0"/>
              <a:t>SLT6-PAY-4F2Q2U2T-10.2.7 adds more Expansion Plane lanes</a:t>
            </a:r>
          </a:p>
          <a:p>
            <a:pPr lvl="1">
              <a:lnSpc>
                <a:spcPct val="100000"/>
              </a:lnSpc>
              <a:spcBef>
                <a:spcPts val="200"/>
              </a:spcBef>
            </a:pPr>
            <a:r>
              <a:rPr lang="en-US" sz="1400" b="0" dirty="0"/>
              <a:t>Complies with SLT6-PAY-4F1Q2U2T-10.2.1 and SLT6-PAY-4F1Q2U2T-10.2.6</a:t>
            </a:r>
          </a:p>
          <a:p>
            <a:pPr lvl="1">
              <a:lnSpc>
                <a:spcPct val="100000"/>
              </a:lnSpc>
              <a:spcBef>
                <a:spcPts val="300"/>
              </a:spcBef>
            </a:pPr>
            <a:endParaRPr lang="en-US" sz="1400" dirty="0"/>
          </a:p>
        </p:txBody>
      </p:sp>
      <p:sp>
        <p:nvSpPr>
          <p:cNvPr id="14" name="Rectangle 13">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pSp>
        <p:nvGrpSpPr>
          <p:cNvPr id="6" name="Group 5"/>
          <p:cNvGrpSpPr/>
          <p:nvPr/>
        </p:nvGrpSpPr>
        <p:grpSpPr>
          <a:xfrm>
            <a:off x="379412" y="980934"/>
            <a:ext cx="2514600" cy="4190486"/>
            <a:chOff x="76200" y="980934"/>
            <a:chExt cx="2514600" cy="4190486"/>
          </a:xfrm>
        </p:grpSpPr>
        <p:graphicFrame>
          <p:nvGraphicFramePr>
            <p:cNvPr id="15" name="Object 14"/>
            <p:cNvGraphicFramePr>
              <a:graphicFrameLocks noChangeAspect="1"/>
            </p:cNvGraphicFramePr>
            <p:nvPr>
              <p:extLst>
                <p:ext uri="{D42A27DB-BD31-4B8C-83A1-F6EECF244321}">
                  <p14:modId xmlns:p14="http://schemas.microsoft.com/office/powerpoint/2010/main" val="2443709369"/>
                </p:ext>
              </p:extLst>
            </p:nvPr>
          </p:nvGraphicFramePr>
          <p:xfrm>
            <a:off x="224993" y="980934"/>
            <a:ext cx="2365807" cy="3740489"/>
          </p:xfrm>
          <a:graphic>
            <a:graphicData uri="http://schemas.openxmlformats.org/presentationml/2006/ole">
              <mc:AlternateContent xmlns:mc="http://schemas.openxmlformats.org/markup-compatibility/2006">
                <mc:Choice xmlns:v="urn:schemas-microsoft-com:vml" Requires="v">
                  <p:oleObj spid="_x0000_s408123" name="Visio" r:id="rId5" imgW="3584556" imgH="5667408" progId="Visio.Drawing.11">
                    <p:embed/>
                  </p:oleObj>
                </mc:Choice>
                <mc:Fallback>
                  <p:oleObj name="Visio" r:id="rId5" imgW="3584556" imgH="5667408"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993" y="980934"/>
                          <a:ext cx="2365807" cy="37404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TextBox 17"/>
            <p:cNvSpPr txBox="1"/>
            <p:nvPr/>
          </p:nvSpPr>
          <p:spPr>
            <a:xfrm>
              <a:off x="76200" y="4648200"/>
              <a:ext cx="2514600" cy="523220"/>
            </a:xfrm>
            <a:prstGeom prst="rect">
              <a:avLst/>
            </a:prstGeom>
            <a:noFill/>
            <a:ln w="12700">
              <a:noFill/>
              <a:prstDash val="solid"/>
            </a:ln>
          </p:spPr>
          <p:txBody>
            <a:bodyPr wrap="square" rtlCol="0" anchor="ctr" anchorCtr="1">
              <a:spAutoFit/>
            </a:bodyPr>
            <a:lstStyle/>
            <a:p>
              <a:r>
                <a:rPr lang="en-US" sz="1400" dirty="0">
                  <a:solidFill>
                    <a:srgbClr val="7030A0"/>
                  </a:solidFill>
                </a:rPr>
                <a:t>SLT6-PAY-4F1Q2U2T-10.2.1</a:t>
              </a:r>
              <a:br>
                <a:rPr lang="en-US" sz="1400" dirty="0">
                  <a:solidFill>
                    <a:srgbClr val="7030A0"/>
                  </a:solidFill>
                </a:rPr>
              </a:br>
              <a:r>
                <a:rPr lang="en-US" sz="1400" dirty="0">
                  <a:solidFill>
                    <a:srgbClr val="7030A0"/>
                  </a:solidFill>
                </a:rPr>
                <a:t>Least restrictive Slot Profile</a:t>
              </a:r>
              <a:endParaRPr lang="en-US" sz="1400" b="1" dirty="0">
                <a:solidFill>
                  <a:srgbClr val="7030A0"/>
                </a:solidFill>
              </a:endParaRPr>
            </a:p>
          </p:txBody>
        </p:sp>
      </p:grpSp>
      <p:grpSp>
        <p:nvGrpSpPr>
          <p:cNvPr id="5" name="Group 4"/>
          <p:cNvGrpSpPr/>
          <p:nvPr/>
        </p:nvGrpSpPr>
        <p:grpSpPr>
          <a:xfrm>
            <a:off x="4588668" y="984080"/>
            <a:ext cx="2554288" cy="3971897"/>
            <a:chOff x="3200400" y="984080"/>
            <a:chExt cx="2554288" cy="3971897"/>
          </a:xfrm>
        </p:grpSpPr>
        <p:graphicFrame>
          <p:nvGraphicFramePr>
            <p:cNvPr id="16" name="Object 15"/>
            <p:cNvGraphicFramePr>
              <a:graphicFrameLocks noChangeAspect="1"/>
            </p:cNvGraphicFramePr>
            <p:nvPr>
              <p:extLst>
                <p:ext uri="{D42A27DB-BD31-4B8C-83A1-F6EECF244321}">
                  <p14:modId xmlns:p14="http://schemas.microsoft.com/office/powerpoint/2010/main" val="3187724166"/>
                </p:ext>
              </p:extLst>
            </p:nvPr>
          </p:nvGraphicFramePr>
          <p:xfrm>
            <a:off x="3389313" y="984080"/>
            <a:ext cx="2365375" cy="3740150"/>
          </p:xfrm>
          <a:graphic>
            <a:graphicData uri="http://schemas.openxmlformats.org/presentationml/2006/ole">
              <mc:AlternateContent xmlns:mc="http://schemas.openxmlformats.org/markup-compatibility/2006">
                <mc:Choice xmlns:v="urn:schemas-microsoft-com:vml" Requires="v">
                  <p:oleObj spid="_x0000_s408124" name="Visio" r:id="rId7" imgW="3584556" imgH="5667408" progId="Visio.Drawing.11">
                    <p:embed/>
                  </p:oleObj>
                </mc:Choice>
                <mc:Fallback>
                  <p:oleObj name="Visio" r:id="rId7" imgW="3584556" imgH="5667408" progId="Visio.Drawing.11">
                    <p:embed/>
                    <p:pic>
                      <p:nvPicPr>
                        <p:cNvPr id="0" name=""/>
                        <p:cNvPicPr>
                          <a:picLocks noChangeAspect="1" noChangeArrowheads="1"/>
                        </p:cNvPicPr>
                        <p:nvPr/>
                      </p:nvPicPr>
                      <p:blipFill>
                        <a:blip r:embed="rId8"/>
                        <a:srcRect/>
                        <a:stretch>
                          <a:fillRect/>
                        </a:stretch>
                      </p:blipFill>
                      <p:spPr bwMode="auto">
                        <a:xfrm>
                          <a:off x="3389313" y="984080"/>
                          <a:ext cx="2365375" cy="374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TextBox 18"/>
            <p:cNvSpPr txBox="1"/>
            <p:nvPr/>
          </p:nvSpPr>
          <p:spPr>
            <a:xfrm>
              <a:off x="3200400" y="4648200"/>
              <a:ext cx="2514600" cy="307777"/>
            </a:xfrm>
            <a:prstGeom prst="rect">
              <a:avLst/>
            </a:prstGeom>
            <a:noFill/>
            <a:ln w="12700">
              <a:noFill/>
              <a:prstDash val="solid"/>
            </a:ln>
          </p:spPr>
          <p:txBody>
            <a:bodyPr wrap="square" rtlCol="0" anchor="ctr" anchorCtr="1">
              <a:spAutoFit/>
            </a:bodyPr>
            <a:lstStyle/>
            <a:p>
              <a:r>
                <a:rPr lang="en-US" sz="1400" dirty="0">
                  <a:solidFill>
                    <a:srgbClr val="7030A0"/>
                  </a:solidFill>
                </a:rPr>
                <a:t>SLT6-PAY-4F1Q2U2T-10.2.6</a:t>
              </a:r>
              <a:endParaRPr lang="en-US" sz="1400" b="1" dirty="0">
                <a:solidFill>
                  <a:srgbClr val="7030A0"/>
                </a:solidFill>
              </a:endParaRPr>
            </a:p>
          </p:txBody>
        </p:sp>
      </p:grpSp>
      <p:grpSp>
        <p:nvGrpSpPr>
          <p:cNvPr id="7" name="Group 6"/>
          <p:cNvGrpSpPr/>
          <p:nvPr/>
        </p:nvGrpSpPr>
        <p:grpSpPr>
          <a:xfrm>
            <a:off x="8837612" y="984080"/>
            <a:ext cx="2517775" cy="4187340"/>
            <a:chOff x="8837612" y="984080"/>
            <a:chExt cx="2517775" cy="4187340"/>
          </a:xfrm>
        </p:grpSpPr>
        <p:graphicFrame>
          <p:nvGraphicFramePr>
            <p:cNvPr id="17" name="Object 16"/>
            <p:cNvGraphicFramePr>
              <a:graphicFrameLocks noChangeAspect="1"/>
            </p:cNvGraphicFramePr>
            <p:nvPr>
              <p:extLst>
                <p:ext uri="{D42A27DB-BD31-4B8C-83A1-F6EECF244321}">
                  <p14:modId xmlns:p14="http://schemas.microsoft.com/office/powerpoint/2010/main" val="2103330317"/>
                </p:ext>
              </p:extLst>
            </p:nvPr>
          </p:nvGraphicFramePr>
          <p:xfrm>
            <a:off x="8990012" y="984080"/>
            <a:ext cx="2365375" cy="3740150"/>
          </p:xfrm>
          <a:graphic>
            <a:graphicData uri="http://schemas.openxmlformats.org/presentationml/2006/ole">
              <mc:AlternateContent xmlns:mc="http://schemas.openxmlformats.org/markup-compatibility/2006">
                <mc:Choice xmlns:v="urn:schemas-microsoft-com:vml" Requires="v">
                  <p:oleObj spid="_x0000_s408125" name="Visio" r:id="rId9" imgW="3584556" imgH="5667408" progId="Visio.Drawing.11">
                    <p:embed/>
                  </p:oleObj>
                </mc:Choice>
                <mc:Fallback>
                  <p:oleObj name="Visio" r:id="rId9" imgW="3584556" imgH="5667408" progId="Visio.Drawing.11">
                    <p:embed/>
                    <p:pic>
                      <p:nvPicPr>
                        <p:cNvPr id="0" name=""/>
                        <p:cNvPicPr>
                          <a:picLocks noChangeAspect="1" noChangeArrowheads="1"/>
                        </p:cNvPicPr>
                        <p:nvPr/>
                      </p:nvPicPr>
                      <p:blipFill>
                        <a:blip r:embed="rId10"/>
                        <a:srcRect/>
                        <a:stretch>
                          <a:fillRect/>
                        </a:stretch>
                      </p:blipFill>
                      <p:spPr bwMode="auto">
                        <a:xfrm>
                          <a:off x="8990012" y="984080"/>
                          <a:ext cx="2365375" cy="374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extBox 19"/>
            <p:cNvSpPr txBox="1"/>
            <p:nvPr/>
          </p:nvSpPr>
          <p:spPr>
            <a:xfrm>
              <a:off x="8837612" y="4648200"/>
              <a:ext cx="2514600" cy="523220"/>
            </a:xfrm>
            <a:prstGeom prst="rect">
              <a:avLst/>
            </a:prstGeom>
            <a:noFill/>
            <a:ln w="12700">
              <a:noFill/>
              <a:prstDash val="solid"/>
            </a:ln>
          </p:spPr>
          <p:txBody>
            <a:bodyPr wrap="square" rtlCol="0" anchor="ctr" anchorCtr="1">
              <a:spAutoFit/>
            </a:bodyPr>
            <a:lstStyle/>
            <a:p>
              <a:r>
                <a:rPr lang="en-US" sz="1400" dirty="0">
                  <a:solidFill>
                    <a:srgbClr val="7030A0"/>
                  </a:solidFill>
                </a:rPr>
                <a:t>SLT6-PAY-4F2Q2U2T-10.2.7</a:t>
              </a:r>
              <a:br>
                <a:rPr lang="en-US" sz="1400" dirty="0">
                  <a:solidFill>
                    <a:srgbClr val="7030A0"/>
                  </a:solidFill>
                </a:rPr>
              </a:br>
              <a:r>
                <a:rPr lang="en-US" sz="1400" dirty="0">
                  <a:solidFill>
                    <a:srgbClr val="7030A0"/>
                  </a:solidFill>
                </a:rPr>
                <a:t>Most restrictive Slot Profile</a:t>
              </a:r>
              <a:endParaRPr lang="en-US" sz="1400" b="1" dirty="0">
                <a:solidFill>
                  <a:srgbClr val="7030A0"/>
                </a:solidFill>
              </a:endParaRPr>
            </a:p>
          </p:txBody>
        </p:sp>
      </p:grpSp>
      <p:sp>
        <p:nvSpPr>
          <p:cNvPr id="21" name="TextBox 20">
            <a:extLst>
              <a:ext uri="{FF2B5EF4-FFF2-40B4-BE49-F238E27FC236}">
                <a16:creationId xmlns:a16="http://schemas.microsoft.com/office/drawing/2014/main" id="{ED10DE33-D729-4BB7-AF70-BB27C9F71D77}"/>
              </a:ext>
            </a:extLst>
          </p:cNvPr>
          <p:cNvSpPr txBox="1">
            <a:spLocks noChangeArrowheads="1"/>
          </p:cNvSpPr>
          <p:nvPr/>
        </p:nvSpPr>
        <p:spPr bwMode="auto">
          <a:xfrm>
            <a:off x="6999684" y="2362200"/>
            <a:ext cx="2133600" cy="738664"/>
          </a:xfrm>
          <a:prstGeom prst="rect">
            <a:avLst/>
          </a:prstGeom>
          <a:solidFill>
            <a:schemeClr val="bg1"/>
          </a:solid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lvl="0" eaLnBrk="1" hangingPunct="1">
              <a:spcBef>
                <a:spcPts val="900"/>
              </a:spcBef>
              <a:buSzPct val="100000"/>
            </a:pPr>
            <a:r>
              <a:rPr lang="en-US" sz="1400" b="1" kern="0" dirty="0">
                <a:solidFill>
                  <a:srgbClr val="0070C0"/>
                </a:solidFill>
                <a:latin typeface="Arial"/>
                <a:ea typeface="+mn-ea"/>
              </a:rPr>
              <a:t>Each Slot Profile show complies with the Slot Profiles to its left</a:t>
            </a:r>
          </a:p>
        </p:txBody>
      </p:sp>
    </p:spTree>
    <p:extLst>
      <p:ext uri="{BB962C8B-B14F-4D97-AF65-F5344CB8AC3E}">
        <p14:creationId xmlns:p14="http://schemas.microsoft.com/office/powerpoint/2010/main" val="95254625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400" dirty="0"/>
              <a:t>Pick Backplanes with Less Restrictive Profiles</a:t>
            </a:r>
          </a:p>
        </p:txBody>
      </p:sp>
      <p:sp>
        <p:nvSpPr>
          <p:cNvPr id="4" name="Content Placeholder 3"/>
          <p:cNvSpPr>
            <a:spLocks noGrp="1"/>
          </p:cNvSpPr>
          <p:nvPr>
            <p:ph idx="10"/>
          </p:nvPr>
        </p:nvSpPr>
        <p:spPr>
          <a:xfrm>
            <a:off x="6780212" y="1066800"/>
            <a:ext cx="5078519" cy="5181600"/>
          </a:xfrm>
        </p:spPr>
        <p:txBody>
          <a:bodyPr/>
          <a:lstStyle/>
          <a:p>
            <a:pPr>
              <a:lnSpc>
                <a:spcPct val="100000"/>
              </a:lnSpc>
            </a:pPr>
            <a:r>
              <a:rPr lang="en-US" sz="1400" dirty="0"/>
              <a:t>For a backplane to be compatible with a Plug-In Module, all the signals routed, must be either routed in a way that is compatible with the way the Plug-In Module uses them or not routed in the backplane at all</a:t>
            </a:r>
          </a:p>
          <a:p>
            <a:pPr>
              <a:lnSpc>
                <a:spcPct val="100000"/>
              </a:lnSpc>
            </a:pPr>
            <a:r>
              <a:rPr lang="en-US" sz="1400" dirty="0"/>
              <a:t>When you want to accommodate Plug-In Modules multiple Slot Profiles, pick a backplane for the least restrictive Slot Profile</a:t>
            </a:r>
          </a:p>
          <a:p>
            <a:pPr lvl="1">
              <a:lnSpc>
                <a:spcPct val="100000"/>
              </a:lnSpc>
            </a:pPr>
            <a:r>
              <a:rPr lang="en-US" sz="1400" b="0" dirty="0"/>
              <a:t>Assumes the least restrictive Slot Profile is a subset of the more restrictive</a:t>
            </a:r>
          </a:p>
          <a:p>
            <a:pPr>
              <a:lnSpc>
                <a:spcPct val="100000"/>
              </a:lnSpc>
              <a:spcBef>
                <a:spcPts val="1800"/>
              </a:spcBef>
            </a:pPr>
            <a:r>
              <a:rPr lang="en-US" sz="1400" dirty="0"/>
              <a:t>For example: If want to accommodate Plug-In Modules with both Slot Profiles, shown to the left; pick a development backplane using SLT6‑PAY‑4F1Q2U2T‑10.2.1</a:t>
            </a:r>
          </a:p>
          <a:p>
            <a:pPr lvl="1">
              <a:lnSpc>
                <a:spcPct val="100000"/>
              </a:lnSpc>
            </a:pPr>
            <a:r>
              <a:rPr lang="en-US" sz="1400" b="0" dirty="0"/>
              <a:t>Cables may be an option for connecting the additional Expansion Plane lanes</a:t>
            </a:r>
          </a:p>
          <a:p>
            <a:pPr lvl="1">
              <a:lnSpc>
                <a:spcPct val="100000"/>
              </a:lnSpc>
            </a:pPr>
            <a:r>
              <a:rPr lang="en-US" sz="1400" b="0" dirty="0"/>
              <a:t>If you have pins routed in the backplane, which a Plug-In Module’s Profile has as User Defined, depending on what is on those pins, you may be stuck</a:t>
            </a:r>
          </a:p>
          <a:p>
            <a:endParaRPr lang="en-US" dirty="0"/>
          </a:p>
        </p:txBody>
      </p:sp>
      <p:sp>
        <p:nvSpPr>
          <p:cNvPr id="9" name="Rectangle 8">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2468028205"/>
              </p:ext>
            </p:extLst>
          </p:nvPr>
        </p:nvGraphicFramePr>
        <p:xfrm>
          <a:off x="227012" y="1217918"/>
          <a:ext cx="2867645" cy="4533926"/>
        </p:xfrm>
        <a:graphic>
          <a:graphicData uri="http://schemas.openxmlformats.org/presentationml/2006/ole">
            <mc:AlternateContent xmlns:mc="http://schemas.openxmlformats.org/markup-compatibility/2006">
              <mc:Choice xmlns:v="urn:schemas-microsoft-com:vml" Requires="v">
                <p:oleObj spid="_x0000_s433186" name="Visio" r:id="rId5" imgW="3584556" imgH="5667408" progId="Visio.Drawing.11">
                  <p:embed/>
                </p:oleObj>
              </mc:Choice>
              <mc:Fallback>
                <p:oleObj name="Visio" r:id="rId5" imgW="3584556" imgH="5667408"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012" y="1217918"/>
                        <a:ext cx="2867645" cy="45339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TextBox 18"/>
          <p:cNvSpPr txBox="1"/>
          <p:nvPr/>
        </p:nvSpPr>
        <p:spPr>
          <a:xfrm>
            <a:off x="303212" y="5715000"/>
            <a:ext cx="2514600" cy="523220"/>
          </a:xfrm>
          <a:prstGeom prst="rect">
            <a:avLst/>
          </a:prstGeom>
          <a:noFill/>
          <a:ln w="12700">
            <a:noFill/>
            <a:prstDash val="solid"/>
          </a:ln>
        </p:spPr>
        <p:txBody>
          <a:bodyPr wrap="square" rtlCol="0" anchor="ctr" anchorCtr="1">
            <a:spAutoFit/>
          </a:bodyPr>
          <a:lstStyle/>
          <a:p>
            <a:r>
              <a:rPr lang="en-US" sz="1400" dirty="0">
                <a:solidFill>
                  <a:srgbClr val="7030A0"/>
                </a:solidFill>
              </a:rPr>
              <a:t>SLT6-PAY-4F1Q2U2T-10.2.1</a:t>
            </a:r>
            <a:br>
              <a:rPr lang="en-US" sz="1400" dirty="0">
                <a:solidFill>
                  <a:srgbClr val="7030A0"/>
                </a:solidFill>
              </a:rPr>
            </a:br>
            <a:r>
              <a:rPr lang="en-US" sz="1400" dirty="0">
                <a:solidFill>
                  <a:srgbClr val="7030A0"/>
                </a:solidFill>
              </a:rPr>
              <a:t>Least restrictive Slot Profile</a:t>
            </a:r>
            <a:endParaRPr lang="en-US" sz="1400" b="1" dirty="0">
              <a:solidFill>
                <a:srgbClr val="7030A0"/>
              </a:solidFill>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577435129"/>
              </p:ext>
            </p:extLst>
          </p:nvPr>
        </p:nvGraphicFramePr>
        <p:xfrm>
          <a:off x="3579812" y="1217081"/>
          <a:ext cx="2867645" cy="4533926"/>
        </p:xfrm>
        <a:graphic>
          <a:graphicData uri="http://schemas.openxmlformats.org/presentationml/2006/ole">
            <mc:AlternateContent xmlns:mc="http://schemas.openxmlformats.org/markup-compatibility/2006">
              <mc:Choice xmlns:v="urn:schemas-microsoft-com:vml" Requires="v">
                <p:oleObj spid="_x0000_s433187" name="Visio" r:id="rId7" imgW="3584556" imgH="5667408" progId="Visio.Drawing.11">
                  <p:embed/>
                </p:oleObj>
              </mc:Choice>
              <mc:Fallback>
                <p:oleObj name="Visio" r:id="rId7" imgW="3584556" imgH="5667408" progId="Visio.Drawing.11">
                  <p:embed/>
                  <p:pic>
                    <p:nvPicPr>
                      <p:cNvPr id="0" name=""/>
                      <p:cNvPicPr>
                        <a:picLocks noChangeAspect="1" noChangeArrowheads="1"/>
                      </p:cNvPicPr>
                      <p:nvPr/>
                    </p:nvPicPr>
                    <p:blipFill>
                      <a:blip r:embed="rId8"/>
                      <a:srcRect/>
                      <a:stretch>
                        <a:fillRect/>
                      </a:stretch>
                    </p:blipFill>
                    <p:spPr bwMode="auto">
                      <a:xfrm>
                        <a:off x="3579812" y="1217081"/>
                        <a:ext cx="2867645" cy="45339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TextBox 21"/>
          <p:cNvSpPr txBox="1"/>
          <p:nvPr/>
        </p:nvSpPr>
        <p:spPr>
          <a:xfrm>
            <a:off x="3656012" y="5715000"/>
            <a:ext cx="2514600" cy="523220"/>
          </a:xfrm>
          <a:prstGeom prst="rect">
            <a:avLst/>
          </a:prstGeom>
          <a:noFill/>
          <a:ln w="12700">
            <a:noFill/>
            <a:prstDash val="solid"/>
          </a:ln>
        </p:spPr>
        <p:txBody>
          <a:bodyPr wrap="square" rtlCol="0" anchor="ctr" anchorCtr="1">
            <a:spAutoFit/>
          </a:bodyPr>
          <a:lstStyle/>
          <a:p>
            <a:r>
              <a:rPr lang="en-US" sz="1400" dirty="0">
                <a:solidFill>
                  <a:srgbClr val="7030A0"/>
                </a:solidFill>
              </a:rPr>
              <a:t>SLT6-PAY-4F2Q2U2T-10.2.7</a:t>
            </a:r>
            <a:br>
              <a:rPr lang="en-US" sz="1400" dirty="0">
                <a:solidFill>
                  <a:srgbClr val="7030A0"/>
                </a:solidFill>
              </a:rPr>
            </a:br>
            <a:r>
              <a:rPr lang="en-US" sz="1400" dirty="0">
                <a:solidFill>
                  <a:srgbClr val="7030A0"/>
                </a:solidFill>
              </a:rPr>
              <a:t>Most restrictive Slot Profile</a:t>
            </a:r>
            <a:endParaRPr lang="en-US" sz="1400" b="1" dirty="0">
              <a:solidFill>
                <a:srgbClr val="7030A0"/>
              </a:solidFill>
            </a:endParaRPr>
          </a:p>
        </p:txBody>
      </p:sp>
    </p:spTree>
    <p:extLst>
      <p:ext uri="{BB962C8B-B14F-4D97-AF65-F5344CB8AC3E}">
        <p14:creationId xmlns:p14="http://schemas.microsoft.com/office/powerpoint/2010/main" val="4068364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3U Slot Profiles Added by </a:t>
            </a:r>
            <a:r>
              <a:rPr lang="en-US" dirty="0">
                <a:hlinkClick r:id="rId4" action="ppaction://hlinksldjump"/>
              </a:rPr>
              <a:t>[VITA 65.0-2019]</a:t>
            </a:r>
            <a:endParaRPr lang="en-US" dirty="0"/>
          </a:p>
        </p:txBody>
      </p:sp>
      <p:sp>
        <p:nvSpPr>
          <p:cNvPr id="18" name="Content Placeholder 17"/>
          <p:cNvSpPr>
            <a:spLocks noGrp="1"/>
          </p:cNvSpPr>
          <p:nvPr>
            <p:ph idx="1"/>
          </p:nvPr>
        </p:nvSpPr>
        <p:spPr>
          <a:xfrm>
            <a:off x="9572406" y="1289304"/>
            <a:ext cx="2465607" cy="4828032"/>
          </a:xfrm>
        </p:spPr>
        <p:txBody>
          <a:bodyPr/>
          <a:lstStyle/>
          <a:p>
            <a:pPr marL="171450" lvl="0" indent="-171450">
              <a:lnSpc>
                <a:spcPct val="100000"/>
              </a:lnSpc>
            </a:pPr>
            <a:r>
              <a:rPr lang="en-US" sz="1400" dirty="0">
                <a:solidFill>
                  <a:srgbClr val="000000"/>
                </a:solidFill>
              </a:rPr>
              <a:t>Module Profiles for these Slot Profiles only use the following for power from the backplane:</a:t>
            </a:r>
          </a:p>
          <a:p>
            <a:pPr marL="401638" lvl="1" indent="-169863">
              <a:lnSpc>
                <a:spcPct val="100000"/>
              </a:lnSpc>
              <a:spcBef>
                <a:spcPts val="300"/>
              </a:spcBef>
            </a:pPr>
            <a:r>
              <a:rPr lang="en-US" sz="1400" b="0" dirty="0">
                <a:solidFill>
                  <a:srgbClr val="000000"/>
                </a:solidFill>
              </a:rPr>
              <a:t>12 VDC (VS1)</a:t>
            </a:r>
          </a:p>
          <a:p>
            <a:pPr marL="401638" lvl="1" indent="-169863">
              <a:lnSpc>
                <a:spcPct val="100000"/>
              </a:lnSpc>
              <a:spcBef>
                <a:spcPts val="300"/>
              </a:spcBef>
            </a:pPr>
            <a:r>
              <a:rPr lang="en-US" sz="1400" b="0" dirty="0">
                <a:solidFill>
                  <a:srgbClr val="000000"/>
                </a:solidFill>
              </a:rPr>
              <a:t>3.3V_AUX</a:t>
            </a:r>
          </a:p>
          <a:p>
            <a:pPr marL="401638" lvl="1" indent="-169863">
              <a:lnSpc>
                <a:spcPct val="100000"/>
              </a:lnSpc>
              <a:spcBef>
                <a:spcPts val="300"/>
              </a:spcBef>
            </a:pPr>
            <a:r>
              <a:rPr lang="en-US" sz="1400" b="0" dirty="0">
                <a:solidFill>
                  <a:srgbClr val="000000"/>
                </a:solidFill>
              </a:rPr>
              <a:t>VBAT</a:t>
            </a:r>
          </a:p>
          <a:p>
            <a:pPr marL="171450" lvl="0" indent="-171450">
              <a:lnSpc>
                <a:spcPct val="100000"/>
              </a:lnSpc>
              <a:spcBef>
                <a:spcPts val="1500"/>
              </a:spcBef>
            </a:pPr>
            <a:r>
              <a:rPr lang="en-US" sz="1400" dirty="0">
                <a:solidFill>
                  <a:srgbClr val="000000"/>
                </a:solidFill>
              </a:rPr>
              <a:t>SLT3-PAY-2U2U-14.2.17 is the only one of these with UD (User Defined) pins</a:t>
            </a:r>
          </a:p>
          <a:p>
            <a:pPr marL="171450" indent="-171450">
              <a:lnSpc>
                <a:spcPct val="100000"/>
              </a:lnSpc>
              <a:spcBef>
                <a:spcPts val="1500"/>
              </a:spcBef>
            </a:pPr>
            <a:r>
              <a:rPr lang="en-US" sz="1400" dirty="0">
                <a:solidFill>
                  <a:srgbClr val="000000"/>
                </a:solidFill>
              </a:rPr>
              <a:t>There were no 3U Slot Profiles added by</a:t>
            </a:r>
            <a:br>
              <a:rPr lang="en-US" sz="1400" dirty="0">
                <a:solidFill>
                  <a:srgbClr val="000000"/>
                </a:solidFill>
              </a:rPr>
            </a:br>
            <a:r>
              <a:rPr lang="en-US" sz="1200" dirty="0">
                <a:hlinkClick r:id="rId4" action="ppaction://hlinksldjump"/>
              </a:rPr>
              <a:t>[VITA 65.0-2021]</a:t>
            </a:r>
            <a:r>
              <a:rPr lang="en-US" sz="1200" dirty="0"/>
              <a:t> and none by  [</a:t>
            </a:r>
            <a:r>
              <a:rPr lang="en-US" sz="1200" dirty="0">
                <a:hlinkClick r:id="rId4" action="ppaction://hlinksldjump"/>
              </a:rPr>
              <a:t>VITA 65.0-2023</a:t>
            </a:r>
            <a:r>
              <a:rPr lang="en-US" sz="1200" dirty="0"/>
              <a:t>]</a:t>
            </a:r>
            <a:endParaRPr lang="en-US" sz="1100" dirty="0"/>
          </a:p>
          <a:p>
            <a:pPr marL="171450" lvl="0" indent="-171450">
              <a:lnSpc>
                <a:spcPct val="100000"/>
              </a:lnSpc>
              <a:spcBef>
                <a:spcPts val="1800"/>
              </a:spcBef>
            </a:pPr>
            <a:endParaRPr lang="en-US" sz="1200" dirty="0">
              <a:solidFill>
                <a:srgbClr val="000000"/>
              </a:solidFill>
            </a:endParaRPr>
          </a:p>
        </p:txBody>
      </p:sp>
      <p:grpSp>
        <p:nvGrpSpPr>
          <p:cNvPr id="42" name="Group 41"/>
          <p:cNvGrpSpPr/>
          <p:nvPr/>
        </p:nvGrpSpPr>
        <p:grpSpPr>
          <a:xfrm>
            <a:off x="170252" y="990600"/>
            <a:ext cx="1905000" cy="2600085"/>
            <a:chOff x="170252" y="1057515"/>
            <a:chExt cx="1905000" cy="2600085"/>
          </a:xfrm>
        </p:grpSpPr>
        <p:graphicFrame>
          <p:nvGraphicFramePr>
            <p:cNvPr id="19" name="Object 18"/>
            <p:cNvGraphicFramePr>
              <a:graphicFrameLocks noChangeAspect="1"/>
            </p:cNvGraphicFramePr>
            <p:nvPr/>
          </p:nvGraphicFramePr>
          <p:xfrm>
            <a:off x="733814" y="1057515"/>
            <a:ext cx="777875" cy="2354262"/>
          </p:xfrm>
          <a:graphic>
            <a:graphicData uri="http://schemas.openxmlformats.org/presentationml/2006/ole">
              <mc:AlternateContent xmlns:mc="http://schemas.openxmlformats.org/markup-compatibility/2006">
                <mc:Choice xmlns:v="urn:schemas-microsoft-com:vml" Requires="v">
                  <p:oleObj spid="_x0000_s423490" name="Visio" r:id="rId5" imgW="777453" imgH="2354604" progId="Visio.Drawing.11">
                    <p:embed/>
                  </p:oleObj>
                </mc:Choice>
                <mc:Fallback>
                  <p:oleObj name="Visio" r:id="rId5" imgW="777453" imgH="2354604" progId="Visio.Drawing.11">
                    <p:embed/>
                    <p:pic>
                      <p:nvPicPr>
                        <p:cNvPr id="19" name="Object 18"/>
                        <p:cNvPicPr/>
                        <p:nvPr/>
                      </p:nvPicPr>
                      <p:blipFill>
                        <a:blip r:embed="rId6"/>
                        <a:stretch>
                          <a:fillRect/>
                        </a:stretch>
                      </p:blipFill>
                      <p:spPr>
                        <a:xfrm>
                          <a:off x="733814" y="1057515"/>
                          <a:ext cx="777875" cy="2354262"/>
                        </a:xfrm>
                        <a:prstGeom prst="rect">
                          <a:avLst/>
                        </a:prstGeom>
                      </p:spPr>
                    </p:pic>
                  </p:oleObj>
                </mc:Fallback>
              </mc:AlternateContent>
            </a:graphicData>
          </a:graphic>
        </p:graphicFrame>
        <p:sp>
          <p:nvSpPr>
            <p:cNvPr id="25" name="Content Placeholder 2"/>
            <p:cNvSpPr txBox="1">
              <a:spLocks/>
            </p:cNvSpPr>
            <p:nvPr/>
          </p:nvSpPr>
          <p:spPr>
            <a:xfrm>
              <a:off x="170252" y="3352800"/>
              <a:ext cx="1905000" cy="304800"/>
            </a:xfrm>
            <a:prstGeom prst="rect">
              <a:avLst/>
            </a:prstGeom>
          </p:spPr>
          <p:txBody>
            <a:bodyPr/>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0" indent="0" algn="ctr">
                <a:lnSpc>
                  <a:spcPct val="100000"/>
                </a:lnSpc>
                <a:spcBef>
                  <a:spcPts val="900"/>
                </a:spcBef>
                <a:buNone/>
              </a:pPr>
              <a:r>
                <a:rPr lang="en-US" sz="1200" kern="0" dirty="0">
                  <a:solidFill>
                    <a:srgbClr val="0070C0"/>
                  </a:solidFill>
                </a:rPr>
                <a:t> SLT3-PAY-. . .-14.2.16</a:t>
              </a:r>
            </a:p>
          </p:txBody>
        </p:sp>
      </p:grpSp>
      <p:graphicFrame>
        <p:nvGraphicFramePr>
          <p:cNvPr id="22" name="Object 21"/>
          <p:cNvGraphicFramePr>
            <a:graphicFrameLocks noChangeAspect="1"/>
          </p:cNvGraphicFramePr>
          <p:nvPr>
            <p:extLst>
              <p:ext uri="{D42A27DB-BD31-4B8C-83A1-F6EECF244321}">
                <p14:modId xmlns:p14="http://schemas.microsoft.com/office/powerpoint/2010/main" val="4023932907"/>
              </p:ext>
            </p:extLst>
          </p:nvPr>
        </p:nvGraphicFramePr>
        <p:xfrm>
          <a:off x="2305050" y="3713163"/>
          <a:ext cx="784225" cy="2363787"/>
        </p:xfrm>
        <a:graphic>
          <a:graphicData uri="http://schemas.openxmlformats.org/presentationml/2006/ole">
            <mc:AlternateContent xmlns:mc="http://schemas.openxmlformats.org/markup-compatibility/2006">
              <mc:Choice xmlns:v="urn:schemas-microsoft-com:vml" Requires="v">
                <p:oleObj spid="_x0000_s423491" name="Visio" r:id="rId7" imgW="784683" imgH="2361980" progId="Visio.Drawing.11">
                  <p:embed/>
                </p:oleObj>
              </mc:Choice>
              <mc:Fallback>
                <p:oleObj name="Visio" r:id="rId7" imgW="784683" imgH="2361980" progId="Visio.Drawing.11">
                  <p:embed/>
                  <p:pic>
                    <p:nvPicPr>
                      <p:cNvPr id="22" name="Object 21"/>
                      <p:cNvPicPr/>
                      <p:nvPr/>
                    </p:nvPicPr>
                    <p:blipFill>
                      <a:blip r:embed="rId8"/>
                      <a:stretch>
                        <a:fillRect/>
                      </a:stretch>
                    </p:blipFill>
                    <p:spPr>
                      <a:xfrm>
                        <a:off x="2305050" y="3713163"/>
                        <a:ext cx="784225" cy="2363787"/>
                      </a:xfrm>
                      <a:prstGeom prst="rect">
                        <a:avLst/>
                      </a:prstGeom>
                    </p:spPr>
                  </p:pic>
                </p:oleObj>
              </mc:Fallback>
            </mc:AlternateContent>
          </a:graphicData>
        </a:graphic>
      </p:graphicFrame>
      <p:sp>
        <p:nvSpPr>
          <p:cNvPr id="27" name="Content Placeholder 2"/>
          <p:cNvSpPr txBox="1">
            <a:spLocks/>
          </p:cNvSpPr>
          <p:nvPr/>
        </p:nvSpPr>
        <p:spPr>
          <a:xfrm>
            <a:off x="1744126" y="6002517"/>
            <a:ext cx="1905000" cy="304800"/>
          </a:xfrm>
          <a:prstGeom prst="rect">
            <a:avLst/>
          </a:prstGeom>
        </p:spPr>
        <p:txBody>
          <a:bodyPr/>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0" indent="0" algn="ctr">
              <a:lnSpc>
                <a:spcPct val="100000"/>
              </a:lnSpc>
              <a:spcBef>
                <a:spcPts val="900"/>
              </a:spcBef>
              <a:buNone/>
            </a:pPr>
            <a:r>
              <a:rPr lang="en-US" sz="1200" kern="0" dirty="0">
                <a:solidFill>
                  <a:srgbClr val="0070C0"/>
                </a:solidFill>
              </a:rPr>
              <a:t> SLT3-PAY-. . .-14.6.13</a:t>
            </a:r>
          </a:p>
        </p:txBody>
      </p:sp>
      <p:graphicFrame>
        <p:nvGraphicFramePr>
          <p:cNvPr id="24" name="Object 23"/>
          <p:cNvGraphicFramePr>
            <a:graphicFrameLocks noChangeAspect="1"/>
          </p:cNvGraphicFramePr>
          <p:nvPr>
            <p:extLst>
              <p:ext uri="{D42A27DB-BD31-4B8C-83A1-F6EECF244321}">
                <p14:modId xmlns:p14="http://schemas.microsoft.com/office/powerpoint/2010/main" val="3616087795"/>
              </p:ext>
            </p:extLst>
          </p:nvPr>
        </p:nvGraphicFramePr>
        <p:xfrm>
          <a:off x="5533328" y="3716517"/>
          <a:ext cx="777875" cy="2354262"/>
        </p:xfrm>
        <a:graphic>
          <a:graphicData uri="http://schemas.openxmlformats.org/presentationml/2006/ole">
            <mc:AlternateContent xmlns:mc="http://schemas.openxmlformats.org/markup-compatibility/2006">
              <mc:Choice xmlns:v="urn:schemas-microsoft-com:vml" Requires="v">
                <p:oleObj spid="_x0000_s423492" name="Visio" r:id="rId9" imgW="777453" imgH="2354604" progId="Visio.Drawing.11">
                  <p:embed/>
                </p:oleObj>
              </mc:Choice>
              <mc:Fallback>
                <p:oleObj name="Visio" r:id="rId9" imgW="777453" imgH="2354604" progId="Visio.Drawing.11">
                  <p:embed/>
                  <p:pic>
                    <p:nvPicPr>
                      <p:cNvPr id="24" name="Object 23"/>
                      <p:cNvPicPr/>
                      <p:nvPr/>
                    </p:nvPicPr>
                    <p:blipFill>
                      <a:blip r:embed="rId10"/>
                      <a:stretch>
                        <a:fillRect/>
                      </a:stretch>
                    </p:blipFill>
                    <p:spPr>
                      <a:xfrm>
                        <a:off x="5533328" y="3716517"/>
                        <a:ext cx="777875" cy="2354262"/>
                      </a:xfrm>
                      <a:prstGeom prst="rect">
                        <a:avLst/>
                      </a:prstGeom>
                    </p:spPr>
                  </p:pic>
                </p:oleObj>
              </mc:Fallback>
            </mc:AlternateContent>
          </a:graphicData>
        </a:graphic>
      </p:graphicFrame>
      <p:sp>
        <p:nvSpPr>
          <p:cNvPr id="30" name="Content Placeholder 2"/>
          <p:cNvSpPr txBox="1">
            <a:spLocks/>
          </p:cNvSpPr>
          <p:nvPr/>
        </p:nvSpPr>
        <p:spPr>
          <a:xfrm>
            <a:off x="4969765" y="6019800"/>
            <a:ext cx="1905000" cy="304800"/>
          </a:xfrm>
          <a:prstGeom prst="rect">
            <a:avLst/>
          </a:prstGeom>
        </p:spPr>
        <p:txBody>
          <a:bodyPr/>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0" indent="0" algn="ctr">
              <a:lnSpc>
                <a:spcPct val="100000"/>
              </a:lnSpc>
              <a:spcBef>
                <a:spcPts val="900"/>
              </a:spcBef>
              <a:buNone/>
            </a:pPr>
            <a:r>
              <a:rPr lang="en-US" sz="1200" kern="0" dirty="0">
                <a:solidFill>
                  <a:srgbClr val="0070C0"/>
                </a:solidFill>
              </a:rPr>
              <a:t> SLT3-PAY-. . .-14.6.14</a:t>
            </a:r>
          </a:p>
        </p:txBody>
      </p:sp>
      <p:grpSp>
        <p:nvGrpSpPr>
          <p:cNvPr id="44" name="Group 43"/>
          <p:cNvGrpSpPr/>
          <p:nvPr/>
        </p:nvGrpSpPr>
        <p:grpSpPr>
          <a:xfrm>
            <a:off x="8230968" y="3716517"/>
            <a:ext cx="1905000" cy="2590800"/>
            <a:chOff x="8230968" y="3581400"/>
            <a:chExt cx="1905000" cy="2590800"/>
          </a:xfrm>
        </p:grpSpPr>
        <p:graphicFrame>
          <p:nvGraphicFramePr>
            <p:cNvPr id="23" name="Object 22"/>
            <p:cNvGraphicFramePr>
              <a:graphicFrameLocks noChangeAspect="1"/>
            </p:cNvGraphicFramePr>
            <p:nvPr/>
          </p:nvGraphicFramePr>
          <p:xfrm>
            <a:off x="8794531" y="3581400"/>
            <a:ext cx="777875" cy="2355850"/>
          </p:xfrm>
          <a:graphic>
            <a:graphicData uri="http://schemas.openxmlformats.org/presentationml/2006/ole">
              <mc:AlternateContent xmlns:mc="http://schemas.openxmlformats.org/markup-compatibility/2006">
                <mc:Choice xmlns:v="urn:schemas-microsoft-com:vml" Requires="v">
                  <p:oleObj spid="_x0000_s423493" name="Visio" r:id="rId11" imgW="777453" imgH="2354604" progId="Visio.Drawing.11">
                    <p:embed/>
                  </p:oleObj>
                </mc:Choice>
                <mc:Fallback>
                  <p:oleObj name="Visio" r:id="rId11" imgW="777453" imgH="2354604" progId="Visio.Drawing.11">
                    <p:embed/>
                    <p:pic>
                      <p:nvPicPr>
                        <p:cNvPr id="23" name="Object 22"/>
                        <p:cNvPicPr/>
                        <p:nvPr/>
                      </p:nvPicPr>
                      <p:blipFill>
                        <a:blip r:embed="rId12"/>
                        <a:stretch>
                          <a:fillRect/>
                        </a:stretch>
                      </p:blipFill>
                      <p:spPr>
                        <a:xfrm>
                          <a:off x="8794531" y="3581400"/>
                          <a:ext cx="777875" cy="2355850"/>
                        </a:xfrm>
                        <a:prstGeom prst="rect">
                          <a:avLst/>
                        </a:prstGeom>
                      </p:spPr>
                    </p:pic>
                  </p:oleObj>
                </mc:Fallback>
              </mc:AlternateContent>
            </a:graphicData>
          </a:graphic>
        </p:graphicFrame>
        <p:sp>
          <p:nvSpPr>
            <p:cNvPr id="32" name="Content Placeholder 2"/>
            <p:cNvSpPr txBox="1">
              <a:spLocks/>
            </p:cNvSpPr>
            <p:nvPr/>
          </p:nvSpPr>
          <p:spPr>
            <a:xfrm>
              <a:off x="8230968" y="5867400"/>
              <a:ext cx="1905000" cy="304800"/>
            </a:xfrm>
            <a:prstGeom prst="rect">
              <a:avLst/>
            </a:prstGeom>
          </p:spPr>
          <p:txBody>
            <a:bodyPr/>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0" indent="0" algn="ctr">
                <a:lnSpc>
                  <a:spcPct val="100000"/>
                </a:lnSpc>
                <a:spcBef>
                  <a:spcPts val="900"/>
                </a:spcBef>
                <a:buNone/>
              </a:pPr>
              <a:r>
                <a:rPr lang="en-US" sz="1200" kern="0" dirty="0">
                  <a:solidFill>
                    <a:srgbClr val="0070C0"/>
                  </a:solidFill>
                </a:rPr>
                <a:t> SLT3-PAY-. . .-14.9.2</a:t>
              </a:r>
            </a:p>
          </p:txBody>
        </p:sp>
      </p:grpSp>
      <p:grpSp>
        <p:nvGrpSpPr>
          <p:cNvPr id="36" name="Group 35"/>
          <p:cNvGrpSpPr/>
          <p:nvPr/>
        </p:nvGrpSpPr>
        <p:grpSpPr>
          <a:xfrm>
            <a:off x="3318000" y="999885"/>
            <a:ext cx="1982891" cy="2590800"/>
            <a:chOff x="3197120" y="1066800"/>
            <a:chExt cx="1982891" cy="2590800"/>
          </a:xfrm>
        </p:grpSpPr>
        <p:graphicFrame>
          <p:nvGraphicFramePr>
            <p:cNvPr id="20" name="Object 19"/>
            <p:cNvGraphicFramePr>
              <a:graphicFrameLocks noChangeAspect="1"/>
            </p:cNvGraphicFramePr>
            <p:nvPr/>
          </p:nvGraphicFramePr>
          <p:xfrm>
            <a:off x="3799628" y="1066800"/>
            <a:ext cx="777875" cy="2354262"/>
          </p:xfrm>
          <a:graphic>
            <a:graphicData uri="http://schemas.openxmlformats.org/presentationml/2006/ole">
              <mc:AlternateContent xmlns:mc="http://schemas.openxmlformats.org/markup-compatibility/2006">
                <mc:Choice xmlns:v="urn:schemas-microsoft-com:vml" Requires="v">
                  <p:oleObj spid="_x0000_s423494" name="Visio" r:id="rId13" imgW="777453" imgH="2354604" progId="Visio.Drawing.11">
                    <p:embed/>
                  </p:oleObj>
                </mc:Choice>
                <mc:Fallback>
                  <p:oleObj name="Visio" r:id="rId13" imgW="777453" imgH="2354604" progId="Visio.Drawing.11">
                    <p:embed/>
                    <p:pic>
                      <p:nvPicPr>
                        <p:cNvPr id="20" name="Object 19"/>
                        <p:cNvPicPr/>
                        <p:nvPr/>
                      </p:nvPicPr>
                      <p:blipFill>
                        <a:blip r:embed="rId14"/>
                        <a:stretch>
                          <a:fillRect/>
                        </a:stretch>
                      </p:blipFill>
                      <p:spPr>
                        <a:xfrm>
                          <a:off x="3799628" y="1066800"/>
                          <a:ext cx="777875" cy="2354262"/>
                        </a:xfrm>
                        <a:prstGeom prst="rect">
                          <a:avLst/>
                        </a:prstGeom>
                      </p:spPr>
                    </p:pic>
                  </p:oleObj>
                </mc:Fallback>
              </mc:AlternateContent>
            </a:graphicData>
          </a:graphic>
        </p:graphicFrame>
        <p:sp>
          <p:nvSpPr>
            <p:cNvPr id="34" name="Content Placeholder 2"/>
            <p:cNvSpPr txBox="1">
              <a:spLocks/>
            </p:cNvSpPr>
            <p:nvPr/>
          </p:nvSpPr>
          <p:spPr>
            <a:xfrm>
              <a:off x="3197120" y="3352800"/>
              <a:ext cx="1982891" cy="304800"/>
            </a:xfrm>
            <a:prstGeom prst="rect">
              <a:avLst/>
            </a:prstGeom>
          </p:spPr>
          <p:txBody>
            <a:bodyPr/>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0" indent="0" algn="ctr">
                <a:lnSpc>
                  <a:spcPct val="100000"/>
                </a:lnSpc>
                <a:spcBef>
                  <a:spcPts val="900"/>
                </a:spcBef>
                <a:buNone/>
              </a:pPr>
              <a:r>
                <a:rPr lang="en-US" sz="1200" kern="0" dirty="0">
                  <a:solidFill>
                    <a:srgbClr val="0070C0"/>
                  </a:solidFill>
                </a:rPr>
                <a:t> SLT3-PAY-2U2U-14.2.17</a:t>
              </a:r>
            </a:p>
          </p:txBody>
        </p:sp>
      </p:grpSp>
      <p:grpSp>
        <p:nvGrpSpPr>
          <p:cNvPr id="41" name="Group 40"/>
          <p:cNvGrpSpPr/>
          <p:nvPr/>
        </p:nvGrpSpPr>
        <p:grpSpPr>
          <a:xfrm>
            <a:off x="6543639" y="1015202"/>
            <a:ext cx="2018453" cy="2575483"/>
            <a:chOff x="5308397" y="1158317"/>
            <a:chExt cx="2018453" cy="2575483"/>
          </a:xfrm>
        </p:grpSpPr>
        <p:graphicFrame>
          <p:nvGraphicFramePr>
            <p:cNvPr id="21" name="Object 20"/>
            <p:cNvGraphicFramePr>
              <a:graphicFrameLocks noChangeAspect="1"/>
            </p:cNvGraphicFramePr>
            <p:nvPr/>
          </p:nvGraphicFramePr>
          <p:xfrm>
            <a:off x="5928686" y="1158317"/>
            <a:ext cx="777875" cy="2354263"/>
          </p:xfrm>
          <a:graphic>
            <a:graphicData uri="http://schemas.openxmlformats.org/presentationml/2006/ole">
              <mc:AlternateContent xmlns:mc="http://schemas.openxmlformats.org/markup-compatibility/2006">
                <mc:Choice xmlns:v="urn:schemas-microsoft-com:vml" Requires="v">
                  <p:oleObj spid="_x0000_s423495" name="Visio" r:id="rId15" imgW="777453" imgH="2354604" progId="Visio.Drawing.11">
                    <p:embed/>
                  </p:oleObj>
                </mc:Choice>
                <mc:Fallback>
                  <p:oleObj name="Visio" r:id="rId15" imgW="777453" imgH="2354604" progId="Visio.Drawing.11">
                    <p:embed/>
                    <p:pic>
                      <p:nvPicPr>
                        <p:cNvPr id="21" name="Object 20"/>
                        <p:cNvPicPr/>
                        <p:nvPr/>
                      </p:nvPicPr>
                      <p:blipFill>
                        <a:blip r:embed="rId16"/>
                        <a:stretch>
                          <a:fillRect/>
                        </a:stretch>
                      </p:blipFill>
                      <p:spPr>
                        <a:xfrm>
                          <a:off x="5928686" y="1158317"/>
                          <a:ext cx="777875" cy="2354263"/>
                        </a:xfrm>
                        <a:prstGeom prst="rect">
                          <a:avLst/>
                        </a:prstGeom>
                      </p:spPr>
                    </p:pic>
                  </p:oleObj>
                </mc:Fallback>
              </mc:AlternateContent>
            </a:graphicData>
          </a:graphic>
        </p:graphicFrame>
        <p:sp>
          <p:nvSpPr>
            <p:cNvPr id="39" name="Content Placeholder 2"/>
            <p:cNvSpPr txBox="1">
              <a:spLocks/>
            </p:cNvSpPr>
            <p:nvPr/>
          </p:nvSpPr>
          <p:spPr>
            <a:xfrm>
              <a:off x="5308397" y="3429000"/>
              <a:ext cx="2018453" cy="304800"/>
            </a:xfrm>
            <a:prstGeom prst="rect">
              <a:avLst/>
            </a:prstGeom>
          </p:spPr>
          <p:txBody>
            <a:bodyPr/>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0" indent="0" algn="ctr">
                <a:lnSpc>
                  <a:spcPct val="100000"/>
                </a:lnSpc>
                <a:spcBef>
                  <a:spcPts val="900"/>
                </a:spcBef>
                <a:buNone/>
              </a:pPr>
              <a:r>
                <a:rPr lang="en-US" sz="1200" kern="0" dirty="0">
                  <a:solidFill>
                    <a:srgbClr val="0070C0"/>
                  </a:solidFill>
                </a:rPr>
                <a:t> SLT3-SWH-6F8U-14.4.15</a:t>
              </a:r>
            </a:p>
          </p:txBody>
        </p:sp>
      </p:grpSp>
      <p:sp>
        <p:nvSpPr>
          <p:cNvPr id="26" name="Rectangle 25">
            <a:hlinkClick r:id="rId17"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31" name="TextBox 30"/>
          <p:cNvSpPr txBox="1"/>
          <p:nvPr/>
        </p:nvSpPr>
        <p:spPr>
          <a:xfrm>
            <a:off x="4113212" y="6642556"/>
            <a:ext cx="5562600" cy="215444"/>
          </a:xfrm>
          <a:prstGeom prst="rect">
            <a:avLst/>
          </a:prstGeom>
          <a:noFill/>
        </p:spPr>
        <p:txBody>
          <a:bodyPr wrap="square" rtlCol="0">
            <a:spAutoFit/>
          </a:bodyPr>
          <a:lstStyle/>
          <a:p>
            <a:pPr>
              <a:defRPr/>
            </a:pPr>
            <a:r>
              <a:rPr lang="en-US" sz="800" b="1" dirty="0"/>
              <a:t>Links: </a:t>
            </a:r>
            <a:r>
              <a:rPr lang="en-US" sz="800" b="1" dirty="0">
                <a:hlinkClick r:id="rId18" action="ppaction://hlinksldjump"/>
              </a:rPr>
              <a:t>Slot Profiles added to 65.0-2019: 6U</a:t>
            </a:r>
            <a:r>
              <a:rPr lang="en-US" sz="800" b="1" dirty="0"/>
              <a:t>, </a:t>
            </a:r>
            <a:r>
              <a:rPr lang="en-US" sz="800" b="1" dirty="0">
                <a:hlinkClick r:id="rId19" action="ppaction://hlinksldjump"/>
              </a:rPr>
              <a:t>3U</a:t>
            </a:r>
            <a:r>
              <a:rPr lang="en-US" sz="800" b="1" dirty="0"/>
              <a:t>; </a:t>
            </a:r>
            <a:r>
              <a:rPr lang="en-US" sz="800" b="1" dirty="0">
                <a:hlinkClick r:id="rId17" action="ppaction://hlinksldjump"/>
              </a:rPr>
              <a:t>Isolate UD</a:t>
            </a:r>
            <a:r>
              <a:rPr lang="en-US" sz="800" b="1" dirty="0"/>
              <a:t>; </a:t>
            </a:r>
            <a:r>
              <a:rPr lang="en-US" sz="800" b="1" dirty="0">
                <a:hlinkClick r:id="rId20" action="ppaction://hlinksldjump"/>
              </a:rPr>
              <a:t>Slot Profiles with lots UD</a:t>
            </a:r>
            <a:r>
              <a:rPr lang="en-US" sz="800" b="1" dirty="0"/>
              <a:t>; </a:t>
            </a:r>
            <a:r>
              <a:rPr lang="en-US" sz="800" b="1" dirty="0">
                <a:hlinkClick r:id="rId21" action="ppaction://hlinksldjump"/>
              </a:rPr>
              <a:t>RTMs</a:t>
            </a:r>
            <a:r>
              <a:rPr lang="en-US" sz="800" b="1" dirty="0"/>
              <a:t>; </a:t>
            </a:r>
            <a:r>
              <a:rPr lang="en-US" sz="800" b="1" dirty="0">
                <a:hlinkClick r:id="rId22" action="ppaction://hlinksldjump"/>
              </a:rPr>
              <a:t>Dealing with UD</a:t>
            </a:r>
            <a:endParaRPr lang="en-US" sz="800" b="1" dirty="0"/>
          </a:p>
        </p:txBody>
      </p:sp>
    </p:spTree>
    <p:extLst>
      <p:ext uri="{BB962C8B-B14F-4D97-AF65-F5344CB8AC3E}">
        <p14:creationId xmlns:p14="http://schemas.microsoft.com/office/powerpoint/2010/main" val="394222744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Object 26"/>
          <p:cNvGraphicFramePr>
            <a:graphicFrameLocks noChangeAspect="1"/>
          </p:cNvGraphicFramePr>
          <p:nvPr>
            <p:extLst>
              <p:ext uri="{D42A27DB-BD31-4B8C-83A1-F6EECF244321}">
                <p14:modId xmlns:p14="http://schemas.microsoft.com/office/powerpoint/2010/main" val="3945674349"/>
              </p:ext>
            </p:extLst>
          </p:nvPr>
        </p:nvGraphicFramePr>
        <p:xfrm>
          <a:off x="830262" y="4495800"/>
          <a:ext cx="10528300" cy="1733550"/>
        </p:xfrm>
        <a:graphic>
          <a:graphicData uri="http://schemas.openxmlformats.org/presentationml/2006/ole">
            <mc:AlternateContent xmlns:mc="http://schemas.openxmlformats.org/markup-compatibility/2006">
              <mc:Choice xmlns:v="urn:schemas-microsoft-com:vml" Requires="v">
                <p:oleObj spid="_x0000_s406085" name="Worksheet" r:id="rId4" imgW="12626375" imgH="2072751" progId="Excel.Sheet.12">
                  <p:embed/>
                </p:oleObj>
              </mc:Choice>
              <mc:Fallback>
                <p:oleObj name="Worksheet" r:id="rId4" imgW="12626375" imgH="2072751" progId="Excel.Sheet.12">
                  <p:embed/>
                  <p:pic>
                    <p:nvPicPr>
                      <p:cNvPr id="0" name=""/>
                      <p:cNvPicPr/>
                      <p:nvPr/>
                    </p:nvPicPr>
                    <p:blipFill>
                      <a:blip r:embed="rId5"/>
                      <a:stretch>
                        <a:fillRect/>
                      </a:stretch>
                    </p:blipFill>
                    <p:spPr>
                      <a:xfrm>
                        <a:off x="830262" y="4495800"/>
                        <a:ext cx="10528300" cy="1733550"/>
                      </a:xfrm>
                      <a:prstGeom prst="rect">
                        <a:avLst/>
                      </a:prstGeom>
                    </p:spPr>
                  </p:pic>
                </p:oleObj>
              </mc:Fallback>
            </mc:AlternateContent>
          </a:graphicData>
        </a:graphic>
      </p:graphicFrame>
      <p:sp>
        <p:nvSpPr>
          <p:cNvPr id="2" name="Title 1"/>
          <p:cNvSpPr>
            <a:spLocks noGrp="1"/>
          </p:cNvSpPr>
          <p:nvPr>
            <p:ph type="title"/>
          </p:nvPr>
        </p:nvSpPr>
        <p:spPr>
          <a:xfrm>
            <a:off x="1255449" y="100584"/>
            <a:ext cx="7582163" cy="813816"/>
          </a:xfrm>
        </p:spPr>
        <p:txBody>
          <a:bodyPr/>
          <a:lstStyle/>
          <a:p>
            <a:pPr>
              <a:lnSpc>
                <a:spcPct val="100000"/>
              </a:lnSpc>
            </a:pPr>
            <a:r>
              <a:rPr lang="en-US" sz="2400" dirty="0">
                <a:hlinkClick r:id="rId6" action="ppaction://hlinksldjump"/>
              </a:rPr>
              <a:t>[VITA 65.1]</a:t>
            </a:r>
            <a:r>
              <a:rPr lang="en-US" sz="2400" dirty="0"/>
              <a:t> Excerpt – Classic Module Profiles</a:t>
            </a:r>
          </a:p>
        </p:txBody>
      </p:sp>
      <p:sp>
        <p:nvSpPr>
          <p:cNvPr id="6" name="Content Placeholder 5"/>
          <p:cNvSpPr>
            <a:spLocks noGrp="1"/>
          </p:cNvSpPr>
          <p:nvPr>
            <p:ph idx="1"/>
          </p:nvPr>
        </p:nvSpPr>
        <p:spPr>
          <a:xfrm>
            <a:off x="227012" y="1219200"/>
            <a:ext cx="8305800" cy="2819400"/>
          </a:xfrm>
        </p:spPr>
        <p:txBody>
          <a:bodyPr/>
          <a:lstStyle/>
          <a:p>
            <a:pPr>
              <a:lnSpc>
                <a:spcPct val="100000"/>
              </a:lnSpc>
            </a:pPr>
            <a:r>
              <a:rPr lang="en-US" sz="1400" dirty="0">
                <a:hlinkClick r:id="rId6" action="ppaction://hlinksldjump"/>
              </a:rPr>
              <a:t>[VITA 65.1]</a:t>
            </a:r>
            <a:r>
              <a:rPr lang="en-US" sz="1400" dirty="0"/>
              <a:t> excerpt for MOD6-PAY-4F1Q2U2T-12.2.1-n given at bottom</a:t>
            </a:r>
          </a:p>
          <a:p>
            <a:pPr>
              <a:lnSpc>
                <a:spcPct val="100000"/>
              </a:lnSpc>
            </a:pPr>
            <a:r>
              <a:rPr lang="en-US" sz="1400" dirty="0"/>
              <a:t>Module Profiles specify a particular Slot Profile and the protocols that go on groups of pins</a:t>
            </a:r>
          </a:p>
          <a:p>
            <a:pPr>
              <a:lnSpc>
                <a:spcPct val="100000"/>
              </a:lnSpc>
            </a:pPr>
            <a:r>
              <a:rPr lang="en-US" sz="1400" dirty="0"/>
              <a:t>Slot Profile diagram given middle right</a:t>
            </a:r>
          </a:p>
          <a:p>
            <a:pPr>
              <a:lnSpc>
                <a:spcPct val="100000"/>
              </a:lnSpc>
            </a:pPr>
            <a:r>
              <a:rPr lang="en-US" sz="1400" dirty="0"/>
              <a:t>Module Profile name construction given in upper right</a:t>
            </a:r>
          </a:p>
          <a:p>
            <a:pPr lvl="1">
              <a:lnSpc>
                <a:spcPct val="100000"/>
              </a:lnSpc>
            </a:pPr>
            <a:r>
              <a:rPr lang="en-US" sz="1400" b="0" dirty="0"/>
              <a:t>Same as Slot Profile name construction except for “MOD” vs “SLT”</a:t>
            </a:r>
          </a:p>
          <a:p>
            <a:pPr lvl="1">
              <a:lnSpc>
                <a:spcPct val="100000"/>
              </a:lnSpc>
            </a:pPr>
            <a:r>
              <a:rPr lang="en-US" sz="1400" b="0" dirty="0"/>
              <a:t>The section number and dash number at  the end of the name make sure it is unique</a:t>
            </a:r>
          </a:p>
          <a:p>
            <a:pPr>
              <a:lnSpc>
                <a:spcPct val="100000"/>
              </a:lnSpc>
            </a:pPr>
            <a:r>
              <a:rPr lang="en-US" sz="1400" dirty="0"/>
              <a:t>Dash number used to specify a particular combination of protocols and the Slot Profile</a:t>
            </a:r>
          </a:p>
          <a:p>
            <a:pPr lvl="1">
              <a:lnSpc>
                <a:spcPct val="100000"/>
              </a:lnSpc>
            </a:pPr>
            <a:r>
              <a:rPr lang="en-US" sz="1400" b="0" dirty="0"/>
              <a:t>For a given Module Profile, only the dash number of the Slot Profile varies</a:t>
            </a:r>
          </a:p>
        </p:txBody>
      </p:sp>
      <p:sp>
        <p:nvSpPr>
          <p:cNvPr id="12" name="Rectangle 11">
            <a:hlinkClick r:id="rId7"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5" name="Freeform 24"/>
          <p:cNvSpPr/>
          <p:nvPr/>
        </p:nvSpPr>
        <p:spPr bwMode="auto">
          <a:xfrm flipH="1" flipV="1">
            <a:off x="7874870" y="3480817"/>
            <a:ext cx="1393624" cy="1106087"/>
          </a:xfrm>
          <a:custGeom>
            <a:avLst/>
            <a:gdLst>
              <a:gd name="connsiteX0" fmla="*/ 3930504 w 3930504"/>
              <a:gd name="connsiteY0" fmla="*/ 0 h 2254519"/>
              <a:gd name="connsiteX1" fmla="*/ 3379174 w 3930504"/>
              <a:gd name="connsiteY1" fmla="*/ 356347 h 2254519"/>
              <a:gd name="connsiteX2" fmla="*/ 1973957 w 3930504"/>
              <a:gd name="connsiteY2" fmla="*/ 484095 h 2254519"/>
              <a:gd name="connsiteX3" fmla="*/ 414098 w 3930504"/>
              <a:gd name="connsiteY3" fmla="*/ 2097742 h 2254519"/>
              <a:gd name="connsiteX4" fmla="*/ 30857 w 3930504"/>
              <a:gd name="connsiteY4" fmla="*/ 2205318 h 2254519"/>
              <a:gd name="connsiteX5" fmla="*/ 51027 w 3930504"/>
              <a:gd name="connsiteY5" fmla="*/ 2212042 h 2254519"/>
              <a:gd name="connsiteX0" fmla="*/ 3940865 w 3940865"/>
              <a:gd name="connsiteY0" fmla="*/ 0 h 2227096"/>
              <a:gd name="connsiteX1" fmla="*/ 3389535 w 3940865"/>
              <a:gd name="connsiteY1" fmla="*/ 356347 h 2227096"/>
              <a:gd name="connsiteX2" fmla="*/ 1984318 w 3940865"/>
              <a:gd name="connsiteY2" fmla="*/ 484095 h 2227096"/>
              <a:gd name="connsiteX3" fmla="*/ 565135 w 3940865"/>
              <a:gd name="connsiteY3" fmla="*/ 1967114 h 2227096"/>
              <a:gd name="connsiteX4" fmla="*/ 41218 w 3940865"/>
              <a:gd name="connsiteY4" fmla="*/ 2205318 h 2227096"/>
              <a:gd name="connsiteX5" fmla="*/ 61388 w 3940865"/>
              <a:gd name="connsiteY5" fmla="*/ 2212042 h 2227096"/>
              <a:gd name="connsiteX0" fmla="*/ 3969451 w 3969451"/>
              <a:gd name="connsiteY0" fmla="*/ 0 h 2256902"/>
              <a:gd name="connsiteX1" fmla="*/ 3418121 w 3969451"/>
              <a:gd name="connsiteY1" fmla="*/ 356347 h 2256902"/>
              <a:gd name="connsiteX2" fmla="*/ 2012904 w 3969451"/>
              <a:gd name="connsiteY2" fmla="*/ 484095 h 2256902"/>
              <a:gd name="connsiteX3" fmla="*/ 980583 w 3969451"/>
              <a:gd name="connsiteY3" fmla="*/ 1560155 h 2256902"/>
              <a:gd name="connsiteX4" fmla="*/ 69804 w 3969451"/>
              <a:gd name="connsiteY4" fmla="*/ 2205318 h 2256902"/>
              <a:gd name="connsiteX5" fmla="*/ 89974 w 3969451"/>
              <a:gd name="connsiteY5" fmla="*/ 2212042 h 2256902"/>
              <a:gd name="connsiteX0" fmla="*/ 3899647 w 3899647"/>
              <a:gd name="connsiteY0" fmla="*/ 0 h 2205318"/>
              <a:gd name="connsiteX1" fmla="*/ 3348317 w 3899647"/>
              <a:gd name="connsiteY1" fmla="*/ 356347 h 2205318"/>
              <a:gd name="connsiteX2" fmla="*/ 1943100 w 3899647"/>
              <a:gd name="connsiteY2" fmla="*/ 484095 h 2205318"/>
              <a:gd name="connsiteX3" fmla="*/ 910779 w 3899647"/>
              <a:gd name="connsiteY3" fmla="*/ 1560155 h 2205318"/>
              <a:gd name="connsiteX4" fmla="*/ 0 w 3899647"/>
              <a:gd name="connsiteY4" fmla="*/ 2205318 h 2205318"/>
              <a:gd name="connsiteX0" fmla="*/ 3899647 w 3899647"/>
              <a:gd name="connsiteY0" fmla="*/ 0 h 2205318"/>
              <a:gd name="connsiteX1" fmla="*/ 3348317 w 3899647"/>
              <a:gd name="connsiteY1" fmla="*/ 356347 h 2205318"/>
              <a:gd name="connsiteX2" fmla="*/ 1943100 w 3899647"/>
              <a:gd name="connsiteY2" fmla="*/ 484095 h 2205318"/>
              <a:gd name="connsiteX3" fmla="*/ 880634 w 3899647"/>
              <a:gd name="connsiteY3" fmla="*/ 1595324 h 2205318"/>
              <a:gd name="connsiteX4" fmla="*/ 0 w 3899647"/>
              <a:gd name="connsiteY4" fmla="*/ 2205318 h 2205318"/>
              <a:gd name="connsiteX0" fmla="*/ 3899647 w 3899647"/>
              <a:gd name="connsiteY0" fmla="*/ 0 h 2205318"/>
              <a:gd name="connsiteX1" fmla="*/ 3348317 w 3899647"/>
              <a:gd name="connsiteY1" fmla="*/ 356347 h 2205318"/>
              <a:gd name="connsiteX2" fmla="*/ 1943100 w 3899647"/>
              <a:gd name="connsiteY2" fmla="*/ 484095 h 2205318"/>
              <a:gd name="connsiteX3" fmla="*/ 880634 w 3899647"/>
              <a:gd name="connsiteY3" fmla="*/ 1595324 h 2205318"/>
              <a:gd name="connsiteX4" fmla="*/ 0 w 3899647"/>
              <a:gd name="connsiteY4" fmla="*/ 2205318 h 2205318"/>
              <a:gd name="connsiteX0" fmla="*/ 3889599 w 3889599"/>
              <a:gd name="connsiteY0" fmla="*/ 0 h 2175173"/>
              <a:gd name="connsiteX1" fmla="*/ 3338269 w 3889599"/>
              <a:gd name="connsiteY1" fmla="*/ 356347 h 2175173"/>
              <a:gd name="connsiteX2" fmla="*/ 1933052 w 3889599"/>
              <a:gd name="connsiteY2" fmla="*/ 484095 h 2175173"/>
              <a:gd name="connsiteX3" fmla="*/ 870586 w 3889599"/>
              <a:gd name="connsiteY3" fmla="*/ 1595324 h 2175173"/>
              <a:gd name="connsiteX4" fmla="*/ 0 w 3889599"/>
              <a:gd name="connsiteY4" fmla="*/ 2175173 h 2175173"/>
              <a:gd name="connsiteX0" fmla="*/ 3889599 w 3889599"/>
              <a:gd name="connsiteY0" fmla="*/ 0 h 2175173"/>
              <a:gd name="connsiteX1" fmla="*/ 3338269 w 3889599"/>
              <a:gd name="connsiteY1" fmla="*/ 356347 h 2175173"/>
              <a:gd name="connsiteX2" fmla="*/ 1933052 w 3889599"/>
              <a:gd name="connsiteY2" fmla="*/ 484095 h 2175173"/>
              <a:gd name="connsiteX3" fmla="*/ 870586 w 3889599"/>
              <a:gd name="connsiteY3" fmla="*/ 1595324 h 2175173"/>
              <a:gd name="connsiteX4" fmla="*/ 0 w 3889599"/>
              <a:gd name="connsiteY4" fmla="*/ 2175173 h 2175173"/>
              <a:gd name="connsiteX0" fmla="*/ 3889599 w 3889599"/>
              <a:gd name="connsiteY0" fmla="*/ 0 h 2175173"/>
              <a:gd name="connsiteX1" fmla="*/ 3338269 w 3889599"/>
              <a:gd name="connsiteY1" fmla="*/ 356347 h 2175173"/>
              <a:gd name="connsiteX2" fmla="*/ 1933052 w 3889599"/>
              <a:gd name="connsiteY2" fmla="*/ 484095 h 2175173"/>
              <a:gd name="connsiteX3" fmla="*/ 639474 w 3889599"/>
              <a:gd name="connsiteY3" fmla="*/ 1293873 h 2175173"/>
              <a:gd name="connsiteX4" fmla="*/ 0 w 3889599"/>
              <a:gd name="connsiteY4" fmla="*/ 2175173 h 2175173"/>
              <a:gd name="connsiteX0" fmla="*/ 3889599 w 3889599"/>
              <a:gd name="connsiteY0" fmla="*/ 0 h 2175173"/>
              <a:gd name="connsiteX1" fmla="*/ 3338269 w 3889599"/>
              <a:gd name="connsiteY1" fmla="*/ 356347 h 2175173"/>
              <a:gd name="connsiteX2" fmla="*/ 1933052 w 3889599"/>
              <a:gd name="connsiteY2" fmla="*/ 484095 h 2175173"/>
              <a:gd name="connsiteX3" fmla="*/ 639474 w 3889599"/>
              <a:gd name="connsiteY3" fmla="*/ 1293873 h 2175173"/>
              <a:gd name="connsiteX4" fmla="*/ 0 w 3889599"/>
              <a:gd name="connsiteY4" fmla="*/ 2175173 h 2175173"/>
              <a:gd name="connsiteX0" fmla="*/ 3889599 w 3889599"/>
              <a:gd name="connsiteY0" fmla="*/ 0 h 2175173"/>
              <a:gd name="connsiteX1" fmla="*/ 3338269 w 3889599"/>
              <a:gd name="connsiteY1" fmla="*/ 356347 h 2175173"/>
              <a:gd name="connsiteX2" fmla="*/ 1933052 w 3889599"/>
              <a:gd name="connsiteY2" fmla="*/ 484095 h 2175173"/>
              <a:gd name="connsiteX3" fmla="*/ 639474 w 3889599"/>
              <a:gd name="connsiteY3" fmla="*/ 1293873 h 2175173"/>
              <a:gd name="connsiteX4" fmla="*/ 0 w 3889599"/>
              <a:gd name="connsiteY4" fmla="*/ 2175173 h 2175173"/>
              <a:gd name="connsiteX0" fmla="*/ 3889599 w 3889599"/>
              <a:gd name="connsiteY0" fmla="*/ 0 h 2175173"/>
              <a:gd name="connsiteX1" fmla="*/ 3338269 w 3889599"/>
              <a:gd name="connsiteY1" fmla="*/ 356347 h 2175173"/>
              <a:gd name="connsiteX2" fmla="*/ 1928028 w 3889599"/>
              <a:gd name="connsiteY2" fmla="*/ 574530 h 2175173"/>
              <a:gd name="connsiteX3" fmla="*/ 639474 w 3889599"/>
              <a:gd name="connsiteY3" fmla="*/ 1293873 h 2175173"/>
              <a:gd name="connsiteX4" fmla="*/ 0 w 3889599"/>
              <a:gd name="connsiteY4" fmla="*/ 2175173 h 2175173"/>
              <a:gd name="connsiteX0" fmla="*/ 3889599 w 3889599"/>
              <a:gd name="connsiteY0" fmla="*/ 0 h 2175173"/>
              <a:gd name="connsiteX1" fmla="*/ 3338269 w 3889599"/>
              <a:gd name="connsiteY1" fmla="*/ 356347 h 2175173"/>
              <a:gd name="connsiteX2" fmla="*/ 1928028 w 3889599"/>
              <a:gd name="connsiteY2" fmla="*/ 574530 h 2175173"/>
              <a:gd name="connsiteX3" fmla="*/ 639474 w 3889599"/>
              <a:gd name="connsiteY3" fmla="*/ 1293873 h 2175173"/>
              <a:gd name="connsiteX4" fmla="*/ 0 w 3889599"/>
              <a:gd name="connsiteY4" fmla="*/ 2175173 h 2175173"/>
              <a:gd name="connsiteX0" fmla="*/ 3889599 w 3889599"/>
              <a:gd name="connsiteY0" fmla="*/ 0 h 2175173"/>
              <a:gd name="connsiteX1" fmla="*/ 1928028 w 3889599"/>
              <a:gd name="connsiteY1" fmla="*/ 574530 h 2175173"/>
              <a:gd name="connsiteX2" fmla="*/ 639474 w 3889599"/>
              <a:gd name="connsiteY2" fmla="*/ 1293873 h 2175173"/>
              <a:gd name="connsiteX3" fmla="*/ 0 w 3889599"/>
              <a:gd name="connsiteY3" fmla="*/ 2175173 h 2175173"/>
              <a:gd name="connsiteX0" fmla="*/ 3889599 w 3889599"/>
              <a:gd name="connsiteY0" fmla="*/ 0 h 2175173"/>
              <a:gd name="connsiteX1" fmla="*/ 1928028 w 3889599"/>
              <a:gd name="connsiteY1" fmla="*/ 574530 h 2175173"/>
              <a:gd name="connsiteX2" fmla="*/ 639474 w 3889599"/>
              <a:gd name="connsiteY2" fmla="*/ 1293873 h 2175173"/>
              <a:gd name="connsiteX3" fmla="*/ 0 w 3889599"/>
              <a:gd name="connsiteY3" fmla="*/ 2175173 h 2175173"/>
              <a:gd name="connsiteX0" fmla="*/ 3889599 w 3889599"/>
              <a:gd name="connsiteY0" fmla="*/ 0 h 2175173"/>
              <a:gd name="connsiteX1" fmla="*/ 1928028 w 3889599"/>
              <a:gd name="connsiteY1" fmla="*/ 574530 h 2175173"/>
              <a:gd name="connsiteX2" fmla="*/ 639474 w 3889599"/>
              <a:gd name="connsiteY2" fmla="*/ 1293873 h 2175173"/>
              <a:gd name="connsiteX3" fmla="*/ 0 w 3889599"/>
              <a:gd name="connsiteY3" fmla="*/ 2175173 h 2175173"/>
              <a:gd name="connsiteX0" fmla="*/ 3889599 w 3889599"/>
              <a:gd name="connsiteY0" fmla="*/ 0 h 2175173"/>
              <a:gd name="connsiteX1" fmla="*/ 639474 w 3889599"/>
              <a:gd name="connsiteY1" fmla="*/ 1293873 h 2175173"/>
              <a:gd name="connsiteX2" fmla="*/ 0 w 3889599"/>
              <a:gd name="connsiteY2" fmla="*/ 2175173 h 2175173"/>
              <a:gd name="connsiteX0" fmla="*/ 3889599 w 3889599"/>
              <a:gd name="connsiteY0" fmla="*/ 0 h 2175173"/>
              <a:gd name="connsiteX1" fmla="*/ 639474 w 3889599"/>
              <a:gd name="connsiteY1" fmla="*/ 1293873 h 2175173"/>
              <a:gd name="connsiteX2" fmla="*/ 0 w 3889599"/>
              <a:gd name="connsiteY2" fmla="*/ 2175173 h 2175173"/>
              <a:gd name="connsiteX0" fmla="*/ 3889599 w 3889599"/>
              <a:gd name="connsiteY0" fmla="*/ 0 h 2175173"/>
              <a:gd name="connsiteX1" fmla="*/ 639474 w 3889599"/>
              <a:gd name="connsiteY1" fmla="*/ 1293873 h 2175173"/>
              <a:gd name="connsiteX2" fmla="*/ 0 w 3889599"/>
              <a:gd name="connsiteY2" fmla="*/ 2175173 h 2175173"/>
              <a:gd name="connsiteX0" fmla="*/ 3889599 w 3889599"/>
              <a:gd name="connsiteY0" fmla="*/ 0 h 2175173"/>
              <a:gd name="connsiteX1" fmla="*/ 870586 w 3889599"/>
              <a:gd name="connsiteY1" fmla="*/ 942181 h 2175173"/>
              <a:gd name="connsiteX2" fmla="*/ 0 w 3889599"/>
              <a:gd name="connsiteY2" fmla="*/ 2175173 h 2175173"/>
              <a:gd name="connsiteX0" fmla="*/ 3889599 w 3889599"/>
              <a:gd name="connsiteY0" fmla="*/ 0 h 2175173"/>
              <a:gd name="connsiteX1" fmla="*/ 785175 w 3889599"/>
              <a:gd name="connsiteY1" fmla="*/ 756286 h 2175173"/>
              <a:gd name="connsiteX2" fmla="*/ 0 w 3889599"/>
              <a:gd name="connsiteY2" fmla="*/ 2175173 h 2175173"/>
              <a:gd name="connsiteX0" fmla="*/ 3889599 w 3889599"/>
              <a:gd name="connsiteY0" fmla="*/ 0 h 2175173"/>
              <a:gd name="connsiteX1" fmla="*/ 785175 w 3889599"/>
              <a:gd name="connsiteY1" fmla="*/ 756286 h 2175173"/>
              <a:gd name="connsiteX2" fmla="*/ 0 w 3889599"/>
              <a:gd name="connsiteY2" fmla="*/ 2175173 h 2175173"/>
              <a:gd name="connsiteX0" fmla="*/ 3889599 w 3889599"/>
              <a:gd name="connsiteY0" fmla="*/ 0 h 2175173"/>
              <a:gd name="connsiteX1" fmla="*/ 860538 w 3889599"/>
              <a:gd name="connsiteY1" fmla="*/ 796480 h 2175173"/>
              <a:gd name="connsiteX2" fmla="*/ 0 w 3889599"/>
              <a:gd name="connsiteY2" fmla="*/ 2175173 h 2175173"/>
              <a:gd name="connsiteX0" fmla="*/ 3126234 w 3126234"/>
              <a:gd name="connsiteY0" fmla="*/ 0 h 3150533"/>
              <a:gd name="connsiteX1" fmla="*/ 97173 w 3126234"/>
              <a:gd name="connsiteY1" fmla="*/ 796480 h 3150533"/>
              <a:gd name="connsiteX2" fmla="*/ 512985 w 3126234"/>
              <a:gd name="connsiteY2" fmla="*/ 3150533 h 3150533"/>
              <a:gd name="connsiteX0" fmla="*/ 2613249 w 2613249"/>
              <a:gd name="connsiteY0" fmla="*/ 0 h 3150533"/>
              <a:gd name="connsiteX1" fmla="*/ 616698 w 2613249"/>
              <a:gd name="connsiteY1" fmla="*/ 392620 h 3150533"/>
              <a:gd name="connsiteX2" fmla="*/ 0 w 2613249"/>
              <a:gd name="connsiteY2" fmla="*/ 3150533 h 3150533"/>
              <a:gd name="connsiteX0" fmla="*/ 2239869 w 2239869"/>
              <a:gd name="connsiteY0" fmla="*/ 0 h 3447713"/>
              <a:gd name="connsiteX1" fmla="*/ 616698 w 2239869"/>
              <a:gd name="connsiteY1" fmla="*/ 689800 h 3447713"/>
              <a:gd name="connsiteX2" fmla="*/ 0 w 2239869"/>
              <a:gd name="connsiteY2" fmla="*/ 3447713 h 3447713"/>
              <a:gd name="connsiteX0" fmla="*/ 2194149 w 2194149"/>
              <a:gd name="connsiteY0" fmla="*/ 0 h 3459143"/>
              <a:gd name="connsiteX1" fmla="*/ 616698 w 2194149"/>
              <a:gd name="connsiteY1" fmla="*/ 701230 h 3459143"/>
              <a:gd name="connsiteX2" fmla="*/ 0 w 2194149"/>
              <a:gd name="connsiteY2" fmla="*/ 3459143 h 3459143"/>
              <a:gd name="connsiteX0" fmla="*/ 2194149 w 2194149"/>
              <a:gd name="connsiteY0" fmla="*/ 0 h 3459143"/>
              <a:gd name="connsiteX1" fmla="*/ 616698 w 2194149"/>
              <a:gd name="connsiteY1" fmla="*/ 701230 h 3459143"/>
              <a:gd name="connsiteX2" fmla="*/ 0 w 2194149"/>
              <a:gd name="connsiteY2" fmla="*/ 3459143 h 3459143"/>
              <a:gd name="connsiteX0" fmla="*/ 2194149 w 2194149"/>
              <a:gd name="connsiteY0" fmla="*/ 0 h 3459143"/>
              <a:gd name="connsiteX1" fmla="*/ 586218 w 2194149"/>
              <a:gd name="connsiteY1" fmla="*/ 655510 h 3459143"/>
              <a:gd name="connsiteX2" fmla="*/ 0 w 2194149"/>
              <a:gd name="connsiteY2" fmla="*/ 3459143 h 3459143"/>
              <a:gd name="connsiteX0" fmla="*/ 2194149 w 2194149"/>
              <a:gd name="connsiteY0" fmla="*/ 0 h 3459143"/>
              <a:gd name="connsiteX1" fmla="*/ 586218 w 2194149"/>
              <a:gd name="connsiteY1" fmla="*/ 655510 h 3459143"/>
              <a:gd name="connsiteX2" fmla="*/ 0 w 2194149"/>
              <a:gd name="connsiteY2" fmla="*/ 3459143 h 3459143"/>
              <a:gd name="connsiteX0" fmla="*/ 2194149 w 2194149"/>
              <a:gd name="connsiteY0" fmla="*/ 0 h 3459143"/>
              <a:gd name="connsiteX1" fmla="*/ 658608 w 2194149"/>
              <a:gd name="connsiteY1" fmla="*/ 651700 h 3459143"/>
              <a:gd name="connsiteX2" fmla="*/ 0 w 2194149"/>
              <a:gd name="connsiteY2" fmla="*/ 3459143 h 3459143"/>
              <a:gd name="connsiteX0" fmla="*/ 2037939 w 2037939"/>
              <a:gd name="connsiteY0" fmla="*/ 0 h 2106593"/>
              <a:gd name="connsiteX1" fmla="*/ 502398 w 2037939"/>
              <a:gd name="connsiteY1" fmla="*/ 651700 h 2106593"/>
              <a:gd name="connsiteX2" fmla="*/ 0 w 2037939"/>
              <a:gd name="connsiteY2" fmla="*/ 2106593 h 2106593"/>
              <a:gd name="connsiteX0" fmla="*/ 2037939 w 2037939"/>
              <a:gd name="connsiteY0" fmla="*/ 0 h 2106593"/>
              <a:gd name="connsiteX1" fmla="*/ 502398 w 2037939"/>
              <a:gd name="connsiteY1" fmla="*/ 651700 h 2106593"/>
              <a:gd name="connsiteX2" fmla="*/ 0 w 2037939"/>
              <a:gd name="connsiteY2" fmla="*/ 2106593 h 2106593"/>
              <a:gd name="connsiteX0" fmla="*/ 2037939 w 2037939"/>
              <a:gd name="connsiteY0" fmla="*/ 0 h 2106593"/>
              <a:gd name="connsiteX1" fmla="*/ 418578 w 2037939"/>
              <a:gd name="connsiteY1" fmla="*/ 674560 h 2106593"/>
              <a:gd name="connsiteX2" fmla="*/ 0 w 2037939"/>
              <a:gd name="connsiteY2" fmla="*/ 2106593 h 2106593"/>
              <a:gd name="connsiteX0" fmla="*/ 601569 w 653655"/>
              <a:gd name="connsiteY0" fmla="*/ 0 h 1973243"/>
              <a:gd name="connsiteX1" fmla="*/ 418578 w 653655"/>
              <a:gd name="connsiteY1" fmla="*/ 541210 h 1973243"/>
              <a:gd name="connsiteX2" fmla="*/ 0 w 653655"/>
              <a:gd name="connsiteY2" fmla="*/ 1973243 h 1973243"/>
              <a:gd name="connsiteX0" fmla="*/ 601569 w 663754"/>
              <a:gd name="connsiteY0" fmla="*/ 0 h 1973243"/>
              <a:gd name="connsiteX1" fmla="*/ 433818 w 663754"/>
              <a:gd name="connsiteY1" fmla="*/ 537400 h 1973243"/>
              <a:gd name="connsiteX2" fmla="*/ 0 w 663754"/>
              <a:gd name="connsiteY2" fmla="*/ 1973243 h 1973243"/>
              <a:gd name="connsiteX0" fmla="*/ 601569 w 663754"/>
              <a:gd name="connsiteY0" fmla="*/ 0 h 1973243"/>
              <a:gd name="connsiteX1" fmla="*/ 433818 w 663754"/>
              <a:gd name="connsiteY1" fmla="*/ 537400 h 1973243"/>
              <a:gd name="connsiteX2" fmla="*/ 0 w 663754"/>
              <a:gd name="connsiteY2" fmla="*/ 1973243 h 1973243"/>
              <a:gd name="connsiteX0" fmla="*/ 601569 w 601569"/>
              <a:gd name="connsiteY0" fmla="*/ 0 h 1973243"/>
              <a:gd name="connsiteX1" fmla="*/ 433818 w 601569"/>
              <a:gd name="connsiteY1" fmla="*/ 537400 h 1973243"/>
              <a:gd name="connsiteX2" fmla="*/ 0 w 601569"/>
              <a:gd name="connsiteY2" fmla="*/ 1973243 h 1973243"/>
              <a:gd name="connsiteX0" fmla="*/ 601569 w 601569"/>
              <a:gd name="connsiteY0" fmla="*/ 0 h 1973243"/>
              <a:gd name="connsiteX1" fmla="*/ 372858 w 601569"/>
              <a:gd name="connsiteY1" fmla="*/ 5259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2107281 w 2107281"/>
              <a:gd name="connsiteY0" fmla="*/ 0 h 1098806"/>
              <a:gd name="connsiteX1" fmla="*/ 1844280 w 2107281"/>
              <a:gd name="connsiteY1" fmla="*/ 830770 h 1098806"/>
              <a:gd name="connsiteX2" fmla="*/ 0 w 2107281"/>
              <a:gd name="connsiteY2" fmla="*/ 1083227 h 1098806"/>
              <a:gd name="connsiteX0" fmla="*/ 2107281 w 2107281"/>
              <a:gd name="connsiteY0" fmla="*/ 0 h 1083227"/>
              <a:gd name="connsiteX1" fmla="*/ 356856 w 2107281"/>
              <a:gd name="connsiteY1" fmla="*/ 461962 h 1083227"/>
              <a:gd name="connsiteX2" fmla="*/ 0 w 2107281"/>
              <a:gd name="connsiteY2" fmla="*/ 1083227 h 1083227"/>
              <a:gd name="connsiteX0" fmla="*/ 2107281 w 2107281"/>
              <a:gd name="connsiteY0" fmla="*/ 0 h 1083227"/>
              <a:gd name="connsiteX1" fmla="*/ 430008 w 2107281"/>
              <a:gd name="connsiteY1" fmla="*/ 471106 h 1083227"/>
              <a:gd name="connsiteX2" fmla="*/ 0 w 2107281"/>
              <a:gd name="connsiteY2" fmla="*/ 1083227 h 1083227"/>
              <a:gd name="connsiteX0" fmla="*/ 2107281 w 2107281"/>
              <a:gd name="connsiteY0" fmla="*/ 0 h 1083227"/>
              <a:gd name="connsiteX1" fmla="*/ 420864 w 2107281"/>
              <a:gd name="connsiteY1" fmla="*/ 413194 h 1083227"/>
              <a:gd name="connsiteX2" fmla="*/ 0 w 2107281"/>
              <a:gd name="connsiteY2" fmla="*/ 1083227 h 1083227"/>
              <a:gd name="connsiteX0" fmla="*/ 2107281 w 2107281"/>
              <a:gd name="connsiteY0" fmla="*/ 0 h 1083227"/>
              <a:gd name="connsiteX1" fmla="*/ 420864 w 2107281"/>
              <a:gd name="connsiteY1" fmla="*/ 413194 h 1083227"/>
              <a:gd name="connsiteX2" fmla="*/ 0 w 2107281"/>
              <a:gd name="connsiteY2" fmla="*/ 1083227 h 1083227"/>
              <a:gd name="connsiteX0" fmla="*/ 2107281 w 2107281"/>
              <a:gd name="connsiteY0" fmla="*/ 0 h 1083227"/>
              <a:gd name="connsiteX1" fmla="*/ 420864 w 2107281"/>
              <a:gd name="connsiteY1" fmla="*/ 413194 h 1083227"/>
              <a:gd name="connsiteX2" fmla="*/ 0 w 2107281"/>
              <a:gd name="connsiteY2" fmla="*/ 1083227 h 1083227"/>
              <a:gd name="connsiteX0" fmla="*/ 2107281 w 2107281"/>
              <a:gd name="connsiteY0" fmla="*/ 0 h 1083227"/>
              <a:gd name="connsiteX1" fmla="*/ 420864 w 2107281"/>
              <a:gd name="connsiteY1" fmla="*/ 413194 h 1083227"/>
              <a:gd name="connsiteX2" fmla="*/ 0 w 2107281"/>
              <a:gd name="connsiteY2" fmla="*/ 1083227 h 1083227"/>
              <a:gd name="connsiteX0" fmla="*/ 2107281 w 2107335"/>
              <a:gd name="connsiteY0" fmla="*/ 0 h 1083227"/>
              <a:gd name="connsiteX1" fmla="*/ 420864 w 2107335"/>
              <a:gd name="connsiteY1" fmla="*/ 413194 h 1083227"/>
              <a:gd name="connsiteX2" fmla="*/ 0 w 2107335"/>
              <a:gd name="connsiteY2" fmla="*/ 1083227 h 1083227"/>
              <a:gd name="connsiteX0" fmla="*/ 2107281 w 2107335"/>
              <a:gd name="connsiteY0" fmla="*/ 0 h 1083227"/>
              <a:gd name="connsiteX1" fmla="*/ 420864 w 2107335"/>
              <a:gd name="connsiteY1" fmla="*/ 413194 h 1083227"/>
              <a:gd name="connsiteX2" fmla="*/ 0 w 2107335"/>
              <a:gd name="connsiteY2" fmla="*/ 1083227 h 1083227"/>
              <a:gd name="connsiteX0" fmla="*/ 2107281 w 2107335"/>
              <a:gd name="connsiteY0" fmla="*/ 0 h 1083227"/>
              <a:gd name="connsiteX1" fmla="*/ 417816 w 2107335"/>
              <a:gd name="connsiteY1" fmla="*/ 504634 h 1083227"/>
              <a:gd name="connsiteX2" fmla="*/ 0 w 2107335"/>
              <a:gd name="connsiteY2" fmla="*/ 1083227 h 1083227"/>
              <a:gd name="connsiteX0" fmla="*/ 2107281 w 2107336"/>
              <a:gd name="connsiteY0" fmla="*/ 0 h 1083227"/>
              <a:gd name="connsiteX1" fmla="*/ 417816 w 2107336"/>
              <a:gd name="connsiteY1" fmla="*/ 504634 h 1083227"/>
              <a:gd name="connsiteX2" fmla="*/ 0 w 2107336"/>
              <a:gd name="connsiteY2" fmla="*/ 1083227 h 1083227"/>
              <a:gd name="connsiteX0" fmla="*/ 2107281 w 2107334"/>
              <a:gd name="connsiteY0" fmla="*/ 0 h 1083227"/>
              <a:gd name="connsiteX1" fmla="*/ 417816 w 2107334"/>
              <a:gd name="connsiteY1" fmla="*/ 504634 h 1083227"/>
              <a:gd name="connsiteX2" fmla="*/ 0 w 2107334"/>
              <a:gd name="connsiteY2" fmla="*/ 1083227 h 1083227"/>
              <a:gd name="connsiteX0" fmla="*/ 2107281 w 2107334"/>
              <a:gd name="connsiteY0" fmla="*/ 0 h 1083227"/>
              <a:gd name="connsiteX1" fmla="*/ 417816 w 2107334"/>
              <a:gd name="connsiteY1" fmla="*/ 504634 h 1083227"/>
              <a:gd name="connsiteX2" fmla="*/ 0 w 2107334"/>
              <a:gd name="connsiteY2" fmla="*/ 1083227 h 1083227"/>
              <a:gd name="connsiteX0" fmla="*/ 2107281 w 2107333"/>
              <a:gd name="connsiteY0" fmla="*/ 0 h 1083227"/>
              <a:gd name="connsiteX1" fmla="*/ 372096 w 2107333"/>
              <a:gd name="connsiteY1" fmla="*/ 504634 h 1083227"/>
              <a:gd name="connsiteX2" fmla="*/ 0 w 2107333"/>
              <a:gd name="connsiteY2" fmla="*/ 1083227 h 1083227"/>
              <a:gd name="connsiteX0" fmla="*/ 2107281 w 2107331"/>
              <a:gd name="connsiteY0" fmla="*/ 0 h 1083227"/>
              <a:gd name="connsiteX1" fmla="*/ 326376 w 2107331"/>
              <a:gd name="connsiteY1" fmla="*/ 507682 h 1083227"/>
              <a:gd name="connsiteX2" fmla="*/ 0 w 2107331"/>
              <a:gd name="connsiteY2" fmla="*/ 1083227 h 1083227"/>
              <a:gd name="connsiteX0" fmla="*/ 1393541 w 1393624"/>
              <a:gd name="connsiteY0" fmla="*/ 0 h 1106087"/>
              <a:gd name="connsiteX1" fmla="*/ 326376 w 1393624"/>
              <a:gd name="connsiteY1" fmla="*/ 530542 h 1106087"/>
              <a:gd name="connsiteX2" fmla="*/ 0 w 1393624"/>
              <a:gd name="connsiteY2" fmla="*/ 1106087 h 1106087"/>
            </a:gdLst>
            <a:ahLst/>
            <a:cxnLst>
              <a:cxn ang="0">
                <a:pos x="connsiteX0" y="connsiteY0"/>
              </a:cxn>
              <a:cxn ang="0">
                <a:pos x="connsiteX1" y="connsiteY1"/>
              </a:cxn>
              <a:cxn ang="0">
                <a:pos x="connsiteX2" y="connsiteY2"/>
              </a:cxn>
            </a:cxnLst>
            <a:rect l="l" t="t" r="r" b="b"/>
            <a:pathLst>
              <a:path w="1393624" h="1106087">
                <a:moveTo>
                  <a:pt x="1393541" y="0"/>
                </a:moveTo>
                <a:cubicBezTo>
                  <a:pt x="1404593" y="475289"/>
                  <a:pt x="320570" y="10840"/>
                  <a:pt x="326376" y="530542"/>
                </a:cubicBezTo>
                <a:cubicBezTo>
                  <a:pt x="319990" y="839170"/>
                  <a:pt x="416902" y="1078068"/>
                  <a:pt x="0" y="1106087"/>
                </a:cubicBezTo>
              </a:path>
            </a:pathLst>
          </a:custGeom>
          <a:noFill/>
          <a:ln w="31750" cap="rnd" cmpd="sng" algn="ctr">
            <a:solidFill>
              <a:srgbClr val="0070C0"/>
            </a:solidFill>
            <a:prstDash val="solid"/>
            <a:round/>
            <a:headEnd type="none" w="sm" len="sm"/>
            <a:tailEnd type="stealth" w="med" len="med"/>
          </a:ln>
          <a:effectLst/>
        </p:spPr>
        <p:txBody>
          <a:bodyPr rtlCol="0" anchor="ctr"/>
          <a:lstStyle/>
          <a:p>
            <a:pPr algn="ctr"/>
            <a:endParaRPr lang="en-US" dirty="0"/>
          </a:p>
        </p:txBody>
      </p:sp>
      <p:sp>
        <p:nvSpPr>
          <p:cNvPr id="29" name="Freeform 28"/>
          <p:cNvSpPr/>
          <p:nvPr/>
        </p:nvSpPr>
        <p:spPr bwMode="auto">
          <a:xfrm flipH="1" flipV="1">
            <a:off x="6726922" y="3261361"/>
            <a:ext cx="2492853" cy="1312843"/>
          </a:xfrm>
          <a:custGeom>
            <a:avLst/>
            <a:gdLst>
              <a:gd name="connsiteX0" fmla="*/ 3930504 w 3930504"/>
              <a:gd name="connsiteY0" fmla="*/ 0 h 2254519"/>
              <a:gd name="connsiteX1" fmla="*/ 3379174 w 3930504"/>
              <a:gd name="connsiteY1" fmla="*/ 356347 h 2254519"/>
              <a:gd name="connsiteX2" fmla="*/ 1973957 w 3930504"/>
              <a:gd name="connsiteY2" fmla="*/ 484095 h 2254519"/>
              <a:gd name="connsiteX3" fmla="*/ 414098 w 3930504"/>
              <a:gd name="connsiteY3" fmla="*/ 2097742 h 2254519"/>
              <a:gd name="connsiteX4" fmla="*/ 30857 w 3930504"/>
              <a:gd name="connsiteY4" fmla="*/ 2205318 h 2254519"/>
              <a:gd name="connsiteX5" fmla="*/ 51027 w 3930504"/>
              <a:gd name="connsiteY5" fmla="*/ 2212042 h 2254519"/>
              <a:gd name="connsiteX0" fmla="*/ 3940865 w 3940865"/>
              <a:gd name="connsiteY0" fmla="*/ 0 h 2227096"/>
              <a:gd name="connsiteX1" fmla="*/ 3389535 w 3940865"/>
              <a:gd name="connsiteY1" fmla="*/ 356347 h 2227096"/>
              <a:gd name="connsiteX2" fmla="*/ 1984318 w 3940865"/>
              <a:gd name="connsiteY2" fmla="*/ 484095 h 2227096"/>
              <a:gd name="connsiteX3" fmla="*/ 565135 w 3940865"/>
              <a:gd name="connsiteY3" fmla="*/ 1967114 h 2227096"/>
              <a:gd name="connsiteX4" fmla="*/ 41218 w 3940865"/>
              <a:gd name="connsiteY4" fmla="*/ 2205318 h 2227096"/>
              <a:gd name="connsiteX5" fmla="*/ 61388 w 3940865"/>
              <a:gd name="connsiteY5" fmla="*/ 2212042 h 2227096"/>
              <a:gd name="connsiteX0" fmla="*/ 3969451 w 3969451"/>
              <a:gd name="connsiteY0" fmla="*/ 0 h 2256902"/>
              <a:gd name="connsiteX1" fmla="*/ 3418121 w 3969451"/>
              <a:gd name="connsiteY1" fmla="*/ 356347 h 2256902"/>
              <a:gd name="connsiteX2" fmla="*/ 2012904 w 3969451"/>
              <a:gd name="connsiteY2" fmla="*/ 484095 h 2256902"/>
              <a:gd name="connsiteX3" fmla="*/ 980583 w 3969451"/>
              <a:gd name="connsiteY3" fmla="*/ 1560155 h 2256902"/>
              <a:gd name="connsiteX4" fmla="*/ 69804 w 3969451"/>
              <a:gd name="connsiteY4" fmla="*/ 2205318 h 2256902"/>
              <a:gd name="connsiteX5" fmla="*/ 89974 w 3969451"/>
              <a:gd name="connsiteY5" fmla="*/ 2212042 h 2256902"/>
              <a:gd name="connsiteX0" fmla="*/ 3899647 w 3899647"/>
              <a:gd name="connsiteY0" fmla="*/ 0 h 2205318"/>
              <a:gd name="connsiteX1" fmla="*/ 3348317 w 3899647"/>
              <a:gd name="connsiteY1" fmla="*/ 356347 h 2205318"/>
              <a:gd name="connsiteX2" fmla="*/ 1943100 w 3899647"/>
              <a:gd name="connsiteY2" fmla="*/ 484095 h 2205318"/>
              <a:gd name="connsiteX3" fmla="*/ 910779 w 3899647"/>
              <a:gd name="connsiteY3" fmla="*/ 1560155 h 2205318"/>
              <a:gd name="connsiteX4" fmla="*/ 0 w 3899647"/>
              <a:gd name="connsiteY4" fmla="*/ 2205318 h 2205318"/>
              <a:gd name="connsiteX0" fmla="*/ 3899647 w 3899647"/>
              <a:gd name="connsiteY0" fmla="*/ 0 h 2205318"/>
              <a:gd name="connsiteX1" fmla="*/ 3348317 w 3899647"/>
              <a:gd name="connsiteY1" fmla="*/ 356347 h 2205318"/>
              <a:gd name="connsiteX2" fmla="*/ 1943100 w 3899647"/>
              <a:gd name="connsiteY2" fmla="*/ 484095 h 2205318"/>
              <a:gd name="connsiteX3" fmla="*/ 880634 w 3899647"/>
              <a:gd name="connsiteY3" fmla="*/ 1595324 h 2205318"/>
              <a:gd name="connsiteX4" fmla="*/ 0 w 3899647"/>
              <a:gd name="connsiteY4" fmla="*/ 2205318 h 2205318"/>
              <a:gd name="connsiteX0" fmla="*/ 3899647 w 3899647"/>
              <a:gd name="connsiteY0" fmla="*/ 0 h 2205318"/>
              <a:gd name="connsiteX1" fmla="*/ 3348317 w 3899647"/>
              <a:gd name="connsiteY1" fmla="*/ 356347 h 2205318"/>
              <a:gd name="connsiteX2" fmla="*/ 1943100 w 3899647"/>
              <a:gd name="connsiteY2" fmla="*/ 484095 h 2205318"/>
              <a:gd name="connsiteX3" fmla="*/ 880634 w 3899647"/>
              <a:gd name="connsiteY3" fmla="*/ 1595324 h 2205318"/>
              <a:gd name="connsiteX4" fmla="*/ 0 w 3899647"/>
              <a:gd name="connsiteY4" fmla="*/ 2205318 h 2205318"/>
              <a:gd name="connsiteX0" fmla="*/ 3889599 w 3889599"/>
              <a:gd name="connsiteY0" fmla="*/ 0 h 2175173"/>
              <a:gd name="connsiteX1" fmla="*/ 3338269 w 3889599"/>
              <a:gd name="connsiteY1" fmla="*/ 356347 h 2175173"/>
              <a:gd name="connsiteX2" fmla="*/ 1933052 w 3889599"/>
              <a:gd name="connsiteY2" fmla="*/ 484095 h 2175173"/>
              <a:gd name="connsiteX3" fmla="*/ 870586 w 3889599"/>
              <a:gd name="connsiteY3" fmla="*/ 1595324 h 2175173"/>
              <a:gd name="connsiteX4" fmla="*/ 0 w 3889599"/>
              <a:gd name="connsiteY4" fmla="*/ 2175173 h 2175173"/>
              <a:gd name="connsiteX0" fmla="*/ 3889599 w 3889599"/>
              <a:gd name="connsiteY0" fmla="*/ 0 h 2175173"/>
              <a:gd name="connsiteX1" fmla="*/ 3338269 w 3889599"/>
              <a:gd name="connsiteY1" fmla="*/ 356347 h 2175173"/>
              <a:gd name="connsiteX2" fmla="*/ 1933052 w 3889599"/>
              <a:gd name="connsiteY2" fmla="*/ 484095 h 2175173"/>
              <a:gd name="connsiteX3" fmla="*/ 870586 w 3889599"/>
              <a:gd name="connsiteY3" fmla="*/ 1595324 h 2175173"/>
              <a:gd name="connsiteX4" fmla="*/ 0 w 3889599"/>
              <a:gd name="connsiteY4" fmla="*/ 2175173 h 2175173"/>
              <a:gd name="connsiteX0" fmla="*/ 3889599 w 3889599"/>
              <a:gd name="connsiteY0" fmla="*/ 0 h 2175173"/>
              <a:gd name="connsiteX1" fmla="*/ 3338269 w 3889599"/>
              <a:gd name="connsiteY1" fmla="*/ 356347 h 2175173"/>
              <a:gd name="connsiteX2" fmla="*/ 1933052 w 3889599"/>
              <a:gd name="connsiteY2" fmla="*/ 484095 h 2175173"/>
              <a:gd name="connsiteX3" fmla="*/ 639474 w 3889599"/>
              <a:gd name="connsiteY3" fmla="*/ 1293873 h 2175173"/>
              <a:gd name="connsiteX4" fmla="*/ 0 w 3889599"/>
              <a:gd name="connsiteY4" fmla="*/ 2175173 h 2175173"/>
              <a:gd name="connsiteX0" fmla="*/ 3889599 w 3889599"/>
              <a:gd name="connsiteY0" fmla="*/ 0 h 2175173"/>
              <a:gd name="connsiteX1" fmla="*/ 3338269 w 3889599"/>
              <a:gd name="connsiteY1" fmla="*/ 356347 h 2175173"/>
              <a:gd name="connsiteX2" fmla="*/ 1933052 w 3889599"/>
              <a:gd name="connsiteY2" fmla="*/ 484095 h 2175173"/>
              <a:gd name="connsiteX3" fmla="*/ 639474 w 3889599"/>
              <a:gd name="connsiteY3" fmla="*/ 1293873 h 2175173"/>
              <a:gd name="connsiteX4" fmla="*/ 0 w 3889599"/>
              <a:gd name="connsiteY4" fmla="*/ 2175173 h 2175173"/>
              <a:gd name="connsiteX0" fmla="*/ 3889599 w 3889599"/>
              <a:gd name="connsiteY0" fmla="*/ 0 h 2175173"/>
              <a:gd name="connsiteX1" fmla="*/ 3338269 w 3889599"/>
              <a:gd name="connsiteY1" fmla="*/ 356347 h 2175173"/>
              <a:gd name="connsiteX2" fmla="*/ 1933052 w 3889599"/>
              <a:gd name="connsiteY2" fmla="*/ 484095 h 2175173"/>
              <a:gd name="connsiteX3" fmla="*/ 639474 w 3889599"/>
              <a:gd name="connsiteY3" fmla="*/ 1293873 h 2175173"/>
              <a:gd name="connsiteX4" fmla="*/ 0 w 3889599"/>
              <a:gd name="connsiteY4" fmla="*/ 2175173 h 2175173"/>
              <a:gd name="connsiteX0" fmla="*/ 3889599 w 3889599"/>
              <a:gd name="connsiteY0" fmla="*/ 0 h 2175173"/>
              <a:gd name="connsiteX1" fmla="*/ 3338269 w 3889599"/>
              <a:gd name="connsiteY1" fmla="*/ 356347 h 2175173"/>
              <a:gd name="connsiteX2" fmla="*/ 1928028 w 3889599"/>
              <a:gd name="connsiteY2" fmla="*/ 574530 h 2175173"/>
              <a:gd name="connsiteX3" fmla="*/ 639474 w 3889599"/>
              <a:gd name="connsiteY3" fmla="*/ 1293873 h 2175173"/>
              <a:gd name="connsiteX4" fmla="*/ 0 w 3889599"/>
              <a:gd name="connsiteY4" fmla="*/ 2175173 h 2175173"/>
              <a:gd name="connsiteX0" fmla="*/ 3889599 w 3889599"/>
              <a:gd name="connsiteY0" fmla="*/ 0 h 2175173"/>
              <a:gd name="connsiteX1" fmla="*/ 3338269 w 3889599"/>
              <a:gd name="connsiteY1" fmla="*/ 356347 h 2175173"/>
              <a:gd name="connsiteX2" fmla="*/ 1928028 w 3889599"/>
              <a:gd name="connsiteY2" fmla="*/ 574530 h 2175173"/>
              <a:gd name="connsiteX3" fmla="*/ 639474 w 3889599"/>
              <a:gd name="connsiteY3" fmla="*/ 1293873 h 2175173"/>
              <a:gd name="connsiteX4" fmla="*/ 0 w 3889599"/>
              <a:gd name="connsiteY4" fmla="*/ 2175173 h 2175173"/>
              <a:gd name="connsiteX0" fmla="*/ 3889599 w 3889599"/>
              <a:gd name="connsiteY0" fmla="*/ 0 h 2175173"/>
              <a:gd name="connsiteX1" fmla="*/ 1928028 w 3889599"/>
              <a:gd name="connsiteY1" fmla="*/ 574530 h 2175173"/>
              <a:gd name="connsiteX2" fmla="*/ 639474 w 3889599"/>
              <a:gd name="connsiteY2" fmla="*/ 1293873 h 2175173"/>
              <a:gd name="connsiteX3" fmla="*/ 0 w 3889599"/>
              <a:gd name="connsiteY3" fmla="*/ 2175173 h 2175173"/>
              <a:gd name="connsiteX0" fmla="*/ 3889599 w 3889599"/>
              <a:gd name="connsiteY0" fmla="*/ 0 h 2175173"/>
              <a:gd name="connsiteX1" fmla="*/ 1928028 w 3889599"/>
              <a:gd name="connsiteY1" fmla="*/ 574530 h 2175173"/>
              <a:gd name="connsiteX2" fmla="*/ 639474 w 3889599"/>
              <a:gd name="connsiteY2" fmla="*/ 1293873 h 2175173"/>
              <a:gd name="connsiteX3" fmla="*/ 0 w 3889599"/>
              <a:gd name="connsiteY3" fmla="*/ 2175173 h 2175173"/>
              <a:gd name="connsiteX0" fmla="*/ 3889599 w 3889599"/>
              <a:gd name="connsiteY0" fmla="*/ 0 h 2175173"/>
              <a:gd name="connsiteX1" fmla="*/ 1928028 w 3889599"/>
              <a:gd name="connsiteY1" fmla="*/ 574530 h 2175173"/>
              <a:gd name="connsiteX2" fmla="*/ 639474 w 3889599"/>
              <a:gd name="connsiteY2" fmla="*/ 1293873 h 2175173"/>
              <a:gd name="connsiteX3" fmla="*/ 0 w 3889599"/>
              <a:gd name="connsiteY3" fmla="*/ 2175173 h 2175173"/>
              <a:gd name="connsiteX0" fmla="*/ 3889599 w 3889599"/>
              <a:gd name="connsiteY0" fmla="*/ 0 h 2175173"/>
              <a:gd name="connsiteX1" fmla="*/ 639474 w 3889599"/>
              <a:gd name="connsiteY1" fmla="*/ 1293873 h 2175173"/>
              <a:gd name="connsiteX2" fmla="*/ 0 w 3889599"/>
              <a:gd name="connsiteY2" fmla="*/ 2175173 h 2175173"/>
              <a:gd name="connsiteX0" fmla="*/ 3889599 w 3889599"/>
              <a:gd name="connsiteY0" fmla="*/ 0 h 2175173"/>
              <a:gd name="connsiteX1" fmla="*/ 639474 w 3889599"/>
              <a:gd name="connsiteY1" fmla="*/ 1293873 h 2175173"/>
              <a:gd name="connsiteX2" fmla="*/ 0 w 3889599"/>
              <a:gd name="connsiteY2" fmla="*/ 2175173 h 2175173"/>
              <a:gd name="connsiteX0" fmla="*/ 3889599 w 3889599"/>
              <a:gd name="connsiteY0" fmla="*/ 0 h 2175173"/>
              <a:gd name="connsiteX1" fmla="*/ 639474 w 3889599"/>
              <a:gd name="connsiteY1" fmla="*/ 1293873 h 2175173"/>
              <a:gd name="connsiteX2" fmla="*/ 0 w 3889599"/>
              <a:gd name="connsiteY2" fmla="*/ 2175173 h 2175173"/>
              <a:gd name="connsiteX0" fmla="*/ 3889599 w 3889599"/>
              <a:gd name="connsiteY0" fmla="*/ 0 h 2175173"/>
              <a:gd name="connsiteX1" fmla="*/ 870586 w 3889599"/>
              <a:gd name="connsiteY1" fmla="*/ 942181 h 2175173"/>
              <a:gd name="connsiteX2" fmla="*/ 0 w 3889599"/>
              <a:gd name="connsiteY2" fmla="*/ 2175173 h 2175173"/>
              <a:gd name="connsiteX0" fmla="*/ 3889599 w 3889599"/>
              <a:gd name="connsiteY0" fmla="*/ 0 h 2175173"/>
              <a:gd name="connsiteX1" fmla="*/ 785175 w 3889599"/>
              <a:gd name="connsiteY1" fmla="*/ 756286 h 2175173"/>
              <a:gd name="connsiteX2" fmla="*/ 0 w 3889599"/>
              <a:gd name="connsiteY2" fmla="*/ 2175173 h 2175173"/>
              <a:gd name="connsiteX0" fmla="*/ 3889599 w 3889599"/>
              <a:gd name="connsiteY0" fmla="*/ 0 h 2175173"/>
              <a:gd name="connsiteX1" fmla="*/ 785175 w 3889599"/>
              <a:gd name="connsiteY1" fmla="*/ 756286 h 2175173"/>
              <a:gd name="connsiteX2" fmla="*/ 0 w 3889599"/>
              <a:gd name="connsiteY2" fmla="*/ 2175173 h 2175173"/>
              <a:gd name="connsiteX0" fmla="*/ 3889599 w 3889599"/>
              <a:gd name="connsiteY0" fmla="*/ 0 h 2175173"/>
              <a:gd name="connsiteX1" fmla="*/ 860538 w 3889599"/>
              <a:gd name="connsiteY1" fmla="*/ 796480 h 2175173"/>
              <a:gd name="connsiteX2" fmla="*/ 0 w 3889599"/>
              <a:gd name="connsiteY2" fmla="*/ 2175173 h 2175173"/>
              <a:gd name="connsiteX0" fmla="*/ 3126234 w 3126234"/>
              <a:gd name="connsiteY0" fmla="*/ 0 h 3150533"/>
              <a:gd name="connsiteX1" fmla="*/ 97173 w 3126234"/>
              <a:gd name="connsiteY1" fmla="*/ 796480 h 3150533"/>
              <a:gd name="connsiteX2" fmla="*/ 512985 w 3126234"/>
              <a:gd name="connsiteY2" fmla="*/ 3150533 h 3150533"/>
              <a:gd name="connsiteX0" fmla="*/ 2613249 w 2613249"/>
              <a:gd name="connsiteY0" fmla="*/ 0 h 3150533"/>
              <a:gd name="connsiteX1" fmla="*/ 616698 w 2613249"/>
              <a:gd name="connsiteY1" fmla="*/ 392620 h 3150533"/>
              <a:gd name="connsiteX2" fmla="*/ 0 w 2613249"/>
              <a:gd name="connsiteY2" fmla="*/ 3150533 h 3150533"/>
              <a:gd name="connsiteX0" fmla="*/ 2239869 w 2239869"/>
              <a:gd name="connsiteY0" fmla="*/ 0 h 3447713"/>
              <a:gd name="connsiteX1" fmla="*/ 616698 w 2239869"/>
              <a:gd name="connsiteY1" fmla="*/ 689800 h 3447713"/>
              <a:gd name="connsiteX2" fmla="*/ 0 w 2239869"/>
              <a:gd name="connsiteY2" fmla="*/ 3447713 h 3447713"/>
              <a:gd name="connsiteX0" fmla="*/ 2194149 w 2194149"/>
              <a:gd name="connsiteY0" fmla="*/ 0 h 3459143"/>
              <a:gd name="connsiteX1" fmla="*/ 616698 w 2194149"/>
              <a:gd name="connsiteY1" fmla="*/ 701230 h 3459143"/>
              <a:gd name="connsiteX2" fmla="*/ 0 w 2194149"/>
              <a:gd name="connsiteY2" fmla="*/ 3459143 h 3459143"/>
              <a:gd name="connsiteX0" fmla="*/ 2194149 w 2194149"/>
              <a:gd name="connsiteY0" fmla="*/ 0 h 3459143"/>
              <a:gd name="connsiteX1" fmla="*/ 616698 w 2194149"/>
              <a:gd name="connsiteY1" fmla="*/ 701230 h 3459143"/>
              <a:gd name="connsiteX2" fmla="*/ 0 w 2194149"/>
              <a:gd name="connsiteY2" fmla="*/ 3459143 h 3459143"/>
              <a:gd name="connsiteX0" fmla="*/ 2194149 w 2194149"/>
              <a:gd name="connsiteY0" fmla="*/ 0 h 3459143"/>
              <a:gd name="connsiteX1" fmla="*/ 586218 w 2194149"/>
              <a:gd name="connsiteY1" fmla="*/ 655510 h 3459143"/>
              <a:gd name="connsiteX2" fmla="*/ 0 w 2194149"/>
              <a:gd name="connsiteY2" fmla="*/ 3459143 h 3459143"/>
              <a:gd name="connsiteX0" fmla="*/ 2194149 w 2194149"/>
              <a:gd name="connsiteY0" fmla="*/ 0 h 3459143"/>
              <a:gd name="connsiteX1" fmla="*/ 586218 w 2194149"/>
              <a:gd name="connsiteY1" fmla="*/ 655510 h 3459143"/>
              <a:gd name="connsiteX2" fmla="*/ 0 w 2194149"/>
              <a:gd name="connsiteY2" fmla="*/ 3459143 h 3459143"/>
              <a:gd name="connsiteX0" fmla="*/ 2194149 w 2194149"/>
              <a:gd name="connsiteY0" fmla="*/ 0 h 3459143"/>
              <a:gd name="connsiteX1" fmla="*/ 658608 w 2194149"/>
              <a:gd name="connsiteY1" fmla="*/ 651700 h 3459143"/>
              <a:gd name="connsiteX2" fmla="*/ 0 w 2194149"/>
              <a:gd name="connsiteY2" fmla="*/ 3459143 h 3459143"/>
              <a:gd name="connsiteX0" fmla="*/ 2037939 w 2037939"/>
              <a:gd name="connsiteY0" fmla="*/ 0 h 2106593"/>
              <a:gd name="connsiteX1" fmla="*/ 502398 w 2037939"/>
              <a:gd name="connsiteY1" fmla="*/ 651700 h 2106593"/>
              <a:gd name="connsiteX2" fmla="*/ 0 w 2037939"/>
              <a:gd name="connsiteY2" fmla="*/ 2106593 h 2106593"/>
              <a:gd name="connsiteX0" fmla="*/ 2037939 w 2037939"/>
              <a:gd name="connsiteY0" fmla="*/ 0 h 2106593"/>
              <a:gd name="connsiteX1" fmla="*/ 502398 w 2037939"/>
              <a:gd name="connsiteY1" fmla="*/ 651700 h 2106593"/>
              <a:gd name="connsiteX2" fmla="*/ 0 w 2037939"/>
              <a:gd name="connsiteY2" fmla="*/ 2106593 h 2106593"/>
              <a:gd name="connsiteX0" fmla="*/ 2037939 w 2037939"/>
              <a:gd name="connsiteY0" fmla="*/ 0 h 2106593"/>
              <a:gd name="connsiteX1" fmla="*/ 418578 w 2037939"/>
              <a:gd name="connsiteY1" fmla="*/ 674560 h 2106593"/>
              <a:gd name="connsiteX2" fmla="*/ 0 w 2037939"/>
              <a:gd name="connsiteY2" fmla="*/ 2106593 h 2106593"/>
              <a:gd name="connsiteX0" fmla="*/ 601569 w 653655"/>
              <a:gd name="connsiteY0" fmla="*/ 0 h 1973243"/>
              <a:gd name="connsiteX1" fmla="*/ 418578 w 653655"/>
              <a:gd name="connsiteY1" fmla="*/ 541210 h 1973243"/>
              <a:gd name="connsiteX2" fmla="*/ 0 w 653655"/>
              <a:gd name="connsiteY2" fmla="*/ 1973243 h 1973243"/>
              <a:gd name="connsiteX0" fmla="*/ 601569 w 663754"/>
              <a:gd name="connsiteY0" fmla="*/ 0 h 1973243"/>
              <a:gd name="connsiteX1" fmla="*/ 433818 w 663754"/>
              <a:gd name="connsiteY1" fmla="*/ 537400 h 1973243"/>
              <a:gd name="connsiteX2" fmla="*/ 0 w 663754"/>
              <a:gd name="connsiteY2" fmla="*/ 1973243 h 1973243"/>
              <a:gd name="connsiteX0" fmla="*/ 601569 w 663754"/>
              <a:gd name="connsiteY0" fmla="*/ 0 h 1973243"/>
              <a:gd name="connsiteX1" fmla="*/ 433818 w 663754"/>
              <a:gd name="connsiteY1" fmla="*/ 537400 h 1973243"/>
              <a:gd name="connsiteX2" fmla="*/ 0 w 663754"/>
              <a:gd name="connsiteY2" fmla="*/ 1973243 h 1973243"/>
              <a:gd name="connsiteX0" fmla="*/ 601569 w 601569"/>
              <a:gd name="connsiteY0" fmla="*/ 0 h 1973243"/>
              <a:gd name="connsiteX1" fmla="*/ 433818 w 601569"/>
              <a:gd name="connsiteY1" fmla="*/ 537400 h 1973243"/>
              <a:gd name="connsiteX2" fmla="*/ 0 w 601569"/>
              <a:gd name="connsiteY2" fmla="*/ 1973243 h 1973243"/>
              <a:gd name="connsiteX0" fmla="*/ 601569 w 601569"/>
              <a:gd name="connsiteY0" fmla="*/ 0 h 1973243"/>
              <a:gd name="connsiteX1" fmla="*/ 372858 w 601569"/>
              <a:gd name="connsiteY1" fmla="*/ 5259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2107281 w 2107281"/>
              <a:gd name="connsiteY0" fmla="*/ 0 h 1098806"/>
              <a:gd name="connsiteX1" fmla="*/ 1844280 w 2107281"/>
              <a:gd name="connsiteY1" fmla="*/ 830770 h 1098806"/>
              <a:gd name="connsiteX2" fmla="*/ 0 w 2107281"/>
              <a:gd name="connsiteY2" fmla="*/ 1083227 h 1098806"/>
              <a:gd name="connsiteX0" fmla="*/ 2107281 w 2107281"/>
              <a:gd name="connsiteY0" fmla="*/ 0 h 1083227"/>
              <a:gd name="connsiteX1" fmla="*/ 356856 w 2107281"/>
              <a:gd name="connsiteY1" fmla="*/ 461962 h 1083227"/>
              <a:gd name="connsiteX2" fmla="*/ 0 w 2107281"/>
              <a:gd name="connsiteY2" fmla="*/ 1083227 h 1083227"/>
              <a:gd name="connsiteX0" fmla="*/ 2107281 w 2107281"/>
              <a:gd name="connsiteY0" fmla="*/ 0 h 1083227"/>
              <a:gd name="connsiteX1" fmla="*/ 430008 w 2107281"/>
              <a:gd name="connsiteY1" fmla="*/ 471106 h 1083227"/>
              <a:gd name="connsiteX2" fmla="*/ 0 w 2107281"/>
              <a:gd name="connsiteY2" fmla="*/ 1083227 h 1083227"/>
              <a:gd name="connsiteX0" fmla="*/ 2107281 w 2107281"/>
              <a:gd name="connsiteY0" fmla="*/ 0 h 1083227"/>
              <a:gd name="connsiteX1" fmla="*/ 420864 w 2107281"/>
              <a:gd name="connsiteY1" fmla="*/ 413194 h 1083227"/>
              <a:gd name="connsiteX2" fmla="*/ 0 w 2107281"/>
              <a:gd name="connsiteY2" fmla="*/ 1083227 h 1083227"/>
              <a:gd name="connsiteX0" fmla="*/ 2107281 w 2107281"/>
              <a:gd name="connsiteY0" fmla="*/ 0 h 1083227"/>
              <a:gd name="connsiteX1" fmla="*/ 420864 w 2107281"/>
              <a:gd name="connsiteY1" fmla="*/ 413194 h 1083227"/>
              <a:gd name="connsiteX2" fmla="*/ 0 w 2107281"/>
              <a:gd name="connsiteY2" fmla="*/ 1083227 h 1083227"/>
              <a:gd name="connsiteX0" fmla="*/ 2107281 w 2107281"/>
              <a:gd name="connsiteY0" fmla="*/ 0 h 1083227"/>
              <a:gd name="connsiteX1" fmla="*/ 420864 w 2107281"/>
              <a:gd name="connsiteY1" fmla="*/ 413194 h 1083227"/>
              <a:gd name="connsiteX2" fmla="*/ 0 w 2107281"/>
              <a:gd name="connsiteY2" fmla="*/ 1083227 h 1083227"/>
              <a:gd name="connsiteX0" fmla="*/ 2107281 w 2107281"/>
              <a:gd name="connsiteY0" fmla="*/ 0 h 1083227"/>
              <a:gd name="connsiteX1" fmla="*/ 420864 w 2107281"/>
              <a:gd name="connsiteY1" fmla="*/ 413194 h 1083227"/>
              <a:gd name="connsiteX2" fmla="*/ 0 w 2107281"/>
              <a:gd name="connsiteY2" fmla="*/ 1083227 h 1083227"/>
              <a:gd name="connsiteX0" fmla="*/ 2107281 w 2107335"/>
              <a:gd name="connsiteY0" fmla="*/ 0 h 1083227"/>
              <a:gd name="connsiteX1" fmla="*/ 420864 w 2107335"/>
              <a:gd name="connsiteY1" fmla="*/ 413194 h 1083227"/>
              <a:gd name="connsiteX2" fmla="*/ 0 w 2107335"/>
              <a:gd name="connsiteY2" fmla="*/ 1083227 h 1083227"/>
              <a:gd name="connsiteX0" fmla="*/ 2107281 w 2107335"/>
              <a:gd name="connsiteY0" fmla="*/ 0 h 1083227"/>
              <a:gd name="connsiteX1" fmla="*/ 420864 w 2107335"/>
              <a:gd name="connsiteY1" fmla="*/ 413194 h 1083227"/>
              <a:gd name="connsiteX2" fmla="*/ 0 w 2107335"/>
              <a:gd name="connsiteY2" fmla="*/ 1083227 h 1083227"/>
              <a:gd name="connsiteX0" fmla="*/ 2107281 w 2107335"/>
              <a:gd name="connsiteY0" fmla="*/ 0 h 1083227"/>
              <a:gd name="connsiteX1" fmla="*/ 417816 w 2107335"/>
              <a:gd name="connsiteY1" fmla="*/ 504634 h 1083227"/>
              <a:gd name="connsiteX2" fmla="*/ 0 w 2107335"/>
              <a:gd name="connsiteY2" fmla="*/ 1083227 h 1083227"/>
              <a:gd name="connsiteX0" fmla="*/ 2107281 w 2107336"/>
              <a:gd name="connsiteY0" fmla="*/ 0 h 1083227"/>
              <a:gd name="connsiteX1" fmla="*/ 417816 w 2107336"/>
              <a:gd name="connsiteY1" fmla="*/ 504634 h 1083227"/>
              <a:gd name="connsiteX2" fmla="*/ 0 w 2107336"/>
              <a:gd name="connsiteY2" fmla="*/ 1083227 h 1083227"/>
              <a:gd name="connsiteX0" fmla="*/ 2107281 w 2107334"/>
              <a:gd name="connsiteY0" fmla="*/ 0 h 1083227"/>
              <a:gd name="connsiteX1" fmla="*/ 417816 w 2107334"/>
              <a:gd name="connsiteY1" fmla="*/ 504634 h 1083227"/>
              <a:gd name="connsiteX2" fmla="*/ 0 w 2107334"/>
              <a:gd name="connsiteY2" fmla="*/ 1083227 h 1083227"/>
              <a:gd name="connsiteX0" fmla="*/ 2107281 w 2107334"/>
              <a:gd name="connsiteY0" fmla="*/ 0 h 1083227"/>
              <a:gd name="connsiteX1" fmla="*/ 417816 w 2107334"/>
              <a:gd name="connsiteY1" fmla="*/ 504634 h 1083227"/>
              <a:gd name="connsiteX2" fmla="*/ 0 w 2107334"/>
              <a:gd name="connsiteY2" fmla="*/ 1083227 h 1083227"/>
              <a:gd name="connsiteX0" fmla="*/ 2107281 w 2107333"/>
              <a:gd name="connsiteY0" fmla="*/ 0 h 1083227"/>
              <a:gd name="connsiteX1" fmla="*/ 372096 w 2107333"/>
              <a:gd name="connsiteY1" fmla="*/ 504634 h 1083227"/>
              <a:gd name="connsiteX2" fmla="*/ 0 w 2107333"/>
              <a:gd name="connsiteY2" fmla="*/ 1083227 h 1083227"/>
              <a:gd name="connsiteX0" fmla="*/ 2107281 w 2107331"/>
              <a:gd name="connsiteY0" fmla="*/ 0 h 1083227"/>
              <a:gd name="connsiteX1" fmla="*/ 326376 w 2107331"/>
              <a:gd name="connsiteY1" fmla="*/ 507682 h 1083227"/>
              <a:gd name="connsiteX2" fmla="*/ 0 w 2107331"/>
              <a:gd name="connsiteY2" fmla="*/ 1083227 h 1083227"/>
              <a:gd name="connsiteX0" fmla="*/ 3353913 w 3353963"/>
              <a:gd name="connsiteY0" fmla="*/ 0 h 1302683"/>
              <a:gd name="connsiteX1" fmla="*/ 1573008 w 3353963"/>
              <a:gd name="connsiteY1" fmla="*/ 507682 h 1302683"/>
              <a:gd name="connsiteX2" fmla="*/ 0 w 3353963"/>
              <a:gd name="connsiteY2" fmla="*/ 1302683 h 1302683"/>
              <a:gd name="connsiteX0" fmla="*/ 3353913 w 3353943"/>
              <a:gd name="connsiteY0" fmla="*/ 0 h 1302683"/>
              <a:gd name="connsiteX1" fmla="*/ 390384 w 3353943"/>
              <a:gd name="connsiteY1" fmla="*/ 641794 h 1302683"/>
              <a:gd name="connsiteX2" fmla="*/ 0 w 3353943"/>
              <a:gd name="connsiteY2" fmla="*/ 1302683 h 1302683"/>
              <a:gd name="connsiteX0" fmla="*/ 3353913 w 3353913"/>
              <a:gd name="connsiteY0" fmla="*/ 0 h 1302683"/>
              <a:gd name="connsiteX1" fmla="*/ 390384 w 3353913"/>
              <a:gd name="connsiteY1" fmla="*/ 641794 h 1302683"/>
              <a:gd name="connsiteX2" fmla="*/ 0 w 3353913"/>
              <a:gd name="connsiteY2" fmla="*/ 1302683 h 1302683"/>
              <a:gd name="connsiteX0" fmla="*/ 3353913 w 3353913"/>
              <a:gd name="connsiteY0" fmla="*/ 0 h 1302683"/>
              <a:gd name="connsiteX1" fmla="*/ 390384 w 3353913"/>
              <a:gd name="connsiteY1" fmla="*/ 733234 h 1302683"/>
              <a:gd name="connsiteX2" fmla="*/ 0 w 3353913"/>
              <a:gd name="connsiteY2" fmla="*/ 1302683 h 1302683"/>
              <a:gd name="connsiteX0" fmla="*/ 3353913 w 3353913"/>
              <a:gd name="connsiteY0" fmla="*/ 0 h 1302683"/>
              <a:gd name="connsiteX1" fmla="*/ 390384 w 3353913"/>
              <a:gd name="connsiteY1" fmla="*/ 699706 h 1302683"/>
              <a:gd name="connsiteX2" fmla="*/ 0 w 3353913"/>
              <a:gd name="connsiteY2" fmla="*/ 1302683 h 1302683"/>
              <a:gd name="connsiteX0" fmla="*/ 2492853 w 2492853"/>
              <a:gd name="connsiteY0" fmla="*/ 0 h 1312843"/>
              <a:gd name="connsiteX1" fmla="*/ 390384 w 2492853"/>
              <a:gd name="connsiteY1" fmla="*/ 709866 h 1312843"/>
              <a:gd name="connsiteX2" fmla="*/ 0 w 2492853"/>
              <a:gd name="connsiteY2" fmla="*/ 1312843 h 1312843"/>
            </a:gdLst>
            <a:ahLst/>
            <a:cxnLst>
              <a:cxn ang="0">
                <a:pos x="connsiteX0" y="connsiteY0"/>
              </a:cxn>
              <a:cxn ang="0">
                <a:pos x="connsiteX1" y="connsiteY1"/>
              </a:cxn>
              <a:cxn ang="0">
                <a:pos x="connsiteX2" y="connsiteY2"/>
              </a:cxn>
            </a:cxnLst>
            <a:rect l="l" t="t" r="r" b="b"/>
            <a:pathLst>
              <a:path w="2492853" h="1312843">
                <a:moveTo>
                  <a:pt x="2492853" y="0"/>
                </a:moveTo>
                <a:cubicBezTo>
                  <a:pt x="2467329" y="542345"/>
                  <a:pt x="384578" y="190164"/>
                  <a:pt x="390384" y="709866"/>
                </a:cubicBezTo>
                <a:cubicBezTo>
                  <a:pt x="383998" y="1018494"/>
                  <a:pt x="416902" y="1284824"/>
                  <a:pt x="0" y="1312843"/>
                </a:cubicBezTo>
              </a:path>
            </a:pathLst>
          </a:custGeom>
          <a:noFill/>
          <a:ln w="31750" cap="rnd" cmpd="sng" algn="ctr">
            <a:solidFill>
              <a:srgbClr val="0070C0"/>
            </a:solidFill>
            <a:prstDash val="solid"/>
            <a:round/>
            <a:headEnd type="none" w="sm" len="sm"/>
            <a:tailEnd type="stealth" w="med" len="med"/>
          </a:ln>
          <a:effectLst/>
        </p:spPr>
        <p:txBody>
          <a:bodyPr rtlCol="0" anchor="ctr"/>
          <a:lstStyle/>
          <a:p>
            <a:pPr algn="ctr"/>
            <a:endParaRPr lang="en-US" dirty="0"/>
          </a:p>
        </p:txBody>
      </p:sp>
      <p:sp>
        <p:nvSpPr>
          <p:cNvPr id="15" name="TextBox 14"/>
          <p:cNvSpPr txBox="1"/>
          <p:nvPr/>
        </p:nvSpPr>
        <p:spPr>
          <a:xfrm>
            <a:off x="1821068" y="6642556"/>
            <a:ext cx="7110148" cy="215444"/>
          </a:xfrm>
          <a:prstGeom prst="rect">
            <a:avLst/>
          </a:prstGeom>
          <a:noFill/>
        </p:spPr>
        <p:txBody>
          <a:bodyPr wrap="square" rtlCol="0">
            <a:spAutoFit/>
          </a:bodyPr>
          <a:lstStyle/>
          <a:p>
            <a:pPr>
              <a:defRPr/>
            </a:pPr>
            <a:r>
              <a:rPr lang="en-US" sz="800" b="1" dirty="0"/>
              <a:t>Links to name construction: </a:t>
            </a:r>
            <a:r>
              <a:rPr lang="en-US" sz="800" b="1" dirty="0">
                <a:hlinkClick r:id="rId8" action="ppaction://hlinksldjump"/>
              </a:rPr>
              <a:t>VITA 67 Options</a:t>
            </a:r>
            <a:r>
              <a:rPr lang="en-US" sz="800" b="1" dirty="0"/>
              <a:t>, </a:t>
            </a:r>
            <a:r>
              <a:rPr lang="en-US" sz="800" b="1" dirty="0">
                <a:hlinkClick r:id="rId9" action="ppaction://hlinksldjump"/>
              </a:rPr>
              <a:t>Radial Clocks</a:t>
            </a:r>
            <a:r>
              <a:rPr lang="en-US" sz="800" b="1" dirty="0"/>
              <a:t>, </a:t>
            </a:r>
            <a:r>
              <a:rPr lang="en-US" sz="800" b="1" dirty="0">
                <a:hlinkClick r:id="rId10" action="ppaction://hlinksldjump"/>
              </a:rPr>
              <a:t>Slot Profile</a:t>
            </a:r>
            <a:r>
              <a:rPr lang="en-US" sz="800" b="1" dirty="0"/>
              <a:t>, </a:t>
            </a:r>
            <a:r>
              <a:rPr lang="en-US" sz="800" b="1" dirty="0">
                <a:hlinkClick r:id="rId11" action="ppaction://hlinksldjump"/>
              </a:rPr>
              <a:t>Backplane Profile</a:t>
            </a:r>
            <a:r>
              <a:rPr lang="en-US" sz="800" b="1" dirty="0"/>
              <a:t>, </a:t>
            </a:r>
            <a:r>
              <a:rPr lang="en-US" sz="800" b="1" dirty="0">
                <a:hlinkClick r:id="rId12" action="ppaction://hlinksldjump"/>
              </a:rPr>
              <a:t>Module Profile</a:t>
            </a:r>
            <a:endParaRPr lang="en-US" sz="800" b="1" dirty="0"/>
          </a:p>
        </p:txBody>
      </p:sp>
      <p:graphicFrame>
        <p:nvGraphicFramePr>
          <p:cNvPr id="3" name="Object 2"/>
          <p:cNvGraphicFramePr>
            <a:graphicFrameLocks noChangeAspect="1"/>
          </p:cNvGraphicFramePr>
          <p:nvPr>
            <p:extLst>
              <p:ext uri="{D42A27DB-BD31-4B8C-83A1-F6EECF244321}">
                <p14:modId xmlns:p14="http://schemas.microsoft.com/office/powerpoint/2010/main" val="2550958519"/>
              </p:ext>
            </p:extLst>
          </p:nvPr>
        </p:nvGraphicFramePr>
        <p:xfrm>
          <a:off x="8443277" y="24130"/>
          <a:ext cx="3736975" cy="2263775"/>
        </p:xfrm>
        <a:graphic>
          <a:graphicData uri="http://schemas.openxmlformats.org/presentationml/2006/ole">
            <mc:AlternateContent xmlns:mc="http://schemas.openxmlformats.org/markup-compatibility/2006">
              <mc:Choice xmlns:v="urn:schemas-microsoft-com:vml" Requires="v">
                <p:oleObj spid="_x0000_s406086" name="Visio" r:id="rId13" imgW="3736911" imgH="2263680" progId="Visio.Drawing.11">
                  <p:embed/>
                </p:oleObj>
              </mc:Choice>
              <mc:Fallback>
                <p:oleObj name="Visio" r:id="rId13" imgW="3736911" imgH="2263680" progId="Visio.Drawing.11">
                  <p:embed/>
                  <p:pic>
                    <p:nvPicPr>
                      <p:cNvPr id="0" name=""/>
                      <p:cNvPicPr/>
                      <p:nvPr/>
                    </p:nvPicPr>
                    <p:blipFill>
                      <a:blip r:embed="rId14"/>
                      <a:stretch>
                        <a:fillRect/>
                      </a:stretch>
                    </p:blipFill>
                    <p:spPr>
                      <a:xfrm>
                        <a:off x="8443277" y="24130"/>
                        <a:ext cx="3736975" cy="2263775"/>
                      </a:xfrm>
                      <a:prstGeom prst="rect">
                        <a:avLst/>
                      </a:prstGeom>
                      <a:solidFill>
                        <a:schemeClr val="bg1"/>
                      </a:solidFill>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2722058547"/>
              </p:ext>
            </p:extLst>
          </p:nvPr>
        </p:nvGraphicFramePr>
        <p:xfrm>
          <a:off x="8066354" y="2133600"/>
          <a:ext cx="4091575" cy="2360750"/>
        </p:xfrm>
        <a:graphic>
          <a:graphicData uri="http://schemas.openxmlformats.org/presentationml/2006/ole">
            <mc:AlternateContent xmlns:mc="http://schemas.openxmlformats.org/markup-compatibility/2006">
              <mc:Choice xmlns:v="urn:schemas-microsoft-com:vml" Requires="v">
                <p:oleObj spid="_x0000_s406087" name="Visio" r:id="rId15" imgW="5455433" imgH="3147666" progId="Visio.Drawing.11">
                  <p:embed/>
                </p:oleObj>
              </mc:Choice>
              <mc:Fallback>
                <p:oleObj name="Visio" r:id="rId15" imgW="5455433" imgH="3147666" progId="Visio.Drawing.11">
                  <p:embed/>
                  <p:pic>
                    <p:nvPicPr>
                      <p:cNvPr id="0" name=""/>
                      <p:cNvPicPr/>
                      <p:nvPr/>
                    </p:nvPicPr>
                    <p:blipFill>
                      <a:blip r:embed="rId16"/>
                      <a:stretch>
                        <a:fillRect/>
                      </a:stretch>
                    </p:blipFill>
                    <p:spPr>
                      <a:xfrm>
                        <a:off x="8066354" y="2133600"/>
                        <a:ext cx="4091575" cy="2360750"/>
                      </a:xfrm>
                      <a:prstGeom prst="rect">
                        <a:avLst/>
                      </a:prstGeom>
                    </p:spPr>
                  </p:pic>
                </p:oleObj>
              </mc:Fallback>
            </mc:AlternateContent>
          </a:graphicData>
        </a:graphic>
      </p:graphicFrame>
      <p:sp>
        <p:nvSpPr>
          <p:cNvPr id="31" name="Freeform 30"/>
          <p:cNvSpPr/>
          <p:nvPr/>
        </p:nvSpPr>
        <p:spPr bwMode="auto">
          <a:xfrm flipH="1" flipV="1">
            <a:off x="5416232" y="2938274"/>
            <a:ext cx="3849213" cy="1661331"/>
          </a:xfrm>
          <a:custGeom>
            <a:avLst/>
            <a:gdLst>
              <a:gd name="connsiteX0" fmla="*/ 3930504 w 3930504"/>
              <a:gd name="connsiteY0" fmla="*/ 0 h 2254519"/>
              <a:gd name="connsiteX1" fmla="*/ 3379174 w 3930504"/>
              <a:gd name="connsiteY1" fmla="*/ 356347 h 2254519"/>
              <a:gd name="connsiteX2" fmla="*/ 1973957 w 3930504"/>
              <a:gd name="connsiteY2" fmla="*/ 484095 h 2254519"/>
              <a:gd name="connsiteX3" fmla="*/ 414098 w 3930504"/>
              <a:gd name="connsiteY3" fmla="*/ 2097742 h 2254519"/>
              <a:gd name="connsiteX4" fmla="*/ 30857 w 3930504"/>
              <a:gd name="connsiteY4" fmla="*/ 2205318 h 2254519"/>
              <a:gd name="connsiteX5" fmla="*/ 51027 w 3930504"/>
              <a:gd name="connsiteY5" fmla="*/ 2212042 h 2254519"/>
              <a:gd name="connsiteX0" fmla="*/ 3940865 w 3940865"/>
              <a:gd name="connsiteY0" fmla="*/ 0 h 2227096"/>
              <a:gd name="connsiteX1" fmla="*/ 3389535 w 3940865"/>
              <a:gd name="connsiteY1" fmla="*/ 356347 h 2227096"/>
              <a:gd name="connsiteX2" fmla="*/ 1984318 w 3940865"/>
              <a:gd name="connsiteY2" fmla="*/ 484095 h 2227096"/>
              <a:gd name="connsiteX3" fmla="*/ 565135 w 3940865"/>
              <a:gd name="connsiteY3" fmla="*/ 1967114 h 2227096"/>
              <a:gd name="connsiteX4" fmla="*/ 41218 w 3940865"/>
              <a:gd name="connsiteY4" fmla="*/ 2205318 h 2227096"/>
              <a:gd name="connsiteX5" fmla="*/ 61388 w 3940865"/>
              <a:gd name="connsiteY5" fmla="*/ 2212042 h 2227096"/>
              <a:gd name="connsiteX0" fmla="*/ 3969451 w 3969451"/>
              <a:gd name="connsiteY0" fmla="*/ 0 h 2256902"/>
              <a:gd name="connsiteX1" fmla="*/ 3418121 w 3969451"/>
              <a:gd name="connsiteY1" fmla="*/ 356347 h 2256902"/>
              <a:gd name="connsiteX2" fmla="*/ 2012904 w 3969451"/>
              <a:gd name="connsiteY2" fmla="*/ 484095 h 2256902"/>
              <a:gd name="connsiteX3" fmla="*/ 980583 w 3969451"/>
              <a:gd name="connsiteY3" fmla="*/ 1560155 h 2256902"/>
              <a:gd name="connsiteX4" fmla="*/ 69804 w 3969451"/>
              <a:gd name="connsiteY4" fmla="*/ 2205318 h 2256902"/>
              <a:gd name="connsiteX5" fmla="*/ 89974 w 3969451"/>
              <a:gd name="connsiteY5" fmla="*/ 2212042 h 2256902"/>
              <a:gd name="connsiteX0" fmla="*/ 3899647 w 3899647"/>
              <a:gd name="connsiteY0" fmla="*/ 0 h 2205318"/>
              <a:gd name="connsiteX1" fmla="*/ 3348317 w 3899647"/>
              <a:gd name="connsiteY1" fmla="*/ 356347 h 2205318"/>
              <a:gd name="connsiteX2" fmla="*/ 1943100 w 3899647"/>
              <a:gd name="connsiteY2" fmla="*/ 484095 h 2205318"/>
              <a:gd name="connsiteX3" fmla="*/ 910779 w 3899647"/>
              <a:gd name="connsiteY3" fmla="*/ 1560155 h 2205318"/>
              <a:gd name="connsiteX4" fmla="*/ 0 w 3899647"/>
              <a:gd name="connsiteY4" fmla="*/ 2205318 h 2205318"/>
              <a:gd name="connsiteX0" fmla="*/ 3899647 w 3899647"/>
              <a:gd name="connsiteY0" fmla="*/ 0 h 2205318"/>
              <a:gd name="connsiteX1" fmla="*/ 3348317 w 3899647"/>
              <a:gd name="connsiteY1" fmla="*/ 356347 h 2205318"/>
              <a:gd name="connsiteX2" fmla="*/ 1943100 w 3899647"/>
              <a:gd name="connsiteY2" fmla="*/ 484095 h 2205318"/>
              <a:gd name="connsiteX3" fmla="*/ 880634 w 3899647"/>
              <a:gd name="connsiteY3" fmla="*/ 1595324 h 2205318"/>
              <a:gd name="connsiteX4" fmla="*/ 0 w 3899647"/>
              <a:gd name="connsiteY4" fmla="*/ 2205318 h 2205318"/>
              <a:gd name="connsiteX0" fmla="*/ 3899647 w 3899647"/>
              <a:gd name="connsiteY0" fmla="*/ 0 h 2205318"/>
              <a:gd name="connsiteX1" fmla="*/ 3348317 w 3899647"/>
              <a:gd name="connsiteY1" fmla="*/ 356347 h 2205318"/>
              <a:gd name="connsiteX2" fmla="*/ 1943100 w 3899647"/>
              <a:gd name="connsiteY2" fmla="*/ 484095 h 2205318"/>
              <a:gd name="connsiteX3" fmla="*/ 880634 w 3899647"/>
              <a:gd name="connsiteY3" fmla="*/ 1595324 h 2205318"/>
              <a:gd name="connsiteX4" fmla="*/ 0 w 3899647"/>
              <a:gd name="connsiteY4" fmla="*/ 2205318 h 2205318"/>
              <a:gd name="connsiteX0" fmla="*/ 3889599 w 3889599"/>
              <a:gd name="connsiteY0" fmla="*/ 0 h 2175173"/>
              <a:gd name="connsiteX1" fmla="*/ 3338269 w 3889599"/>
              <a:gd name="connsiteY1" fmla="*/ 356347 h 2175173"/>
              <a:gd name="connsiteX2" fmla="*/ 1933052 w 3889599"/>
              <a:gd name="connsiteY2" fmla="*/ 484095 h 2175173"/>
              <a:gd name="connsiteX3" fmla="*/ 870586 w 3889599"/>
              <a:gd name="connsiteY3" fmla="*/ 1595324 h 2175173"/>
              <a:gd name="connsiteX4" fmla="*/ 0 w 3889599"/>
              <a:gd name="connsiteY4" fmla="*/ 2175173 h 2175173"/>
              <a:gd name="connsiteX0" fmla="*/ 3889599 w 3889599"/>
              <a:gd name="connsiteY0" fmla="*/ 0 h 2175173"/>
              <a:gd name="connsiteX1" fmla="*/ 3338269 w 3889599"/>
              <a:gd name="connsiteY1" fmla="*/ 356347 h 2175173"/>
              <a:gd name="connsiteX2" fmla="*/ 1933052 w 3889599"/>
              <a:gd name="connsiteY2" fmla="*/ 484095 h 2175173"/>
              <a:gd name="connsiteX3" fmla="*/ 870586 w 3889599"/>
              <a:gd name="connsiteY3" fmla="*/ 1595324 h 2175173"/>
              <a:gd name="connsiteX4" fmla="*/ 0 w 3889599"/>
              <a:gd name="connsiteY4" fmla="*/ 2175173 h 2175173"/>
              <a:gd name="connsiteX0" fmla="*/ 3889599 w 3889599"/>
              <a:gd name="connsiteY0" fmla="*/ 0 h 2175173"/>
              <a:gd name="connsiteX1" fmla="*/ 3338269 w 3889599"/>
              <a:gd name="connsiteY1" fmla="*/ 356347 h 2175173"/>
              <a:gd name="connsiteX2" fmla="*/ 1933052 w 3889599"/>
              <a:gd name="connsiteY2" fmla="*/ 484095 h 2175173"/>
              <a:gd name="connsiteX3" fmla="*/ 639474 w 3889599"/>
              <a:gd name="connsiteY3" fmla="*/ 1293873 h 2175173"/>
              <a:gd name="connsiteX4" fmla="*/ 0 w 3889599"/>
              <a:gd name="connsiteY4" fmla="*/ 2175173 h 2175173"/>
              <a:gd name="connsiteX0" fmla="*/ 3889599 w 3889599"/>
              <a:gd name="connsiteY0" fmla="*/ 0 h 2175173"/>
              <a:gd name="connsiteX1" fmla="*/ 3338269 w 3889599"/>
              <a:gd name="connsiteY1" fmla="*/ 356347 h 2175173"/>
              <a:gd name="connsiteX2" fmla="*/ 1933052 w 3889599"/>
              <a:gd name="connsiteY2" fmla="*/ 484095 h 2175173"/>
              <a:gd name="connsiteX3" fmla="*/ 639474 w 3889599"/>
              <a:gd name="connsiteY3" fmla="*/ 1293873 h 2175173"/>
              <a:gd name="connsiteX4" fmla="*/ 0 w 3889599"/>
              <a:gd name="connsiteY4" fmla="*/ 2175173 h 2175173"/>
              <a:gd name="connsiteX0" fmla="*/ 3889599 w 3889599"/>
              <a:gd name="connsiteY0" fmla="*/ 0 h 2175173"/>
              <a:gd name="connsiteX1" fmla="*/ 3338269 w 3889599"/>
              <a:gd name="connsiteY1" fmla="*/ 356347 h 2175173"/>
              <a:gd name="connsiteX2" fmla="*/ 1933052 w 3889599"/>
              <a:gd name="connsiteY2" fmla="*/ 484095 h 2175173"/>
              <a:gd name="connsiteX3" fmla="*/ 639474 w 3889599"/>
              <a:gd name="connsiteY3" fmla="*/ 1293873 h 2175173"/>
              <a:gd name="connsiteX4" fmla="*/ 0 w 3889599"/>
              <a:gd name="connsiteY4" fmla="*/ 2175173 h 2175173"/>
              <a:gd name="connsiteX0" fmla="*/ 3889599 w 3889599"/>
              <a:gd name="connsiteY0" fmla="*/ 0 h 2175173"/>
              <a:gd name="connsiteX1" fmla="*/ 3338269 w 3889599"/>
              <a:gd name="connsiteY1" fmla="*/ 356347 h 2175173"/>
              <a:gd name="connsiteX2" fmla="*/ 1928028 w 3889599"/>
              <a:gd name="connsiteY2" fmla="*/ 574530 h 2175173"/>
              <a:gd name="connsiteX3" fmla="*/ 639474 w 3889599"/>
              <a:gd name="connsiteY3" fmla="*/ 1293873 h 2175173"/>
              <a:gd name="connsiteX4" fmla="*/ 0 w 3889599"/>
              <a:gd name="connsiteY4" fmla="*/ 2175173 h 2175173"/>
              <a:gd name="connsiteX0" fmla="*/ 3889599 w 3889599"/>
              <a:gd name="connsiteY0" fmla="*/ 0 h 2175173"/>
              <a:gd name="connsiteX1" fmla="*/ 3338269 w 3889599"/>
              <a:gd name="connsiteY1" fmla="*/ 356347 h 2175173"/>
              <a:gd name="connsiteX2" fmla="*/ 1928028 w 3889599"/>
              <a:gd name="connsiteY2" fmla="*/ 574530 h 2175173"/>
              <a:gd name="connsiteX3" fmla="*/ 639474 w 3889599"/>
              <a:gd name="connsiteY3" fmla="*/ 1293873 h 2175173"/>
              <a:gd name="connsiteX4" fmla="*/ 0 w 3889599"/>
              <a:gd name="connsiteY4" fmla="*/ 2175173 h 2175173"/>
              <a:gd name="connsiteX0" fmla="*/ 3889599 w 3889599"/>
              <a:gd name="connsiteY0" fmla="*/ 0 h 2175173"/>
              <a:gd name="connsiteX1" fmla="*/ 1928028 w 3889599"/>
              <a:gd name="connsiteY1" fmla="*/ 574530 h 2175173"/>
              <a:gd name="connsiteX2" fmla="*/ 639474 w 3889599"/>
              <a:gd name="connsiteY2" fmla="*/ 1293873 h 2175173"/>
              <a:gd name="connsiteX3" fmla="*/ 0 w 3889599"/>
              <a:gd name="connsiteY3" fmla="*/ 2175173 h 2175173"/>
              <a:gd name="connsiteX0" fmla="*/ 3889599 w 3889599"/>
              <a:gd name="connsiteY0" fmla="*/ 0 h 2175173"/>
              <a:gd name="connsiteX1" fmla="*/ 1928028 w 3889599"/>
              <a:gd name="connsiteY1" fmla="*/ 574530 h 2175173"/>
              <a:gd name="connsiteX2" fmla="*/ 639474 w 3889599"/>
              <a:gd name="connsiteY2" fmla="*/ 1293873 h 2175173"/>
              <a:gd name="connsiteX3" fmla="*/ 0 w 3889599"/>
              <a:gd name="connsiteY3" fmla="*/ 2175173 h 2175173"/>
              <a:gd name="connsiteX0" fmla="*/ 3889599 w 3889599"/>
              <a:gd name="connsiteY0" fmla="*/ 0 h 2175173"/>
              <a:gd name="connsiteX1" fmla="*/ 1928028 w 3889599"/>
              <a:gd name="connsiteY1" fmla="*/ 574530 h 2175173"/>
              <a:gd name="connsiteX2" fmla="*/ 639474 w 3889599"/>
              <a:gd name="connsiteY2" fmla="*/ 1293873 h 2175173"/>
              <a:gd name="connsiteX3" fmla="*/ 0 w 3889599"/>
              <a:gd name="connsiteY3" fmla="*/ 2175173 h 2175173"/>
              <a:gd name="connsiteX0" fmla="*/ 3889599 w 3889599"/>
              <a:gd name="connsiteY0" fmla="*/ 0 h 2175173"/>
              <a:gd name="connsiteX1" fmla="*/ 639474 w 3889599"/>
              <a:gd name="connsiteY1" fmla="*/ 1293873 h 2175173"/>
              <a:gd name="connsiteX2" fmla="*/ 0 w 3889599"/>
              <a:gd name="connsiteY2" fmla="*/ 2175173 h 2175173"/>
              <a:gd name="connsiteX0" fmla="*/ 3889599 w 3889599"/>
              <a:gd name="connsiteY0" fmla="*/ 0 h 2175173"/>
              <a:gd name="connsiteX1" fmla="*/ 639474 w 3889599"/>
              <a:gd name="connsiteY1" fmla="*/ 1293873 h 2175173"/>
              <a:gd name="connsiteX2" fmla="*/ 0 w 3889599"/>
              <a:gd name="connsiteY2" fmla="*/ 2175173 h 2175173"/>
              <a:gd name="connsiteX0" fmla="*/ 3889599 w 3889599"/>
              <a:gd name="connsiteY0" fmla="*/ 0 h 2175173"/>
              <a:gd name="connsiteX1" fmla="*/ 639474 w 3889599"/>
              <a:gd name="connsiteY1" fmla="*/ 1293873 h 2175173"/>
              <a:gd name="connsiteX2" fmla="*/ 0 w 3889599"/>
              <a:gd name="connsiteY2" fmla="*/ 2175173 h 2175173"/>
              <a:gd name="connsiteX0" fmla="*/ 3889599 w 3889599"/>
              <a:gd name="connsiteY0" fmla="*/ 0 h 2175173"/>
              <a:gd name="connsiteX1" fmla="*/ 870586 w 3889599"/>
              <a:gd name="connsiteY1" fmla="*/ 942181 h 2175173"/>
              <a:gd name="connsiteX2" fmla="*/ 0 w 3889599"/>
              <a:gd name="connsiteY2" fmla="*/ 2175173 h 2175173"/>
              <a:gd name="connsiteX0" fmla="*/ 3889599 w 3889599"/>
              <a:gd name="connsiteY0" fmla="*/ 0 h 2175173"/>
              <a:gd name="connsiteX1" fmla="*/ 785175 w 3889599"/>
              <a:gd name="connsiteY1" fmla="*/ 756286 h 2175173"/>
              <a:gd name="connsiteX2" fmla="*/ 0 w 3889599"/>
              <a:gd name="connsiteY2" fmla="*/ 2175173 h 2175173"/>
              <a:gd name="connsiteX0" fmla="*/ 3889599 w 3889599"/>
              <a:gd name="connsiteY0" fmla="*/ 0 h 2175173"/>
              <a:gd name="connsiteX1" fmla="*/ 785175 w 3889599"/>
              <a:gd name="connsiteY1" fmla="*/ 756286 h 2175173"/>
              <a:gd name="connsiteX2" fmla="*/ 0 w 3889599"/>
              <a:gd name="connsiteY2" fmla="*/ 2175173 h 2175173"/>
              <a:gd name="connsiteX0" fmla="*/ 3889599 w 3889599"/>
              <a:gd name="connsiteY0" fmla="*/ 0 h 2175173"/>
              <a:gd name="connsiteX1" fmla="*/ 860538 w 3889599"/>
              <a:gd name="connsiteY1" fmla="*/ 796480 h 2175173"/>
              <a:gd name="connsiteX2" fmla="*/ 0 w 3889599"/>
              <a:gd name="connsiteY2" fmla="*/ 2175173 h 2175173"/>
              <a:gd name="connsiteX0" fmla="*/ 3126234 w 3126234"/>
              <a:gd name="connsiteY0" fmla="*/ 0 h 3150533"/>
              <a:gd name="connsiteX1" fmla="*/ 97173 w 3126234"/>
              <a:gd name="connsiteY1" fmla="*/ 796480 h 3150533"/>
              <a:gd name="connsiteX2" fmla="*/ 512985 w 3126234"/>
              <a:gd name="connsiteY2" fmla="*/ 3150533 h 3150533"/>
              <a:gd name="connsiteX0" fmla="*/ 2613249 w 2613249"/>
              <a:gd name="connsiteY0" fmla="*/ 0 h 3150533"/>
              <a:gd name="connsiteX1" fmla="*/ 616698 w 2613249"/>
              <a:gd name="connsiteY1" fmla="*/ 392620 h 3150533"/>
              <a:gd name="connsiteX2" fmla="*/ 0 w 2613249"/>
              <a:gd name="connsiteY2" fmla="*/ 3150533 h 3150533"/>
              <a:gd name="connsiteX0" fmla="*/ 2239869 w 2239869"/>
              <a:gd name="connsiteY0" fmla="*/ 0 h 3447713"/>
              <a:gd name="connsiteX1" fmla="*/ 616698 w 2239869"/>
              <a:gd name="connsiteY1" fmla="*/ 689800 h 3447713"/>
              <a:gd name="connsiteX2" fmla="*/ 0 w 2239869"/>
              <a:gd name="connsiteY2" fmla="*/ 3447713 h 3447713"/>
              <a:gd name="connsiteX0" fmla="*/ 2194149 w 2194149"/>
              <a:gd name="connsiteY0" fmla="*/ 0 h 3459143"/>
              <a:gd name="connsiteX1" fmla="*/ 616698 w 2194149"/>
              <a:gd name="connsiteY1" fmla="*/ 701230 h 3459143"/>
              <a:gd name="connsiteX2" fmla="*/ 0 w 2194149"/>
              <a:gd name="connsiteY2" fmla="*/ 3459143 h 3459143"/>
              <a:gd name="connsiteX0" fmla="*/ 2194149 w 2194149"/>
              <a:gd name="connsiteY0" fmla="*/ 0 h 3459143"/>
              <a:gd name="connsiteX1" fmla="*/ 616698 w 2194149"/>
              <a:gd name="connsiteY1" fmla="*/ 701230 h 3459143"/>
              <a:gd name="connsiteX2" fmla="*/ 0 w 2194149"/>
              <a:gd name="connsiteY2" fmla="*/ 3459143 h 3459143"/>
              <a:gd name="connsiteX0" fmla="*/ 2194149 w 2194149"/>
              <a:gd name="connsiteY0" fmla="*/ 0 h 3459143"/>
              <a:gd name="connsiteX1" fmla="*/ 586218 w 2194149"/>
              <a:gd name="connsiteY1" fmla="*/ 655510 h 3459143"/>
              <a:gd name="connsiteX2" fmla="*/ 0 w 2194149"/>
              <a:gd name="connsiteY2" fmla="*/ 3459143 h 3459143"/>
              <a:gd name="connsiteX0" fmla="*/ 2194149 w 2194149"/>
              <a:gd name="connsiteY0" fmla="*/ 0 h 3459143"/>
              <a:gd name="connsiteX1" fmla="*/ 586218 w 2194149"/>
              <a:gd name="connsiteY1" fmla="*/ 655510 h 3459143"/>
              <a:gd name="connsiteX2" fmla="*/ 0 w 2194149"/>
              <a:gd name="connsiteY2" fmla="*/ 3459143 h 3459143"/>
              <a:gd name="connsiteX0" fmla="*/ 2194149 w 2194149"/>
              <a:gd name="connsiteY0" fmla="*/ 0 h 3459143"/>
              <a:gd name="connsiteX1" fmla="*/ 658608 w 2194149"/>
              <a:gd name="connsiteY1" fmla="*/ 651700 h 3459143"/>
              <a:gd name="connsiteX2" fmla="*/ 0 w 2194149"/>
              <a:gd name="connsiteY2" fmla="*/ 3459143 h 3459143"/>
              <a:gd name="connsiteX0" fmla="*/ 2037939 w 2037939"/>
              <a:gd name="connsiteY0" fmla="*/ 0 h 2106593"/>
              <a:gd name="connsiteX1" fmla="*/ 502398 w 2037939"/>
              <a:gd name="connsiteY1" fmla="*/ 651700 h 2106593"/>
              <a:gd name="connsiteX2" fmla="*/ 0 w 2037939"/>
              <a:gd name="connsiteY2" fmla="*/ 2106593 h 2106593"/>
              <a:gd name="connsiteX0" fmla="*/ 2037939 w 2037939"/>
              <a:gd name="connsiteY0" fmla="*/ 0 h 2106593"/>
              <a:gd name="connsiteX1" fmla="*/ 502398 w 2037939"/>
              <a:gd name="connsiteY1" fmla="*/ 651700 h 2106593"/>
              <a:gd name="connsiteX2" fmla="*/ 0 w 2037939"/>
              <a:gd name="connsiteY2" fmla="*/ 2106593 h 2106593"/>
              <a:gd name="connsiteX0" fmla="*/ 2037939 w 2037939"/>
              <a:gd name="connsiteY0" fmla="*/ 0 h 2106593"/>
              <a:gd name="connsiteX1" fmla="*/ 418578 w 2037939"/>
              <a:gd name="connsiteY1" fmla="*/ 674560 h 2106593"/>
              <a:gd name="connsiteX2" fmla="*/ 0 w 2037939"/>
              <a:gd name="connsiteY2" fmla="*/ 2106593 h 2106593"/>
              <a:gd name="connsiteX0" fmla="*/ 601569 w 653655"/>
              <a:gd name="connsiteY0" fmla="*/ 0 h 1973243"/>
              <a:gd name="connsiteX1" fmla="*/ 418578 w 653655"/>
              <a:gd name="connsiteY1" fmla="*/ 541210 h 1973243"/>
              <a:gd name="connsiteX2" fmla="*/ 0 w 653655"/>
              <a:gd name="connsiteY2" fmla="*/ 1973243 h 1973243"/>
              <a:gd name="connsiteX0" fmla="*/ 601569 w 663754"/>
              <a:gd name="connsiteY0" fmla="*/ 0 h 1973243"/>
              <a:gd name="connsiteX1" fmla="*/ 433818 w 663754"/>
              <a:gd name="connsiteY1" fmla="*/ 537400 h 1973243"/>
              <a:gd name="connsiteX2" fmla="*/ 0 w 663754"/>
              <a:gd name="connsiteY2" fmla="*/ 1973243 h 1973243"/>
              <a:gd name="connsiteX0" fmla="*/ 601569 w 663754"/>
              <a:gd name="connsiteY0" fmla="*/ 0 h 1973243"/>
              <a:gd name="connsiteX1" fmla="*/ 433818 w 663754"/>
              <a:gd name="connsiteY1" fmla="*/ 537400 h 1973243"/>
              <a:gd name="connsiteX2" fmla="*/ 0 w 663754"/>
              <a:gd name="connsiteY2" fmla="*/ 1973243 h 1973243"/>
              <a:gd name="connsiteX0" fmla="*/ 601569 w 601569"/>
              <a:gd name="connsiteY0" fmla="*/ 0 h 1973243"/>
              <a:gd name="connsiteX1" fmla="*/ 433818 w 601569"/>
              <a:gd name="connsiteY1" fmla="*/ 537400 h 1973243"/>
              <a:gd name="connsiteX2" fmla="*/ 0 w 601569"/>
              <a:gd name="connsiteY2" fmla="*/ 1973243 h 1973243"/>
              <a:gd name="connsiteX0" fmla="*/ 601569 w 601569"/>
              <a:gd name="connsiteY0" fmla="*/ 0 h 1973243"/>
              <a:gd name="connsiteX1" fmla="*/ 372858 w 601569"/>
              <a:gd name="connsiteY1" fmla="*/ 5259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601569 w 601569"/>
              <a:gd name="connsiteY0" fmla="*/ 0 h 1973243"/>
              <a:gd name="connsiteX1" fmla="*/ 338568 w 601569"/>
              <a:gd name="connsiteY1" fmla="*/ 830770 h 1973243"/>
              <a:gd name="connsiteX2" fmla="*/ 0 w 601569"/>
              <a:gd name="connsiteY2" fmla="*/ 1973243 h 1973243"/>
              <a:gd name="connsiteX0" fmla="*/ 2107281 w 2107281"/>
              <a:gd name="connsiteY0" fmla="*/ 0 h 1098806"/>
              <a:gd name="connsiteX1" fmla="*/ 1844280 w 2107281"/>
              <a:gd name="connsiteY1" fmla="*/ 830770 h 1098806"/>
              <a:gd name="connsiteX2" fmla="*/ 0 w 2107281"/>
              <a:gd name="connsiteY2" fmla="*/ 1083227 h 1098806"/>
              <a:gd name="connsiteX0" fmla="*/ 2107281 w 2107281"/>
              <a:gd name="connsiteY0" fmla="*/ 0 h 1083227"/>
              <a:gd name="connsiteX1" fmla="*/ 356856 w 2107281"/>
              <a:gd name="connsiteY1" fmla="*/ 461962 h 1083227"/>
              <a:gd name="connsiteX2" fmla="*/ 0 w 2107281"/>
              <a:gd name="connsiteY2" fmla="*/ 1083227 h 1083227"/>
              <a:gd name="connsiteX0" fmla="*/ 2107281 w 2107281"/>
              <a:gd name="connsiteY0" fmla="*/ 0 h 1083227"/>
              <a:gd name="connsiteX1" fmla="*/ 430008 w 2107281"/>
              <a:gd name="connsiteY1" fmla="*/ 471106 h 1083227"/>
              <a:gd name="connsiteX2" fmla="*/ 0 w 2107281"/>
              <a:gd name="connsiteY2" fmla="*/ 1083227 h 1083227"/>
              <a:gd name="connsiteX0" fmla="*/ 2107281 w 2107281"/>
              <a:gd name="connsiteY0" fmla="*/ 0 h 1083227"/>
              <a:gd name="connsiteX1" fmla="*/ 420864 w 2107281"/>
              <a:gd name="connsiteY1" fmla="*/ 413194 h 1083227"/>
              <a:gd name="connsiteX2" fmla="*/ 0 w 2107281"/>
              <a:gd name="connsiteY2" fmla="*/ 1083227 h 1083227"/>
              <a:gd name="connsiteX0" fmla="*/ 2107281 w 2107281"/>
              <a:gd name="connsiteY0" fmla="*/ 0 h 1083227"/>
              <a:gd name="connsiteX1" fmla="*/ 420864 w 2107281"/>
              <a:gd name="connsiteY1" fmla="*/ 413194 h 1083227"/>
              <a:gd name="connsiteX2" fmla="*/ 0 w 2107281"/>
              <a:gd name="connsiteY2" fmla="*/ 1083227 h 1083227"/>
              <a:gd name="connsiteX0" fmla="*/ 2107281 w 2107281"/>
              <a:gd name="connsiteY0" fmla="*/ 0 h 1083227"/>
              <a:gd name="connsiteX1" fmla="*/ 420864 w 2107281"/>
              <a:gd name="connsiteY1" fmla="*/ 413194 h 1083227"/>
              <a:gd name="connsiteX2" fmla="*/ 0 w 2107281"/>
              <a:gd name="connsiteY2" fmla="*/ 1083227 h 1083227"/>
              <a:gd name="connsiteX0" fmla="*/ 2107281 w 2107281"/>
              <a:gd name="connsiteY0" fmla="*/ 0 h 1083227"/>
              <a:gd name="connsiteX1" fmla="*/ 420864 w 2107281"/>
              <a:gd name="connsiteY1" fmla="*/ 413194 h 1083227"/>
              <a:gd name="connsiteX2" fmla="*/ 0 w 2107281"/>
              <a:gd name="connsiteY2" fmla="*/ 1083227 h 1083227"/>
              <a:gd name="connsiteX0" fmla="*/ 2107281 w 2107335"/>
              <a:gd name="connsiteY0" fmla="*/ 0 h 1083227"/>
              <a:gd name="connsiteX1" fmla="*/ 420864 w 2107335"/>
              <a:gd name="connsiteY1" fmla="*/ 413194 h 1083227"/>
              <a:gd name="connsiteX2" fmla="*/ 0 w 2107335"/>
              <a:gd name="connsiteY2" fmla="*/ 1083227 h 1083227"/>
              <a:gd name="connsiteX0" fmla="*/ 2107281 w 2107335"/>
              <a:gd name="connsiteY0" fmla="*/ 0 h 1083227"/>
              <a:gd name="connsiteX1" fmla="*/ 420864 w 2107335"/>
              <a:gd name="connsiteY1" fmla="*/ 413194 h 1083227"/>
              <a:gd name="connsiteX2" fmla="*/ 0 w 2107335"/>
              <a:gd name="connsiteY2" fmla="*/ 1083227 h 1083227"/>
              <a:gd name="connsiteX0" fmla="*/ 2107281 w 2107335"/>
              <a:gd name="connsiteY0" fmla="*/ 0 h 1083227"/>
              <a:gd name="connsiteX1" fmla="*/ 417816 w 2107335"/>
              <a:gd name="connsiteY1" fmla="*/ 504634 h 1083227"/>
              <a:gd name="connsiteX2" fmla="*/ 0 w 2107335"/>
              <a:gd name="connsiteY2" fmla="*/ 1083227 h 1083227"/>
              <a:gd name="connsiteX0" fmla="*/ 2107281 w 2107336"/>
              <a:gd name="connsiteY0" fmla="*/ 0 h 1083227"/>
              <a:gd name="connsiteX1" fmla="*/ 417816 w 2107336"/>
              <a:gd name="connsiteY1" fmla="*/ 504634 h 1083227"/>
              <a:gd name="connsiteX2" fmla="*/ 0 w 2107336"/>
              <a:gd name="connsiteY2" fmla="*/ 1083227 h 1083227"/>
              <a:gd name="connsiteX0" fmla="*/ 2107281 w 2107334"/>
              <a:gd name="connsiteY0" fmla="*/ 0 h 1083227"/>
              <a:gd name="connsiteX1" fmla="*/ 417816 w 2107334"/>
              <a:gd name="connsiteY1" fmla="*/ 504634 h 1083227"/>
              <a:gd name="connsiteX2" fmla="*/ 0 w 2107334"/>
              <a:gd name="connsiteY2" fmla="*/ 1083227 h 1083227"/>
              <a:gd name="connsiteX0" fmla="*/ 2107281 w 2107334"/>
              <a:gd name="connsiteY0" fmla="*/ 0 h 1083227"/>
              <a:gd name="connsiteX1" fmla="*/ 417816 w 2107334"/>
              <a:gd name="connsiteY1" fmla="*/ 504634 h 1083227"/>
              <a:gd name="connsiteX2" fmla="*/ 0 w 2107334"/>
              <a:gd name="connsiteY2" fmla="*/ 1083227 h 1083227"/>
              <a:gd name="connsiteX0" fmla="*/ 2107281 w 2107333"/>
              <a:gd name="connsiteY0" fmla="*/ 0 h 1083227"/>
              <a:gd name="connsiteX1" fmla="*/ 372096 w 2107333"/>
              <a:gd name="connsiteY1" fmla="*/ 504634 h 1083227"/>
              <a:gd name="connsiteX2" fmla="*/ 0 w 2107333"/>
              <a:gd name="connsiteY2" fmla="*/ 1083227 h 1083227"/>
              <a:gd name="connsiteX0" fmla="*/ 2107281 w 2107331"/>
              <a:gd name="connsiteY0" fmla="*/ 0 h 1083227"/>
              <a:gd name="connsiteX1" fmla="*/ 326376 w 2107331"/>
              <a:gd name="connsiteY1" fmla="*/ 507682 h 1083227"/>
              <a:gd name="connsiteX2" fmla="*/ 0 w 2107331"/>
              <a:gd name="connsiteY2" fmla="*/ 1083227 h 1083227"/>
              <a:gd name="connsiteX0" fmla="*/ 3353913 w 3353963"/>
              <a:gd name="connsiteY0" fmla="*/ 0 h 1302683"/>
              <a:gd name="connsiteX1" fmla="*/ 1573008 w 3353963"/>
              <a:gd name="connsiteY1" fmla="*/ 507682 h 1302683"/>
              <a:gd name="connsiteX2" fmla="*/ 0 w 3353963"/>
              <a:gd name="connsiteY2" fmla="*/ 1302683 h 1302683"/>
              <a:gd name="connsiteX0" fmla="*/ 3353913 w 3353943"/>
              <a:gd name="connsiteY0" fmla="*/ 0 h 1302683"/>
              <a:gd name="connsiteX1" fmla="*/ 390384 w 3353943"/>
              <a:gd name="connsiteY1" fmla="*/ 641794 h 1302683"/>
              <a:gd name="connsiteX2" fmla="*/ 0 w 3353943"/>
              <a:gd name="connsiteY2" fmla="*/ 1302683 h 1302683"/>
              <a:gd name="connsiteX0" fmla="*/ 3353913 w 3353913"/>
              <a:gd name="connsiteY0" fmla="*/ 0 h 1302683"/>
              <a:gd name="connsiteX1" fmla="*/ 390384 w 3353913"/>
              <a:gd name="connsiteY1" fmla="*/ 641794 h 1302683"/>
              <a:gd name="connsiteX2" fmla="*/ 0 w 3353913"/>
              <a:gd name="connsiteY2" fmla="*/ 1302683 h 1302683"/>
              <a:gd name="connsiteX0" fmla="*/ 3353913 w 3353913"/>
              <a:gd name="connsiteY0" fmla="*/ 0 h 1302683"/>
              <a:gd name="connsiteX1" fmla="*/ 390384 w 3353913"/>
              <a:gd name="connsiteY1" fmla="*/ 733234 h 1302683"/>
              <a:gd name="connsiteX2" fmla="*/ 0 w 3353913"/>
              <a:gd name="connsiteY2" fmla="*/ 1302683 h 1302683"/>
              <a:gd name="connsiteX0" fmla="*/ 3353913 w 3353913"/>
              <a:gd name="connsiteY0" fmla="*/ 0 h 1302683"/>
              <a:gd name="connsiteX1" fmla="*/ 390384 w 3353913"/>
              <a:gd name="connsiteY1" fmla="*/ 699706 h 1302683"/>
              <a:gd name="connsiteX2" fmla="*/ 0 w 3353913"/>
              <a:gd name="connsiteY2" fmla="*/ 1302683 h 1302683"/>
              <a:gd name="connsiteX0" fmla="*/ 4542633 w 4542633"/>
              <a:gd name="connsiteY0" fmla="*/ 0 h 1625771"/>
              <a:gd name="connsiteX1" fmla="*/ 1579104 w 4542633"/>
              <a:gd name="connsiteY1" fmla="*/ 699706 h 1625771"/>
              <a:gd name="connsiteX2" fmla="*/ 0 w 4542633"/>
              <a:gd name="connsiteY2" fmla="*/ 1625771 h 1625771"/>
              <a:gd name="connsiteX0" fmla="*/ 4542633 w 4542633"/>
              <a:gd name="connsiteY0" fmla="*/ 0 h 1625771"/>
              <a:gd name="connsiteX1" fmla="*/ 561072 w 4542633"/>
              <a:gd name="connsiteY1" fmla="*/ 888682 h 1625771"/>
              <a:gd name="connsiteX2" fmla="*/ 0 w 4542633"/>
              <a:gd name="connsiteY2" fmla="*/ 1625771 h 1625771"/>
              <a:gd name="connsiteX0" fmla="*/ 4542633 w 4542633"/>
              <a:gd name="connsiteY0" fmla="*/ 0 h 1625771"/>
              <a:gd name="connsiteX1" fmla="*/ 561072 w 4542633"/>
              <a:gd name="connsiteY1" fmla="*/ 888682 h 1625771"/>
              <a:gd name="connsiteX2" fmla="*/ 0 w 4542633"/>
              <a:gd name="connsiteY2" fmla="*/ 1625771 h 1625771"/>
              <a:gd name="connsiteX0" fmla="*/ 4542633 w 4542633"/>
              <a:gd name="connsiteY0" fmla="*/ 0 h 1625771"/>
              <a:gd name="connsiteX1" fmla="*/ 561072 w 4542633"/>
              <a:gd name="connsiteY1" fmla="*/ 888682 h 1625771"/>
              <a:gd name="connsiteX2" fmla="*/ 0 w 4542633"/>
              <a:gd name="connsiteY2" fmla="*/ 1625771 h 1625771"/>
              <a:gd name="connsiteX0" fmla="*/ 3849213 w 3849213"/>
              <a:gd name="connsiteY0" fmla="*/ 0 h 1661331"/>
              <a:gd name="connsiteX1" fmla="*/ 561072 w 3849213"/>
              <a:gd name="connsiteY1" fmla="*/ 924242 h 1661331"/>
              <a:gd name="connsiteX2" fmla="*/ 0 w 3849213"/>
              <a:gd name="connsiteY2" fmla="*/ 1661331 h 1661331"/>
            </a:gdLst>
            <a:ahLst/>
            <a:cxnLst>
              <a:cxn ang="0">
                <a:pos x="connsiteX0" y="connsiteY0"/>
              </a:cxn>
              <a:cxn ang="0">
                <a:pos x="connsiteX1" y="connsiteY1"/>
              </a:cxn>
              <a:cxn ang="0">
                <a:pos x="connsiteX2" y="connsiteY2"/>
              </a:cxn>
            </a:cxnLst>
            <a:rect l="l" t="t" r="r" b="b"/>
            <a:pathLst>
              <a:path w="3849213" h="1661331">
                <a:moveTo>
                  <a:pt x="3849213" y="0"/>
                </a:moveTo>
                <a:cubicBezTo>
                  <a:pt x="3823689" y="542345"/>
                  <a:pt x="588794" y="331388"/>
                  <a:pt x="561072" y="924242"/>
                </a:cubicBezTo>
                <a:cubicBezTo>
                  <a:pt x="554686" y="1232870"/>
                  <a:pt x="474814" y="1627216"/>
                  <a:pt x="0" y="1661331"/>
                </a:cubicBezTo>
              </a:path>
            </a:pathLst>
          </a:custGeom>
          <a:noFill/>
          <a:ln w="31750" cap="rnd" cmpd="sng" algn="ctr">
            <a:solidFill>
              <a:srgbClr val="0070C0"/>
            </a:solidFill>
            <a:prstDash val="solid"/>
            <a:round/>
            <a:headEnd type="none" w="sm" len="sm"/>
            <a:tailEnd type="stealth" w="med" len="med"/>
          </a:ln>
          <a:effectLst/>
        </p:spPr>
        <p:txBody>
          <a:bodyPr rtlCol="0" anchor="ctr"/>
          <a:lstStyle/>
          <a:p>
            <a:pPr algn="ctr"/>
            <a:endParaRPr lang="en-US" dirty="0"/>
          </a:p>
        </p:txBody>
      </p:sp>
    </p:spTree>
    <p:extLst>
      <p:ext uri="{BB962C8B-B14F-4D97-AF65-F5344CB8AC3E}">
        <p14:creationId xmlns:p14="http://schemas.microsoft.com/office/powerpoint/2010/main" val="16254822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100584"/>
            <a:ext cx="6572717" cy="813816"/>
          </a:xfrm>
        </p:spPr>
        <p:txBody>
          <a:bodyPr/>
          <a:lstStyle/>
          <a:p>
            <a:r>
              <a:rPr lang="en-US" sz="2400" dirty="0"/>
              <a:t>Alternative Module Profile Scheme (AMPS)</a:t>
            </a:r>
          </a:p>
        </p:txBody>
      </p:sp>
      <p:sp>
        <p:nvSpPr>
          <p:cNvPr id="3" name="Content Placeholder 2"/>
          <p:cNvSpPr>
            <a:spLocks noGrp="1"/>
          </p:cNvSpPr>
          <p:nvPr>
            <p:ph idx="1"/>
          </p:nvPr>
        </p:nvSpPr>
        <p:spPr>
          <a:xfrm>
            <a:off x="633819" y="1143000"/>
            <a:ext cx="11404193" cy="5105400"/>
          </a:xfrm>
        </p:spPr>
        <p:txBody>
          <a:bodyPr/>
          <a:lstStyle/>
          <a:p>
            <a:pPr>
              <a:lnSpc>
                <a:spcPct val="100000"/>
              </a:lnSpc>
              <a:spcBef>
                <a:spcPts val="1800"/>
              </a:spcBef>
            </a:pPr>
            <a:r>
              <a:rPr lang="en-US" sz="1800" dirty="0"/>
              <a:t>Instead of a list of fixed Module Profile dash options; use</a:t>
            </a:r>
            <a:br>
              <a:rPr lang="en-US" sz="1800" dirty="0"/>
            </a:br>
            <a:r>
              <a:rPr lang="en-US" sz="1800" dirty="0"/>
              <a:t>a string with a field specifying protocol for each</a:t>
            </a:r>
            <a:br>
              <a:rPr lang="en-US" sz="1800" dirty="0"/>
            </a:br>
            <a:r>
              <a:rPr lang="en-US" sz="1800" dirty="0"/>
              <a:t>port – referred to as an AMPS String</a:t>
            </a:r>
          </a:p>
          <a:p>
            <a:pPr lvl="1">
              <a:lnSpc>
                <a:spcPct val="100000"/>
              </a:lnSpc>
              <a:spcBef>
                <a:spcPts val="500"/>
              </a:spcBef>
            </a:pPr>
            <a:r>
              <a:rPr lang="en-US" sz="1600" b="0" dirty="0"/>
              <a:t>A Plug-In Module product specification can indicate, in the</a:t>
            </a:r>
            <a:br>
              <a:rPr lang="en-US" sz="1600" b="0" dirty="0"/>
            </a:br>
            <a:r>
              <a:rPr lang="en-US" sz="1600" b="0" dirty="0"/>
              <a:t>AMPS String, the implementation of all ports </a:t>
            </a:r>
          </a:p>
          <a:p>
            <a:pPr>
              <a:lnSpc>
                <a:spcPct val="100000"/>
              </a:lnSpc>
              <a:spcBef>
                <a:spcPts val="1800"/>
              </a:spcBef>
            </a:pPr>
            <a:r>
              <a:rPr lang="en-US" sz="1800" dirty="0"/>
              <a:t>All protocols listed required to be implemented, except where AMPS String indicates port is dormant</a:t>
            </a:r>
          </a:p>
          <a:p>
            <a:pPr lvl="1">
              <a:lnSpc>
                <a:spcPct val="100000"/>
              </a:lnSpc>
              <a:spcBef>
                <a:spcPts val="500"/>
              </a:spcBef>
            </a:pPr>
            <a:r>
              <a:rPr lang="en-US" sz="1600" b="0" dirty="0"/>
              <a:t>With classic Module Profiles it is legal to not implement some ports/lanes</a:t>
            </a:r>
          </a:p>
          <a:p>
            <a:pPr lvl="2">
              <a:lnSpc>
                <a:spcPct val="100000"/>
              </a:lnSpc>
              <a:spcBef>
                <a:spcPts val="300"/>
              </a:spcBef>
            </a:pPr>
            <a:r>
              <a:rPr lang="en-US" sz="1400" b="0" dirty="0"/>
              <a:t>For more on this, in </a:t>
            </a:r>
            <a:r>
              <a:rPr lang="en-US" sz="1400" b="0" dirty="0">
                <a:hlinkClick r:id="" action="ppaction://noaction"/>
              </a:rPr>
              <a:t>[VITA 65.0]</a:t>
            </a:r>
            <a:r>
              <a:rPr lang="en-US" sz="1400" b="0" dirty="0"/>
              <a:t> see Sections:</a:t>
            </a:r>
          </a:p>
          <a:p>
            <a:pPr lvl="3">
              <a:lnSpc>
                <a:spcPct val="100000"/>
              </a:lnSpc>
              <a:spcBef>
                <a:spcPts val="100"/>
              </a:spcBef>
            </a:pPr>
            <a:r>
              <a:rPr lang="en-US" sz="1200" b="0" dirty="0"/>
              <a:t>6.2.2 Which lanes, Ports and Pins are Used (Unused = Reserved)  &amp;  8.4 Unused Ports, Lanes, and Utility Plane Signals</a:t>
            </a:r>
          </a:p>
          <a:p>
            <a:pPr lvl="1">
              <a:lnSpc>
                <a:spcPct val="100000"/>
              </a:lnSpc>
              <a:spcBef>
                <a:spcPts val="500"/>
              </a:spcBef>
            </a:pPr>
            <a:r>
              <a:rPr lang="en-US" sz="1600" b="0" dirty="0"/>
              <a:t>For ports with some lanes not implemented have a modifier for the field which specifies which lanes are present</a:t>
            </a:r>
          </a:p>
          <a:p>
            <a:pPr marL="237744" lvl="1" indent="-237744">
              <a:lnSpc>
                <a:spcPct val="100000"/>
              </a:lnSpc>
              <a:spcBef>
                <a:spcPts val="1800"/>
              </a:spcBef>
              <a:buFont typeface="Arial"/>
              <a:buChar char="•"/>
            </a:pPr>
            <a:r>
              <a:rPr lang="en-US" dirty="0">
                <a:ea typeface="+mn-ea"/>
                <a:cs typeface="+mn-cs"/>
              </a:rPr>
              <a:t>Ports configurable for multiple protocols implement all the lanes with the configured protocol</a:t>
            </a:r>
          </a:p>
          <a:p>
            <a:pPr lvl="1">
              <a:lnSpc>
                <a:spcPct val="100000"/>
              </a:lnSpc>
              <a:spcBef>
                <a:spcPts val="500"/>
              </a:spcBef>
              <a:buFont typeface="Arial"/>
              <a:buChar char="–"/>
            </a:pPr>
            <a:r>
              <a:rPr lang="en-US" sz="1600" b="0" dirty="0"/>
              <a:t>For example if an FP is configured to 10GBASE-KR, then it must be repartitioned into 4 UTPs all with 10GBASE-KR</a:t>
            </a:r>
          </a:p>
          <a:p>
            <a:pPr>
              <a:lnSpc>
                <a:spcPct val="100000"/>
              </a:lnSpc>
              <a:spcBef>
                <a:spcPts val="1800"/>
              </a:spcBef>
            </a:pPr>
            <a:r>
              <a:rPr lang="en-US" sz="1800" dirty="0">
                <a:solidFill>
                  <a:srgbClr val="002060"/>
                </a:solidFill>
              </a:rPr>
              <a:t>To have a string indicate all the protocols on all the ports of a Plug-In Module; need following:</a:t>
            </a:r>
          </a:p>
          <a:p>
            <a:pPr lvl="1">
              <a:lnSpc>
                <a:spcPct val="100000"/>
              </a:lnSpc>
              <a:spcBef>
                <a:spcPts val="500"/>
              </a:spcBef>
            </a:pPr>
            <a:r>
              <a:rPr lang="en-US" sz="1600" b="0" dirty="0">
                <a:solidFill>
                  <a:srgbClr val="002060"/>
                </a:solidFill>
              </a:rPr>
              <a:t>A mapping for the possible values of a field in the string to protocols – Protocol Fields</a:t>
            </a:r>
          </a:p>
          <a:p>
            <a:pPr lvl="1">
              <a:lnSpc>
                <a:spcPct val="100000"/>
              </a:lnSpc>
              <a:spcBef>
                <a:spcPts val="500"/>
              </a:spcBef>
            </a:pPr>
            <a:r>
              <a:rPr lang="en-US" sz="1600" b="0" dirty="0">
                <a:solidFill>
                  <a:srgbClr val="002060"/>
                </a:solidFill>
              </a:rPr>
              <a:t>A method for defining which Protocol Field in the string goes with which port of the Plug-In Module – </a:t>
            </a:r>
            <a:br>
              <a:rPr lang="en-US" sz="1600" b="0" dirty="0">
                <a:solidFill>
                  <a:srgbClr val="002060"/>
                </a:solidFill>
              </a:rPr>
            </a:br>
            <a:r>
              <a:rPr lang="en-US" sz="1600" b="0" dirty="0">
                <a:solidFill>
                  <a:srgbClr val="002060"/>
                </a:solidFill>
              </a:rPr>
              <a:t>an ANS (Alternative Naming Structure)</a:t>
            </a:r>
          </a:p>
        </p:txBody>
      </p:sp>
      <p:graphicFrame>
        <p:nvGraphicFramePr>
          <p:cNvPr id="4" name="Object 3">
            <a:extLst>
              <a:ext uri="{FF2B5EF4-FFF2-40B4-BE49-F238E27FC236}">
                <a16:creationId xmlns:a16="http://schemas.microsoft.com/office/drawing/2014/main" id="{2BF73C03-01CC-4C9A-A716-DBF424C5F278}"/>
              </a:ext>
            </a:extLst>
          </p:cNvPr>
          <p:cNvGraphicFramePr>
            <a:graphicFrameLocks noChangeAspect="1"/>
          </p:cNvGraphicFramePr>
          <p:nvPr>
            <p:extLst>
              <p:ext uri="{D42A27DB-BD31-4B8C-83A1-F6EECF244321}">
                <p14:modId xmlns:p14="http://schemas.microsoft.com/office/powerpoint/2010/main" val="425336003"/>
              </p:ext>
            </p:extLst>
          </p:nvPr>
        </p:nvGraphicFramePr>
        <p:xfrm>
          <a:off x="7542212" y="-3175"/>
          <a:ext cx="4648200" cy="2290763"/>
        </p:xfrm>
        <a:graphic>
          <a:graphicData uri="http://schemas.openxmlformats.org/presentationml/2006/ole">
            <mc:AlternateContent xmlns:mc="http://schemas.openxmlformats.org/markup-compatibility/2006">
              <mc:Choice xmlns:v="urn:schemas-microsoft-com:vml" Requires="v">
                <p:oleObj spid="_x0000_s334452" name="Visio" r:id="rId3" imgW="4594541" imgH="2263140" progId="Visio.Drawing.11">
                  <p:embed/>
                </p:oleObj>
              </mc:Choice>
              <mc:Fallback>
                <p:oleObj name="Visio" r:id="rId3" imgW="4594541" imgH="2263140" progId="Visio.Drawing.11">
                  <p:embed/>
                  <p:pic>
                    <p:nvPicPr>
                      <p:cNvPr id="5" name="Object 4">
                        <a:extLst>
                          <a:ext uri="{FF2B5EF4-FFF2-40B4-BE49-F238E27FC236}">
                            <a16:creationId xmlns:a16="http://schemas.microsoft.com/office/drawing/2014/main" id="{4868E1AF-64B4-4A8B-BB6F-A87F5623288A}"/>
                          </a:ext>
                        </a:extLst>
                      </p:cNvPr>
                      <p:cNvPicPr/>
                      <p:nvPr/>
                    </p:nvPicPr>
                    <p:blipFill>
                      <a:blip r:embed="rId4"/>
                      <a:stretch>
                        <a:fillRect/>
                      </a:stretch>
                    </p:blipFill>
                    <p:spPr>
                      <a:xfrm>
                        <a:off x="7542212" y="-3175"/>
                        <a:ext cx="4648200" cy="2290763"/>
                      </a:xfrm>
                      <a:prstGeom prst="rect">
                        <a:avLst/>
                      </a:prstGeom>
                      <a:solidFill>
                        <a:schemeClr val="bg1"/>
                      </a:solidFill>
                    </p:spPr>
                  </p:pic>
                </p:oleObj>
              </mc:Fallback>
            </mc:AlternateContent>
          </a:graphicData>
        </a:graphic>
      </p:graphicFrame>
      <p:sp>
        <p:nvSpPr>
          <p:cNvPr id="5" name="Rectangle 4">
            <a:hlinkClick r:id="rId5" action="ppaction://hlinksldjump"/>
            <a:extLst>
              <a:ext uri="{FF2B5EF4-FFF2-40B4-BE49-F238E27FC236}">
                <a16:creationId xmlns:a16="http://schemas.microsoft.com/office/drawing/2014/main" id="{E03324E6-0FD1-424A-9F84-C536F334FB9E}"/>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422244979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Protocol Sections of </a:t>
            </a:r>
            <a:r>
              <a:rPr lang="en-US" sz="2400" dirty="0">
                <a:hlinkClick r:id="" action="ppaction://noaction"/>
              </a:rPr>
              <a:t>[VITA 65.0]</a:t>
            </a:r>
            <a:r>
              <a:rPr lang="en-US" sz="2400" dirty="0"/>
              <a:t> (1 of 3)</a:t>
            </a:r>
          </a:p>
        </p:txBody>
      </p:sp>
      <p:sp>
        <p:nvSpPr>
          <p:cNvPr id="3" name="Content Placeholder 2"/>
          <p:cNvSpPr>
            <a:spLocks noGrp="1"/>
          </p:cNvSpPr>
          <p:nvPr>
            <p:ph idx="1"/>
          </p:nvPr>
        </p:nvSpPr>
        <p:spPr>
          <a:xfrm>
            <a:off x="74612" y="1289304"/>
            <a:ext cx="6553200" cy="4828032"/>
          </a:xfrm>
        </p:spPr>
        <p:txBody>
          <a:bodyPr/>
          <a:lstStyle/>
          <a:p>
            <a:pPr>
              <a:lnSpc>
                <a:spcPct val="100000"/>
              </a:lnSpc>
            </a:pPr>
            <a:r>
              <a:rPr lang="en-US" sz="1600" dirty="0"/>
              <a:t>5 PROTOCOL SPECIFIC</a:t>
            </a:r>
          </a:p>
          <a:p>
            <a:pPr lvl="1">
              <a:lnSpc>
                <a:spcPct val="100000"/>
              </a:lnSpc>
              <a:spcBef>
                <a:spcPts val="300"/>
              </a:spcBef>
            </a:pPr>
            <a:r>
              <a:rPr lang="en-US" sz="1400" dirty="0"/>
              <a:t>5.1 ETHERNET</a:t>
            </a:r>
          </a:p>
          <a:p>
            <a:pPr lvl="2">
              <a:lnSpc>
                <a:spcPct val="100000"/>
              </a:lnSpc>
              <a:spcBef>
                <a:spcPts val="300"/>
              </a:spcBef>
            </a:pPr>
            <a:r>
              <a:rPr lang="en-US" sz="1200" b="0" dirty="0"/>
              <a:t>5.1.1 1000BASE-BX (1.25 Gbaud Signaling)</a:t>
            </a:r>
          </a:p>
          <a:p>
            <a:pPr lvl="2">
              <a:lnSpc>
                <a:spcPct val="100000"/>
              </a:lnSpc>
              <a:spcBef>
                <a:spcPts val="300"/>
              </a:spcBef>
            </a:pPr>
            <a:r>
              <a:rPr lang="en-US" sz="1200" b="0" dirty="0"/>
              <a:t>5.1.2 1000BASE-KX (1.25 Gbaud Signaling)</a:t>
            </a:r>
          </a:p>
          <a:p>
            <a:pPr lvl="2">
              <a:lnSpc>
                <a:spcPct val="100000"/>
              </a:lnSpc>
              <a:spcBef>
                <a:spcPts val="300"/>
              </a:spcBef>
            </a:pPr>
            <a:r>
              <a:rPr lang="en-US" sz="1200" b="0" dirty="0"/>
              <a:t>5.1.3 1000BASE-T (0.125 Gbaud Signaling)</a:t>
            </a:r>
          </a:p>
          <a:p>
            <a:pPr lvl="2">
              <a:lnSpc>
                <a:spcPct val="100000"/>
              </a:lnSpc>
              <a:spcBef>
                <a:spcPts val="300"/>
              </a:spcBef>
            </a:pPr>
            <a:r>
              <a:rPr lang="en-US" sz="1200" b="0" dirty="0"/>
              <a:t>5.1.4 10GBASE-BX4 (3.125 Gbaud Signaling)</a:t>
            </a:r>
          </a:p>
          <a:p>
            <a:pPr lvl="2">
              <a:lnSpc>
                <a:spcPct val="100000"/>
              </a:lnSpc>
              <a:spcBef>
                <a:spcPts val="300"/>
              </a:spcBef>
            </a:pPr>
            <a:r>
              <a:rPr lang="en-US" sz="1200" b="0" dirty="0"/>
              <a:t>5.1.5 10GBASE-KX4 (3.125 Gbaud Signaling)</a:t>
            </a:r>
          </a:p>
          <a:p>
            <a:pPr lvl="2">
              <a:lnSpc>
                <a:spcPct val="100000"/>
              </a:lnSpc>
              <a:spcBef>
                <a:spcPts val="300"/>
              </a:spcBef>
            </a:pPr>
            <a:r>
              <a:rPr lang="en-US" sz="1200" b="0" dirty="0"/>
              <a:t>5.1.6 10GBASE-T (0.800 Gbaud Signaling)</a:t>
            </a:r>
          </a:p>
          <a:p>
            <a:pPr lvl="2">
              <a:lnSpc>
                <a:spcPct val="100000"/>
              </a:lnSpc>
              <a:spcBef>
                <a:spcPts val="300"/>
              </a:spcBef>
            </a:pPr>
            <a:r>
              <a:rPr lang="en-US" sz="1200" b="0" dirty="0"/>
              <a:t>5.1.7 10GBASE-KR (10.3125 Gbaud Signaling)</a:t>
            </a:r>
          </a:p>
          <a:p>
            <a:pPr lvl="2">
              <a:lnSpc>
                <a:spcPct val="100000"/>
              </a:lnSpc>
              <a:spcBef>
                <a:spcPts val="300"/>
              </a:spcBef>
            </a:pPr>
            <a:r>
              <a:rPr lang="en-US" sz="1200" b="0" dirty="0"/>
              <a:t>5.1.8 40GBASE-KR4 (10.3125 Gbaud Signaling)</a:t>
            </a:r>
          </a:p>
          <a:p>
            <a:pPr lvl="2">
              <a:lnSpc>
                <a:spcPct val="100000"/>
              </a:lnSpc>
              <a:spcBef>
                <a:spcPts val="300"/>
              </a:spcBef>
            </a:pPr>
            <a:r>
              <a:rPr lang="en-US" sz="1200" b="0" dirty="0"/>
              <a:t>5.1.9 1000BASE-SX (1.25 Gbaud Signaling Over Optical Fiber)</a:t>
            </a:r>
          </a:p>
          <a:p>
            <a:pPr lvl="2">
              <a:lnSpc>
                <a:spcPct val="100000"/>
              </a:lnSpc>
              <a:spcBef>
                <a:spcPts val="300"/>
              </a:spcBef>
            </a:pPr>
            <a:r>
              <a:rPr lang="en-US" sz="1200" b="0" dirty="0"/>
              <a:t>5.1.10 10GBASE-LR (10.3125 Gbaud Signaling Over Single-Mode Optical Fiber)</a:t>
            </a:r>
          </a:p>
          <a:p>
            <a:pPr lvl="2">
              <a:lnSpc>
                <a:spcPct val="100000"/>
              </a:lnSpc>
              <a:spcBef>
                <a:spcPts val="300"/>
              </a:spcBef>
            </a:pPr>
            <a:r>
              <a:rPr lang="en-US" sz="1200" b="0" dirty="0"/>
              <a:t>5.1.11 10GBASE-SR (10.3125 Gbaud Signaling Over Multimode Optical Fiber)</a:t>
            </a:r>
          </a:p>
          <a:p>
            <a:pPr lvl="2">
              <a:lnSpc>
                <a:spcPct val="100000"/>
              </a:lnSpc>
              <a:spcBef>
                <a:spcPts val="300"/>
              </a:spcBef>
            </a:pPr>
            <a:r>
              <a:rPr lang="en-US" sz="1200" b="0" dirty="0"/>
              <a:t>5.1.12 40GBASE-SR4 (10.3125 Gbaud Signaling Over Multimode Optical Fiber)</a:t>
            </a:r>
          </a:p>
          <a:p>
            <a:pPr lvl="2">
              <a:lnSpc>
                <a:spcPct val="100000"/>
              </a:lnSpc>
              <a:spcBef>
                <a:spcPts val="300"/>
              </a:spcBef>
            </a:pPr>
            <a:r>
              <a:rPr lang="en-US" sz="1200" b="0" dirty="0"/>
              <a:t>5.1.13 100GBASE-SR10 (10.3125 Gbaud Signaling Over Multimode Optical Fiber)</a:t>
            </a:r>
          </a:p>
          <a:p>
            <a:pPr lvl="2">
              <a:lnSpc>
                <a:spcPct val="100000"/>
              </a:lnSpc>
              <a:spcBef>
                <a:spcPts val="300"/>
              </a:spcBef>
            </a:pPr>
            <a:r>
              <a:rPr lang="en-US" sz="1200" b="0" dirty="0"/>
              <a:t>5.1.14 100BASE-TX (0.125 Gbaud Signaling)</a:t>
            </a:r>
          </a:p>
          <a:p>
            <a:pPr lvl="2">
              <a:lnSpc>
                <a:spcPct val="100000"/>
              </a:lnSpc>
              <a:spcBef>
                <a:spcPts val="300"/>
              </a:spcBef>
            </a:pPr>
            <a:r>
              <a:rPr lang="en-US" sz="1200" b="0" dirty="0"/>
              <a:t>5.1.15 25GBASE-KR (25.78125 Gbaud Signaling)</a:t>
            </a:r>
          </a:p>
          <a:p>
            <a:pPr lvl="2">
              <a:lnSpc>
                <a:spcPct val="100000"/>
              </a:lnSpc>
              <a:spcBef>
                <a:spcPts val="300"/>
              </a:spcBef>
            </a:pPr>
            <a:r>
              <a:rPr lang="en-US" sz="1200" b="0" dirty="0"/>
              <a:t>5.1.16 25GBASE-KR-S (25.78125 Gbaud Signaling)</a:t>
            </a:r>
          </a:p>
          <a:p>
            <a:pPr marL="758952" marR="0" lvl="2" indent="-182880" algn="l" defTabSz="914400" rtl="0" eaLnBrk="1" fontAlgn="base" latinLnBrk="0" hangingPunct="1">
              <a:lnSpc>
                <a:spcPct val="100000"/>
              </a:lnSpc>
              <a:spcBef>
                <a:spcPts val="300"/>
              </a:spcBef>
              <a:spcAft>
                <a:spcPct val="0"/>
              </a:spcAft>
              <a:buClrTx/>
              <a:buSzPct val="90000"/>
              <a:buFont typeface="Wingdings" charset="2"/>
              <a:buChar char="§"/>
              <a:tabLst/>
              <a:defRPr/>
            </a:pPr>
            <a:r>
              <a:rPr kumimoji="0" lang="en-US" sz="1200" b="0" i="0" u="none" strike="noStrike" kern="0" cap="none" spc="0" normalizeH="0" baseline="0" noProof="0" dirty="0">
                <a:ln>
                  <a:noFill/>
                </a:ln>
                <a:solidFill>
                  <a:srgbClr val="000000"/>
                </a:solidFill>
                <a:effectLst/>
                <a:uLnTx/>
                <a:uFillTx/>
                <a:latin typeface="Arial"/>
                <a:ea typeface="ＭＳ Ｐゴシック" pitchFamily="-110" charset="-128"/>
              </a:rPr>
              <a:t>5.1.17 25GBASE-SR (25.78125 Gbaud Signaling Over Multimode Optical Fiber)</a:t>
            </a:r>
          </a:p>
          <a:p>
            <a:pPr marL="758952" marR="0" lvl="2" indent="-182880" algn="l" defTabSz="914400" rtl="0" eaLnBrk="1" fontAlgn="base" latinLnBrk="0" hangingPunct="1">
              <a:lnSpc>
                <a:spcPct val="100000"/>
              </a:lnSpc>
              <a:spcBef>
                <a:spcPts val="300"/>
              </a:spcBef>
              <a:spcAft>
                <a:spcPct val="0"/>
              </a:spcAft>
              <a:buClrTx/>
              <a:buSzPct val="90000"/>
              <a:buFont typeface="Wingdings" charset="2"/>
              <a:buChar char="§"/>
              <a:tabLst/>
              <a:defRPr/>
            </a:pPr>
            <a:r>
              <a:rPr kumimoji="0" lang="en-US" sz="1200" b="0" i="0" u="none" strike="noStrike" kern="0" cap="none" spc="0" normalizeH="0" baseline="0" noProof="0" dirty="0">
                <a:ln>
                  <a:noFill/>
                </a:ln>
                <a:solidFill>
                  <a:srgbClr val="000000"/>
                </a:solidFill>
                <a:effectLst/>
                <a:uLnTx/>
                <a:uFillTx/>
                <a:latin typeface="Arial"/>
                <a:ea typeface="ＭＳ Ｐゴシック" pitchFamily="-110" charset="-128"/>
              </a:rPr>
              <a:t>5.1.18 100GBASE-KR4 (25.78125 Gbaud Signaling)</a:t>
            </a:r>
          </a:p>
          <a:p>
            <a:pPr marL="758952" marR="0" lvl="2" indent="-182880" algn="l" defTabSz="914400" rtl="0" eaLnBrk="1" fontAlgn="base" latinLnBrk="0" hangingPunct="1">
              <a:lnSpc>
                <a:spcPct val="100000"/>
              </a:lnSpc>
              <a:spcBef>
                <a:spcPts val="300"/>
              </a:spcBef>
              <a:spcAft>
                <a:spcPct val="0"/>
              </a:spcAft>
              <a:buClrTx/>
              <a:buSzPct val="90000"/>
              <a:buFont typeface="Wingdings" charset="2"/>
              <a:buChar char="§"/>
              <a:tabLst/>
              <a:defRPr/>
            </a:pPr>
            <a:r>
              <a:rPr kumimoji="0" lang="en-US" sz="1200" b="0" i="0" u="none" strike="noStrike" kern="0" cap="none" spc="0" normalizeH="0" baseline="0" noProof="0" dirty="0">
                <a:ln>
                  <a:noFill/>
                </a:ln>
                <a:solidFill>
                  <a:srgbClr val="000000"/>
                </a:solidFill>
                <a:effectLst/>
                <a:uLnTx/>
                <a:uFillTx/>
                <a:latin typeface="Arial"/>
                <a:ea typeface="ＭＳ Ｐゴシック" pitchFamily="-110" charset="-128"/>
              </a:rPr>
              <a:t>5.1.19 100GBASE-SR4 (25.78125 Gbaud Signaling Over Multimode Optical Fiber)</a:t>
            </a:r>
          </a:p>
        </p:txBody>
      </p:sp>
      <p:sp>
        <p:nvSpPr>
          <p:cNvPr id="6" name="Content Placeholder 5">
            <a:extLst>
              <a:ext uri="{FF2B5EF4-FFF2-40B4-BE49-F238E27FC236}">
                <a16:creationId xmlns:a16="http://schemas.microsoft.com/office/drawing/2014/main" id="{9E612B42-0DDA-48A9-8943-C051687603EC}"/>
              </a:ext>
            </a:extLst>
          </p:cNvPr>
          <p:cNvSpPr>
            <a:spLocks noGrp="1"/>
          </p:cNvSpPr>
          <p:nvPr>
            <p:ph idx="10"/>
          </p:nvPr>
        </p:nvSpPr>
        <p:spPr>
          <a:xfrm>
            <a:off x="5484812" y="1289304"/>
            <a:ext cx="6553200" cy="4828032"/>
          </a:xfrm>
        </p:spPr>
        <p:txBody>
          <a:bodyPr/>
          <a:lstStyle/>
          <a:p>
            <a:pPr lvl="2">
              <a:lnSpc>
                <a:spcPct val="100000"/>
              </a:lnSpc>
              <a:spcBef>
                <a:spcPts val="300"/>
              </a:spcBef>
              <a:defRPr/>
            </a:pPr>
            <a:r>
              <a:rPr kumimoji="0" lang="en-US" sz="1200" b="0" i="0" u="none" strike="noStrike" kern="0" cap="none" spc="0" normalizeH="0" baseline="0" noProof="0" dirty="0">
                <a:ln>
                  <a:noFill/>
                </a:ln>
                <a:solidFill>
                  <a:srgbClr val="000000"/>
                </a:solidFill>
                <a:effectLst/>
                <a:uLnTx/>
                <a:uFillTx/>
                <a:latin typeface="Arial"/>
                <a:ea typeface="ＭＳ Ｐゴシック" pitchFamily="-110" charset="-128"/>
              </a:rPr>
              <a:t>5.1.20 50GBASE-KR2 (25.78125 Gbaud Signaling)</a:t>
            </a:r>
            <a:endParaRPr lang="en-US" sz="1200" b="0" dirty="0"/>
          </a:p>
          <a:p>
            <a:pPr marL="758952" marR="0" lvl="2" indent="-182880" algn="l" defTabSz="914400" rtl="0" eaLnBrk="1" fontAlgn="base" latinLnBrk="0" hangingPunct="1">
              <a:lnSpc>
                <a:spcPct val="100000"/>
              </a:lnSpc>
              <a:spcBef>
                <a:spcPts val="300"/>
              </a:spcBef>
              <a:spcAft>
                <a:spcPct val="0"/>
              </a:spcAft>
              <a:buClrTx/>
              <a:buSzPct val="90000"/>
              <a:buFont typeface="Wingdings" charset="2"/>
              <a:buChar char="§"/>
              <a:tabLst/>
              <a:defRPr/>
            </a:pPr>
            <a:r>
              <a:rPr kumimoji="0" lang="en-US" sz="1200" b="0" i="0" u="none" strike="noStrike" kern="0" cap="none" spc="0" normalizeH="0" baseline="0" noProof="0" dirty="0">
                <a:ln>
                  <a:noFill/>
                </a:ln>
                <a:solidFill>
                  <a:srgbClr val="000000"/>
                </a:solidFill>
                <a:effectLst/>
                <a:uLnTx/>
                <a:uFillTx/>
                <a:latin typeface="Arial"/>
                <a:ea typeface="ＭＳ Ｐゴシック" pitchFamily="-110" charset="-128"/>
              </a:rPr>
              <a:t>5.1.21 50GBASE-SR2 (25.78125 Gbaud Signaling Over Multi-Mode Optical Fiber)</a:t>
            </a:r>
          </a:p>
          <a:p>
            <a:pPr marL="758952" marR="0" lvl="2" indent="-182880" algn="l" defTabSz="914400" rtl="0" eaLnBrk="1" fontAlgn="base" latinLnBrk="0" hangingPunct="1">
              <a:lnSpc>
                <a:spcPct val="100000"/>
              </a:lnSpc>
              <a:spcBef>
                <a:spcPts val="300"/>
              </a:spcBef>
              <a:spcAft>
                <a:spcPct val="0"/>
              </a:spcAft>
              <a:buClrTx/>
              <a:buSzPct val="90000"/>
              <a:buFont typeface="Wingdings" charset="2"/>
              <a:buChar char="§"/>
              <a:tabLst/>
              <a:defRPr/>
            </a:pPr>
            <a:r>
              <a:rPr kumimoji="0" lang="en-US" sz="1200" b="0" i="0" u="none" strike="noStrike" kern="0" cap="none" spc="0" normalizeH="0" baseline="0" noProof="0" dirty="0">
                <a:ln>
                  <a:noFill/>
                </a:ln>
                <a:solidFill>
                  <a:srgbClr val="000000"/>
                </a:solidFill>
                <a:effectLst/>
                <a:uLnTx/>
                <a:uFillTx/>
                <a:latin typeface="Arial"/>
                <a:ea typeface="ＭＳ Ｐゴシック" pitchFamily="-110" charset="-128"/>
              </a:rPr>
              <a:t>5.1.22 50GBASE-KR – (26.5625 Gbaud, PAM4 Signaling)</a:t>
            </a:r>
          </a:p>
          <a:p>
            <a:pPr marL="758952" marR="0" lvl="2" indent="-182880" algn="l" defTabSz="914400" rtl="0" eaLnBrk="1" fontAlgn="base" latinLnBrk="0" hangingPunct="1">
              <a:lnSpc>
                <a:spcPct val="100000"/>
              </a:lnSpc>
              <a:spcBef>
                <a:spcPts val="300"/>
              </a:spcBef>
              <a:spcAft>
                <a:spcPct val="0"/>
              </a:spcAft>
              <a:buClrTx/>
              <a:buSzPct val="90000"/>
              <a:buFont typeface="Wingdings" charset="2"/>
              <a:buChar char="§"/>
              <a:tabLst/>
              <a:defRPr/>
            </a:pPr>
            <a:r>
              <a:rPr kumimoji="0" lang="en-US" sz="1200" b="0" i="0" u="none" strike="noStrike" kern="0" cap="none" spc="0" normalizeH="0" baseline="0" noProof="0" dirty="0">
                <a:ln>
                  <a:noFill/>
                </a:ln>
                <a:solidFill>
                  <a:srgbClr val="000000"/>
                </a:solidFill>
                <a:effectLst/>
                <a:uLnTx/>
                <a:uFillTx/>
                <a:latin typeface="Arial"/>
                <a:ea typeface="ＭＳ Ｐゴシック" pitchFamily="-110" charset="-128"/>
              </a:rPr>
              <a:t>5.1.23 100GBASE-KR2 – (26.5625 Gbaud, PAM4 Signaling)</a:t>
            </a:r>
          </a:p>
          <a:p>
            <a:pPr marL="758952" marR="0" lvl="2" indent="-182880" algn="l" defTabSz="914400" rtl="0" eaLnBrk="1" fontAlgn="base" latinLnBrk="0" hangingPunct="1">
              <a:lnSpc>
                <a:spcPct val="100000"/>
              </a:lnSpc>
              <a:spcBef>
                <a:spcPts val="300"/>
              </a:spcBef>
              <a:spcAft>
                <a:spcPct val="0"/>
              </a:spcAft>
              <a:buClrTx/>
              <a:buSzPct val="90000"/>
              <a:buFont typeface="Wingdings" charset="2"/>
              <a:buChar char="§"/>
              <a:tabLst/>
              <a:defRPr/>
            </a:pPr>
            <a:r>
              <a:rPr kumimoji="0" lang="en-US" sz="1200" b="0" i="0" u="none" strike="noStrike" kern="0" cap="none" spc="0" normalizeH="0" baseline="0" noProof="0" dirty="0">
                <a:ln>
                  <a:noFill/>
                </a:ln>
                <a:solidFill>
                  <a:srgbClr val="000000"/>
                </a:solidFill>
                <a:effectLst/>
                <a:uLnTx/>
                <a:uFillTx/>
                <a:latin typeface="Arial"/>
                <a:ea typeface="ＭＳ Ｐゴシック" pitchFamily="-110" charset="-128"/>
              </a:rPr>
              <a:t>5.1.24 200GBASE-KR4 – (26.5625 Gbaud, PAM4 Signaling)</a:t>
            </a:r>
          </a:p>
          <a:p>
            <a:pPr marL="758952" marR="0" lvl="2" indent="-182880" algn="l" defTabSz="914400" rtl="0" eaLnBrk="1" fontAlgn="base" latinLnBrk="0" hangingPunct="1">
              <a:lnSpc>
                <a:spcPct val="100000"/>
              </a:lnSpc>
              <a:spcBef>
                <a:spcPts val="300"/>
              </a:spcBef>
              <a:spcAft>
                <a:spcPct val="0"/>
              </a:spcAft>
              <a:buClrTx/>
              <a:buSzPct val="90000"/>
              <a:buFont typeface="Wingdings" charset="2"/>
              <a:buChar char="§"/>
              <a:tabLst/>
              <a:defRPr/>
            </a:pPr>
            <a:r>
              <a:rPr kumimoji="0" lang="en-US" sz="1200" b="0" i="0" u="none" strike="noStrike" kern="0" cap="none" spc="0" normalizeH="0" baseline="0" noProof="0" dirty="0">
                <a:ln>
                  <a:noFill/>
                </a:ln>
                <a:solidFill>
                  <a:srgbClr val="000000"/>
                </a:solidFill>
                <a:effectLst/>
                <a:uLnTx/>
                <a:uFillTx/>
                <a:latin typeface="Arial"/>
                <a:ea typeface="ＭＳ Ｐゴシック" pitchFamily="-110" charset="-128"/>
              </a:rPr>
              <a:t>5.1.25 400GBASE-KR8 – (26.5625 Gbaud, PAM4 Signaling)</a:t>
            </a:r>
          </a:p>
        </p:txBody>
      </p:sp>
      <p:sp>
        <p:nvSpPr>
          <p:cNvPr id="4" name="Rectangle 3">
            <a:hlinkClick r:id="rId2" action="ppaction://hlinksldjump"/>
            <a:extLst>
              <a:ext uri="{FF2B5EF4-FFF2-40B4-BE49-F238E27FC236}">
                <a16:creationId xmlns:a16="http://schemas.microsoft.com/office/drawing/2014/main" id="{F004D900-3724-4FA3-BA8E-8B860DC45847}"/>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132019644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Protocol Sections of </a:t>
            </a:r>
            <a:r>
              <a:rPr lang="en-US" sz="2400" dirty="0">
                <a:hlinkClick r:id="" action="ppaction://noaction"/>
              </a:rPr>
              <a:t>[VITA 65.0]</a:t>
            </a:r>
            <a:r>
              <a:rPr lang="en-US" sz="2400" dirty="0"/>
              <a:t> (2 of 3)</a:t>
            </a:r>
          </a:p>
        </p:txBody>
      </p:sp>
      <p:sp>
        <p:nvSpPr>
          <p:cNvPr id="4" name="Content Placeholder 3"/>
          <p:cNvSpPr>
            <a:spLocks noGrp="1"/>
          </p:cNvSpPr>
          <p:nvPr>
            <p:ph idx="10"/>
          </p:nvPr>
        </p:nvSpPr>
        <p:spPr>
          <a:xfrm>
            <a:off x="5180012" y="1066800"/>
            <a:ext cx="6845169" cy="5257800"/>
          </a:xfrm>
        </p:spPr>
        <p:txBody>
          <a:bodyPr/>
          <a:lstStyle/>
          <a:p>
            <a:pPr lvl="1">
              <a:lnSpc>
                <a:spcPct val="100000"/>
              </a:lnSpc>
            </a:pPr>
            <a:r>
              <a:rPr lang="en-US" sz="1400" dirty="0"/>
              <a:t>5.8 SAS (Serial Attached SCSI)*</a:t>
            </a:r>
          </a:p>
          <a:p>
            <a:pPr lvl="1">
              <a:lnSpc>
                <a:spcPct val="100000"/>
              </a:lnSpc>
            </a:pPr>
            <a:r>
              <a:rPr lang="en-US" sz="1400" dirty="0"/>
              <a:t>5.9 USB (Universal Serial Bus)*</a:t>
            </a:r>
          </a:p>
          <a:p>
            <a:pPr lvl="1">
              <a:lnSpc>
                <a:spcPct val="100000"/>
              </a:lnSpc>
            </a:pPr>
            <a:r>
              <a:rPr lang="en-US" sz="1400" dirty="0"/>
              <a:t>5.10 HDMI (High-Definition Multimedia Interface)*</a:t>
            </a:r>
          </a:p>
          <a:p>
            <a:pPr lvl="1">
              <a:lnSpc>
                <a:spcPct val="100000"/>
              </a:lnSpc>
            </a:pPr>
            <a:r>
              <a:rPr lang="en-US" sz="1400" dirty="0"/>
              <a:t>5.11 DisplayPort*</a:t>
            </a:r>
          </a:p>
          <a:p>
            <a:pPr lvl="1">
              <a:lnSpc>
                <a:spcPct val="100000"/>
              </a:lnSpc>
            </a:pPr>
            <a:r>
              <a:rPr lang="en-US" sz="1400" dirty="0"/>
              <a:t>5.12 NVM Express™ (NVMe™) – Contents of section have been deleted</a:t>
            </a:r>
          </a:p>
          <a:p>
            <a:pPr lvl="1">
              <a:lnSpc>
                <a:spcPct val="100000"/>
              </a:lnSpc>
            </a:pPr>
            <a:r>
              <a:rPr lang="en-US" sz="1400" dirty="0"/>
              <a:t>5.13 General Purpose Serial Ports</a:t>
            </a:r>
          </a:p>
          <a:p>
            <a:pPr lvl="2">
              <a:lnSpc>
                <a:spcPct val="100000"/>
              </a:lnSpc>
              <a:spcBef>
                <a:spcPts val="300"/>
              </a:spcBef>
            </a:pPr>
            <a:r>
              <a:rPr lang="en-US" sz="1200" b="0" dirty="0"/>
              <a:t>5.13.1 Asynchronous Serial Ports [TIA-422] and [TIA-232]</a:t>
            </a:r>
          </a:p>
          <a:p>
            <a:pPr lvl="2">
              <a:lnSpc>
                <a:spcPct val="100000"/>
              </a:lnSpc>
              <a:spcBef>
                <a:spcPts val="300"/>
              </a:spcBef>
            </a:pPr>
            <a:r>
              <a:rPr lang="en-US" sz="1200" b="0" dirty="0"/>
              <a:t>5.13.2 Asynchronous Serial Ports with LVCMOS Levels</a:t>
            </a:r>
          </a:p>
          <a:p>
            <a:pPr lvl="2">
              <a:lnSpc>
                <a:spcPct val="100000"/>
              </a:lnSpc>
              <a:spcBef>
                <a:spcPts val="300"/>
              </a:spcBef>
            </a:pPr>
            <a:r>
              <a:rPr lang="en-US" sz="1200" b="0" dirty="0"/>
              <a:t>5.13.3 Asynchronous Serial Ports [TIA-232]</a:t>
            </a:r>
          </a:p>
          <a:p>
            <a:pPr lvl="2">
              <a:lnSpc>
                <a:spcPct val="100000"/>
              </a:lnSpc>
              <a:spcBef>
                <a:spcPts val="300"/>
              </a:spcBef>
            </a:pPr>
            <a:r>
              <a:rPr lang="en-US" sz="1200" b="0" dirty="0"/>
              <a:t>5.13.4 Asynchronous Serial Ports [TIA-422]</a:t>
            </a:r>
          </a:p>
          <a:p>
            <a:pPr lvl="2">
              <a:lnSpc>
                <a:spcPct val="100000"/>
              </a:lnSpc>
              <a:spcBef>
                <a:spcPts val="300"/>
              </a:spcBef>
            </a:pPr>
            <a:r>
              <a:rPr lang="en-US" sz="1200" b="0" dirty="0"/>
              <a:t>5.13.5 Asynchronous Serial Ports [TIA-485]</a:t>
            </a:r>
          </a:p>
          <a:p>
            <a:pPr lvl="1">
              <a:lnSpc>
                <a:spcPct val="100000"/>
              </a:lnSpc>
            </a:pPr>
            <a:r>
              <a:rPr lang="en-US" sz="1400" dirty="0"/>
              <a:t>5.14 Signals Over Coax</a:t>
            </a:r>
          </a:p>
          <a:p>
            <a:pPr lvl="2">
              <a:lnSpc>
                <a:spcPct val="100000"/>
              </a:lnSpc>
              <a:spcBef>
                <a:spcPts val="300"/>
              </a:spcBef>
            </a:pPr>
            <a:r>
              <a:rPr lang="en-US" sz="1200" b="0" dirty="0"/>
              <a:t>5.14.1 Digital Over coax – Analog Levels</a:t>
            </a:r>
          </a:p>
          <a:p>
            <a:pPr lvl="2">
              <a:lnSpc>
                <a:spcPct val="100000"/>
              </a:lnSpc>
              <a:spcBef>
                <a:spcPts val="300"/>
              </a:spcBef>
            </a:pPr>
            <a:r>
              <a:rPr lang="en-US" sz="1200" b="0" dirty="0"/>
              <a:t>5.14.2 Digital Over coax – CMOS/TTL levels</a:t>
            </a:r>
          </a:p>
          <a:p>
            <a:pPr lvl="2">
              <a:lnSpc>
                <a:spcPct val="100000"/>
              </a:lnSpc>
              <a:spcBef>
                <a:spcPts val="300"/>
              </a:spcBef>
            </a:pPr>
            <a:r>
              <a:rPr lang="en-US" sz="1200" b="0" dirty="0"/>
              <a:t>5.14.3 GPS Antenna Input</a:t>
            </a:r>
          </a:p>
          <a:p>
            <a:endParaRPr lang="en-US" dirty="0"/>
          </a:p>
        </p:txBody>
      </p:sp>
      <p:sp>
        <p:nvSpPr>
          <p:cNvPr id="6" name="TextBox 5"/>
          <p:cNvSpPr txBox="1"/>
          <p:nvPr/>
        </p:nvSpPr>
        <p:spPr>
          <a:xfrm>
            <a:off x="321972" y="6029523"/>
            <a:ext cx="5622016" cy="307777"/>
          </a:xfrm>
          <a:prstGeom prst="rect">
            <a:avLst/>
          </a:prstGeom>
          <a:noFill/>
        </p:spPr>
        <p:txBody>
          <a:bodyPr wrap="square" rtlCol="0">
            <a:spAutoFit/>
          </a:bodyPr>
          <a:lstStyle/>
          <a:p>
            <a:r>
              <a:rPr lang="en-US" sz="1400" dirty="0">
                <a:solidFill>
                  <a:srgbClr val="0070C0"/>
                </a:solidFill>
              </a:rPr>
              <a:t>* Subsections not listed</a:t>
            </a:r>
          </a:p>
        </p:txBody>
      </p:sp>
      <p:sp>
        <p:nvSpPr>
          <p:cNvPr id="3" name="Content Placeholder 2"/>
          <p:cNvSpPr>
            <a:spLocks noGrp="1"/>
          </p:cNvSpPr>
          <p:nvPr>
            <p:ph idx="1"/>
          </p:nvPr>
        </p:nvSpPr>
        <p:spPr>
          <a:xfrm>
            <a:off x="24219" y="1066799"/>
            <a:ext cx="5460593" cy="4962723"/>
          </a:xfrm>
        </p:spPr>
        <p:txBody>
          <a:bodyPr/>
          <a:lstStyle/>
          <a:p>
            <a:pPr lvl="1">
              <a:lnSpc>
                <a:spcPct val="100000"/>
              </a:lnSpc>
            </a:pPr>
            <a:r>
              <a:rPr lang="en-US" sz="1400" dirty="0"/>
              <a:t>5.2 SERIAL RAPIDIO</a:t>
            </a:r>
            <a:r>
              <a:rPr lang="en-US" sz="1400" baseline="30000" dirty="0"/>
              <a:t>®</a:t>
            </a:r>
            <a:r>
              <a:rPr lang="en-US" sz="1400" dirty="0"/>
              <a:t> (SRIO)*</a:t>
            </a:r>
          </a:p>
          <a:p>
            <a:pPr lvl="1">
              <a:lnSpc>
                <a:spcPct val="100000"/>
              </a:lnSpc>
            </a:pPr>
            <a:r>
              <a:rPr lang="en-US" sz="1400" dirty="0"/>
              <a:t>5.3 PCI-EXPRESS</a:t>
            </a:r>
            <a:r>
              <a:rPr lang="en-US" sz="1400" baseline="30000" dirty="0"/>
              <a:t>®</a:t>
            </a:r>
            <a:r>
              <a:rPr lang="en-US" sz="1400" dirty="0"/>
              <a:t> (PCIE</a:t>
            </a:r>
            <a:r>
              <a:rPr lang="en-US" sz="1400" baseline="30000" dirty="0"/>
              <a:t>®</a:t>
            </a:r>
            <a:r>
              <a:rPr lang="en-US" sz="1400" dirty="0"/>
              <a:t>)</a:t>
            </a:r>
          </a:p>
          <a:p>
            <a:pPr lvl="2">
              <a:lnSpc>
                <a:spcPct val="100000"/>
              </a:lnSpc>
              <a:spcBef>
                <a:spcPts val="300"/>
              </a:spcBef>
            </a:pPr>
            <a:r>
              <a:rPr lang="en-US" sz="1200" b="0" dirty="0"/>
              <a:t>5.3.3 PCI Express Protocol Requirements</a:t>
            </a:r>
          </a:p>
          <a:p>
            <a:pPr marL="1204722" lvl="3" indent="-171450">
              <a:lnSpc>
                <a:spcPct val="100000"/>
              </a:lnSpc>
              <a:spcBef>
                <a:spcPts val="300"/>
              </a:spcBef>
              <a:buFont typeface="Courier New" panose="02070309020205020404" pitchFamily="49" charset="0"/>
              <a:buChar char="o"/>
            </a:pPr>
            <a:r>
              <a:rPr lang="en-US" sz="1200" b="0" dirty="0"/>
              <a:t>5.3.3.1 PCI Express Gen 1 (2.5 Gbaud Signaling)</a:t>
            </a:r>
          </a:p>
          <a:p>
            <a:pPr marL="1204722" lvl="3" indent="-171450">
              <a:lnSpc>
                <a:spcPct val="100000"/>
              </a:lnSpc>
              <a:spcBef>
                <a:spcPts val="300"/>
              </a:spcBef>
              <a:buFont typeface="Courier New" panose="02070309020205020404" pitchFamily="49" charset="0"/>
              <a:buChar char="o"/>
            </a:pPr>
            <a:r>
              <a:rPr lang="en-US" sz="1200" b="0" dirty="0"/>
              <a:t>5.3.3.2 PCI Express Gen 2 (5.0 Gbaud Signaling)</a:t>
            </a:r>
          </a:p>
          <a:p>
            <a:pPr marL="1204722" lvl="3" indent="-171450">
              <a:lnSpc>
                <a:spcPct val="100000"/>
              </a:lnSpc>
              <a:spcBef>
                <a:spcPts val="300"/>
              </a:spcBef>
              <a:buFont typeface="Courier New" panose="02070309020205020404" pitchFamily="49" charset="0"/>
              <a:buChar char="o"/>
            </a:pPr>
            <a:r>
              <a:rPr lang="en-US" sz="1200" b="0" dirty="0"/>
              <a:t>5.3.3.3 PCI Express Gen 3 (8.0 Gbaud signaling)</a:t>
            </a:r>
          </a:p>
          <a:p>
            <a:pPr marL="1204722" lvl="3" indent="-171450">
              <a:lnSpc>
                <a:spcPct val="100000"/>
              </a:lnSpc>
              <a:spcBef>
                <a:spcPts val="300"/>
              </a:spcBef>
              <a:buFont typeface="Courier New" panose="02070309020205020404" pitchFamily="49" charset="0"/>
              <a:buChar char="o"/>
            </a:pPr>
            <a:r>
              <a:rPr lang="en-US" sz="1200" b="0" dirty="0"/>
              <a:t>5.3.3.4 PCI Express Gen 4 (16.0 Gbaud signaling)</a:t>
            </a:r>
          </a:p>
          <a:p>
            <a:pPr lvl="1">
              <a:lnSpc>
                <a:spcPct val="100000"/>
              </a:lnSpc>
            </a:pPr>
            <a:r>
              <a:rPr lang="en-US" sz="1400" dirty="0"/>
              <a:t>5.4 InfiniBand</a:t>
            </a:r>
            <a:r>
              <a:rPr lang="en-US" sz="1400" baseline="30000" dirty="0"/>
              <a:t>®</a:t>
            </a:r>
            <a:r>
              <a:rPr lang="en-US" sz="1400" dirty="0"/>
              <a:t> (IB)*</a:t>
            </a:r>
          </a:p>
          <a:p>
            <a:pPr lvl="1">
              <a:lnSpc>
                <a:spcPct val="100000"/>
              </a:lnSpc>
            </a:pPr>
            <a:r>
              <a:rPr lang="en-US" sz="1400" dirty="0"/>
              <a:t>5.5 Fibre Channel*</a:t>
            </a:r>
          </a:p>
          <a:p>
            <a:pPr lvl="1">
              <a:lnSpc>
                <a:spcPct val="100000"/>
              </a:lnSpc>
            </a:pPr>
            <a:r>
              <a:rPr lang="en-US" sz="1400" dirty="0"/>
              <a:t>5.6 SATA (Serial ATA)*</a:t>
            </a:r>
          </a:p>
          <a:p>
            <a:pPr lvl="1">
              <a:lnSpc>
                <a:spcPct val="100000"/>
              </a:lnSpc>
            </a:pPr>
            <a:r>
              <a:rPr lang="en-US" sz="1400" dirty="0"/>
              <a:t>5.7 Aurora</a:t>
            </a:r>
          </a:p>
          <a:p>
            <a:pPr lvl="2">
              <a:lnSpc>
                <a:spcPct val="100000"/>
              </a:lnSpc>
              <a:spcBef>
                <a:spcPts val="300"/>
              </a:spcBef>
            </a:pPr>
            <a:r>
              <a:rPr lang="en-US" sz="1200" b="0" dirty="0"/>
              <a:t>5.7.1 Aurora with 8B/10B Encoding</a:t>
            </a:r>
          </a:p>
          <a:p>
            <a:pPr lvl="2">
              <a:lnSpc>
                <a:spcPct val="100000"/>
              </a:lnSpc>
              <a:spcBef>
                <a:spcPts val="300"/>
              </a:spcBef>
            </a:pPr>
            <a:r>
              <a:rPr lang="en-US" sz="1200" b="0" dirty="0"/>
              <a:t>5.7.2 Aurora with 64B/66B Encoding</a:t>
            </a:r>
          </a:p>
          <a:p>
            <a:pPr lvl="2">
              <a:lnSpc>
                <a:spcPct val="100000"/>
              </a:lnSpc>
              <a:spcBef>
                <a:spcPts val="300"/>
              </a:spcBef>
            </a:pPr>
            <a:r>
              <a:rPr lang="en-US" sz="1200" b="0" dirty="0"/>
              <a:t>5.7.3 Aurora with 64B/66B Encoding (up to 10.3125 Gbaud Signaling)</a:t>
            </a:r>
          </a:p>
          <a:p>
            <a:pPr lvl="2">
              <a:lnSpc>
                <a:spcPct val="100000"/>
              </a:lnSpc>
              <a:spcBef>
                <a:spcPts val="300"/>
              </a:spcBef>
            </a:pPr>
            <a:r>
              <a:rPr lang="en-US" sz="1200" b="0" dirty="0">
                <a:solidFill>
                  <a:srgbClr val="000000"/>
                </a:solidFill>
              </a:rPr>
              <a:t>5.7.4 Aurora with 64B/66B Encoding (up to 25.78125 Gbaud Signaling)</a:t>
            </a:r>
          </a:p>
          <a:p>
            <a:pPr lvl="2">
              <a:lnSpc>
                <a:spcPct val="100000"/>
              </a:lnSpc>
              <a:spcBef>
                <a:spcPts val="300"/>
              </a:spcBef>
            </a:pPr>
            <a:r>
              <a:rPr lang="en-US" sz="1200" b="0" dirty="0"/>
              <a:t>5.7.5 Aurora with 64B/66B Encoding (up to 10.3125 Gbaud Signaling Over Multimode Optical Fiber)</a:t>
            </a:r>
          </a:p>
          <a:p>
            <a:pPr lvl="2">
              <a:lnSpc>
                <a:spcPct val="100000"/>
              </a:lnSpc>
              <a:spcBef>
                <a:spcPts val="300"/>
              </a:spcBef>
            </a:pPr>
            <a:r>
              <a:rPr lang="en-US" sz="1200" b="0" dirty="0">
                <a:solidFill>
                  <a:srgbClr val="000000"/>
                </a:solidFill>
              </a:rPr>
              <a:t>5.7.6 Aurora with 64B/66B Encoding (up to 25.78125 Gbaud Signaling Over Multimode Optical Fiber)</a:t>
            </a:r>
            <a:endParaRPr lang="en-US" sz="1200" b="0" dirty="0"/>
          </a:p>
        </p:txBody>
      </p:sp>
      <p:sp>
        <p:nvSpPr>
          <p:cNvPr id="7" name="Rectangle 6">
            <a:hlinkClick r:id="rId2" action="ppaction://hlinksldjump"/>
            <a:extLst>
              <a:ext uri="{FF2B5EF4-FFF2-40B4-BE49-F238E27FC236}">
                <a16:creationId xmlns:a16="http://schemas.microsoft.com/office/drawing/2014/main" id="{77C4E4F0-2242-417F-9535-C1F7A3AD76F5}"/>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79251140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Protocol Sections of </a:t>
            </a:r>
            <a:r>
              <a:rPr lang="en-US" sz="2400" dirty="0">
                <a:hlinkClick r:id="" action="ppaction://noaction"/>
              </a:rPr>
              <a:t>[VITA 65.0]</a:t>
            </a:r>
            <a:r>
              <a:rPr lang="en-US" sz="2400" dirty="0"/>
              <a:t> (3 of 3)</a:t>
            </a:r>
          </a:p>
        </p:txBody>
      </p:sp>
      <p:sp>
        <p:nvSpPr>
          <p:cNvPr id="4" name="Content Placeholder 3"/>
          <p:cNvSpPr>
            <a:spLocks noGrp="1"/>
          </p:cNvSpPr>
          <p:nvPr>
            <p:ph idx="10"/>
          </p:nvPr>
        </p:nvSpPr>
        <p:spPr>
          <a:xfrm>
            <a:off x="7389812" y="1066800"/>
            <a:ext cx="4635369" cy="5257800"/>
          </a:xfrm>
        </p:spPr>
        <p:txBody>
          <a:bodyPr/>
          <a:lstStyle/>
          <a:p>
            <a:endParaRPr lang="en-US" dirty="0"/>
          </a:p>
        </p:txBody>
      </p:sp>
      <p:sp>
        <p:nvSpPr>
          <p:cNvPr id="6" name="TextBox 5"/>
          <p:cNvSpPr txBox="1"/>
          <p:nvPr/>
        </p:nvSpPr>
        <p:spPr>
          <a:xfrm>
            <a:off x="321972" y="6029523"/>
            <a:ext cx="5622016" cy="307777"/>
          </a:xfrm>
          <a:prstGeom prst="rect">
            <a:avLst/>
          </a:prstGeom>
          <a:noFill/>
        </p:spPr>
        <p:txBody>
          <a:bodyPr wrap="square" rtlCol="0">
            <a:spAutoFit/>
          </a:bodyPr>
          <a:lstStyle/>
          <a:p>
            <a:r>
              <a:rPr lang="en-US" sz="1400" dirty="0">
                <a:solidFill>
                  <a:srgbClr val="0070C0"/>
                </a:solidFill>
              </a:rPr>
              <a:t>* Subsections not listed</a:t>
            </a:r>
          </a:p>
        </p:txBody>
      </p:sp>
      <p:sp>
        <p:nvSpPr>
          <p:cNvPr id="3" name="Content Placeholder 2"/>
          <p:cNvSpPr>
            <a:spLocks noGrp="1"/>
          </p:cNvSpPr>
          <p:nvPr>
            <p:ph idx="1"/>
          </p:nvPr>
        </p:nvSpPr>
        <p:spPr>
          <a:xfrm>
            <a:off x="24219" y="1066800"/>
            <a:ext cx="6603593" cy="4828032"/>
          </a:xfrm>
        </p:spPr>
        <p:txBody>
          <a:bodyPr/>
          <a:lstStyle/>
          <a:p>
            <a:pPr lvl="1">
              <a:lnSpc>
                <a:spcPct val="100000"/>
              </a:lnSpc>
            </a:pPr>
            <a:r>
              <a:rPr lang="en-US" sz="1400" dirty="0"/>
              <a:t>5.15 General Purpose Electrical</a:t>
            </a:r>
          </a:p>
          <a:p>
            <a:pPr lvl="2">
              <a:lnSpc>
                <a:spcPct val="100000"/>
              </a:lnSpc>
              <a:spcBef>
                <a:spcPts val="300"/>
              </a:spcBef>
            </a:pPr>
            <a:r>
              <a:rPr lang="en-US" sz="1200" b="0" dirty="0"/>
              <a:t>5.15.1 GPIO – Single-Ended General Purpose I/O</a:t>
            </a:r>
          </a:p>
          <a:p>
            <a:pPr lvl="2">
              <a:lnSpc>
                <a:spcPct val="100000"/>
              </a:lnSpc>
              <a:spcBef>
                <a:spcPts val="300"/>
              </a:spcBef>
            </a:pPr>
            <a:r>
              <a:rPr lang="en-US" sz="1200" b="0" dirty="0"/>
              <a:t>5.15.2 GPLVDS – Differential General Purpose I/O</a:t>
            </a:r>
          </a:p>
          <a:p>
            <a:pPr lvl="2">
              <a:lnSpc>
                <a:spcPct val="100000"/>
              </a:lnSpc>
              <a:spcBef>
                <a:spcPts val="300"/>
              </a:spcBef>
            </a:pPr>
            <a:r>
              <a:rPr lang="en-US" sz="1200" b="0" dirty="0"/>
              <a:t>5.15.3 [TIA-485] Higher-voltage, Differential, Bi-Directional General Purpose I/O</a:t>
            </a:r>
          </a:p>
          <a:p>
            <a:pPr lvl="2">
              <a:lnSpc>
                <a:spcPct val="100000"/>
              </a:lnSpc>
              <a:spcBef>
                <a:spcPts val="300"/>
              </a:spcBef>
            </a:pPr>
            <a:r>
              <a:rPr lang="en-US" sz="1200" b="0" dirty="0"/>
              <a:t>5.15.4 [TIA-422] Higher-voltage, lower-speed Differential General Purpose I/O</a:t>
            </a:r>
          </a:p>
          <a:p>
            <a:pPr lvl="2">
              <a:lnSpc>
                <a:spcPct val="100000"/>
              </a:lnSpc>
              <a:spcBef>
                <a:spcPts val="300"/>
              </a:spcBef>
            </a:pPr>
            <a:r>
              <a:rPr lang="en-US" sz="1200" b="0" dirty="0"/>
              <a:t>5.15.5 CLK – Electrical requirements of radial clocks</a:t>
            </a:r>
          </a:p>
          <a:p>
            <a:pPr lvl="2">
              <a:lnSpc>
                <a:spcPct val="100000"/>
              </a:lnSpc>
              <a:spcBef>
                <a:spcPts val="300"/>
              </a:spcBef>
            </a:pPr>
            <a:r>
              <a:rPr lang="en-US" sz="1200" b="0" dirty="0"/>
              <a:t>5.15.6 LVGPIO – Single-Ended General Purpose I/O</a:t>
            </a:r>
          </a:p>
          <a:p>
            <a:pPr lvl="2">
              <a:lnSpc>
                <a:spcPct val="100000"/>
              </a:lnSpc>
              <a:spcBef>
                <a:spcPts val="300"/>
              </a:spcBef>
            </a:pPr>
            <a:r>
              <a:rPr lang="en-US" sz="1200" b="0" dirty="0"/>
              <a:t>5.15.7 GPLVDS15 – Differential General Purpose I/O Using 1.5V Logic</a:t>
            </a:r>
          </a:p>
          <a:p>
            <a:pPr lvl="1">
              <a:lnSpc>
                <a:spcPct val="100000"/>
              </a:lnSpc>
            </a:pPr>
            <a:r>
              <a:rPr lang="en-US" sz="1400" dirty="0"/>
              <a:t>5.16 Serial Front Panel Data Port (sFPDP)*</a:t>
            </a:r>
          </a:p>
          <a:p>
            <a:pPr lvl="1">
              <a:lnSpc>
                <a:spcPct val="100000"/>
              </a:lnSpc>
            </a:pPr>
            <a:r>
              <a:rPr lang="en-US" sz="1400" dirty="0"/>
              <a:t>5.17 Composite Video Baseband Signal (CVBS)*</a:t>
            </a:r>
          </a:p>
          <a:p>
            <a:pPr lvl="1">
              <a:lnSpc>
                <a:spcPct val="100000"/>
              </a:lnSpc>
            </a:pPr>
            <a:r>
              <a:rPr lang="en-US" sz="1400" dirty="0"/>
              <a:t>5.18 Analog Video for Aircraft System Applications*</a:t>
            </a:r>
          </a:p>
          <a:p>
            <a:pPr lvl="1">
              <a:lnSpc>
                <a:spcPct val="100000"/>
              </a:lnSpc>
            </a:pPr>
            <a:r>
              <a:rPr lang="en-US" sz="1400" dirty="0"/>
              <a:t>5.19 Video Signal/Data Serial Interface (SDI)*</a:t>
            </a:r>
          </a:p>
          <a:p>
            <a:pPr lvl="1">
              <a:lnSpc>
                <a:spcPct val="100000"/>
              </a:lnSpc>
            </a:pPr>
            <a:r>
              <a:rPr lang="en-US" sz="1400" dirty="0"/>
              <a:t>5.20 CoaXPress*</a:t>
            </a:r>
          </a:p>
          <a:p>
            <a:pPr lvl="1">
              <a:lnSpc>
                <a:spcPct val="100000"/>
              </a:lnSpc>
            </a:pPr>
            <a:r>
              <a:rPr lang="en-US" sz="1400" dirty="0"/>
              <a:t>5.21 Avionics Digital Video Bus (ADVB)*</a:t>
            </a:r>
          </a:p>
        </p:txBody>
      </p:sp>
      <p:sp>
        <p:nvSpPr>
          <p:cNvPr id="7" name="Rectangle 6">
            <a:hlinkClick r:id="rId2" action="ppaction://hlinksldjump"/>
            <a:extLst>
              <a:ext uri="{FF2B5EF4-FFF2-40B4-BE49-F238E27FC236}">
                <a16:creationId xmlns:a16="http://schemas.microsoft.com/office/drawing/2014/main" id="{77C4E4F0-2242-417F-9535-C1F7A3AD76F5}"/>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66519899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hlinkClick r:id="" action="ppaction://noaction"/>
            <a:extLst>
              <a:ext uri="{FF2B5EF4-FFF2-40B4-BE49-F238E27FC236}">
                <a16:creationId xmlns:a16="http://schemas.microsoft.com/office/drawing/2014/main" id="{12FD3E36-BE49-4B70-9EFB-6B49BDFFAC4E}"/>
              </a:ext>
            </a:extLst>
          </p:cNvPr>
          <p:cNvSpPr/>
          <p:nvPr/>
        </p:nvSpPr>
        <p:spPr bwMode="auto">
          <a:xfrm>
            <a:off x="0" y="6248399"/>
            <a:ext cx="4265607" cy="523875"/>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3" name="Rectangle 12">
            <a:hlinkClick r:id="" action="ppaction://noaction"/>
            <a:extLst>
              <a:ext uri="{FF2B5EF4-FFF2-40B4-BE49-F238E27FC236}">
                <a16:creationId xmlns:a16="http://schemas.microsoft.com/office/drawing/2014/main" id="{FD825AF0-780A-417D-AB32-820149DA7EDA}"/>
              </a:ext>
            </a:extLst>
          </p:cNvPr>
          <p:cNvSpPr/>
          <p:nvPr/>
        </p:nvSpPr>
        <p:spPr bwMode="auto">
          <a:xfrm>
            <a:off x="5180012" y="6324600"/>
            <a:ext cx="4265607" cy="371474"/>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 name="Title 1"/>
          <p:cNvSpPr>
            <a:spLocks noGrp="1"/>
          </p:cNvSpPr>
          <p:nvPr>
            <p:ph type="title"/>
          </p:nvPr>
        </p:nvSpPr>
        <p:spPr>
          <a:xfrm>
            <a:off x="1255449" y="100584"/>
            <a:ext cx="9677927" cy="813816"/>
          </a:xfrm>
        </p:spPr>
        <p:txBody>
          <a:bodyPr/>
          <a:lstStyle/>
          <a:p>
            <a:r>
              <a:rPr lang="en-US" sz="2400" dirty="0"/>
              <a:t>Protocol Fields</a:t>
            </a:r>
          </a:p>
        </p:txBody>
      </p:sp>
      <p:sp>
        <p:nvSpPr>
          <p:cNvPr id="3" name="Content Placeholder 2"/>
          <p:cNvSpPr>
            <a:spLocks noGrp="1"/>
          </p:cNvSpPr>
          <p:nvPr>
            <p:ph idx="1"/>
          </p:nvPr>
        </p:nvSpPr>
        <p:spPr>
          <a:xfrm>
            <a:off x="5484812" y="1289304"/>
            <a:ext cx="6553200" cy="5035296"/>
          </a:xfrm>
        </p:spPr>
        <p:txBody>
          <a:bodyPr/>
          <a:lstStyle/>
          <a:p>
            <a:pPr>
              <a:lnSpc>
                <a:spcPct val="100000"/>
              </a:lnSpc>
            </a:pPr>
            <a:r>
              <a:rPr lang="en-US" sz="1600" dirty="0"/>
              <a:t>Protocol field is “cLkm” where:</a:t>
            </a:r>
          </a:p>
          <a:p>
            <a:pPr lvl="1">
              <a:lnSpc>
                <a:spcPct val="100000"/>
              </a:lnSpc>
              <a:spcBef>
                <a:spcPts val="500"/>
              </a:spcBef>
            </a:pPr>
            <a:r>
              <a:rPr lang="en-US" sz="1400" b="0" dirty="0"/>
              <a:t>“c” is the count of ports, for the field in question of the ANS, if the count is other than 1.</a:t>
            </a:r>
          </a:p>
          <a:p>
            <a:pPr lvl="2">
              <a:lnSpc>
                <a:spcPct val="100000"/>
              </a:lnSpc>
              <a:spcBef>
                <a:spcPts val="100"/>
              </a:spcBef>
            </a:pPr>
            <a:r>
              <a:rPr lang="en-US" sz="1200" b="0" dirty="0"/>
              <a:t>This is the count of ports of the original pipe size without any repartitioning</a:t>
            </a:r>
          </a:p>
          <a:p>
            <a:pPr lvl="2">
              <a:lnSpc>
                <a:spcPct val="100000"/>
              </a:lnSpc>
              <a:spcBef>
                <a:spcPts val="100"/>
              </a:spcBef>
            </a:pPr>
            <a:r>
              <a:rPr lang="en-US" sz="1200" b="0" dirty="0"/>
              <a:t>If the field is for 4 FPs, then a value of 3 for c, says there are 3 FPs used whether the pipe size stays as an FP or it is 3 FPs, each repartitioned.</a:t>
            </a:r>
          </a:p>
          <a:p>
            <a:pPr lvl="1">
              <a:lnSpc>
                <a:spcPct val="100000"/>
              </a:lnSpc>
              <a:spcBef>
                <a:spcPts val="500"/>
              </a:spcBef>
            </a:pPr>
            <a:r>
              <a:rPr lang="en-US" sz="1400" b="0" dirty="0"/>
              <a:t>“L” is letter from table to the left; it corresponds to the first part of </a:t>
            </a:r>
            <a:r>
              <a:rPr lang="en-US" sz="1400" b="0" dirty="0">
                <a:hlinkClick r:id="" action="ppaction://noaction"/>
              </a:rPr>
              <a:t>[VITA 65.0]</a:t>
            </a:r>
            <a:r>
              <a:rPr lang="en-US" sz="1400" b="0" dirty="0"/>
              <a:t> section number for the protocol</a:t>
            </a:r>
          </a:p>
          <a:p>
            <a:pPr lvl="1">
              <a:lnSpc>
                <a:spcPct val="100000"/>
              </a:lnSpc>
              <a:spcBef>
                <a:spcPts val="500"/>
              </a:spcBef>
            </a:pPr>
            <a:r>
              <a:rPr lang="en-US" sz="1400" b="0" dirty="0"/>
              <a:t>“k” is the subsection for the protocol without the part of the section number represented by L</a:t>
            </a:r>
          </a:p>
          <a:p>
            <a:pPr lvl="1">
              <a:lnSpc>
                <a:spcPct val="100000"/>
              </a:lnSpc>
              <a:spcBef>
                <a:spcPts val="500"/>
              </a:spcBef>
            </a:pPr>
            <a:r>
              <a:rPr lang="en-US" sz="1400" b="0" dirty="0"/>
              <a:t>“m” is the Protocol Field modifier</a:t>
            </a:r>
          </a:p>
          <a:p>
            <a:pPr>
              <a:lnSpc>
                <a:spcPct val="100000"/>
              </a:lnSpc>
              <a:spcBef>
                <a:spcPts val="1100"/>
              </a:spcBef>
            </a:pPr>
            <a:r>
              <a:rPr lang="en-US" sz="1600" dirty="0"/>
              <a:t>Multiple protocols can be listed separated by the following characters:</a:t>
            </a:r>
          </a:p>
          <a:p>
            <a:pPr lvl="1">
              <a:lnSpc>
                <a:spcPct val="100000"/>
              </a:lnSpc>
              <a:spcBef>
                <a:spcPts val="500"/>
              </a:spcBef>
            </a:pPr>
            <a:r>
              <a:rPr lang="en-US" sz="1400" b="0" dirty="0"/>
              <a:t>“/” indicates port(s) configurable among protocols listed</a:t>
            </a:r>
          </a:p>
          <a:p>
            <a:pPr lvl="2">
              <a:lnSpc>
                <a:spcPct val="100000"/>
              </a:lnSpc>
              <a:spcBef>
                <a:spcPts val="100"/>
              </a:spcBef>
            </a:pPr>
            <a:r>
              <a:rPr lang="en-US" sz="1200" b="0" dirty="0"/>
              <a:t>“/” also indicates that the port is not required to auto-negotiate among speeds, etc. </a:t>
            </a:r>
          </a:p>
          <a:p>
            <a:pPr lvl="1">
              <a:lnSpc>
                <a:spcPct val="100000"/>
              </a:lnSpc>
              <a:spcBef>
                <a:spcPts val="400"/>
              </a:spcBef>
            </a:pPr>
            <a:r>
              <a:rPr lang="en-US" sz="1400" b="0" dirty="0"/>
              <a:t>“:” (colon) indicates port(s) auto-negotiable among protocols listed</a:t>
            </a:r>
          </a:p>
          <a:p>
            <a:pPr>
              <a:lnSpc>
                <a:spcPct val="100000"/>
              </a:lnSpc>
              <a:spcBef>
                <a:spcPts val="1100"/>
              </a:spcBef>
            </a:pPr>
            <a:r>
              <a:rPr lang="en-US" sz="1600" dirty="0"/>
              <a:t>Some examples Protocol Fields:</a:t>
            </a:r>
          </a:p>
          <a:p>
            <a:pPr lvl="1">
              <a:lnSpc>
                <a:spcPct val="100000"/>
              </a:lnSpc>
              <a:spcBef>
                <a:spcPts val="500"/>
              </a:spcBef>
            </a:pPr>
            <a:r>
              <a:rPr lang="en-US" sz="1400" b="0" dirty="0"/>
              <a:t>P4F – x4 PCIe Gen 4 – </a:t>
            </a:r>
            <a:r>
              <a:rPr lang="en-US" sz="1400" b="0" dirty="0">
                <a:hlinkClick r:id="" action="ppaction://noaction"/>
              </a:rPr>
              <a:t>[VITA 65.0]</a:t>
            </a:r>
            <a:r>
              <a:rPr lang="en-US" sz="1400" b="0" dirty="0"/>
              <a:t> Section 5.3.3.4</a:t>
            </a:r>
          </a:p>
          <a:p>
            <a:pPr lvl="1">
              <a:lnSpc>
                <a:spcPct val="100000"/>
              </a:lnSpc>
              <a:spcBef>
                <a:spcPts val="500"/>
              </a:spcBef>
            </a:pPr>
            <a:r>
              <a:rPr lang="en-US" sz="1400" b="0" dirty="0"/>
              <a:t>E18/E8 – configurable among 100GBASE‑KR4 and 40GBASE‑KR4</a:t>
            </a:r>
          </a:p>
        </p:txBody>
      </p:sp>
      <p:graphicFrame>
        <p:nvGraphicFramePr>
          <p:cNvPr id="4" name="Object 3"/>
          <p:cNvGraphicFramePr>
            <a:graphicFrameLocks noChangeAspect="1"/>
          </p:cNvGraphicFramePr>
          <p:nvPr/>
        </p:nvGraphicFramePr>
        <p:xfrm>
          <a:off x="130175" y="968375"/>
          <a:ext cx="5272088" cy="5899150"/>
        </p:xfrm>
        <a:graphic>
          <a:graphicData uri="http://schemas.openxmlformats.org/presentationml/2006/ole">
            <mc:AlternateContent xmlns:mc="http://schemas.openxmlformats.org/markup-compatibility/2006">
              <mc:Choice xmlns:v="urn:schemas-microsoft-com:vml" Requires="v">
                <p:oleObj spid="_x0000_s330359" name="Document" r:id="rId3" imgW="4935474" imgH="5532481" progId="Word.Document.12">
                  <p:embed/>
                </p:oleObj>
              </mc:Choice>
              <mc:Fallback>
                <p:oleObj name="Document" r:id="rId3" imgW="4935474" imgH="5532481" progId="Word.Document.12">
                  <p:embed/>
                  <p:pic>
                    <p:nvPicPr>
                      <p:cNvPr id="4" name="Object 3"/>
                      <p:cNvPicPr/>
                      <p:nvPr/>
                    </p:nvPicPr>
                    <p:blipFill>
                      <a:blip r:embed="rId4"/>
                      <a:stretch>
                        <a:fillRect/>
                      </a:stretch>
                    </p:blipFill>
                    <p:spPr>
                      <a:xfrm>
                        <a:off x="130175" y="968375"/>
                        <a:ext cx="5272088" cy="5899150"/>
                      </a:xfrm>
                      <a:prstGeom prst="rect">
                        <a:avLst/>
                      </a:prstGeom>
                      <a:solidFill>
                        <a:schemeClr val="bg1"/>
                      </a:solidFill>
                    </p:spPr>
                  </p:pic>
                </p:oleObj>
              </mc:Fallback>
            </mc:AlternateContent>
          </a:graphicData>
        </a:graphic>
      </p:graphicFrame>
      <p:sp>
        <p:nvSpPr>
          <p:cNvPr id="7" name="Rectangle 6">
            <a:hlinkClick r:id="rId5" action="ppaction://hlinksldjump"/>
            <a:extLst>
              <a:ext uri="{FF2B5EF4-FFF2-40B4-BE49-F238E27FC236}">
                <a16:creationId xmlns:a16="http://schemas.microsoft.com/office/drawing/2014/main" id="{A1CA7EC2-1B4E-4932-8F85-8EFD817FBF17}"/>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219815073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6172200"/>
            <a:ext cx="2689183" cy="3048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 name="Title 1"/>
          <p:cNvSpPr>
            <a:spLocks noGrp="1"/>
          </p:cNvSpPr>
          <p:nvPr>
            <p:ph type="title"/>
          </p:nvPr>
        </p:nvSpPr>
        <p:spPr/>
        <p:txBody>
          <a:bodyPr/>
          <a:lstStyle/>
          <a:p>
            <a:r>
              <a:rPr lang="en-US" sz="2400" dirty="0"/>
              <a:t>Protocol Modifiers</a:t>
            </a:r>
          </a:p>
        </p:txBody>
      </p:sp>
      <p:sp>
        <p:nvSpPr>
          <p:cNvPr id="6" name="Content Placeholder 5"/>
          <p:cNvSpPr>
            <a:spLocks noGrp="1"/>
          </p:cNvSpPr>
          <p:nvPr>
            <p:ph idx="10"/>
          </p:nvPr>
        </p:nvSpPr>
        <p:spPr>
          <a:xfrm>
            <a:off x="6932612" y="1143000"/>
            <a:ext cx="5029200" cy="5105400"/>
          </a:xfrm>
        </p:spPr>
        <p:txBody>
          <a:bodyPr/>
          <a:lstStyle/>
          <a:p>
            <a:pPr>
              <a:lnSpc>
                <a:spcPct val="100000"/>
              </a:lnSpc>
            </a:pPr>
            <a:r>
              <a:rPr lang="en-US" sz="1800" dirty="0"/>
              <a:t>The following are the options for the subfield indicating the width of the port(s) if the full width is not implemented</a:t>
            </a:r>
          </a:p>
          <a:p>
            <a:pPr lvl="1">
              <a:lnSpc>
                <a:spcPct val="100000"/>
              </a:lnSpc>
              <a:spcBef>
                <a:spcPts val="0"/>
              </a:spcBef>
              <a:tabLst>
                <a:tab pos="1144588" algn="l"/>
              </a:tabLst>
            </a:pPr>
            <a:r>
              <a:rPr lang="en-US" sz="1600" b="0" dirty="0"/>
              <a:t>S =	SP (1 pair)</a:t>
            </a:r>
          </a:p>
          <a:p>
            <a:pPr lvl="1">
              <a:lnSpc>
                <a:spcPct val="100000"/>
              </a:lnSpc>
              <a:spcBef>
                <a:spcPts val="0"/>
              </a:spcBef>
              <a:tabLst>
                <a:tab pos="1144588" algn="l"/>
              </a:tabLst>
            </a:pPr>
            <a:r>
              <a:rPr lang="en-US" sz="1600" b="0" dirty="0"/>
              <a:t>U =	UTP (2 pairs)</a:t>
            </a:r>
          </a:p>
          <a:p>
            <a:pPr lvl="1">
              <a:lnSpc>
                <a:spcPct val="100000"/>
              </a:lnSpc>
              <a:spcBef>
                <a:spcPts val="0"/>
              </a:spcBef>
              <a:tabLst>
                <a:tab pos="1144588" algn="l"/>
              </a:tabLst>
            </a:pPr>
            <a:r>
              <a:rPr lang="en-US" sz="1600" b="0" dirty="0"/>
              <a:t>T =	TP (4 pairs)</a:t>
            </a:r>
          </a:p>
          <a:p>
            <a:pPr lvl="1">
              <a:lnSpc>
                <a:spcPct val="100000"/>
              </a:lnSpc>
              <a:spcBef>
                <a:spcPts val="0"/>
              </a:spcBef>
              <a:tabLst>
                <a:tab pos="1144588" algn="l"/>
              </a:tabLst>
            </a:pPr>
            <a:r>
              <a:rPr lang="en-US" sz="1600" b="0" dirty="0"/>
              <a:t>TU =	TUTP (6 pairs)</a:t>
            </a:r>
          </a:p>
          <a:p>
            <a:pPr lvl="1">
              <a:lnSpc>
                <a:spcPct val="100000"/>
              </a:lnSpc>
              <a:tabLst>
                <a:tab pos="1144588" algn="l"/>
              </a:tabLst>
            </a:pPr>
            <a:r>
              <a:rPr lang="en-US" sz="1600" b="0" dirty="0"/>
              <a:t>F =	FP (8 pairs)</a:t>
            </a:r>
          </a:p>
          <a:p>
            <a:pPr lvl="1">
              <a:lnSpc>
                <a:spcPct val="100000"/>
              </a:lnSpc>
              <a:spcBef>
                <a:spcPts val="100"/>
              </a:spcBef>
              <a:tabLst>
                <a:tab pos="1144588" algn="l"/>
              </a:tabLst>
            </a:pPr>
            <a:r>
              <a:rPr lang="en-US" sz="1600" b="0" dirty="0"/>
              <a:t>M =	MP (10 pairs)</a:t>
            </a:r>
          </a:p>
          <a:p>
            <a:pPr lvl="1">
              <a:lnSpc>
                <a:spcPct val="100000"/>
              </a:lnSpc>
              <a:spcBef>
                <a:spcPts val="100"/>
              </a:spcBef>
              <a:tabLst>
                <a:tab pos="1144588" algn="l"/>
              </a:tabLst>
            </a:pPr>
            <a:r>
              <a:rPr lang="en-US" sz="1600" b="0" dirty="0"/>
              <a:t>W =	WP (12 pairs)</a:t>
            </a:r>
          </a:p>
          <a:p>
            <a:pPr lvl="1">
              <a:lnSpc>
                <a:spcPct val="100000"/>
              </a:lnSpc>
              <a:spcBef>
                <a:spcPts val="100"/>
              </a:spcBef>
              <a:tabLst>
                <a:tab pos="1144588" algn="l"/>
              </a:tabLst>
            </a:pPr>
            <a:r>
              <a:rPr lang="en-US" sz="1600" b="0" dirty="0"/>
              <a:t>D =	DFP (16 pairs)</a:t>
            </a:r>
          </a:p>
          <a:p>
            <a:pPr lvl="1">
              <a:lnSpc>
                <a:spcPct val="100000"/>
              </a:lnSpc>
              <a:tabLst>
                <a:tab pos="1144588" algn="l"/>
              </a:tabLst>
            </a:pPr>
            <a:r>
              <a:rPr lang="en-US" sz="1600" b="0" dirty="0"/>
              <a:t>MM =	MMP (20 pairs)</a:t>
            </a:r>
          </a:p>
          <a:p>
            <a:pPr lvl="1">
              <a:lnSpc>
                <a:spcPct val="100000"/>
              </a:lnSpc>
              <a:spcBef>
                <a:spcPts val="100"/>
              </a:spcBef>
              <a:tabLst>
                <a:tab pos="1144588" algn="l"/>
              </a:tabLst>
            </a:pPr>
            <a:r>
              <a:rPr lang="en-US" sz="1600" b="0" dirty="0"/>
              <a:t>TF =	TFP (24 pairs)</a:t>
            </a:r>
          </a:p>
          <a:p>
            <a:pPr lvl="1">
              <a:lnSpc>
                <a:spcPct val="100000"/>
              </a:lnSpc>
              <a:spcBef>
                <a:spcPts val="100"/>
              </a:spcBef>
              <a:tabLst>
                <a:tab pos="1144588" algn="l"/>
              </a:tabLst>
            </a:pPr>
            <a:r>
              <a:rPr lang="en-US" sz="1600" b="0" dirty="0"/>
              <a:t>Q =	QFP (32 pairs)</a:t>
            </a:r>
          </a:p>
          <a:p>
            <a:pPr lvl="1">
              <a:lnSpc>
                <a:spcPct val="100000"/>
              </a:lnSpc>
              <a:spcBef>
                <a:spcPts val="100"/>
              </a:spcBef>
              <a:tabLst>
                <a:tab pos="1144588" algn="l"/>
              </a:tabLst>
            </a:pPr>
            <a:r>
              <a:rPr lang="en-US" sz="1600" b="0" dirty="0"/>
              <a:t>O =	OFP (64 pairs)</a:t>
            </a:r>
          </a:p>
          <a:p>
            <a:pPr>
              <a:lnSpc>
                <a:spcPct val="100000"/>
              </a:lnSpc>
              <a:tabLst>
                <a:tab pos="1144588" algn="l"/>
              </a:tabLst>
            </a:pPr>
            <a:r>
              <a:rPr lang="en-US" sz="1800" dirty="0"/>
              <a:t>Above subfield for port width is same as used in Slot and Module Profile naming in </a:t>
            </a:r>
            <a:r>
              <a:rPr lang="en-US" sz="1800" dirty="0">
                <a:hlinkClick r:id="" action="ppaction://noaction"/>
              </a:rPr>
              <a:t>[VITA 65.0]</a:t>
            </a:r>
            <a:r>
              <a:rPr lang="en-US" sz="1800" dirty="0"/>
              <a:t> Sections 1.3.3.1 and 1.3.3.3.</a:t>
            </a:r>
          </a:p>
        </p:txBody>
      </p:sp>
      <p:sp>
        <p:nvSpPr>
          <p:cNvPr id="4" name="Rectangle 2"/>
          <p:cNvSpPr>
            <a:spLocks noChangeArrowheads="1"/>
          </p:cNvSpPr>
          <p:nvPr/>
        </p:nvSpPr>
        <p:spPr bwMode="auto">
          <a:xfrm>
            <a:off x="531812" y="167640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9" name="Rectangle 8"/>
          <p:cNvSpPr/>
          <p:nvPr/>
        </p:nvSpPr>
        <p:spPr bwMode="auto">
          <a:xfrm>
            <a:off x="6323012" y="6442072"/>
            <a:ext cx="2689183" cy="3048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3" name="Content Placeholder 2"/>
          <p:cNvSpPr>
            <a:spLocks noGrp="1"/>
          </p:cNvSpPr>
          <p:nvPr>
            <p:ph idx="1"/>
          </p:nvPr>
        </p:nvSpPr>
        <p:spPr>
          <a:xfrm>
            <a:off x="220877" y="1143000"/>
            <a:ext cx="6483135" cy="5603872"/>
          </a:xfrm>
          <a:solidFill>
            <a:schemeClr val="bg1"/>
          </a:solidFill>
        </p:spPr>
        <p:txBody>
          <a:bodyPr/>
          <a:lstStyle/>
          <a:p>
            <a:pPr>
              <a:lnSpc>
                <a:spcPct val="100000"/>
              </a:lnSpc>
            </a:pPr>
            <a:r>
              <a:rPr lang="en-US" sz="1600" dirty="0"/>
              <a:t>Any of the following protocol modifiers can be present (if present, they must be in this order)</a:t>
            </a:r>
          </a:p>
          <a:p>
            <a:pPr lvl="1">
              <a:lnSpc>
                <a:spcPct val="100000"/>
              </a:lnSpc>
              <a:spcBef>
                <a:spcPts val="1000"/>
              </a:spcBef>
            </a:pPr>
            <a:r>
              <a:rPr lang="en-US" sz="1400" dirty="0"/>
              <a:t>If the entire width of the port(s) not implemented this code gives the width of port(s) that are implemented (see list on right of this slide)</a:t>
            </a:r>
          </a:p>
          <a:p>
            <a:pPr lvl="2">
              <a:lnSpc>
                <a:spcPct val="100000"/>
              </a:lnSpc>
              <a:spcBef>
                <a:spcPts val="300"/>
              </a:spcBef>
            </a:pPr>
            <a:r>
              <a:rPr lang="en-US" sz="1200" b="0" dirty="0"/>
              <a:t>Always used with protocols where the width of the pipe is not defined by just the saying what the protocol is, such as PCIe and Aurora.</a:t>
            </a:r>
          </a:p>
          <a:p>
            <a:pPr lvl="1">
              <a:lnSpc>
                <a:spcPct val="100000"/>
              </a:lnSpc>
              <a:spcBef>
                <a:spcPts val="1000"/>
              </a:spcBef>
            </a:pPr>
            <a:r>
              <a:rPr lang="en-US" sz="1400" dirty="0"/>
              <a:t># of pipes/port, after code for width, when ports are repartitioned</a:t>
            </a:r>
          </a:p>
          <a:p>
            <a:pPr lvl="2">
              <a:lnSpc>
                <a:spcPct val="100000"/>
              </a:lnSpc>
              <a:spcBef>
                <a:spcPts val="300"/>
              </a:spcBef>
            </a:pPr>
            <a:r>
              <a:rPr lang="en-US" sz="1200" b="0" dirty="0"/>
              <a:t>Width must be present in order to specify count, see examples on next slide – width code must be used even if protocol makes it clear what the width is</a:t>
            </a:r>
          </a:p>
          <a:p>
            <a:pPr lvl="2">
              <a:lnSpc>
                <a:spcPct val="100000"/>
              </a:lnSpc>
              <a:spcBef>
                <a:spcPts val="300"/>
              </a:spcBef>
            </a:pPr>
            <a:r>
              <a:rPr lang="en-US" sz="1200" b="0" dirty="0"/>
              <a:t>Not used when the number of pipes, on a repartitioned port, is completely utilizing the port</a:t>
            </a:r>
          </a:p>
          <a:p>
            <a:pPr lvl="1">
              <a:lnSpc>
                <a:spcPct val="100000"/>
              </a:lnSpc>
              <a:spcBef>
                <a:spcPts val="1000"/>
              </a:spcBef>
            </a:pPr>
            <a:r>
              <a:rPr lang="en-US" sz="1400" dirty="0"/>
              <a:t>“/” – indicates the protocol is not required to auto-negotiate speed or other attributes, such as the number of lanes</a:t>
            </a:r>
          </a:p>
          <a:p>
            <a:pPr lvl="2">
              <a:lnSpc>
                <a:spcPct val="100000"/>
              </a:lnSpc>
              <a:spcBef>
                <a:spcPts val="300"/>
              </a:spcBef>
            </a:pPr>
            <a:r>
              <a:rPr lang="en-US" sz="1200" b="0" dirty="0"/>
              <a:t>For example PCIe Gen3 (Section 5.3.3.3) is required to be able to degrade to PCIe Gen2 (Section 5.3.3.2) </a:t>
            </a:r>
          </a:p>
          <a:p>
            <a:pPr lvl="2">
              <a:lnSpc>
                <a:spcPct val="100000"/>
              </a:lnSpc>
              <a:spcBef>
                <a:spcPts val="300"/>
              </a:spcBef>
            </a:pPr>
            <a:r>
              <a:rPr lang="en-US" sz="1200" b="0" dirty="0"/>
              <a:t>This symbol is also used between protocols to indicate that the port is configurable among the protocols, but auto-negotiation is not required</a:t>
            </a:r>
          </a:p>
          <a:p>
            <a:pPr marL="971550" lvl="3" indent="-171450">
              <a:lnSpc>
                <a:spcPct val="100000"/>
              </a:lnSpc>
              <a:spcBef>
                <a:spcPts val="100"/>
              </a:spcBef>
              <a:buFont typeface="Arial" pitchFamily="34" charset="0"/>
              <a:buChar char="-"/>
            </a:pPr>
            <a:r>
              <a:rPr lang="en-US" sz="1200" b="0" dirty="0"/>
              <a:t>When “/” is used between protocols it cannot also be used as a protocol modifier – there is already an indication that the port does not auto-negotiate</a:t>
            </a:r>
          </a:p>
          <a:p>
            <a:pPr lvl="1">
              <a:lnSpc>
                <a:spcPct val="100000"/>
              </a:lnSpc>
              <a:spcBef>
                <a:spcPts val="1000"/>
              </a:spcBef>
            </a:pPr>
            <a:r>
              <a:rPr lang="en-US" sz="1400" dirty="0"/>
              <a:t>“~” – indicates port Dormant, see </a:t>
            </a:r>
            <a:r>
              <a:rPr lang="en-US" sz="1400" dirty="0">
                <a:hlinkClick r:id="" action="ppaction://noaction"/>
              </a:rPr>
              <a:t>[VITA 65.0]</a:t>
            </a:r>
            <a:r>
              <a:rPr lang="en-US" sz="1400" dirty="0"/>
              <a:t> Section 8.4.1</a:t>
            </a:r>
          </a:p>
          <a:p>
            <a:pPr lvl="2">
              <a:lnSpc>
                <a:spcPct val="100000"/>
              </a:lnSpc>
              <a:spcBef>
                <a:spcPts val="300"/>
              </a:spcBef>
            </a:pPr>
            <a:r>
              <a:rPr lang="en-US" sz="1200" b="0" dirty="0"/>
              <a:t>Since Dormant ports must adhere to the electrical requirements of a protocol, a protocol must be specified; so this a modifier of a protocol</a:t>
            </a:r>
          </a:p>
          <a:p>
            <a:pPr lvl="2">
              <a:lnSpc>
                <a:spcPct val="100000"/>
              </a:lnSpc>
              <a:spcBef>
                <a:spcPts val="300"/>
              </a:spcBef>
            </a:pPr>
            <a:r>
              <a:rPr lang="en-US" sz="1200" b="0" dirty="0"/>
              <a:t>If a port is not connected, an “N” is used to indicate this – it is not dormant </a:t>
            </a:r>
          </a:p>
        </p:txBody>
      </p:sp>
      <p:sp>
        <p:nvSpPr>
          <p:cNvPr id="8" name="Rectangle 7">
            <a:hlinkClick r:id="rId3" action="ppaction://hlinksldjump"/>
            <a:extLst>
              <a:ext uri="{FF2B5EF4-FFF2-40B4-BE49-F238E27FC236}">
                <a16:creationId xmlns:a16="http://schemas.microsoft.com/office/drawing/2014/main" id="{1F598D22-41E3-4181-AFAD-8EA3235345EC}"/>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377491991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401563" cy="813816"/>
          </a:xfrm>
        </p:spPr>
        <p:txBody>
          <a:bodyPr/>
          <a:lstStyle/>
          <a:p>
            <a:r>
              <a:rPr lang="en-US" sz="2400" dirty="0"/>
              <a:t>Protocol Field Examples Where ANS Specifies One Fat Pipe</a:t>
            </a:r>
          </a:p>
        </p:txBody>
      </p:sp>
      <p:graphicFrame>
        <p:nvGraphicFramePr>
          <p:cNvPr id="7" name="Table 6"/>
          <p:cNvGraphicFramePr>
            <a:graphicFrameLocks noGrp="1"/>
          </p:cNvGraphicFramePr>
          <p:nvPr/>
        </p:nvGraphicFramePr>
        <p:xfrm>
          <a:off x="303215" y="1295400"/>
          <a:ext cx="11582395" cy="4090416"/>
        </p:xfrm>
        <a:graphic>
          <a:graphicData uri="http://schemas.openxmlformats.org/drawingml/2006/table">
            <a:tbl>
              <a:tblPr firstRow="1" bandRow="1">
                <a:tableStyleId>{5940675A-B579-460E-94D1-54222C63F5DA}</a:tableStyleId>
              </a:tblPr>
              <a:tblGrid>
                <a:gridCol w="2057400">
                  <a:extLst>
                    <a:ext uri="{9D8B030D-6E8A-4147-A177-3AD203B41FA5}">
                      <a16:colId xmlns:a16="http://schemas.microsoft.com/office/drawing/2014/main" val="3713835304"/>
                    </a:ext>
                  </a:extLst>
                </a:gridCol>
                <a:gridCol w="9524995">
                  <a:extLst>
                    <a:ext uri="{9D8B030D-6E8A-4147-A177-3AD203B41FA5}">
                      <a16:colId xmlns:a16="http://schemas.microsoft.com/office/drawing/2014/main" val="2395844963"/>
                    </a:ext>
                  </a:extLst>
                </a:gridCol>
              </a:tblGrid>
              <a:tr h="302320">
                <a:tc>
                  <a:txBody>
                    <a:bodyPr/>
                    <a:lstStyle/>
                    <a:p>
                      <a:pPr algn="ctr"/>
                      <a:r>
                        <a:rPr lang="en-US" sz="1600" b="1" dirty="0"/>
                        <a:t>Protocol Field</a:t>
                      </a:r>
                    </a:p>
                  </a:txBody>
                  <a:tcPr marL="121888" marR="121888"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t>What the field indicates</a:t>
                      </a:r>
                    </a:p>
                  </a:txBody>
                  <a:tcPr marL="121888" marR="121888"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68731038"/>
                  </a:ext>
                </a:extLst>
              </a:tr>
              <a:tr h="338328">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E8</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600" b="0" dirty="0"/>
                        <a:t>40GBASE-KR4; required to auto-negotiate to 10GBASE-KX4,</a:t>
                      </a:r>
                      <a:r>
                        <a:rPr lang="en-US" sz="1600" b="0" baseline="0" dirty="0"/>
                        <a:t> 10GBASE-KR, and 1000BASE-KX</a:t>
                      </a:r>
                      <a:endParaRPr lang="en-US" sz="1600" b="0" dirty="0">
                        <a:solidFill>
                          <a:schemeClr val="tx1"/>
                        </a:solidFill>
                      </a:endParaRP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173273"/>
                  </a:ext>
                </a:extLst>
              </a:tr>
              <a:tr h="338328">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t>E18</a:t>
                      </a:r>
                      <a:endParaRPr lang="en-US" sz="1600" b="0" dirty="0">
                        <a:solidFill>
                          <a:schemeClr val="tx1"/>
                        </a:solidFill>
                      </a:endParaRP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b="0" dirty="0"/>
                        <a:t>100GBASE-KR4; required to auto-negotiate to 40GBASE-KR4, 10GBASE-KX4, 25GBASE-KR, 25GBASE-KR-S, </a:t>
                      </a:r>
                      <a:r>
                        <a:rPr lang="en-US" sz="1600" b="0" baseline="0" dirty="0"/>
                        <a:t>10GBASE-KR, and 1000BASE-KX</a:t>
                      </a:r>
                      <a:endParaRPr lang="en-US" sz="1600" b="0" baseline="0" dirty="0">
                        <a:solidFill>
                          <a:schemeClr val="tx1"/>
                        </a:solidFill>
                      </a:endParaRP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4333789"/>
                  </a:ext>
                </a:extLst>
              </a:tr>
              <a:tr h="338328">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t>E18/</a:t>
                      </a:r>
                      <a:endParaRPr lang="en-US" sz="1600" b="0" dirty="0">
                        <a:solidFill>
                          <a:schemeClr val="tx1"/>
                        </a:solidFill>
                      </a:endParaRP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600" b="0" dirty="0"/>
                        <a:t>100GBASE-KR4; not required to auto-negotiate speed</a:t>
                      </a:r>
                      <a:r>
                        <a:rPr lang="en-US" sz="1600" b="0" baseline="0" dirty="0"/>
                        <a:t> and other attributes, such as number of lanes</a:t>
                      </a:r>
                      <a:endParaRPr lang="en-US" sz="1600" b="0" baseline="0" dirty="0">
                        <a:solidFill>
                          <a:schemeClr val="tx1"/>
                        </a:solidFill>
                      </a:endParaRP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546854"/>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t>E18/E8</a:t>
                      </a:r>
                      <a:endParaRPr lang="en-US" sz="1600" b="0" dirty="0">
                        <a:solidFill>
                          <a:schemeClr val="tx1"/>
                        </a:solidFill>
                        <a:sym typeface="Wingdings"/>
                      </a:endParaRP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600" b="0" dirty="0"/>
                        <a:t>Configurable between 100GBASE-KR4 and 40GBASE-KR4; not required to auto-negotiate speed,</a:t>
                      </a:r>
                      <a:r>
                        <a:rPr lang="en-US" sz="1600" b="0" baseline="0" dirty="0"/>
                        <a:t> etc.</a:t>
                      </a:r>
                      <a:endParaRPr lang="en-US" sz="1600" b="0" dirty="0">
                        <a:solidFill>
                          <a:schemeClr val="tx1"/>
                        </a:solidFill>
                      </a:endParaRP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1257470"/>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E18:E8</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b="0" dirty="0">
                          <a:solidFill>
                            <a:schemeClr val="tx1"/>
                          </a:solidFill>
                        </a:rPr>
                        <a:t>100GBASE-KR4; required to auto-negotiate to 40GBASE-KR4; but not 10GBASE-KX4, 25GBASE-KR, 25GBASE-KR-S, 10GBASE-KR, and 1000BASE-KX</a:t>
                      </a: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3554545"/>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E18~</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b="0" dirty="0">
                          <a:solidFill>
                            <a:schemeClr val="tx1"/>
                          </a:solidFill>
                        </a:rPr>
                        <a:t>The port(s) are</a:t>
                      </a:r>
                      <a:r>
                        <a:rPr lang="en-US" sz="1600" b="0" baseline="0" dirty="0">
                          <a:solidFill>
                            <a:schemeClr val="tx1"/>
                          </a:solidFill>
                        </a:rPr>
                        <a:t> meeting the electrical requirements of 100GBASE-KR4 but is Dormant.</a:t>
                      </a:r>
                      <a:endParaRPr lang="en-US" sz="1600" b="0" dirty="0">
                        <a:solidFill>
                          <a:schemeClr val="tx1"/>
                        </a:solidFill>
                      </a:endParaRP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9576910"/>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t>P4F</a:t>
                      </a:r>
                      <a:endParaRPr lang="en-US" sz="1600" b="0" dirty="0">
                        <a:solidFill>
                          <a:schemeClr val="tx1"/>
                        </a:solidFill>
                        <a:sym typeface="Wingdings"/>
                      </a:endParaRP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600" b="0" dirty="0"/>
                        <a:t>PCIe x4 Gen 4 (4 lanes) </a:t>
                      </a:r>
                      <a:endParaRPr lang="en-US" sz="1600" b="0" dirty="0">
                        <a:solidFill>
                          <a:schemeClr val="tx1"/>
                        </a:solidFill>
                      </a:endParaRP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1955526"/>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A3F</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b="0" dirty="0"/>
                        <a:t>Aurora at up to 10.3 Gbaud with 4 lanes bonded together</a:t>
                      </a:r>
                      <a:endParaRPr lang="en-US" sz="1600" b="0" dirty="0">
                        <a:solidFill>
                          <a:schemeClr val="tx1"/>
                        </a:solidFill>
                      </a:endParaRP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7673327"/>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E18/E8/P4F/A4F</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b="0" dirty="0">
                          <a:solidFill>
                            <a:schemeClr val="tx1"/>
                          </a:solidFill>
                        </a:rPr>
                        <a:t>Configurable among 100GBASE-KR4, 40GBASE-KR4, PCIe Gen 4 with 4 lanes, and Aurora with 4 lanes at up to 25.8 Gbaud. Not required to auto-negotiate among any of these.</a:t>
                      </a: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67488"/>
                  </a:ext>
                </a:extLst>
              </a:tr>
            </a:tbl>
          </a:graphicData>
        </a:graphic>
      </p:graphicFrame>
      <p:sp>
        <p:nvSpPr>
          <p:cNvPr id="4" name="Rectangle 3">
            <a:hlinkClick r:id="rId2" action="ppaction://hlinksldjump"/>
            <a:extLst>
              <a:ext uri="{FF2B5EF4-FFF2-40B4-BE49-F238E27FC236}">
                <a16:creationId xmlns:a16="http://schemas.microsoft.com/office/drawing/2014/main" id="{FB5A0342-2864-41C0-B9AA-4FF45ED01761}"/>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386652571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706363" cy="813816"/>
          </a:xfrm>
        </p:spPr>
        <p:txBody>
          <a:bodyPr/>
          <a:lstStyle/>
          <a:p>
            <a:r>
              <a:rPr lang="en-US" sz="2400" dirty="0"/>
              <a:t>Protocol Field Examples Where ANS Specifies 4 Ports of FPs</a:t>
            </a:r>
          </a:p>
        </p:txBody>
      </p:sp>
      <p:graphicFrame>
        <p:nvGraphicFramePr>
          <p:cNvPr id="7" name="Table 6"/>
          <p:cNvGraphicFramePr>
            <a:graphicFrameLocks noGrp="1"/>
          </p:cNvGraphicFramePr>
          <p:nvPr>
            <p:extLst>
              <p:ext uri="{D42A27DB-BD31-4B8C-83A1-F6EECF244321}">
                <p14:modId xmlns:p14="http://schemas.microsoft.com/office/powerpoint/2010/main" val="4019911439"/>
              </p:ext>
            </p:extLst>
          </p:nvPr>
        </p:nvGraphicFramePr>
        <p:xfrm>
          <a:off x="303215" y="1295400"/>
          <a:ext cx="11582395" cy="4236720"/>
        </p:xfrm>
        <a:graphic>
          <a:graphicData uri="http://schemas.openxmlformats.org/drawingml/2006/table">
            <a:tbl>
              <a:tblPr firstRow="1" bandRow="1">
                <a:tableStyleId>{5940675A-B579-460E-94D1-54222C63F5DA}</a:tableStyleId>
              </a:tblPr>
              <a:tblGrid>
                <a:gridCol w="1600201">
                  <a:extLst>
                    <a:ext uri="{9D8B030D-6E8A-4147-A177-3AD203B41FA5}">
                      <a16:colId xmlns:a16="http://schemas.microsoft.com/office/drawing/2014/main" val="3713835304"/>
                    </a:ext>
                  </a:extLst>
                </a:gridCol>
                <a:gridCol w="9982194">
                  <a:extLst>
                    <a:ext uri="{9D8B030D-6E8A-4147-A177-3AD203B41FA5}">
                      <a16:colId xmlns:a16="http://schemas.microsoft.com/office/drawing/2014/main" val="3649195022"/>
                    </a:ext>
                  </a:extLst>
                </a:gridCol>
              </a:tblGrid>
              <a:tr h="302320">
                <a:tc>
                  <a:txBody>
                    <a:bodyPr/>
                    <a:lstStyle/>
                    <a:p>
                      <a:pPr algn="ctr"/>
                      <a:r>
                        <a:rPr lang="en-US" sz="1600" b="1" dirty="0"/>
                        <a:t>Protocol Field</a:t>
                      </a:r>
                    </a:p>
                  </a:txBody>
                  <a:tcPr marL="121888" marR="121888"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t>What the field indicates</a:t>
                      </a:r>
                    </a:p>
                  </a:txBody>
                  <a:tcPr marL="121888" marR="121888"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68731038"/>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4P3U</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rPr>
                        <a:t>4 FPs of PCIe Gen 3 are implemented as 16 UTPs, 4 UTPs per FP</a:t>
                      </a:r>
                      <a:endParaRPr lang="en-US" sz="1600" b="0" dirty="0">
                        <a:solidFill>
                          <a:schemeClr val="tx1"/>
                        </a:solidFill>
                        <a:sym typeface="Wingdings"/>
                      </a:endParaRP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0626665"/>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4P3U1</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rPr>
                        <a:t>4 FPs of PCIe Gen 3 are implemented as 4 UTPs, 1 UTP per FP</a:t>
                      </a:r>
                      <a:endParaRPr lang="en-US" sz="1600" b="0" dirty="0">
                        <a:solidFill>
                          <a:schemeClr val="tx1"/>
                        </a:solidFill>
                        <a:sym typeface="Wingdings"/>
                      </a:endParaRP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2146359"/>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3P3U1</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rPr>
                        <a:t>3 FPs of PCIe Gen 3 are implemented as 3 UTPs, 1 UTP per FP</a:t>
                      </a:r>
                      <a:endParaRPr lang="en-US" sz="1600" b="0" dirty="0">
                        <a:solidFill>
                          <a:schemeClr val="tx1"/>
                        </a:solidFill>
                        <a:sym typeface="Wingdings"/>
                      </a:endParaRP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0683063"/>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3P3U2</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rPr>
                        <a:t>3 FPs of PCIe Gen 3 are implemented as 6 UTPs, 2 UTP per FP</a:t>
                      </a:r>
                      <a:endParaRPr lang="en-US" sz="1600" b="0" dirty="0">
                        <a:solidFill>
                          <a:schemeClr val="tx1"/>
                        </a:solidFill>
                        <a:sym typeface="Wingdings"/>
                      </a:endParaRP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4234234"/>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t>3E18/E8</a:t>
                      </a:r>
                      <a:endParaRPr lang="en-US" sz="1600" b="0" dirty="0">
                        <a:solidFill>
                          <a:schemeClr val="tx1"/>
                        </a:solidFill>
                        <a:sym typeface="Wingdings"/>
                      </a:endParaRP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rPr>
                        <a:t>Only 3 of the 4 FPs are implemented, they are configurable between 3 FPs of 100GBASE-KR4 and 3 FPs of 40GBASE KR4, and not required to auto-negotiate among these speeds, or other speeds</a:t>
                      </a:r>
                      <a:endParaRPr lang="en-US" sz="1600" b="0" dirty="0">
                        <a:solidFill>
                          <a:schemeClr val="tx1"/>
                        </a:solidFill>
                        <a:sym typeface="Wingdings"/>
                      </a:endParaRP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4965782"/>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4E18/E8</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rPr>
                        <a:t>4 FPs are implemented, they are each configurable between 100GBASE-KR4 and 40GBASE-KR4, and not required to auto-negotiate among these speeds, or other speeds.</a:t>
                      </a:r>
                      <a:endParaRPr lang="en-US" sz="1600" b="0" dirty="0">
                        <a:solidFill>
                          <a:schemeClr val="tx1"/>
                        </a:solidFill>
                        <a:sym typeface="Wingdings"/>
                      </a:endParaRP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203615"/>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2P3T/A3T2</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rPr>
                        <a:t>2 FPs implemented as 4 TPs, 2 TPs per FP, each configurable between PCIe Gen 3 (8.0 Gbaud) and Aurora at up to 10.3 Gbaud. When implementing PCIe Gen 3, not require to auto-negotiate to Gen 2 or Gen 1.</a:t>
                      </a:r>
                      <a:endParaRPr lang="en-US" sz="1600" b="0" dirty="0">
                        <a:solidFill>
                          <a:schemeClr val="tx1"/>
                        </a:solidFill>
                        <a:sym typeface="Wingdings"/>
                      </a:endParaRP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8282442"/>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4P3U1/</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rPr>
                        <a:t>4 FPs of PCIe Gen 3 are implemented as 4 UTPs, 1 UTP per FP, where the PCIe is not required to auto-negotiate to Gen 1 or Gen 2.</a:t>
                      </a:r>
                      <a:endParaRPr lang="en-US" sz="1600" b="0" dirty="0">
                        <a:solidFill>
                          <a:schemeClr val="tx1"/>
                        </a:solidFill>
                        <a:sym typeface="Wingdings"/>
                      </a:endParaRP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8017066"/>
                  </a:ext>
                </a:extLst>
              </a:tr>
            </a:tbl>
          </a:graphicData>
        </a:graphic>
      </p:graphicFrame>
      <p:sp>
        <p:nvSpPr>
          <p:cNvPr id="4" name="Rectangle 3">
            <a:hlinkClick r:id="rId2" action="ppaction://hlinksldjump"/>
            <a:extLst>
              <a:ext uri="{FF2B5EF4-FFF2-40B4-BE49-F238E27FC236}">
                <a16:creationId xmlns:a16="http://schemas.microsoft.com/office/drawing/2014/main" id="{4A33CF65-84E5-476B-97ED-966CAF42C915}"/>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383102386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706363" cy="813816"/>
          </a:xfrm>
        </p:spPr>
        <p:txBody>
          <a:bodyPr/>
          <a:lstStyle/>
          <a:p>
            <a:r>
              <a:rPr lang="en-US" sz="2400" dirty="0"/>
              <a:t>Protocol Field Examples Where ANS Specifies 8 Lanes</a:t>
            </a:r>
          </a:p>
        </p:txBody>
      </p:sp>
      <p:graphicFrame>
        <p:nvGraphicFramePr>
          <p:cNvPr id="7" name="Table 6"/>
          <p:cNvGraphicFramePr>
            <a:graphicFrameLocks noGrp="1"/>
          </p:cNvGraphicFramePr>
          <p:nvPr>
            <p:extLst>
              <p:ext uri="{D42A27DB-BD31-4B8C-83A1-F6EECF244321}">
                <p14:modId xmlns:p14="http://schemas.microsoft.com/office/powerpoint/2010/main" val="1592445006"/>
              </p:ext>
            </p:extLst>
          </p:nvPr>
        </p:nvGraphicFramePr>
        <p:xfrm>
          <a:off x="303214" y="1219200"/>
          <a:ext cx="11582397" cy="4480560"/>
        </p:xfrm>
        <a:graphic>
          <a:graphicData uri="http://schemas.openxmlformats.org/drawingml/2006/table">
            <a:tbl>
              <a:tblPr firstRow="1" bandRow="1">
                <a:tableStyleId>{5940675A-B579-460E-94D1-54222C63F5DA}</a:tableStyleId>
              </a:tblPr>
              <a:tblGrid>
                <a:gridCol w="1687502">
                  <a:extLst>
                    <a:ext uri="{9D8B030D-6E8A-4147-A177-3AD203B41FA5}">
                      <a16:colId xmlns:a16="http://schemas.microsoft.com/office/drawing/2014/main" val="3713835304"/>
                    </a:ext>
                  </a:extLst>
                </a:gridCol>
                <a:gridCol w="9894895">
                  <a:extLst>
                    <a:ext uri="{9D8B030D-6E8A-4147-A177-3AD203B41FA5}">
                      <a16:colId xmlns:a16="http://schemas.microsoft.com/office/drawing/2014/main" val="3202092477"/>
                    </a:ext>
                  </a:extLst>
                </a:gridCol>
              </a:tblGrid>
              <a:tr h="302320">
                <a:tc>
                  <a:txBody>
                    <a:bodyPr/>
                    <a:lstStyle/>
                    <a:p>
                      <a:pPr algn="ctr"/>
                      <a:r>
                        <a:rPr lang="en-US" sz="1600" b="1" dirty="0"/>
                        <a:t>Protocol Field</a:t>
                      </a:r>
                    </a:p>
                  </a:txBody>
                  <a:tcPr marL="121888" marR="121888"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t>What the field indicates</a:t>
                      </a:r>
                    </a:p>
                  </a:txBody>
                  <a:tcPr marL="121888" marR="121888"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68731038"/>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P3D</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rPr>
                        <a:t>8 lanes as a Double Fat Pipe of x8 PCIe Gen 3</a:t>
                      </a:r>
                      <a:endParaRPr lang="en-US" sz="1600" b="0" dirty="0">
                        <a:solidFill>
                          <a:schemeClr val="tx1"/>
                        </a:solidFill>
                        <a:sym typeface="Wingdings"/>
                      </a:endParaRP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0626665"/>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2P3F</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rPr>
                        <a:t>8 lanes are repartitioned into 2 FPs of PCIe Gen 3 (2 of x4 PCIe)</a:t>
                      </a:r>
                      <a:endParaRPr lang="en-US" sz="1600" b="0" dirty="0">
                        <a:solidFill>
                          <a:schemeClr val="tx1"/>
                        </a:solidFill>
                        <a:sym typeface="Wingdings"/>
                      </a:endParaRP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2146359"/>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4P3U</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rPr>
                        <a:t>8 lanes are repartitioned into 4 UTPs of PCIe Gen 3 with 4 unused lanes. If we assume the ANS MODA6-12.6.3-1, the Slot Profile specifies Table 6.2.4.2-3 for how to divide the Expansion Plane into UTPs. Looking at the last column of Table 6.2.4.2-3, for lanes EP00 – EP07 we have the odd UTPs, taking the lowest 4 of these we get UTP1, UTP3, UTP5, and UTP7 – lanes EP00, EP04, EP02, and EP06. For lanes EP08 – EP15, it is the 4 lower, even UTPs, which are used, they fall on lanes: EP08, EP12, EP10, and EP14.</a:t>
                      </a:r>
                      <a:endParaRPr lang="en-US" sz="1600" b="0" dirty="0">
                        <a:solidFill>
                          <a:schemeClr val="tx1"/>
                        </a:solidFill>
                        <a:sym typeface="Wingdings"/>
                      </a:endParaRP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0683063"/>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2P3F/4P3U</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rPr>
                        <a:t>Reconfigurable between two options given above. Not required to auto-negotiate to PCIe Gen 2 or Gen 1.</a:t>
                      </a:r>
                      <a:endParaRPr lang="en-US" sz="1600" b="0" dirty="0">
                        <a:solidFill>
                          <a:schemeClr val="tx1"/>
                        </a:solidFill>
                        <a:sym typeface="Wingdings"/>
                      </a:endParaRP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4234234"/>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2E18</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rPr>
                        <a:t>Two FPs of 100GBASE-KR4 using all 8 of the lanes.</a:t>
                      </a:r>
                      <a:endParaRPr lang="en-US" sz="1600" b="0" dirty="0">
                        <a:solidFill>
                          <a:schemeClr val="tx1"/>
                        </a:solidFill>
                        <a:sym typeface="Wingdings"/>
                      </a:endParaRP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4965782"/>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1E18</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One FP of 100GBASE-KR4 using 4 lanes, leaving another 4 lanes unused.</a:t>
                      </a: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203615"/>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P3D/2E18</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Reconfigurable between a single x8 PCIe Gen 3 and 2 of 100GBASE-KR4</a:t>
                      </a: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8282442"/>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16G2</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16 GPLVDS pairs listed as 16 SPs (Single-Pipes). Do not need to list as 16G2S because GPLVDS of Section 5.15.2 is always an SP. G2D is not used because the GPLVDS pairs are not bonded.</a:t>
                      </a: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8017066"/>
                  </a:ext>
                </a:extLst>
              </a:tr>
            </a:tbl>
          </a:graphicData>
        </a:graphic>
      </p:graphicFrame>
      <p:sp>
        <p:nvSpPr>
          <p:cNvPr id="4" name="Rectangle 3">
            <a:hlinkClick r:id="rId2" action="ppaction://hlinksldjump"/>
            <a:extLst>
              <a:ext uri="{FF2B5EF4-FFF2-40B4-BE49-F238E27FC236}">
                <a16:creationId xmlns:a16="http://schemas.microsoft.com/office/drawing/2014/main" id="{8AE9F31A-8C5E-4BEC-BB75-87CF932F6473}"/>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2926521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Isolating User Defined Pins to a Small Number of Slots</a:t>
            </a:r>
          </a:p>
        </p:txBody>
      </p:sp>
      <p:sp>
        <p:nvSpPr>
          <p:cNvPr id="3" name="Content Placeholder 2"/>
          <p:cNvSpPr>
            <a:spLocks noGrp="1"/>
          </p:cNvSpPr>
          <p:nvPr>
            <p:ph idx="1"/>
          </p:nvPr>
        </p:nvSpPr>
        <p:spPr>
          <a:xfrm>
            <a:off x="4265611" y="1219200"/>
            <a:ext cx="7772401" cy="5029200"/>
          </a:xfrm>
        </p:spPr>
        <p:txBody>
          <a:bodyPr/>
          <a:lstStyle/>
          <a:p>
            <a:r>
              <a:rPr lang="en-US" sz="1800" dirty="0"/>
              <a:t>Use network interfaces for</a:t>
            </a:r>
            <a:br>
              <a:rPr lang="en-US" sz="1800" dirty="0"/>
            </a:br>
            <a:r>
              <a:rPr lang="en-US" sz="1800" dirty="0"/>
              <a:t>control when practical</a:t>
            </a:r>
          </a:p>
          <a:p>
            <a:pPr lvl="1"/>
            <a:r>
              <a:rPr lang="en-US" sz="1600" b="0" dirty="0"/>
              <a:t>Avoid using discretes</a:t>
            </a:r>
            <a:br>
              <a:rPr lang="en-US" sz="1600" b="0" dirty="0"/>
            </a:br>
            <a:r>
              <a:rPr lang="en-US" sz="1600" b="0" dirty="0"/>
              <a:t>(individual signals) as</a:t>
            </a:r>
            <a:br>
              <a:rPr lang="en-US" sz="1600" b="0" dirty="0"/>
            </a:br>
            <a:r>
              <a:rPr lang="en-US" sz="1600" b="0" dirty="0"/>
              <a:t>much as practical</a:t>
            </a:r>
          </a:p>
          <a:p>
            <a:r>
              <a:rPr lang="en-US" sz="1800" dirty="0"/>
              <a:t>Many applications will require</a:t>
            </a:r>
            <a:br>
              <a:rPr lang="en-US" sz="1800" dirty="0"/>
            </a:br>
            <a:r>
              <a:rPr lang="en-US" sz="1800" dirty="0"/>
              <a:t>use of discretes</a:t>
            </a:r>
          </a:p>
          <a:p>
            <a:r>
              <a:rPr lang="en-US" sz="1800" dirty="0"/>
              <a:t>These Slot Profiles are intended for</a:t>
            </a:r>
            <a:br>
              <a:rPr lang="en-US" sz="1800" dirty="0"/>
            </a:br>
            <a:r>
              <a:rPr lang="en-US" sz="1800" dirty="0"/>
              <a:t>SBCs (Single Board Computers) with XMC sites</a:t>
            </a:r>
          </a:p>
          <a:p>
            <a:pPr lvl="1"/>
            <a:r>
              <a:rPr lang="en-US" sz="1600" b="0" dirty="0">
                <a:solidFill>
                  <a:srgbClr val="000000"/>
                </a:solidFill>
              </a:rPr>
              <a:t>6U also intended for other applications such as RF input/output</a:t>
            </a:r>
          </a:p>
          <a:p>
            <a:r>
              <a:rPr lang="en-US" sz="1800" dirty="0"/>
              <a:t>Drive system specific pins, such as discretes, using XMC</a:t>
            </a:r>
          </a:p>
          <a:p>
            <a:pPr lvl="1"/>
            <a:r>
              <a:rPr lang="en-US" sz="1600" b="0" dirty="0"/>
              <a:t>XMC can be system specific and stay with the platform as SBC upgraded</a:t>
            </a:r>
          </a:p>
          <a:p>
            <a:pPr lvl="1"/>
            <a:r>
              <a:rPr lang="en-US" sz="1600" b="0" dirty="0"/>
              <a:t>Use XMC for driving legacy signals</a:t>
            </a:r>
          </a:p>
          <a:p>
            <a:r>
              <a:rPr lang="en-US" sz="1800" dirty="0"/>
              <a:t>If all the needed system specific pins do not fit available XMC sites use Slot Profiles with lots of UD pins</a:t>
            </a:r>
          </a:p>
        </p:txBody>
      </p:sp>
      <p:graphicFrame>
        <p:nvGraphicFramePr>
          <p:cNvPr id="4" name="Object 3"/>
          <p:cNvGraphicFramePr>
            <a:graphicFrameLocks noChangeAspect="1"/>
          </p:cNvGraphicFramePr>
          <p:nvPr>
            <p:extLst>
              <p:ext uri="{D42A27DB-BD31-4B8C-83A1-F6EECF244321}">
                <p14:modId xmlns:p14="http://schemas.microsoft.com/office/powerpoint/2010/main" val="4093176108"/>
              </p:ext>
            </p:extLst>
          </p:nvPr>
        </p:nvGraphicFramePr>
        <p:xfrm>
          <a:off x="-1588" y="1283634"/>
          <a:ext cx="4190999" cy="5531858"/>
        </p:xfrm>
        <a:graphic>
          <a:graphicData uri="http://schemas.openxmlformats.org/presentationml/2006/ole">
            <mc:AlternateContent xmlns:mc="http://schemas.openxmlformats.org/markup-compatibility/2006">
              <mc:Choice xmlns:v="urn:schemas-microsoft-com:vml" Requires="v">
                <p:oleObj spid="_x0000_s429191" name="Visio" r:id="rId4" imgW="4282369" imgH="5654119" progId="Visio.Drawing.11">
                  <p:embed/>
                </p:oleObj>
              </mc:Choice>
              <mc:Fallback>
                <p:oleObj name="Visio" r:id="rId4" imgW="4282369" imgH="5654119" progId="Visio.Drawing.11">
                  <p:embed/>
                  <p:pic>
                    <p:nvPicPr>
                      <p:cNvPr id="11" name="Object 10"/>
                      <p:cNvPicPr>
                        <a:picLocks noChangeAspect="1" noChangeArrowheads="1"/>
                      </p:cNvPicPr>
                      <p:nvPr/>
                    </p:nvPicPr>
                    <p:blipFill>
                      <a:blip r:embed="rId5"/>
                      <a:srcRect/>
                      <a:stretch>
                        <a:fillRect/>
                      </a:stretch>
                    </p:blipFill>
                    <p:spPr bwMode="auto">
                      <a:xfrm>
                        <a:off x="-1588" y="1283634"/>
                        <a:ext cx="4190999" cy="5531858"/>
                      </a:xfrm>
                      <a:prstGeom prst="rect">
                        <a:avLst/>
                      </a:prstGeom>
                      <a:solidFill>
                        <a:schemeClr val="bg1"/>
                      </a:solidFill>
                      <a:ln>
                        <a:noFill/>
                      </a:ln>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211622163"/>
              </p:ext>
            </p:extLst>
          </p:nvPr>
        </p:nvGraphicFramePr>
        <p:xfrm>
          <a:off x="8089216" y="1283634"/>
          <a:ext cx="4099609" cy="2508927"/>
        </p:xfrm>
        <a:graphic>
          <a:graphicData uri="http://schemas.openxmlformats.org/presentationml/2006/ole">
            <mc:AlternateContent xmlns:mc="http://schemas.openxmlformats.org/markup-compatibility/2006">
              <mc:Choice xmlns:v="urn:schemas-microsoft-com:vml" Requires="v">
                <p:oleObj spid="_x0000_s429192" name="Visio" r:id="rId6" imgW="4183274" imgH="2560130" progId="Visio.Drawing.11">
                  <p:embed/>
                </p:oleObj>
              </mc:Choice>
              <mc:Fallback>
                <p:oleObj name="Visio" r:id="rId6" imgW="4183274" imgH="2560130" progId="Visio.Drawing.11">
                  <p:embed/>
                  <p:pic>
                    <p:nvPicPr>
                      <p:cNvPr id="10" name="Object 9"/>
                      <p:cNvPicPr/>
                      <p:nvPr/>
                    </p:nvPicPr>
                    <p:blipFill>
                      <a:blip r:embed="rId7"/>
                      <a:stretch>
                        <a:fillRect/>
                      </a:stretch>
                    </p:blipFill>
                    <p:spPr>
                      <a:xfrm>
                        <a:off x="8089216" y="1283634"/>
                        <a:ext cx="4099609" cy="2508927"/>
                      </a:xfrm>
                      <a:prstGeom prst="rect">
                        <a:avLst/>
                      </a:prstGeom>
                    </p:spPr>
                  </p:pic>
                </p:oleObj>
              </mc:Fallback>
            </mc:AlternateContent>
          </a:graphicData>
        </a:graphic>
      </p:graphicFrame>
      <p:sp>
        <p:nvSpPr>
          <p:cNvPr id="9" name="TextBox 8"/>
          <p:cNvSpPr txBox="1"/>
          <p:nvPr/>
        </p:nvSpPr>
        <p:spPr>
          <a:xfrm>
            <a:off x="74612" y="1114772"/>
            <a:ext cx="3733799" cy="184666"/>
          </a:xfrm>
          <a:prstGeom prst="rect">
            <a:avLst/>
          </a:prstGeom>
          <a:solidFill>
            <a:schemeClr val="bg1"/>
          </a:solidFill>
        </p:spPr>
        <p:txBody>
          <a:bodyPr wrap="square" lIns="91440" tIns="0" rIns="91440" bIns="0" rtlCol="0">
            <a:spAutoFit/>
          </a:bodyPr>
          <a:lstStyle/>
          <a:p>
            <a:r>
              <a:rPr lang="en-US" sz="1200" b="1" dirty="0">
                <a:solidFill>
                  <a:srgbClr val="0070C0"/>
                </a:solidFill>
              </a:rPr>
              <a:t>SLT6-PAY-4F1Q1H4U1T1S1S1TU2U2T1H-10.6.3-n</a:t>
            </a:r>
          </a:p>
        </p:txBody>
      </p:sp>
      <p:sp>
        <p:nvSpPr>
          <p:cNvPr id="10" name="TextBox 9"/>
          <p:cNvSpPr txBox="1"/>
          <p:nvPr/>
        </p:nvSpPr>
        <p:spPr>
          <a:xfrm>
            <a:off x="8532812" y="1114772"/>
            <a:ext cx="2898361" cy="184666"/>
          </a:xfrm>
          <a:prstGeom prst="rect">
            <a:avLst/>
          </a:prstGeom>
          <a:solidFill>
            <a:schemeClr val="bg1"/>
          </a:solidFill>
        </p:spPr>
        <p:txBody>
          <a:bodyPr wrap="square" lIns="91440" tIns="0" rIns="91440" bIns="0" rtlCol="0">
            <a:spAutoFit/>
          </a:bodyPr>
          <a:lstStyle/>
          <a:p>
            <a:r>
              <a:rPr lang="en-US" sz="1200" b="1" dirty="0">
                <a:solidFill>
                  <a:srgbClr val="0070C0"/>
                </a:solidFill>
              </a:rPr>
              <a:t>SLT3-PAY-1F1F2U1TU1T1U1T-14.2.16</a:t>
            </a:r>
          </a:p>
        </p:txBody>
      </p:sp>
      <p:sp>
        <p:nvSpPr>
          <p:cNvPr id="11" name="Content Placeholder 2"/>
          <p:cNvSpPr txBox="1">
            <a:spLocks/>
          </p:cNvSpPr>
          <p:nvPr/>
        </p:nvSpPr>
        <p:spPr>
          <a:xfrm>
            <a:off x="7542212" y="1283634"/>
            <a:ext cx="4569239" cy="2405717"/>
          </a:xfrm>
          <a:prstGeom prst="rect">
            <a:avLst/>
          </a:prstGeom>
        </p:spPr>
        <p:txBody>
          <a:bodyPr/>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endParaRPr lang="en-US" sz="1800" kern="0" dirty="0"/>
          </a:p>
        </p:txBody>
      </p:sp>
      <p:sp>
        <p:nvSpPr>
          <p:cNvPr id="14" name="Rectangle 13">
            <a:hlinkClick r:id="rId8"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5" name="TextBox 14"/>
          <p:cNvSpPr txBox="1"/>
          <p:nvPr/>
        </p:nvSpPr>
        <p:spPr>
          <a:xfrm>
            <a:off x="4113212" y="6642556"/>
            <a:ext cx="5562600" cy="215444"/>
          </a:xfrm>
          <a:prstGeom prst="rect">
            <a:avLst/>
          </a:prstGeom>
          <a:noFill/>
        </p:spPr>
        <p:txBody>
          <a:bodyPr wrap="square" rtlCol="0">
            <a:spAutoFit/>
          </a:bodyPr>
          <a:lstStyle/>
          <a:p>
            <a:pPr>
              <a:defRPr/>
            </a:pPr>
            <a:r>
              <a:rPr lang="en-US" sz="800" b="1" dirty="0"/>
              <a:t>Links: </a:t>
            </a:r>
            <a:r>
              <a:rPr lang="en-US" sz="800" b="1" dirty="0">
                <a:hlinkClick r:id="rId9" action="ppaction://hlinksldjump"/>
              </a:rPr>
              <a:t>Slot Profiles added to 65.0-2019: 6U</a:t>
            </a:r>
            <a:r>
              <a:rPr lang="en-US" sz="800" b="1" dirty="0"/>
              <a:t>, </a:t>
            </a:r>
            <a:r>
              <a:rPr lang="en-US" sz="800" b="1" dirty="0">
                <a:hlinkClick r:id="rId10" action="ppaction://hlinksldjump"/>
              </a:rPr>
              <a:t>3U</a:t>
            </a:r>
            <a:r>
              <a:rPr lang="en-US" sz="800" b="1" dirty="0"/>
              <a:t>; </a:t>
            </a:r>
            <a:r>
              <a:rPr lang="en-US" sz="800" b="1" dirty="0">
                <a:hlinkClick r:id="rId11" action="ppaction://hlinksldjump"/>
              </a:rPr>
              <a:t>Isolate UD</a:t>
            </a:r>
            <a:r>
              <a:rPr lang="en-US" sz="800" b="1" dirty="0"/>
              <a:t>; </a:t>
            </a:r>
            <a:r>
              <a:rPr lang="en-US" sz="800" b="1" dirty="0">
                <a:hlinkClick r:id="rId8" action="ppaction://hlinksldjump"/>
              </a:rPr>
              <a:t>Slot Profiles with lots UD</a:t>
            </a:r>
            <a:r>
              <a:rPr lang="en-US" sz="800" b="1" dirty="0"/>
              <a:t>; </a:t>
            </a:r>
            <a:r>
              <a:rPr lang="en-US" sz="800" b="1" dirty="0">
                <a:hlinkClick r:id="rId12" action="ppaction://hlinksldjump"/>
              </a:rPr>
              <a:t>RTMs</a:t>
            </a:r>
            <a:r>
              <a:rPr lang="en-US" sz="800" b="1" dirty="0"/>
              <a:t>; </a:t>
            </a:r>
            <a:r>
              <a:rPr lang="en-US" sz="800" b="1" dirty="0">
                <a:hlinkClick r:id="rId13" action="ppaction://hlinksldjump"/>
              </a:rPr>
              <a:t>Dealing with UD</a:t>
            </a:r>
            <a:endParaRPr lang="en-US" sz="800" b="1" dirty="0"/>
          </a:p>
        </p:txBody>
      </p:sp>
    </p:spTree>
    <p:extLst>
      <p:ext uri="{BB962C8B-B14F-4D97-AF65-F5344CB8AC3E}">
        <p14:creationId xmlns:p14="http://schemas.microsoft.com/office/powerpoint/2010/main" val="383927743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706363" cy="813816"/>
          </a:xfrm>
        </p:spPr>
        <p:txBody>
          <a:bodyPr/>
          <a:lstStyle/>
          <a:p>
            <a:r>
              <a:rPr lang="en-US" sz="2400" dirty="0"/>
              <a:t>Miscellaneous Protocol Field Examples</a:t>
            </a:r>
          </a:p>
        </p:txBody>
      </p:sp>
      <p:graphicFrame>
        <p:nvGraphicFramePr>
          <p:cNvPr id="7" name="Table 6"/>
          <p:cNvGraphicFramePr>
            <a:graphicFrameLocks noGrp="1"/>
          </p:cNvGraphicFramePr>
          <p:nvPr/>
        </p:nvGraphicFramePr>
        <p:xfrm>
          <a:off x="950912" y="2039112"/>
          <a:ext cx="10287000" cy="2011680"/>
        </p:xfrm>
        <a:graphic>
          <a:graphicData uri="http://schemas.openxmlformats.org/drawingml/2006/table">
            <a:tbl>
              <a:tblPr firstRow="1" bandRow="1">
                <a:tableStyleId>{5940675A-B579-460E-94D1-54222C63F5DA}</a:tableStyleId>
              </a:tblPr>
              <a:tblGrid>
                <a:gridCol w="1714501">
                  <a:extLst>
                    <a:ext uri="{9D8B030D-6E8A-4147-A177-3AD203B41FA5}">
                      <a16:colId xmlns:a16="http://schemas.microsoft.com/office/drawing/2014/main" val="3713835304"/>
                    </a:ext>
                  </a:extLst>
                </a:gridCol>
                <a:gridCol w="8572499">
                  <a:extLst>
                    <a:ext uri="{9D8B030D-6E8A-4147-A177-3AD203B41FA5}">
                      <a16:colId xmlns:a16="http://schemas.microsoft.com/office/drawing/2014/main" val="2395844963"/>
                    </a:ext>
                  </a:extLst>
                </a:gridCol>
              </a:tblGrid>
              <a:tr h="302320">
                <a:tc>
                  <a:txBody>
                    <a:bodyPr/>
                    <a:lstStyle/>
                    <a:p>
                      <a:pPr algn="ctr"/>
                      <a:r>
                        <a:rPr lang="en-US" sz="1600" b="1" dirty="0"/>
                        <a:t>Protocol Field</a:t>
                      </a:r>
                    </a:p>
                  </a:txBody>
                  <a:tcPr marL="121888" marR="121888"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t>What the field indicates</a:t>
                      </a:r>
                    </a:p>
                  </a:txBody>
                  <a:tcPr marL="121888" marR="121888"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68731038"/>
                  </a:ext>
                </a:extLst>
              </a:tr>
              <a:tr h="29368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G1</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b="0" dirty="0">
                          <a:solidFill>
                            <a:schemeClr val="tx1"/>
                          </a:solidFill>
                        </a:rPr>
                        <a:t>Where the ANS specifies a single GPIO pin, 1 Single-Ended pin running GPIO of 5.15.1.</a:t>
                      </a: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0626665"/>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1G1</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b="0" dirty="0">
                          <a:solidFill>
                            <a:schemeClr val="tx1"/>
                          </a:solidFill>
                        </a:rPr>
                        <a:t>Where the ANS specifies 3 GPIO pins, 1 Single-Ended pin running GPIO of 5.15.1.</a:t>
                      </a: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2146359"/>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3G1</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b="0" dirty="0">
                          <a:solidFill>
                            <a:schemeClr val="tx1"/>
                          </a:solidFill>
                        </a:rPr>
                        <a:t>Where the ANS specifies 3 GPIO pins, 3 Single-Ended pins running GPIO of 5.15.1.</a:t>
                      </a: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0683063"/>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2G1</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rPr>
                        <a:t>Where the ANS specifies 3 GPIO pins, 2 Single-Ended pins running GPIO of 5.15.1.</a:t>
                      </a: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4234234"/>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1G2</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rPr>
                        <a:t>Where the ANS specifies 4 GPLVDS pairs, a single pair running GP LVDS of Section 5.15.2.</a:t>
                      </a: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4965782"/>
                  </a:ext>
                </a:extLst>
              </a:tr>
            </a:tbl>
          </a:graphicData>
        </a:graphic>
      </p:graphicFrame>
      <p:sp>
        <p:nvSpPr>
          <p:cNvPr id="4" name="Rectangle 3">
            <a:hlinkClick r:id="rId2" action="ppaction://hlinksldjump"/>
            <a:extLst>
              <a:ext uri="{FF2B5EF4-FFF2-40B4-BE49-F238E27FC236}">
                <a16:creationId xmlns:a16="http://schemas.microsoft.com/office/drawing/2014/main" id="{FCA7C5F5-136F-4700-9FEC-C2ADE6106563}"/>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31058394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ACF4D33D-8072-4043-BAC2-C6989BC6978D}"/>
              </a:ext>
            </a:extLst>
          </p:cNvPr>
          <p:cNvGraphicFramePr>
            <a:graphicFrameLocks noChangeAspect="1"/>
          </p:cNvGraphicFramePr>
          <p:nvPr>
            <p:extLst>
              <p:ext uri="{D42A27DB-BD31-4B8C-83A1-F6EECF244321}">
                <p14:modId xmlns:p14="http://schemas.microsoft.com/office/powerpoint/2010/main" val="206517902"/>
              </p:ext>
            </p:extLst>
          </p:nvPr>
        </p:nvGraphicFramePr>
        <p:xfrm>
          <a:off x="145951" y="105404"/>
          <a:ext cx="4339641" cy="2494346"/>
        </p:xfrm>
        <a:graphic>
          <a:graphicData uri="http://schemas.openxmlformats.org/presentationml/2006/ole">
            <mc:AlternateContent xmlns:mc="http://schemas.openxmlformats.org/markup-compatibility/2006">
              <mc:Choice xmlns:v="urn:schemas-microsoft-com:vml" Requires="v">
                <p:oleObj spid="_x0000_s420040" name="Visio" r:id="rId3" imgW="5493216" imgH="3157400" progId="Visio.Drawing.11">
                  <p:embed/>
                </p:oleObj>
              </mc:Choice>
              <mc:Fallback>
                <p:oleObj name="Visio" r:id="rId3" imgW="5493216" imgH="3157400" progId="Visio.Drawing.11">
                  <p:embed/>
                  <p:pic>
                    <p:nvPicPr>
                      <p:cNvPr id="0" name=""/>
                      <p:cNvPicPr/>
                      <p:nvPr/>
                    </p:nvPicPr>
                    <p:blipFill>
                      <a:blip r:embed="rId4"/>
                      <a:stretch>
                        <a:fillRect/>
                      </a:stretch>
                    </p:blipFill>
                    <p:spPr>
                      <a:xfrm>
                        <a:off x="145951" y="105404"/>
                        <a:ext cx="4339641" cy="2494346"/>
                      </a:xfrm>
                      <a:prstGeom prst="rect">
                        <a:avLst/>
                      </a:prstGeom>
                      <a:solidFill>
                        <a:schemeClr val="bg1"/>
                      </a:solidFill>
                    </p:spPr>
                  </p:pic>
                </p:oleObj>
              </mc:Fallback>
            </mc:AlternateContent>
          </a:graphicData>
        </a:graphic>
      </p:graphicFrame>
      <p:sp>
        <p:nvSpPr>
          <p:cNvPr id="2" name="Title 1"/>
          <p:cNvSpPr>
            <a:spLocks noGrp="1"/>
          </p:cNvSpPr>
          <p:nvPr>
            <p:ph type="title"/>
          </p:nvPr>
        </p:nvSpPr>
        <p:spPr>
          <a:xfrm>
            <a:off x="4799012" y="85894"/>
            <a:ext cx="6629400" cy="813816"/>
          </a:xfrm>
        </p:spPr>
        <p:txBody>
          <a:bodyPr/>
          <a:lstStyle/>
          <a:p>
            <a:r>
              <a:rPr lang="en-US" sz="2400" dirty="0"/>
              <a:t>How Smaller Pipes Map Into Larger Ports – 3U Example</a:t>
            </a:r>
          </a:p>
        </p:txBody>
      </p:sp>
      <p:graphicFrame>
        <p:nvGraphicFramePr>
          <p:cNvPr id="6" name="Object 5"/>
          <p:cNvGraphicFramePr>
            <a:graphicFrameLocks noChangeAspect="1"/>
          </p:cNvGraphicFramePr>
          <p:nvPr/>
        </p:nvGraphicFramePr>
        <p:xfrm>
          <a:off x="114067" y="2362200"/>
          <a:ext cx="3748087" cy="4059238"/>
        </p:xfrm>
        <a:graphic>
          <a:graphicData uri="http://schemas.openxmlformats.org/presentationml/2006/ole">
            <mc:AlternateContent xmlns:mc="http://schemas.openxmlformats.org/markup-compatibility/2006">
              <mc:Choice xmlns:v="urn:schemas-microsoft-com:vml" Requires="v">
                <p:oleObj spid="_x0000_s420041" name="Document" r:id="rId5" imgW="3747304" imgH="4058691" progId="Word.Document.12">
                  <p:embed/>
                </p:oleObj>
              </mc:Choice>
              <mc:Fallback>
                <p:oleObj name="Document" r:id="rId5" imgW="3747304" imgH="4058691" progId="Word.Document.12">
                  <p:embed/>
                  <p:pic>
                    <p:nvPicPr>
                      <p:cNvPr id="6" name="Object 5"/>
                      <p:cNvPicPr/>
                      <p:nvPr/>
                    </p:nvPicPr>
                    <p:blipFill>
                      <a:blip r:embed="rId6"/>
                      <a:stretch>
                        <a:fillRect/>
                      </a:stretch>
                    </p:blipFill>
                    <p:spPr>
                      <a:xfrm>
                        <a:off x="114067" y="2362200"/>
                        <a:ext cx="3748087" cy="4059238"/>
                      </a:xfrm>
                      <a:prstGeom prst="rect">
                        <a:avLst/>
                      </a:prstGeom>
                    </p:spPr>
                  </p:pic>
                </p:oleObj>
              </mc:Fallback>
            </mc:AlternateContent>
          </a:graphicData>
        </a:graphic>
      </p:graphicFrame>
      <p:sp>
        <p:nvSpPr>
          <p:cNvPr id="7" name="Rectangle 6">
            <a:hlinkClick r:id="" action="ppaction://noaction"/>
          </p:cNvPr>
          <p:cNvSpPr/>
          <p:nvPr/>
        </p:nvSpPr>
        <p:spPr bwMode="auto">
          <a:xfrm>
            <a:off x="0" y="35346"/>
            <a:ext cx="227012" cy="1031454"/>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3" name="Content Placeholder 2"/>
          <p:cNvSpPr>
            <a:spLocks noGrp="1"/>
          </p:cNvSpPr>
          <p:nvPr>
            <p:ph idx="1"/>
          </p:nvPr>
        </p:nvSpPr>
        <p:spPr>
          <a:xfrm>
            <a:off x="4341813" y="978718"/>
            <a:ext cx="7543800" cy="5345882"/>
          </a:xfrm>
        </p:spPr>
        <p:txBody>
          <a:bodyPr/>
          <a:lstStyle/>
          <a:p>
            <a:pPr>
              <a:lnSpc>
                <a:spcPct val="100000"/>
              </a:lnSpc>
              <a:spcBef>
                <a:spcPts val="1000"/>
              </a:spcBef>
            </a:pPr>
            <a:r>
              <a:rPr lang="en-US" sz="1400" dirty="0"/>
              <a:t>When larger pipes are repartitioned into smaller pipes </a:t>
            </a:r>
            <a:r>
              <a:rPr lang="en-US" sz="1400" dirty="0">
                <a:hlinkClick r:id="rId7" action="ppaction://hlinksldjump"/>
              </a:rPr>
              <a:t>[VITA</a:t>
            </a:r>
            <a:r>
              <a:rPr lang="en-US" sz="1600" dirty="0">
                <a:hlinkClick r:id="rId7" action="ppaction://hlinksldjump"/>
              </a:rPr>
              <a:t> </a:t>
            </a:r>
            <a:r>
              <a:rPr lang="en-US" sz="1400" dirty="0">
                <a:hlinkClick r:id="rId7" action="ppaction://hlinksldjump"/>
              </a:rPr>
              <a:t>65.0]</a:t>
            </a:r>
            <a:r>
              <a:rPr lang="en-US" sz="1400" dirty="0"/>
              <a:t> has Rules making clear which of the smaller pipes must be present if they are not all present</a:t>
            </a:r>
          </a:p>
          <a:p>
            <a:pPr>
              <a:lnSpc>
                <a:spcPct val="100000"/>
              </a:lnSpc>
              <a:spcBef>
                <a:spcPts val="1000"/>
              </a:spcBef>
            </a:pPr>
            <a:r>
              <a:rPr lang="en-US" sz="1400" dirty="0"/>
              <a:t>For example if the Fat Pipe of</a:t>
            </a:r>
            <a:br>
              <a:rPr lang="en-US" sz="1400" dirty="0"/>
            </a:br>
            <a:r>
              <a:rPr lang="en-US" sz="1400" dirty="0"/>
              <a:t>SLT3-PAY-1F1U1S1S1U1U1K-14.6.14-n (shown on left) is repartitioned, it must be repartitioned in accordance with the table on the left</a:t>
            </a:r>
            <a:endParaRPr lang="en-US" sz="1200" dirty="0"/>
          </a:p>
          <a:p>
            <a:pPr>
              <a:lnSpc>
                <a:spcPct val="100000"/>
              </a:lnSpc>
              <a:spcBef>
                <a:spcPts val="1000"/>
              </a:spcBef>
            </a:pPr>
            <a:r>
              <a:rPr lang="en-US" sz="1400" dirty="0"/>
              <a:t>Here are some examples of what various values for the Protocol Field (cLkm) would indicate, for the Data Plane Fat Pipe of this Slot Profile</a:t>
            </a:r>
          </a:p>
          <a:p>
            <a:pPr lvl="1">
              <a:lnSpc>
                <a:spcPct val="100000"/>
              </a:lnSpc>
            </a:pPr>
            <a:r>
              <a:rPr lang="en-US" sz="1200" b="0" dirty="0"/>
              <a:t>E18 – A single FP of 100GBASE-KR4</a:t>
            </a:r>
          </a:p>
          <a:p>
            <a:pPr lvl="1">
              <a:lnSpc>
                <a:spcPct val="100000"/>
              </a:lnSpc>
            </a:pPr>
            <a:r>
              <a:rPr lang="en-US" sz="1200" b="0" dirty="0"/>
              <a:t>4E7 – Four UTPs of 10GBASE-KR</a:t>
            </a:r>
          </a:p>
          <a:p>
            <a:pPr lvl="1">
              <a:lnSpc>
                <a:spcPct val="100000"/>
              </a:lnSpc>
            </a:pPr>
            <a:r>
              <a:rPr lang="en-US" sz="1200" b="0" dirty="0"/>
              <a:t>2E7 – Two UTPs of 10GBASE-KR on lane 0 (UTP1) and lane 2 (UTP2)</a:t>
            </a:r>
          </a:p>
          <a:p>
            <a:pPr lvl="1">
              <a:lnSpc>
                <a:spcPct val="100000"/>
              </a:lnSpc>
            </a:pPr>
            <a:r>
              <a:rPr lang="en-US" sz="1200" b="0" dirty="0"/>
              <a:t>3E7 – Three UTPs of 10GBASE-KR on lane 0 (UTP1), lane 2 (UTP2), and lane 1 (UTP3)</a:t>
            </a:r>
          </a:p>
          <a:p>
            <a:pPr>
              <a:lnSpc>
                <a:spcPct val="100000"/>
              </a:lnSpc>
              <a:spcBef>
                <a:spcPts val="1000"/>
              </a:spcBef>
            </a:pPr>
            <a:r>
              <a:rPr lang="en-US" sz="1400" dirty="0"/>
              <a:t>There are cases, such as switches, where the Data Plane can be partitioned into a variable number of FPs and UTPs; in such cases the ports are assigned as follows:</a:t>
            </a:r>
          </a:p>
          <a:p>
            <a:pPr lvl="1">
              <a:lnSpc>
                <a:spcPct val="100000"/>
              </a:lnSpc>
            </a:pPr>
            <a:r>
              <a:rPr lang="en-US" sz="1200" dirty="0"/>
              <a:t>If there is just one width,</a:t>
            </a:r>
            <a:r>
              <a:rPr lang="en-US" sz="1200" b="0" dirty="0"/>
              <a:t> take the lowest number ports for the first field and then keep working your way up for the next field.</a:t>
            </a:r>
          </a:p>
          <a:p>
            <a:pPr lvl="2">
              <a:lnSpc>
                <a:spcPct val="100000"/>
              </a:lnSpc>
              <a:spcBef>
                <a:spcPts val="100"/>
              </a:spcBef>
            </a:pPr>
            <a:r>
              <a:rPr lang="en-US" sz="1200" b="0" dirty="0"/>
              <a:t>If there are multiple signal names, treat the first listed as the lowest</a:t>
            </a:r>
          </a:p>
          <a:p>
            <a:pPr lvl="2">
              <a:lnSpc>
                <a:spcPct val="100000"/>
              </a:lnSpc>
              <a:spcBef>
                <a:spcPts val="100"/>
              </a:spcBef>
            </a:pPr>
            <a:r>
              <a:rPr lang="en-US" sz="1200" b="0" dirty="0"/>
              <a:t>For examples of this see slide </a:t>
            </a:r>
            <a:r>
              <a:rPr lang="en-US" sz="1200" b="0" dirty="0">
                <a:hlinkClick r:id="rId8" action="ppaction://hlinksldjump"/>
              </a:rPr>
              <a:t>Examples of Repartitioning Ports – Among Ports of Same Width</a:t>
            </a:r>
            <a:endParaRPr lang="en-US" sz="1200" b="0" dirty="0"/>
          </a:p>
          <a:p>
            <a:pPr lvl="1">
              <a:lnSpc>
                <a:spcPct val="100000"/>
              </a:lnSpc>
            </a:pPr>
            <a:r>
              <a:rPr lang="en-US" sz="1200" dirty="0"/>
              <a:t>There are two different sizes,</a:t>
            </a:r>
            <a:r>
              <a:rPr lang="en-US" sz="1200" b="0" dirty="0"/>
              <a:t> using the appropriate sizes first for both fields, then start repartition starting with the lowest numbered ports.</a:t>
            </a:r>
          </a:p>
          <a:p>
            <a:pPr lvl="2">
              <a:lnSpc>
                <a:spcPct val="100000"/>
              </a:lnSpc>
              <a:spcBef>
                <a:spcPts val="100"/>
              </a:spcBef>
            </a:pPr>
            <a:r>
              <a:rPr lang="en-US" sz="1200" b="0" dirty="0"/>
              <a:t>For examples of this see slide </a:t>
            </a:r>
            <a:r>
              <a:rPr lang="en-US" sz="1200" b="0" dirty="0">
                <a:hlinkClick r:id="rId9" action="ppaction://hlinksldjump"/>
              </a:rPr>
              <a:t>Examples of Repartitioning Ports – Among Ports of Two Sizes</a:t>
            </a:r>
            <a:endParaRPr lang="en-US" sz="1200" b="0" dirty="0"/>
          </a:p>
          <a:p>
            <a:pPr lvl="1">
              <a:lnSpc>
                <a:spcPct val="100000"/>
              </a:lnSpc>
              <a:spcBef>
                <a:spcPts val="400"/>
              </a:spcBef>
            </a:pPr>
            <a:r>
              <a:rPr lang="en-US" sz="1200" b="0" dirty="0"/>
              <a:t>If there is a field with no ports, use “N” (No Connection) to indicated this</a:t>
            </a:r>
          </a:p>
        </p:txBody>
      </p:sp>
      <p:sp>
        <p:nvSpPr>
          <p:cNvPr id="8" name="Rectangle 7">
            <a:hlinkClick r:id="rId10" action="ppaction://hlinksldjump"/>
            <a:extLst>
              <a:ext uri="{FF2B5EF4-FFF2-40B4-BE49-F238E27FC236}">
                <a16:creationId xmlns:a16="http://schemas.microsoft.com/office/drawing/2014/main" id="{03967379-AE7D-4A66-9089-A7C1E563E5CD}"/>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84865402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624507E9-CB0D-4E31-B0CB-9386C0D7CA95}"/>
              </a:ext>
            </a:extLst>
          </p:cNvPr>
          <p:cNvGraphicFramePr>
            <a:graphicFrameLocks noChangeAspect="1"/>
          </p:cNvGraphicFramePr>
          <p:nvPr>
            <p:extLst>
              <p:ext uri="{D42A27DB-BD31-4B8C-83A1-F6EECF244321}">
                <p14:modId xmlns:p14="http://schemas.microsoft.com/office/powerpoint/2010/main" val="249804836"/>
              </p:ext>
            </p:extLst>
          </p:nvPr>
        </p:nvGraphicFramePr>
        <p:xfrm>
          <a:off x="330200" y="2886075"/>
          <a:ext cx="11528425" cy="3349625"/>
        </p:xfrm>
        <a:graphic>
          <a:graphicData uri="http://schemas.openxmlformats.org/presentationml/2006/ole">
            <mc:AlternateContent xmlns:mc="http://schemas.openxmlformats.org/markup-compatibility/2006">
              <mc:Choice xmlns:v="urn:schemas-microsoft-com:vml" Requires="v">
                <p:oleObj spid="_x0000_s419042" name="Worksheet" r:id="rId4" imgW="16383071" imgH="4754927" progId="Excel.Sheet.12">
                  <p:embed/>
                </p:oleObj>
              </mc:Choice>
              <mc:Fallback>
                <p:oleObj name="Worksheet" r:id="rId4" imgW="16383071" imgH="4754927" progId="Excel.Sheet.12">
                  <p:embed/>
                  <p:pic>
                    <p:nvPicPr>
                      <p:cNvPr id="0" name=""/>
                      <p:cNvPicPr/>
                      <p:nvPr/>
                    </p:nvPicPr>
                    <p:blipFill>
                      <a:blip r:embed="rId5"/>
                      <a:stretch>
                        <a:fillRect/>
                      </a:stretch>
                    </p:blipFill>
                    <p:spPr>
                      <a:xfrm>
                        <a:off x="330200" y="2886075"/>
                        <a:ext cx="11528425" cy="3349625"/>
                      </a:xfrm>
                      <a:prstGeom prst="rect">
                        <a:avLst/>
                      </a:prstGeom>
                    </p:spPr>
                  </p:pic>
                </p:oleObj>
              </mc:Fallback>
            </mc:AlternateContent>
          </a:graphicData>
        </a:graphic>
      </p:graphicFrame>
      <p:sp>
        <p:nvSpPr>
          <p:cNvPr id="2" name="Title 1"/>
          <p:cNvSpPr>
            <a:spLocks noGrp="1"/>
          </p:cNvSpPr>
          <p:nvPr>
            <p:ph type="title"/>
          </p:nvPr>
        </p:nvSpPr>
        <p:spPr>
          <a:xfrm>
            <a:off x="4037012" y="100584"/>
            <a:ext cx="7772400" cy="813816"/>
          </a:xfrm>
        </p:spPr>
        <p:txBody>
          <a:bodyPr/>
          <a:lstStyle/>
          <a:p>
            <a:r>
              <a:rPr lang="en-US" sz="2400" dirty="0"/>
              <a:t>Alternative Naming Structure (ANS)</a:t>
            </a:r>
          </a:p>
        </p:txBody>
      </p:sp>
      <p:sp>
        <p:nvSpPr>
          <p:cNvPr id="9" name="Freeform 8"/>
          <p:cNvSpPr/>
          <p:nvPr/>
        </p:nvSpPr>
        <p:spPr bwMode="auto">
          <a:xfrm>
            <a:off x="11038664" y="1219200"/>
            <a:ext cx="989695" cy="4800600"/>
          </a:xfrm>
          <a:custGeom>
            <a:avLst/>
            <a:gdLst>
              <a:gd name="connsiteX0" fmla="*/ 0 w 3880412"/>
              <a:gd name="connsiteY0" fmla="*/ 213429 h 2813955"/>
              <a:gd name="connsiteX1" fmla="*/ 3326860 w 3880412"/>
              <a:gd name="connsiteY1" fmla="*/ 219914 h 2813955"/>
              <a:gd name="connsiteX2" fmla="*/ 3871609 w 3880412"/>
              <a:gd name="connsiteY2" fmla="*/ 2483216 h 2813955"/>
              <a:gd name="connsiteX3" fmla="*/ 3612205 w 3880412"/>
              <a:gd name="connsiteY3" fmla="*/ 2755590 h 2813955"/>
              <a:gd name="connsiteX0" fmla="*/ 0 w 3877784"/>
              <a:gd name="connsiteY0" fmla="*/ 213429 h 2830557"/>
              <a:gd name="connsiteX1" fmla="*/ 3326860 w 3877784"/>
              <a:gd name="connsiteY1" fmla="*/ 219914 h 2830557"/>
              <a:gd name="connsiteX2" fmla="*/ 3871609 w 3877784"/>
              <a:gd name="connsiteY2" fmla="*/ 2483216 h 2830557"/>
              <a:gd name="connsiteX3" fmla="*/ 3579185 w 3877784"/>
              <a:gd name="connsiteY3" fmla="*/ 2778450 h 2830557"/>
              <a:gd name="connsiteX0" fmla="*/ 0 w 3907513"/>
              <a:gd name="connsiteY0" fmla="*/ 184187 h 2759060"/>
              <a:gd name="connsiteX1" fmla="*/ 3326860 w 3907513"/>
              <a:gd name="connsiteY1" fmla="*/ 190672 h 2759060"/>
              <a:gd name="connsiteX2" fmla="*/ 3902089 w 3907513"/>
              <a:gd name="connsiteY2" fmla="*/ 2032334 h 2759060"/>
              <a:gd name="connsiteX3" fmla="*/ 3579185 w 3907513"/>
              <a:gd name="connsiteY3" fmla="*/ 2749208 h 2759060"/>
              <a:gd name="connsiteX0" fmla="*/ 0 w 3904211"/>
              <a:gd name="connsiteY0" fmla="*/ 184187 h 2759060"/>
              <a:gd name="connsiteX1" fmla="*/ 3326860 w 3904211"/>
              <a:gd name="connsiteY1" fmla="*/ 190672 h 2759060"/>
              <a:gd name="connsiteX2" fmla="*/ 3902089 w 3904211"/>
              <a:gd name="connsiteY2" fmla="*/ 2032334 h 2759060"/>
              <a:gd name="connsiteX3" fmla="*/ 3579185 w 3904211"/>
              <a:gd name="connsiteY3" fmla="*/ 2749208 h 2759060"/>
              <a:gd name="connsiteX0" fmla="*/ 0 w 3905351"/>
              <a:gd name="connsiteY0" fmla="*/ 184187 h 2749208"/>
              <a:gd name="connsiteX1" fmla="*/ 3326860 w 3905351"/>
              <a:gd name="connsiteY1" fmla="*/ 190672 h 2749208"/>
              <a:gd name="connsiteX2" fmla="*/ 3902089 w 3905351"/>
              <a:gd name="connsiteY2" fmla="*/ 2032334 h 2749208"/>
              <a:gd name="connsiteX3" fmla="*/ 3579185 w 3905351"/>
              <a:gd name="connsiteY3" fmla="*/ 2749208 h 2749208"/>
              <a:gd name="connsiteX0" fmla="*/ 0 w 3904211"/>
              <a:gd name="connsiteY0" fmla="*/ 184187 h 2749208"/>
              <a:gd name="connsiteX1" fmla="*/ 3326860 w 3904211"/>
              <a:gd name="connsiteY1" fmla="*/ 190672 h 2749208"/>
              <a:gd name="connsiteX2" fmla="*/ 3902089 w 3904211"/>
              <a:gd name="connsiteY2" fmla="*/ 2032334 h 2749208"/>
              <a:gd name="connsiteX3" fmla="*/ 3579185 w 3904211"/>
              <a:gd name="connsiteY3" fmla="*/ 2749208 h 2749208"/>
              <a:gd name="connsiteX0" fmla="*/ 0 w 3904211"/>
              <a:gd name="connsiteY0" fmla="*/ 184187 h 2749208"/>
              <a:gd name="connsiteX1" fmla="*/ 3326860 w 3904211"/>
              <a:gd name="connsiteY1" fmla="*/ 190672 h 2749208"/>
              <a:gd name="connsiteX2" fmla="*/ 3902089 w 3904211"/>
              <a:gd name="connsiteY2" fmla="*/ 2032334 h 2749208"/>
              <a:gd name="connsiteX3" fmla="*/ 3579185 w 3904211"/>
              <a:gd name="connsiteY3" fmla="*/ 2749208 h 2749208"/>
              <a:gd name="connsiteX0" fmla="*/ 0 w 3909739"/>
              <a:gd name="connsiteY0" fmla="*/ 184187 h 2749208"/>
              <a:gd name="connsiteX1" fmla="*/ 3326860 w 3909739"/>
              <a:gd name="connsiteY1" fmla="*/ 190672 h 2749208"/>
              <a:gd name="connsiteX2" fmla="*/ 3902089 w 3909739"/>
              <a:gd name="connsiteY2" fmla="*/ 2032334 h 2749208"/>
              <a:gd name="connsiteX3" fmla="*/ 3579185 w 3909739"/>
              <a:gd name="connsiteY3" fmla="*/ 2749208 h 2749208"/>
              <a:gd name="connsiteX0" fmla="*/ 0 w 3905729"/>
              <a:gd name="connsiteY0" fmla="*/ 184187 h 2749208"/>
              <a:gd name="connsiteX1" fmla="*/ 3326860 w 3905729"/>
              <a:gd name="connsiteY1" fmla="*/ 190672 h 2749208"/>
              <a:gd name="connsiteX2" fmla="*/ 3902089 w 3905729"/>
              <a:gd name="connsiteY2" fmla="*/ 2032334 h 2749208"/>
              <a:gd name="connsiteX3" fmla="*/ 3579185 w 3905729"/>
              <a:gd name="connsiteY3" fmla="*/ 2749208 h 2749208"/>
              <a:gd name="connsiteX0" fmla="*/ 0 w 3908062"/>
              <a:gd name="connsiteY0" fmla="*/ 184187 h 2749208"/>
              <a:gd name="connsiteX1" fmla="*/ 3326860 w 3908062"/>
              <a:gd name="connsiteY1" fmla="*/ 190672 h 2749208"/>
              <a:gd name="connsiteX2" fmla="*/ 3902089 w 3908062"/>
              <a:gd name="connsiteY2" fmla="*/ 2032334 h 2749208"/>
              <a:gd name="connsiteX3" fmla="*/ 3579185 w 3908062"/>
              <a:gd name="connsiteY3" fmla="*/ 2749208 h 2749208"/>
              <a:gd name="connsiteX0" fmla="*/ 0 w 3906111"/>
              <a:gd name="connsiteY0" fmla="*/ 184187 h 2749208"/>
              <a:gd name="connsiteX1" fmla="*/ 3326860 w 3906111"/>
              <a:gd name="connsiteY1" fmla="*/ 190672 h 2749208"/>
              <a:gd name="connsiteX2" fmla="*/ 3902089 w 3906111"/>
              <a:gd name="connsiteY2" fmla="*/ 2032334 h 2749208"/>
              <a:gd name="connsiteX3" fmla="*/ 3579185 w 3906111"/>
              <a:gd name="connsiteY3" fmla="*/ 2749208 h 2749208"/>
              <a:gd name="connsiteX0" fmla="*/ 0 w 3915478"/>
              <a:gd name="connsiteY0" fmla="*/ 189237 h 2754258"/>
              <a:gd name="connsiteX1" fmla="*/ 3326860 w 3915478"/>
              <a:gd name="connsiteY1" fmla="*/ 195722 h 2754258"/>
              <a:gd name="connsiteX2" fmla="*/ 3912249 w 3915478"/>
              <a:gd name="connsiteY2" fmla="*/ 2111044 h 2754258"/>
              <a:gd name="connsiteX3" fmla="*/ 3579185 w 3915478"/>
              <a:gd name="connsiteY3" fmla="*/ 2754258 h 2754258"/>
              <a:gd name="connsiteX0" fmla="*/ 0 w 3927358"/>
              <a:gd name="connsiteY0" fmla="*/ 192035 h 2757056"/>
              <a:gd name="connsiteX1" fmla="*/ 3326860 w 3927358"/>
              <a:gd name="connsiteY1" fmla="*/ 198520 h 2757056"/>
              <a:gd name="connsiteX2" fmla="*/ 3924949 w 3927358"/>
              <a:gd name="connsiteY2" fmla="*/ 2154482 h 2757056"/>
              <a:gd name="connsiteX3" fmla="*/ 3579185 w 3927358"/>
              <a:gd name="connsiteY3" fmla="*/ 2757056 h 2757056"/>
              <a:gd name="connsiteX0" fmla="*/ 0 w 3915478"/>
              <a:gd name="connsiteY0" fmla="*/ 195544 h 2760565"/>
              <a:gd name="connsiteX1" fmla="*/ 3326860 w 3915478"/>
              <a:gd name="connsiteY1" fmla="*/ 202029 h 2760565"/>
              <a:gd name="connsiteX2" fmla="*/ 3912249 w 3915478"/>
              <a:gd name="connsiteY2" fmla="*/ 2208791 h 2760565"/>
              <a:gd name="connsiteX3" fmla="*/ 3579185 w 3915478"/>
              <a:gd name="connsiteY3" fmla="*/ 2760565 h 2760565"/>
              <a:gd name="connsiteX0" fmla="*/ 0 w 3928968"/>
              <a:gd name="connsiteY0" fmla="*/ 171161 h 2736182"/>
              <a:gd name="connsiteX1" fmla="*/ 3451320 w 3928968"/>
              <a:gd name="connsiteY1" fmla="*/ 220826 h 2736182"/>
              <a:gd name="connsiteX2" fmla="*/ 3912249 w 3928968"/>
              <a:gd name="connsiteY2" fmla="*/ 2184408 h 2736182"/>
              <a:gd name="connsiteX3" fmla="*/ 3579185 w 3928968"/>
              <a:gd name="connsiteY3" fmla="*/ 2736182 h 2736182"/>
              <a:gd name="connsiteX0" fmla="*/ 0 w 3961897"/>
              <a:gd name="connsiteY0" fmla="*/ 73292 h 2638313"/>
              <a:gd name="connsiteX1" fmla="*/ 3451320 w 3961897"/>
              <a:gd name="connsiteY1" fmla="*/ 122957 h 2638313"/>
              <a:gd name="connsiteX2" fmla="*/ 3912249 w 3961897"/>
              <a:gd name="connsiteY2" fmla="*/ 2086539 h 2638313"/>
              <a:gd name="connsiteX3" fmla="*/ 3579185 w 3961897"/>
              <a:gd name="connsiteY3" fmla="*/ 2638313 h 2638313"/>
              <a:gd name="connsiteX0" fmla="*/ 0 w 3961897"/>
              <a:gd name="connsiteY0" fmla="*/ 0 h 2565021"/>
              <a:gd name="connsiteX1" fmla="*/ 3451320 w 3961897"/>
              <a:gd name="connsiteY1" fmla="*/ 49665 h 2565021"/>
              <a:gd name="connsiteX2" fmla="*/ 3912249 w 3961897"/>
              <a:gd name="connsiteY2" fmla="*/ 2013247 h 2565021"/>
              <a:gd name="connsiteX3" fmla="*/ 3579185 w 3961897"/>
              <a:gd name="connsiteY3" fmla="*/ 2565021 h 2565021"/>
              <a:gd name="connsiteX0" fmla="*/ 0 w 3931015"/>
              <a:gd name="connsiteY0" fmla="*/ 0 h 2565021"/>
              <a:gd name="connsiteX1" fmla="*/ 3296380 w 3931015"/>
              <a:gd name="connsiteY1" fmla="*/ 42045 h 2565021"/>
              <a:gd name="connsiteX2" fmla="*/ 3912249 w 3931015"/>
              <a:gd name="connsiteY2" fmla="*/ 2013247 h 2565021"/>
              <a:gd name="connsiteX3" fmla="*/ 3579185 w 3931015"/>
              <a:gd name="connsiteY3" fmla="*/ 2565021 h 2565021"/>
              <a:gd name="connsiteX0" fmla="*/ 0 w 3929613"/>
              <a:gd name="connsiteY0" fmla="*/ 0 h 2565021"/>
              <a:gd name="connsiteX1" fmla="*/ 3316700 w 3929613"/>
              <a:gd name="connsiteY1" fmla="*/ 39505 h 2565021"/>
              <a:gd name="connsiteX2" fmla="*/ 3912249 w 3929613"/>
              <a:gd name="connsiteY2" fmla="*/ 2013247 h 2565021"/>
              <a:gd name="connsiteX3" fmla="*/ 3579185 w 3929613"/>
              <a:gd name="connsiteY3" fmla="*/ 2565021 h 2565021"/>
              <a:gd name="connsiteX0" fmla="*/ 0 w 3929613"/>
              <a:gd name="connsiteY0" fmla="*/ 0 h 2565021"/>
              <a:gd name="connsiteX1" fmla="*/ 3316700 w 3929613"/>
              <a:gd name="connsiteY1" fmla="*/ 39505 h 2565021"/>
              <a:gd name="connsiteX2" fmla="*/ 3912249 w 3929613"/>
              <a:gd name="connsiteY2" fmla="*/ 2013247 h 2565021"/>
              <a:gd name="connsiteX3" fmla="*/ 3579185 w 3929613"/>
              <a:gd name="connsiteY3" fmla="*/ 2565021 h 2565021"/>
              <a:gd name="connsiteX0" fmla="*/ 0 w 3917515"/>
              <a:gd name="connsiteY0" fmla="*/ 0 h 2565021"/>
              <a:gd name="connsiteX1" fmla="*/ 3509740 w 3917515"/>
              <a:gd name="connsiteY1" fmla="*/ 36965 h 2565021"/>
              <a:gd name="connsiteX2" fmla="*/ 3912249 w 3917515"/>
              <a:gd name="connsiteY2" fmla="*/ 2013247 h 2565021"/>
              <a:gd name="connsiteX3" fmla="*/ 3579185 w 3917515"/>
              <a:gd name="connsiteY3" fmla="*/ 2565021 h 2565021"/>
              <a:gd name="connsiteX0" fmla="*/ 0 w 3917765"/>
              <a:gd name="connsiteY0" fmla="*/ 0 h 2565021"/>
              <a:gd name="connsiteX1" fmla="*/ 3494500 w 3917765"/>
              <a:gd name="connsiteY1" fmla="*/ 153805 h 2565021"/>
              <a:gd name="connsiteX2" fmla="*/ 3912249 w 3917765"/>
              <a:gd name="connsiteY2" fmla="*/ 2013247 h 2565021"/>
              <a:gd name="connsiteX3" fmla="*/ 3579185 w 3917765"/>
              <a:gd name="connsiteY3" fmla="*/ 2565021 h 2565021"/>
              <a:gd name="connsiteX0" fmla="*/ 0 w 4162703"/>
              <a:gd name="connsiteY0" fmla="*/ 0 h 2565021"/>
              <a:gd name="connsiteX1" fmla="*/ 3494500 w 4162703"/>
              <a:gd name="connsiteY1" fmla="*/ 153805 h 2565021"/>
              <a:gd name="connsiteX2" fmla="*/ 3912249 w 4162703"/>
              <a:gd name="connsiteY2" fmla="*/ 2013247 h 2565021"/>
              <a:gd name="connsiteX3" fmla="*/ 3579185 w 4162703"/>
              <a:gd name="connsiteY3" fmla="*/ 2565021 h 2565021"/>
              <a:gd name="connsiteX0" fmla="*/ 0 w 4082463"/>
              <a:gd name="connsiteY0" fmla="*/ 0 h 2565021"/>
              <a:gd name="connsiteX1" fmla="*/ 3367500 w 4082463"/>
              <a:gd name="connsiteY1" fmla="*/ 148725 h 2565021"/>
              <a:gd name="connsiteX2" fmla="*/ 3912249 w 4082463"/>
              <a:gd name="connsiteY2" fmla="*/ 2013247 h 2565021"/>
              <a:gd name="connsiteX3" fmla="*/ 3579185 w 4082463"/>
              <a:gd name="connsiteY3" fmla="*/ 2565021 h 2565021"/>
              <a:gd name="connsiteX0" fmla="*/ 0 w 3973458"/>
              <a:gd name="connsiteY0" fmla="*/ 0 h 2565021"/>
              <a:gd name="connsiteX1" fmla="*/ 2702020 w 3973458"/>
              <a:gd name="connsiteY1" fmla="*/ 87765 h 2565021"/>
              <a:gd name="connsiteX2" fmla="*/ 3912249 w 3973458"/>
              <a:gd name="connsiteY2" fmla="*/ 2013247 h 2565021"/>
              <a:gd name="connsiteX3" fmla="*/ 3579185 w 3973458"/>
              <a:gd name="connsiteY3" fmla="*/ 2565021 h 2565021"/>
              <a:gd name="connsiteX0" fmla="*/ 0 w 3973458"/>
              <a:gd name="connsiteY0" fmla="*/ 13619 h 2578640"/>
              <a:gd name="connsiteX1" fmla="*/ 2702020 w 3973458"/>
              <a:gd name="connsiteY1" fmla="*/ 101384 h 2578640"/>
              <a:gd name="connsiteX2" fmla="*/ 3912249 w 3973458"/>
              <a:gd name="connsiteY2" fmla="*/ 2026866 h 2578640"/>
              <a:gd name="connsiteX3" fmla="*/ 3579185 w 3973458"/>
              <a:gd name="connsiteY3" fmla="*/ 2578640 h 2578640"/>
              <a:gd name="connsiteX0" fmla="*/ 0 w 3952373"/>
              <a:gd name="connsiteY0" fmla="*/ 44875 h 2609896"/>
              <a:gd name="connsiteX1" fmla="*/ 2994120 w 3952373"/>
              <a:gd name="connsiteY1" fmla="*/ 84380 h 2609896"/>
              <a:gd name="connsiteX2" fmla="*/ 3912249 w 3952373"/>
              <a:gd name="connsiteY2" fmla="*/ 2058122 h 2609896"/>
              <a:gd name="connsiteX3" fmla="*/ 3579185 w 3952373"/>
              <a:gd name="connsiteY3" fmla="*/ 2609896 h 2609896"/>
              <a:gd name="connsiteX0" fmla="*/ 0 w 3936191"/>
              <a:gd name="connsiteY0" fmla="*/ 50326 h 2615347"/>
              <a:gd name="connsiteX1" fmla="*/ 3545300 w 3936191"/>
              <a:gd name="connsiteY1" fmla="*/ 82211 h 2615347"/>
              <a:gd name="connsiteX2" fmla="*/ 3912249 w 3936191"/>
              <a:gd name="connsiteY2" fmla="*/ 2063573 h 2615347"/>
              <a:gd name="connsiteX3" fmla="*/ 3579185 w 3936191"/>
              <a:gd name="connsiteY3" fmla="*/ 2615347 h 2615347"/>
              <a:gd name="connsiteX0" fmla="*/ 0 w 3933096"/>
              <a:gd name="connsiteY0" fmla="*/ 0 h 2565021"/>
              <a:gd name="connsiteX1" fmla="*/ 3537680 w 3933096"/>
              <a:gd name="connsiteY1" fmla="*/ 199525 h 2565021"/>
              <a:gd name="connsiteX2" fmla="*/ 3912249 w 3933096"/>
              <a:gd name="connsiteY2" fmla="*/ 2013247 h 2565021"/>
              <a:gd name="connsiteX3" fmla="*/ 3579185 w 3933096"/>
              <a:gd name="connsiteY3" fmla="*/ 2565021 h 2565021"/>
              <a:gd name="connsiteX0" fmla="*/ 0 w 3918572"/>
              <a:gd name="connsiteY0" fmla="*/ 0 h 2565021"/>
              <a:gd name="connsiteX1" fmla="*/ 3481800 w 3918572"/>
              <a:gd name="connsiteY1" fmla="*/ 199525 h 2565021"/>
              <a:gd name="connsiteX2" fmla="*/ 3912249 w 3918572"/>
              <a:gd name="connsiteY2" fmla="*/ 2013247 h 2565021"/>
              <a:gd name="connsiteX3" fmla="*/ 3579185 w 3918572"/>
              <a:gd name="connsiteY3" fmla="*/ 2565021 h 2565021"/>
              <a:gd name="connsiteX0" fmla="*/ 0 w 3918572"/>
              <a:gd name="connsiteY0" fmla="*/ 0 h 2565021"/>
              <a:gd name="connsiteX1" fmla="*/ 3481800 w 3918572"/>
              <a:gd name="connsiteY1" fmla="*/ 199525 h 2565021"/>
              <a:gd name="connsiteX2" fmla="*/ 3912249 w 3918572"/>
              <a:gd name="connsiteY2" fmla="*/ 2013247 h 2565021"/>
              <a:gd name="connsiteX3" fmla="*/ 3579185 w 3918572"/>
              <a:gd name="connsiteY3" fmla="*/ 2565021 h 2565021"/>
              <a:gd name="connsiteX0" fmla="*/ 0 w 3918572"/>
              <a:gd name="connsiteY0" fmla="*/ 0 h 2565021"/>
              <a:gd name="connsiteX1" fmla="*/ 3481800 w 3918572"/>
              <a:gd name="connsiteY1" fmla="*/ 199525 h 2565021"/>
              <a:gd name="connsiteX2" fmla="*/ 3912249 w 3918572"/>
              <a:gd name="connsiteY2" fmla="*/ 2013247 h 2565021"/>
              <a:gd name="connsiteX3" fmla="*/ 3579185 w 3918572"/>
              <a:gd name="connsiteY3" fmla="*/ 2565021 h 2565021"/>
              <a:gd name="connsiteX0" fmla="*/ 0 w 3936821"/>
              <a:gd name="connsiteY0" fmla="*/ 0 h 2565021"/>
              <a:gd name="connsiteX1" fmla="*/ 3594535 w 3936821"/>
              <a:gd name="connsiteY1" fmla="*/ 168763 h 2565021"/>
              <a:gd name="connsiteX2" fmla="*/ 3912249 w 3936821"/>
              <a:gd name="connsiteY2" fmla="*/ 2013247 h 2565021"/>
              <a:gd name="connsiteX3" fmla="*/ 3579185 w 3936821"/>
              <a:gd name="connsiteY3" fmla="*/ 2565021 h 2565021"/>
              <a:gd name="connsiteX0" fmla="*/ 0 w 3918572"/>
              <a:gd name="connsiteY0" fmla="*/ 0 h 2565021"/>
              <a:gd name="connsiteX1" fmla="*/ 3519473 w 3918572"/>
              <a:gd name="connsiteY1" fmla="*/ 168763 h 2565021"/>
              <a:gd name="connsiteX2" fmla="*/ 3912249 w 3918572"/>
              <a:gd name="connsiteY2" fmla="*/ 2013247 h 2565021"/>
              <a:gd name="connsiteX3" fmla="*/ 3579185 w 3918572"/>
              <a:gd name="connsiteY3" fmla="*/ 2565021 h 2565021"/>
              <a:gd name="connsiteX0" fmla="*/ 0 w 3914189"/>
              <a:gd name="connsiteY0" fmla="*/ 0 h 2565021"/>
              <a:gd name="connsiteX1" fmla="*/ 3519473 w 3914189"/>
              <a:gd name="connsiteY1" fmla="*/ 168763 h 2565021"/>
              <a:gd name="connsiteX2" fmla="*/ 3912249 w 3914189"/>
              <a:gd name="connsiteY2" fmla="*/ 2013247 h 2565021"/>
              <a:gd name="connsiteX3" fmla="*/ 3579185 w 3914189"/>
              <a:gd name="connsiteY3" fmla="*/ 2565021 h 2565021"/>
              <a:gd name="connsiteX0" fmla="*/ 0 w 3926186"/>
              <a:gd name="connsiteY0" fmla="*/ 0 h 2565021"/>
              <a:gd name="connsiteX1" fmla="*/ 3519473 w 3926186"/>
              <a:gd name="connsiteY1" fmla="*/ 168763 h 2565021"/>
              <a:gd name="connsiteX2" fmla="*/ 3912249 w 3926186"/>
              <a:gd name="connsiteY2" fmla="*/ 2013247 h 2565021"/>
              <a:gd name="connsiteX3" fmla="*/ 3579185 w 3926186"/>
              <a:gd name="connsiteY3" fmla="*/ 2565021 h 2565021"/>
              <a:gd name="connsiteX0" fmla="*/ 0 w 1779416"/>
              <a:gd name="connsiteY0" fmla="*/ 114696 h 2534103"/>
              <a:gd name="connsiteX1" fmla="*/ 1385873 w 1779416"/>
              <a:gd name="connsiteY1" fmla="*/ 137845 h 2534103"/>
              <a:gd name="connsiteX2" fmla="*/ 1778649 w 1779416"/>
              <a:gd name="connsiteY2" fmla="*/ 1982329 h 2534103"/>
              <a:gd name="connsiteX3" fmla="*/ 1445585 w 1779416"/>
              <a:gd name="connsiteY3" fmla="*/ 2534103 h 2534103"/>
              <a:gd name="connsiteX0" fmla="*/ 0 w 1890841"/>
              <a:gd name="connsiteY0" fmla="*/ 35927 h 2455334"/>
              <a:gd name="connsiteX1" fmla="*/ 1747823 w 1890841"/>
              <a:gd name="connsiteY1" fmla="*/ 177599 h 2455334"/>
              <a:gd name="connsiteX2" fmla="*/ 1778649 w 1890841"/>
              <a:gd name="connsiteY2" fmla="*/ 1903560 h 2455334"/>
              <a:gd name="connsiteX3" fmla="*/ 1445585 w 1890841"/>
              <a:gd name="connsiteY3" fmla="*/ 2455334 h 2455334"/>
              <a:gd name="connsiteX0" fmla="*/ 0 w 1815338"/>
              <a:gd name="connsiteY0" fmla="*/ 26630 h 2446037"/>
              <a:gd name="connsiteX1" fmla="*/ 1620823 w 1815338"/>
              <a:gd name="connsiteY1" fmla="*/ 185234 h 2446037"/>
              <a:gd name="connsiteX2" fmla="*/ 1778649 w 1815338"/>
              <a:gd name="connsiteY2" fmla="*/ 1894263 h 2446037"/>
              <a:gd name="connsiteX3" fmla="*/ 1445585 w 1815338"/>
              <a:gd name="connsiteY3" fmla="*/ 2446037 h 2446037"/>
              <a:gd name="connsiteX0" fmla="*/ 0 w 1783451"/>
              <a:gd name="connsiteY0" fmla="*/ 0 h 2419407"/>
              <a:gd name="connsiteX1" fmla="*/ 1620823 w 1783451"/>
              <a:gd name="connsiteY1" fmla="*/ 158604 h 2419407"/>
              <a:gd name="connsiteX2" fmla="*/ 1778649 w 1783451"/>
              <a:gd name="connsiteY2" fmla="*/ 1867633 h 2419407"/>
              <a:gd name="connsiteX3" fmla="*/ 1445585 w 1783451"/>
              <a:gd name="connsiteY3" fmla="*/ 2419407 h 2419407"/>
              <a:gd name="connsiteX0" fmla="*/ 0 w 476254"/>
              <a:gd name="connsiteY0" fmla="*/ 28334 h 2444102"/>
              <a:gd name="connsiteX1" fmla="*/ 310638 w 476254"/>
              <a:gd name="connsiteY1" fmla="*/ 183299 h 2444102"/>
              <a:gd name="connsiteX2" fmla="*/ 468464 w 476254"/>
              <a:gd name="connsiteY2" fmla="*/ 1892328 h 2444102"/>
              <a:gd name="connsiteX3" fmla="*/ 135400 w 476254"/>
              <a:gd name="connsiteY3" fmla="*/ 2444102 h 2444102"/>
              <a:gd name="connsiteX0" fmla="*/ 0 w 535996"/>
              <a:gd name="connsiteY0" fmla="*/ 0 h 2415768"/>
              <a:gd name="connsiteX1" fmla="*/ 453939 w 535996"/>
              <a:gd name="connsiteY1" fmla="*/ 245942 h 2415768"/>
              <a:gd name="connsiteX2" fmla="*/ 468464 w 535996"/>
              <a:gd name="connsiteY2" fmla="*/ 1863994 h 2415768"/>
              <a:gd name="connsiteX3" fmla="*/ 135400 w 535996"/>
              <a:gd name="connsiteY3" fmla="*/ 2415768 h 2415768"/>
              <a:gd name="connsiteX0" fmla="*/ 0 w 558483"/>
              <a:gd name="connsiteY0" fmla="*/ 0 h 2415768"/>
              <a:gd name="connsiteX1" fmla="*/ 453939 w 558483"/>
              <a:gd name="connsiteY1" fmla="*/ 245942 h 2415768"/>
              <a:gd name="connsiteX2" fmla="*/ 468464 w 558483"/>
              <a:gd name="connsiteY2" fmla="*/ 1863994 h 2415768"/>
              <a:gd name="connsiteX3" fmla="*/ 135400 w 558483"/>
              <a:gd name="connsiteY3" fmla="*/ 2415768 h 2415768"/>
              <a:gd name="connsiteX0" fmla="*/ 0 w 473356"/>
              <a:gd name="connsiteY0" fmla="*/ 0 h 2415768"/>
              <a:gd name="connsiteX1" fmla="*/ 453939 w 473356"/>
              <a:gd name="connsiteY1" fmla="*/ 245942 h 2415768"/>
              <a:gd name="connsiteX2" fmla="*/ 468464 w 473356"/>
              <a:gd name="connsiteY2" fmla="*/ 1863994 h 2415768"/>
              <a:gd name="connsiteX3" fmla="*/ 135400 w 473356"/>
              <a:gd name="connsiteY3" fmla="*/ 2415768 h 2415768"/>
              <a:gd name="connsiteX0" fmla="*/ 0 w 693343"/>
              <a:gd name="connsiteY0" fmla="*/ 0 h 2422223"/>
              <a:gd name="connsiteX1" fmla="*/ 638007 w 693343"/>
              <a:gd name="connsiteY1" fmla="*/ 252397 h 2422223"/>
              <a:gd name="connsiteX2" fmla="*/ 652532 w 693343"/>
              <a:gd name="connsiteY2" fmla="*/ 1870449 h 2422223"/>
              <a:gd name="connsiteX3" fmla="*/ 319468 w 693343"/>
              <a:gd name="connsiteY3" fmla="*/ 2422223 h 2422223"/>
              <a:gd name="connsiteX0" fmla="*/ 0 w 693343"/>
              <a:gd name="connsiteY0" fmla="*/ 1986 h 2424209"/>
              <a:gd name="connsiteX1" fmla="*/ 638007 w 693343"/>
              <a:gd name="connsiteY1" fmla="*/ 254383 h 2424209"/>
              <a:gd name="connsiteX2" fmla="*/ 652532 w 693343"/>
              <a:gd name="connsiteY2" fmla="*/ 1872435 h 2424209"/>
              <a:gd name="connsiteX3" fmla="*/ 319468 w 693343"/>
              <a:gd name="connsiteY3" fmla="*/ 2424209 h 2424209"/>
              <a:gd name="connsiteX0" fmla="*/ 0 w 693343"/>
              <a:gd name="connsiteY0" fmla="*/ 0 h 2422223"/>
              <a:gd name="connsiteX1" fmla="*/ 638007 w 693343"/>
              <a:gd name="connsiteY1" fmla="*/ 252397 h 2422223"/>
              <a:gd name="connsiteX2" fmla="*/ 652532 w 693343"/>
              <a:gd name="connsiteY2" fmla="*/ 1870449 h 2422223"/>
              <a:gd name="connsiteX3" fmla="*/ 319468 w 693343"/>
              <a:gd name="connsiteY3" fmla="*/ 2422223 h 2422223"/>
              <a:gd name="connsiteX0" fmla="*/ 0 w 693343"/>
              <a:gd name="connsiteY0" fmla="*/ 0 h 2422223"/>
              <a:gd name="connsiteX1" fmla="*/ 638007 w 693343"/>
              <a:gd name="connsiteY1" fmla="*/ 252397 h 2422223"/>
              <a:gd name="connsiteX2" fmla="*/ 652532 w 693343"/>
              <a:gd name="connsiteY2" fmla="*/ 1870449 h 2422223"/>
              <a:gd name="connsiteX3" fmla="*/ 319468 w 693343"/>
              <a:gd name="connsiteY3" fmla="*/ 2422223 h 2422223"/>
              <a:gd name="connsiteX0" fmla="*/ 0 w 581095"/>
              <a:gd name="connsiteY0" fmla="*/ 0 h 2464496"/>
              <a:gd name="connsiteX1" fmla="*/ 533347 w 581095"/>
              <a:gd name="connsiteY1" fmla="*/ 294670 h 2464496"/>
              <a:gd name="connsiteX2" fmla="*/ 547872 w 581095"/>
              <a:gd name="connsiteY2" fmla="*/ 1912722 h 2464496"/>
              <a:gd name="connsiteX3" fmla="*/ 214808 w 581095"/>
              <a:gd name="connsiteY3" fmla="*/ 2464496 h 2464496"/>
              <a:gd name="connsiteX0" fmla="*/ 0 w 581095"/>
              <a:gd name="connsiteY0" fmla="*/ 0 h 2464496"/>
              <a:gd name="connsiteX1" fmla="*/ 533347 w 581095"/>
              <a:gd name="connsiteY1" fmla="*/ 294670 h 2464496"/>
              <a:gd name="connsiteX2" fmla="*/ 547872 w 581095"/>
              <a:gd name="connsiteY2" fmla="*/ 1912722 h 2464496"/>
              <a:gd name="connsiteX3" fmla="*/ 214808 w 581095"/>
              <a:gd name="connsiteY3" fmla="*/ 2464496 h 2464496"/>
              <a:gd name="connsiteX0" fmla="*/ 0 w 581095"/>
              <a:gd name="connsiteY0" fmla="*/ 0 h 2464496"/>
              <a:gd name="connsiteX1" fmla="*/ 533347 w 581095"/>
              <a:gd name="connsiteY1" fmla="*/ 294670 h 2464496"/>
              <a:gd name="connsiteX2" fmla="*/ 547872 w 581095"/>
              <a:gd name="connsiteY2" fmla="*/ 1912722 h 2464496"/>
              <a:gd name="connsiteX3" fmla="*/ 214808 w 581095"/>
              <a:gd name="connsiteY3" fmla="*/ 2464496 h 2464496"/>
              <a:gd name="connsiteX0" fmla="*/ 0 w 629772"/>
              <a:gd name="connsiteY0" fmla="*/ 0 h 2464496"/>
              <a:gd name="connsiteX1" fmla="*/ 597413 w 629772"/>
              <a:gd name="connsiteY1" fmla="*/ 470262 h 2464496"/>
              <a:gd name="connsiteX2" fmla="*/ 547872 w 629772"/>
              <a:gd name="connsiteY2" fmla="*/ 1912722 h 2464496"/>
              <a:gd name="connsiteX3" fmla="*/ 214808 w 629772"/>
              <a:gd name="connsiteY3" fmla="*/ 2464496 h 2464496"/>
              <a:gd name="connsiteX0" fmla="*/ 245304 w 385134"/>
              <a:gd name="connsiteY0" fmla="*/ 0 h 2407030"/>
              <a:gd name="connsiteX1" fmla="*/ 382605 w 385134"/>
              <a:gd name="connsiteY1" fmla="*/ 412796 h 2407030"/>
              <a:gd name="connsiteX2" fmla="*/ 333064 w 385134"/>
              <a:gd name="connsiteY2" fmla="*/ 1855256 h 2407030"/>
              <a:gd name="connsiteX3" fmla="*/ 0 w 385134"/>
              <a:gd name="connsiteY3" fmla="*/ 2407030 h 2407030"/>
              <a:gd name="connsiteX0" fmla="*/ 245304 w 394679"/>
              <a:gd name="connsiteY0" fmla="*/ 0 h 2407030"/>
              <a:gd name="connsiteX1" fmla="*/ 382605 w 394679"/>
              <a:gd name="connsiteY1" fmla="*/ 412796 h 2407030"/>
              <a:gd name="connsiteX2" fmla="*/ 333064 w 394679"/>
              <a:gd name="connsiteY2" fmla="*/ 1855256 h 2407030"/>
              <a:gd name="connsiteX3" fmla="*/ 0 w 394679"/>
              <a:gd name="connsiteY3" fmla="*/ 2407030 h 2407030"/>
              <a:gd name="connsiteX0" fmla="*/ 245304 w 385494"/>
              <a:gd name="connsiteY0" fmla="*/ 0 h 2407030"/>
              <a:gd name="connsiteX1" fmla="*/ 365132 w 385494"/>
              <a:gd name="connsiteY1" fmla="*/ 763981 h 2407030"/>
              <a:gd name="connsiteX2" fmla="*/ 333064 w 385494"/>
              <a:gd name="connsiteY2" fmla="*/ 1855256 h 2407030"/>
              <a:gd name="connsiteX3" fmla="*/ 0 w 385494"/>
              <a:gd name="connsiteY3" fmla="*/ 2407030 h 2407030"/>
              <a:gd name="connsiteX0" fmla="*/ 245304 w 392119"/>
              <a:gd name="connsiteY0" fmla="*/ 0 h 2407030"/>
              <a:gd name="connsiteX1" fmla="*/ 365132 w 392119"/>
              <a:gd name="connsiteY1" fmla="*/ 763981 h 2407030"/>
              <a:gd name="connsiteX2" fmla="*/ 333064 w 392119"/>
              <a:gd name="connsiteY2" fmla="*/ 1855256 h 2407030"/>
              <a:gd name="connsiteX3" fmla="*/ 0 w 392119"/>
              <a:gd name="connsiteY3" fmla="*/ 2407030 h 2407030"/>
              <a:gd name="connsiteX0" fmla="*/ 245304 w 389883"/>
              <a:gd name="connsiteY0" fmla="*/ 0 h 2407030"/>
              <a:gd name="connsiteX1" fmla="*/ 365132 w 389883"/>
              <a:gd name="connsiteY1" fmla="*/ 763981 h 2407030"/>
              <a:gd name="connsiteX2" fmla="*/ 333064 w 389883"/>
              <a:gd name="connsiteY2" fmla="*/ 1855256 h 2407030"/>
              <a:gd name="connsiteX3" fmla="*/ 0 w 389883"/>
              <a:gd name="connsiteY3" fmla="*/ 2407030 h 2407030"/>
              <a:gd name="connsiteX0" fmla="*/ 245304 w 418143"/>
              <a:gd name="connsiteY0" fmla="*/ 0 h 2407030"/>
              <a:gd name="connsiteX1" fmla="*/ 411725 w 418143"/>
              <a:gd name="connsiteY1" fmla="*/ 763981 h 2407030"/>
              <a:gd name="connsiteX2" fmla="*/ 333064 w 418143"/>
              <a:gd name="connsiteY2" fmla="*/ 1855256 h 2407030"/>
              <a:gd name="connsiteX3" fmla="*/ 0 w 418143"/>
              <a:gd name="connsiteY3" fmla="*/ 2407030 h 2407030"/>
              <a:gd name="connsiteX0" fmla="*/ 245304 w 389883"/>
              <a:gd name="connsiteY0" fmla="*/ 0 h 2407030"/>
              <a:gd name="connsiteX1" fmla="*/ 365132 w 389883"/>
              <a:gd name="connsiteY1" fmla="*/ 767173 h 2407030"/>
              <a:gd name="connsiteX2" fmla="*/ 333064 w 389883"/>
              <a:gd name="connsiteY2" fmla="*/ 1855256 h 2407030"/>
              <a:gd name="connsiteX3" fmla="*/ 0 w 389883"/>
              <a:gd name="connsiteY3" fmla="*/ 2407030 h 2407030"/>
              <a:gd name="connsiteX0" fmla="*/ 245304 w 369373"/>
              <a:gd name="connsiteY0" fmla="*/ 0 h 2407030"/>
              <a:gd name="connsiteX1" fmla="*/ 365132 w 369373"/>
              <a:gd name="connsiteY1" fmla="*/ 767173 h 2407030"/>
              <a:gd name="connsiteX2" fmla="*/ 333064 w 369373"/>
              <a:gd name="connsiteY2" fmla="*/ 1855256 h 2407030"/>
              <a:gd name="connsiteX3" fmla="*/ 0 w 369373"/>
              <a:gd name="connsiteY3" fmla="*/ 2407030 h 2407030"/>
              <a:gd name="connsiteX0" fmla="*/ 90118 w 378770"/>
              <a:gd name="connsiteY0" fmla="*/ 0 h 2375191"/>
              <a:gd name="connsiteX1" fmla="*/ 365132 w 378770"/>
              <a:gd name="connsiteY1" fmla="*/ 735334 h 2375191"/>
              <a:gd name="connsiteX2" fmla="*/ 333064 w 378770"/>
              <a:gd name="connsiteY2" fmla="*/ 1823417 h 2375191"/>
              <a:gd name="connsiteX3" fmla="*/ 0 w 378770"/>
              <a:gd name="connsiteY3" fmla="*/ 2375191 h 2375191"/>
              <a:gd name="connsiteX0" fmla="*/ 90118 w 378770"/>
              <a:gd name="connsiteY0" fmla="*/ 0 h 2375191"/>
              <a:gd name="connsiteX1" fmla="*/ 365132 w 378770"/>
              <a:gd name="connsiteY1" fmla="*/ 735334 h 2375191"/>
              <a:gd name="connsiteX2" fmla="*/ 333064 w 378770"/>
              <a:gd name="connsiteY2" fmla="*/ 1823417 h 2375191"/>
              <a:gd name="connsiteX3" fmla="*/ 0 w 378770"/>
              <a:gd name="connsiteY3" fmla="*/ 2375191 h 2375191"/>
              <a:gd name="connsiteX0" fmla="*/ 90118 w 388660"/>
              <a:gd name="connsiteY0" fmla="*/ 0 h 2375191"/>
              <a:gd name="connsiteX1" fmla="*/ 365132 w 388660"/>
              <a:gd name="connsiteY1" fmla="*/ 735334 h 2375191"/>
              <a:gd name="connsiteX2" fmla="*/ 366318 w 388660"/>
              <a:gd name="connsiteY2" fmla="*/ 1831908 h 2375191"/>
              <a:gd name="connsiteX3" fmla="*/ 0 w 388660"/>
              <a:gd name="connsiteY3" fmla="*/ 2375191 h 2375191"/>
              <a:gd name="connsiteX0" fmla="*/ 90118 w 372234"/>
              <a:gd name="connsiteY0" fmla="*/ 0 h 2375191"/>
              <a:gd name="connsiteX1" fmla="*/ 365132 w 372234"/>
              <a:gd name="connsiteY1" fmla="*/ 735334 h 2375191"/>
              <a:gd name="connsiteX2" fmla="*/ 366318 w 372234"/>
              <a:gd name="connsiteY2" fmla="*/ 1831908 h 2375191"/>
              <a:gd name="connsiteX3" fmla="*/ 0 w 372234"/>
              <a:gd name="connsiteY3" fmla="*/ 2375191 h 2375191"/>
              <a:gd name="connsiteX0" fmla="*/ 0 w 917836"/>
              <a:gd name="connsiteY0" fmla="*/ 0 h 2386749"/>
              <a:gd name="connsiteX1" fmla="*/ 851792 w 917836"/>
              <a:gd name="connsiteY1" fmla="*/ 746892 h 2386749"/>
              <a:gd name="connsiteX2" fmla="*/ 852978 w 917836"/>
              <a:gd name="connsiteY2" fmla="*/ 1843466 h 2386749"/>
              <a:gd name="connsiteX3" fmla="*/ 486660 w 917836"/>
              <a:gd name="connsiteY3" fmla="*/ 2386749 h 2386749"/>
              <a:gd name="connsiteX0" fmla="*/ 0 w 863817"/>
              <a:gd name="connsiteY0" fmla="*/ 0 h 2375191"/>
              <a:gd name="connsiteX1" fmla="*/ 801492 w 863817"/>
              <a:gd name="connsiteY1" fmla="*/ 735334 h 2375191"/>
              <a:gd name="connsiteX2" fmla="*/ 802678 w 863817"/>
              <a:gd name="connsiteY2" fmla="*/ 1831908 h 2375191"/>
              <a:gd name="connsiteX3" fmla="*/ 436360 w 863817"/>
              <a:gd name="connsiteY3" fmla="*/ 2375191 h 2375191"/>
              <a:gd name="connsiteX0" fmla="*/ 0 w 863817"/>
              <a:gd name="connsiteY0" fmla="*/ 0 h 2375191"/>
              <a:gd name="connsiteX1" fmla="*/ 801492 w 863817"/>
              <a:gd name="connsiteY1" fmla="*/ 735334 h 2375191"/>
              <a:gd name="connsiteX2" fmla="*/ 802678 w 863817"/>
              <a:gd name="connsiteY2" fmla="*/ 1831908 h 2375191"/>
              <a:gd name="connsiteX3" fmla="*/ 436360 w 863817"/>
              <a:gd name="connsiteY3" fmla="*/ 2375191 h 2375191"/>
            </a:gdLst>
            <a:ahLst/>
            <a:cxnLst>
              <a:cxn ang="0">
                <a:pos x="connsiteX0" y="connsiteY0"/>
              </a:cxn>
              <a:cxn ang="0">
                <a:pos x="connsiteX1" y="connsiteY1"/>
              </a:cxn>
              <a:cxn ang="0">
                <a:pos x="connsiteX2" y="connsiteY2"/>
              </a:cxn>
              <a:cxn ang="0">
                <a:pos x="connsiteX3" y="connsiteY3"/>
              </a:cxn>
            </a:cxnLst>
            <a:rect l="l" t="t" r="r" b="b"/>
            <a:pathLst>
              <a:path w="863817" h="2375191">
                <a:moveTo>
                  <a:pt x="0" y="0"/>
                </a:moveTo>
                <a:cubicBezTo>
                  <a:pt x="616200" y="59326"/>
                  <a:pt x="667712" y="430016"/>
                  <a:pt x="801492" y="735334"/>
                </a:cubicBezTo>
                <a:cubicBezTo>
                  <a:pt x="935272" y="1040652"/>
                  <a:pt x="813742" y="1424578"/>
                  <a:pt x="802678" y="1831908"/>
                </a:cubicBezTo>
                <a:cubicBezTo>
                  <a:pt x="771142" y="2239238"/>
                  <a:pt x="798120" y="2374110"/>
                  <a:pt x="436360" y="2375191"/>
                </a:cubicBezTo>
              </a:path>
            </a:pathLst>
          </a:custGeom>
          <a:noFill/>
          <a:ln w="25400" cap="flat" cmpd="sng" algn="ctr">
            <a:solidFill>
              <a:srgbClr val="0070C0"/>
            </a:solidFill>
            <a:prstDash val="solid"/>
            <a:round/>
            <a:headEnd type="none" w="sm" len="sm"/>
            <a:tailEnd type="stealth" w="lg" len="lg"/>
          </a:ln>
          <a:effectLst/>
        </p:spPr>
        <p:txBody>
          <a:bodyPr rtlCol="0" anchor="ctr"/>
          <a:lstStyle/>
          <a:p>
            <a:pPr algn="ctr"/>
            <a:endParaRPr lang="en-US" dirty="0"/>
          </a:p>
        </p:txBody>
      </p:sp>
      <p:sp>
        <p:nvSpPr>
          <p:cNvPr id="10" name="Freeform 9"/>
          <p:cNvSpPr/>
          <p:nvPr/>
        </p:nvSpPr>
        <p:spPr bwMode="auto">
          <a:xfrm>
            <a:off x="11002080" y="2207554"/>
            <a:ext cx="710149" cy="1069046"/>
          </a:xfrm>
          <a:custGeom>
            <a:avLst/>
            <a:gdLst>
              <a:gd name="connsiteX0" fmla="*/ 0 w 3880412"/>
              <a:gd name="connsiteY0" fmla="*/ 213429 h 2813955"/>
              <a:gd name="connsiteX1" fmla="*/ 3326860 w 3880412"/>
              <a:gd name="connsiteY1" fmla="*/ 219914 h 2813955"/>
              <a:gd name="connsiteX2" fmla="*/ 3871609 w 3880412"/>
              <a:gd name="connsiteY2" fmla="*/ 2483216 h 2813955"/>
              <a:gd name="connsiteX3" fmla="*/ 3612205 w 3880412"/>
              <a:gd name="connsiteY3" fmla="*/ 2755590 h 2813955"/>
              <a:gd name="connsiteX0" fmla="*/ 0 w 3877784"/>
              <a:gd name="connsiteY0" fmla="*/ 213429 h 2830557"/>
              <a:gd name="connsiteX1" fmla="*/ 3326860 w 3877784"/>
              <a:gd name="connsiteY1" fmla="*/ 219914 h 2830557"/>
              <a:gd name="connsiteX2" fmla="*/ 3871609 w 3877784"/>
              <a:gd name="connsiteY2" fmla="*/ 2483216 h 2830557"/>
              <a:gd name="connsiteX3" fmla="*/ 3579185 w 3877784"/>
              <a:gd name="connsiteY3" fmla="*/ 2778450 h 2830557"/>
              <a:gd name="connsiteX0" fmla="*/ 0 w 3907513"/>
              <a:gd name="connsiteY0" fmla="*/ 184187 h 2759060"/>
              <a:gd name="connsiteX1" fmla="*/ 3326860 w 3907513"/>
              <a:gd name="connsiteY1" fmla="*/ 190672 h 2759060"/>
              <a:gd name="connsiteX2" fmla="*/ 3902089 w 3907513"/>
              <a:gd name="connsiteY2" fmla="*/ 2032334 h 2759060"/>
              <a:gd name="connsiteX3" fmla="*/ 3579185 w 3907513"/>
              <a:gd name="connsiteY3" fmla="*/ 2749208 h 2759060"/>
              <a:gd name="connsiteX0" fmla="*/ 0 w 3904211"/>
              <a:gd name="connsiteY0" fmla="*/ 184187 h 2759060"/>
              <a:gd name="connsiteX1" fmla="*/ 3326860 w 3904211"/>
              <a:gd name="connsiteY1" fmla="*/ 190672 h 2759060"/>
              <a:gd name="connsiteX2" fmla="*/ 3902089 w 3904211"/>
              <a:gd name="connsiteY2" fmla="*/ 2032334 h 2759060"/>
              <a:gd name="connsiteX3" fmla="*/ 3579185 w 3904211"/>
              <a:gd name="connsiteY3" fmla="*/ 2749208 h 2759060"/>
              <a:gd name="connsiteX0" fmla="*/ 0 w 3905351"/>
              <a:gd name="connsiteY0" fmla="*/ 184187 h 2749208"/>
              <a:gd name="connsiteX1" fmla="*/ 3326860 w 3905351"/>
              <a:gd name="connsiteY1" fmla="*/ 190672 h 2749208"/>
              <a:gd name="connsiteX2" fmla="*/ 3902089 w 3905351"/>
              <a:gd name="connsiteY2" fmla="*/ 2032334 h 2749208"/>
              <a:gd name="connsiteX3" fmla="*/ 3579185 w 3905351"/>
              <a:gd name="connsiteY3" fmla="*/ 2749208 h 2749208"/>
              <a:gd name="connsiteX0" fmla="*/ 0 w 3904211"/>
              <a:gd name="connsiteY0" fmla="*/ 184187 h 2749208"/>
              <a:gd name="connsiteX1" fmla="*/ 3326860 w 3904211"/>
              <a:gd name="connsiteY1" fmla="*/ 190672 h 2749208"/>
              <a:gd name="connsiteX2" fmla="*/ 3902089 w 3904211"/>
              <a:gd name="connsiteY2" fmla="*/ 2032334 h 2749208"/>
              <a:gd name="connsiteX3" fmla="*/ 3579185 w 3904211"/>
              <a:gd name="connsiteY3" fmla="*/ 2749208 h 2749208"/>
              <a:gd name="connsiteX0" fmla="*/ 0 w 3904211"/>
              <a:gd name="connsiteY0" fmla="*/ 184187 h 2749208"/>
              <a:gd name="connsiteX1" fmla="*/ 3326860 w 3904211"/>
              <a:gd name="connsiteY1" fmla="*/ 190672 h 2749208"/>
              <a:gd name="connsiteX2" fmla="*/ 3902089 w 3904211"/>
              <a:gd name="connsiteY2" fmla="*/ 2032334 h 2749208"/>
              <a:gd name="connsiteX3" fmla="*/ 3579185 w 3904211"/>
              <a:gd name="connsiteY3" fmla="*/ 2749208 h 2749208"/>
              <a:gd name="connsiteX0" fmla="*/ 0 w 3909739"/>
              <a:gd name="connsiteY0" fmla="*/ 184187 h 2749208"/>
              <a:gd name="connsiteX1" fmla="*/ 3326860 w 3909739"/>
              <a:gd name="connsiteY1" fmla="*/ 190672 h 2749208"/>
              <a:gd name="connsiteX2" fmla="*/ 3902089 w 3909739"/>
              <a:gd name="connsiteY2" fmla="*/ 2032334 h 2749208"/>
              <a:gd name="connsiteX3" fmla="*/ 3579185 w 3909739"/>
              <a:gd name="connsiteY3" fmla="*/ 2749208 h 2749208"/>
              <a:gd name="connsiteX0" fmla="*/ 0 w 3905729"/>
              <a:gd name="connsiteY0" fmla="*/ 184187 h 2749208"/>
              <a:gd name="connsiteX1" fmla="*/ 3326860 w 3905729"/>
              <a:gd name="connsiteY1" fmla="*/ 190672 h 2749208"/>
              <a:gd name="connsiteX2" fmla="*/ 3902089 w 3905729"/>
              <a:gd name="connsiteY2" fmla="*/ 2032334 h 2749208"/>
              <a:gd name="connsiteX3" fmla="*/ 3579185 w 3905729"/>
              <a:gd name="connsiteY3" fmla="*/ 2749208 h 2749208"/>
              <a:gd name="connsiteX0" fmla="*/ 0 w 3908062"/>
              <a:gd name="connsiteY0" fmla="*/ 184187 h 2749208"/>
              <a:gd name="connsiteX1" fmla="*/ 3326860 w 3908062"/>
              <a:gd name="connsiteY1" fmla="*/ 190672 h 2749208"/>
              <a:gd name="connsiteX2" fmla="*/ 3902089 w 3908062"/>
              <a:gd name="connsiteY2" fmla="*/ 2032334 h 2749208"/>
              <a:gd name="connsiteX3" fmla="*/ 3579185 w 3908062"/>
              <a:gd name="connsiteY3" fmla="*/ 2749208 h 2749208"/>
              <a:gd name="connsiteX0" fmla="*/ 0 w 3906111"/>
              <a:gd name="connsiteY0" fmla="*/ 184187 h 2749208"/>
              <a:gd name="connsiteX1" fmla="*/ 3326860 w 3906111"/>
              <a:gd name="connsiteY1" fmla="*/ 190672 h 2749208"/>
              <a:gd name="connsiteX2" fmla="*/ 3902089 w 3906111"/>
              <a:gd name="connsiteY2" fmla="*/ 2032334 h 2749208"/>
              <a:gd name="connsiteX3" fmla="*/ 3579185 w 3906111"/>
              <a:gd name="connsiteY3" fmla="*/ 2749208 h 2749208"/>
              <a:gd name="connsiteX0" fmla="*/ 0 w 3915478"/>
              <a:gd name="connsiteY0" fmla="*/ 189237 h 2754258"/>
              <a:gd name="connsiteX1" fmla="*/ 3326860 w 3915478"/>
              <a:gd name="connsiteY1" fmla="*/ 195722 h 2754258"/>
              <a:gd name="connsiteX2" fmla="*/ 3912249 w 3915478"/>
              <a:gd name="connsiteY2" fmla="*/ 2111044 h 2754258"/>
              <a:gd name="connsiteX3" fmla="*/ 3579185 w 3915478"/>
              <a:gd name="connsiteY3" fmla="*/ 2754258 h 2754258"/>
              <a:gd name="connsiteX0" fmla="*/ 0 w 3927358"/>
              <a:gd name="connsiteY0" fmla="*/ 192035 h 2757056"/>
              <a:gd name="connsiteX1" fmla="*/ 3326860 w 3927358"/>
              <a:gd name="connsiteY1" fmla="*/ 198520 h 2757056"/>
              <a:gd name="connsiteX2" fmla="*/ 3924949 w 3927358"/>
              <a:gd name="connsiteY2" fmla="*/ 2154482 h 2757056"/>
              <a:gd name="connsiteX3" fmla="*/ 3579185 w 3927358"/>
              <a:gd name="connsiteY3" fmla="*/ 2757056 h 2757056"/>
              <a:gd name="connsiteX0" fmla="*/ 0 w 3915478"/>
              <a:gd name="connsiteY0" fmla="*/ 195544 h 2760565"/>
              <a:gd name="connsiteX1" fmla="*/ 3326860 w 3915478"/>
              <a:gd name="connsiteY1" fmla="*/ 202029 h 2760565"/>
              <a:gd name="connsiteX2" fmla="*/ 3912249 w 3915478"/>
              <a:gd name="connsiteY2" fmla="*/ 2208791 h 2760565"/>
              <a:gd name="connsiteX3" fmla="*/ 3579185 w 3915478"/>
              <a:gd name="connsiteY3" fmla="*/ 2760565 h 2760565"/>
              <a:gd name="connsiteX0" fmla="*/ 0 w 3928968"/>
              <a:gd name="connsiteY0" fmla="*/ 171161 h 2736182"/>
              <a:gd name="connsiteX1" fmla="*/ 3451320 w 3928968"/>
              <a:gd name="connsiteY1" fmla="*/ 220826 h 2736182"/>
              <a:gd name="connsiteX2" fmla="*/ 3912249 w 3928968"/>
              <a:gd name="connsiteY2" fmla="*/ 2184408 h 2736182"/>
              <a:gd name="connsiteX3" fmla="*/ 3579185 w 3928968"/>
              <a:gd name="connsiteY3" fmla="*/ 2736182 h 2736182"/>
              <a:gd name="connsiteX0" fmla="*/ 0 w 3961897"/>
              <a:gd name="connsiteY0" fmla="*/ 73292 h 2638313"/>
              <a:gd name="connsiteX1" fmla="*/ 3451320 w 3961897"/>
              <a:gd name="connsiteY1" fmla="*/ 122957 h 2638313"/>
              <a:gd name="connsiteX2" fmla="*/ 3912249 w 3961897"/>
              <a:gd name="connsiteY2" fmla="*/ 2086539 h 2638313"/>
              <a:gd name="connsiteX3" fmla="*/ 3579185 w 3961897"/>
              <a:gd name="connsiteY3" fmla="*/ 2638313 h 2638313"/>
              <a:gd name="connsiteX0" fmla="*/ 0 w 3961897"/>
              <a:gd name="connsiteY0" fmla="*/ 0 h 2565021"/>
              <a:gd name="connsiteX1" fmla="*/ 3451320 w 3961897"/>
              <a:gd name="connsiteY1" fmla="*/ 49665 h 2565021"/>
              <a:gd name="connsiteX2" fmla="*/ 3912249 w 3961897"/>
              <a:gd name="connsiteY2" fmla="*/ 2013247 h 2565021"/>
              <a:gd name="connsiteX3" fmla="*/ 3579185 w 3961897"/>
              <a:gd name="connsiteY3" fmla="*/ 2565021 h 2565021"/>
              <a:gd name="connsiteX0" fmla="*/ 0 w 3931015"/>
              <a:gd name="connsiteY0" fmla="*/ 0 h 2565021"/>
              <a:gd name="connsiteX1" fmla="*/ 3296380 w 3931015"/>
              <a:gd name="connsiteY1" fmla="*/ 42045 h 2565021"/>
              <a:gd name="connsiteX2" fmla="*/ 3912249 w 3931015"/>
              <a:gd name="connsiteY2" fmla="*/ 2013247 h 2565021"/>
              <a:gd name="connsiteX3" fmla="*/ 3579185 w 3931015"/>
              <a:gd name="connsiteY3" fmla="*/ 2565021 h 2565021"/>
              <a:gd name="connsiteX0" fmla="*/ 0 w 3929613"/>
              <a:gd name="connsiteY0" fmla="*/ 0 h 2565021"/>
              <a:gd name="connsiteX1" fmla="*/ 3316700 w 3929613"/>
              <a:gd name="connsiteY1" fmla="*/ 39505 h 2565021"/>
              <a:gd name="connsiteX2" fmla="*/ 3912249 w 3929613"/>
              <a:gd name="connsiteY2" fmla="*/ 2013247 h 2565021"/>
              <a:gd name="connsiteX3" fmla="*/ 3579185 w 3929613"/>
              <a:gd name="connsiteY3" fmla="*/ 2565021 h 2565021"/>
              <a:gd name="connsiteX0" fmla="*/ 0 w 3929613"/>
              <a:gd name="connsiteY0" fmla="*/ 0 h 2565021"/>
              <a:gd name="connsiteX1" fmla="*/ 3316700 w 3929613"/>
              <a:gd name="connsiteY1" fmla="*/ 39505 h 2565021"/>
              <a:gd name="connsiteX2" fmla="*/ 3912249 w 3929613"/>
              <a:gd name="connsiteY2" fmla="*/ 2013247 h 2565021"/>
              <a:gd name="connsiteX3" fmla="*/ 3579185 w 3929613"/>
              <a:gd name="connsiteY3" fmla="*/ 2565021 h 2565021"/>
              <a:gd name="connsiteX0" fmla="*/ 0 w 3917515"/>
              <a:gd name="connsiteY0" fmla="*/ 0 h 2565021"/>
              <a:gd name="connsiteX1" fmla="*/ 3509740 w 3917515"/>
              <a:gd name="connsiteY1" fmla="*/ 36965 h 2565021"/>
              <a:gd name="connsiteX2" fmla="*/ 3912249 w 3917515"/>
              <a:gd name="connsiteY2" fmla="*/ 2013247 h 2565021"/>
              <a:gd name="connsiteX3" fmla="*/ 3579185 w 3917515"/>
              <a:gd name="connsiteY3" fmla="*/ 2565021 h 2565021"/>
              <a:gd name="connsiteX0" fmla="*/ 0 w 3917765"/>
              <a:gd name="connsiteY0" fmla="*/ 0 h 2565021"/>
              <a:gd name="connsiteX1" fmla="*/ 3494500 w 3917765"/>
              <a:gd name="connsiteY1" fmla="*/ 153805 h 2565021"/>
              <a:gd name="connsiteX2" fmla="*/ 3912249 w 3917765"/>
              <a:gd name="connsiteY2" fmla="*/ 2013247 h 2565021"/>
              <a:gd name="connsiteX3" fmla="*/ 3579185 w 3917765"/>
              <a:gd name="connsiteY3" fmla="*/ 2565021 h 2565021"/>
              <a:gd name="connsiteX0" fmla="*/ 0 w 4162703"/>
              <a:gd name="connsiteY0" fmla="*/ 0 h 2565021"/>
              <a:gd name="connsiteX1" fmla="*/ 3494500 w 4162703"/>
              <a:gd name="connsiteY1" fmla="*/ 153805 h 2565021"/>
              <a:gd name="connsiteX2" fmla="*/ 3912249 w 4162703"/>
              <a:gd name="connsiteY2" fmla="*/ 2013247 h 2565021"/>
              <a:gd name="connsiteX3" fmla="*/ 3579185 w 4162703"/>
              <a:gd name="connsiteY3" fmla="*/ 2565021 h 2565021"/>
              <a:gd name="connsiteX0" fmla="*/ 0 w 4082463"/>
              <a:gd name="connsiteY0" fmla="*/ 0 h 2565021"/>
              <a:gd name="connsiteX1" fmla="*/ 3367500 w 4082463"/>
              <a:gd name="connsiteY1" fmla="*/ 148725 h 2565021"/>
              <a:gd name="connsiteX2" fmla="*/ 3912249 w 4082463"/>
              <a:gd name="connsiteY2" fmla="*/ 2013247 h 2565021"/>
              <a:gd name="connsiteX3" fmla="*/ 3579185 w 4082463"/>
              <a:gd name="connsiteY3" fmla="*/ 2565021 h 2565021"/>
              <a:gd name="connsiteX0" fmla="*/ 0 w 3973458"/>
              <a:gd name="connsiteY0" fmla="*/ 0 h 2565021"/>
              <a:gd name="connsiteX1" fmla="*/ 2702020 w 3973458"/>
              <a:gd name="connsiteY1" fmla="*/ 87765 h 2565021"/>
              <a:gd name="connsiteX2" fmla="*/ 3912249 w 3973458"/>
              <a:gd name="connsiteY2" fmla="*/ 2013247 h 2565021"/>
              <a:gd name="connsiteX3" fmla="*/ 3579185 w 3973458"/>
              <a:gd name="connsiteY3" fmla="*/ 2565021 h 2565021"/>
              <a:gd name="connsiteX0" fmla="*/ 0 w 3973458"/>
              <a:gd name="connsiteY0" fmla="*/ 13619 h 2578640"/>
              <a:gd name="connsiteX1" fmla="*/ 2702020 w 3973458"/>
              <a:gd name="connsiteY1" fmla="*/ 101384 h 2578640"/>
              <a:gd name="connsiteX2" fmla="*/ 3912249 w 3973458"/>
              <a:gd name="connsiteY2" fmla="*/ 2026866 h 2578640"/>
              <a:gd name="connsiteX3" fmla="*/ 3579185 w 3973458"/>
              <a:gd name="connsiteY3" fmla="*/ 2578640 h 2578640"/>
              <a:gd name="connsiteX0" fmla="*/ 0 w 3952373"/>
              <a:gd name="connsiteY0" fmla="*/ 44875 h 2609896"/>
              <a:gd name="connsiteX1" fmla="*/ 2994120 w 3952373"/>
              <a:gd name="connsiteY1" fmla="*/ 84380 h 2609896"/>
              <a:gd name="connsiteX2" fmla="*/ 3912249 w 3952373"/>
              <a:gd name="connsiteY2" fmla="*/ 2058122 h 2609896"/>
              <a:gd name="connsiteX3" fmla="*/ 3579185 w 3952373"/>
              <a:gd name="connsiteY3" fmla="*/ 2609896 h 2609896"/>
              <a:gd name="connsiteX0" fmla="*/ 0 w 3936191"/>
              <a:gd name="connsiteY0" fmla="*/ 50326 h 2615347"/>
              <a:gd name="connsiteX1" fmla="*/ 3545300 w 3936191"/>
              <a:gd name="connsiteY1" fmla="*/ 82211 h 2615347"/>
              <a:gd name="connsiteX2" fmla="*/ 3912249 w 3936191"/>
              <a:gd name="connsiteY2" fmla="*/ 2063573 h 2615347"/>
              <a:gd name="connsiteX3" fmla="*/ 3579185 w 3936191"/>
              <a:gd name="connsiteY3" fmla="*/ 2615347 h 2615347"/>
              <a:gd name="connsiteX0" fmla="*/ 0 w 3933096"/>
              <a:gd name="connsiteY0" fmla="*/ 0 h 2565021"/>
              <a:gd name="connsiteX1" fmla="*/ 3537680 w 3933096"/>
              <a:gd name="connsiteY1" fmla="*/ 199525 h 2565021"/>
              <a:gd name="connsiteX2" fmla="*/ 3912249 w 3933096"/>
              <a:gd name="connsiteY2" fmla="*/ 2013247 h 2565021"/>
              <a:gd name="connsiteX3" fmla="*/ 3579185 w 3933096"/>
              <a:gd name="connsiteY3" fmla="*/ 2565021 h 2565021"/>
              <a:gd name="connsiteX0" fmla="*/ 0 w 3918572"/>
              <a:gd name="connsiteY0" fmla="*/ 0 h 2565021"/>
              <a:gd name="connsiteX1" fmla="*/ 3481800 w 3918572"/>
              <a:gd name="connsiteY1" fmla="*/ 199525 h 2565021"/>
              <a:gd name="connsiteX2" fmla="*/ 3912249 w 3918572"/>
              <a:gd name="connsiteY2" fmla="*/ 2013247 h 2565021"/>
              <a:gd name="connsiteX3" fmla="*/ 3579185 w 3918572"/>
              <a:gd name="connsiteY3" fmla="*/ 2565021 h 2565021"/>
              <a:gd name="connsiteX0" fmla="*/ 0 w 3918572"/>
              <a:gd name="connsiteY0" fmla="*/ 0 h 2565021"/>
              <a:gd name="connsiteX1" fmla="*/ 3481800 w 3918572"/>
              <a:gd name="connsiteY1" fmla="*/ 199525 h 2565021"/>
              <a:gd name="connsiteX2" fmla="*/ 3912249 w 3918572"/>
              <a:gd name="connsiteY2" fmla="*/ 2013247 h 2565021"/>
              <a:gd name="connsiteX3" fmla="*/ 3579185 w 3918572"/>
              <a:gd name="connsiteY3" fmla="*/ 2565021 h 2565021"/>
              <a:gd name="connsiteX0" fmla="*/ 0 w 3918572"/>
              <a:gd name="connsiteY0" fmla="*/ 0 h 2565021"/>
              <a:gd name="connsiteX1" fmla="*/ 3481800 w 3918572"/>
              <a:gd name="connsiteY1" fmla="*/ 199525 h 2565021"/>
              <a:gd name="connsiteX2" fmla="*/ 3912249 w 3918572"/>
              <a:gd name="connsiteY2" fmla="*/ 2013247 h 2565021"/>
              <a:gd name="connsiteX3" fmla="*/ 3579185 w 3918572"/>
              <a:gd name="connsiteY3" fmla="*/ 2565021 h 2565021"/>
              <a:gd name="connsiteX0" fmla="*/ 0 w 3936821"/>
              <a:gd name="connsiteY0" fmla="*/ 0 h 2565021"/>
              <a:gd name="connsiteX1" fmla="*/ 3594535 w 3936821"/>
              <a:gd name="connsiteY1" fmla="*/ 168763 h 2565021"/>
              <a:gd name="connsiteX2" fmla="*/ 3912249 w 3936821"/>
              <a:gd name="connsiteY2" fmla="*/ 2013247 h 2565021"/>
              <a:gd name="connsiteX3" fmla="*/ 3579185 w 3936821"/>
              <a:gd name="connsiteY3" fmla="*/ 2565021 h 2565021"/>
              <a:gd name="connsiteX0" fmla="*/ 0 w 3918572"/>
              <a:gd name="connsiteY0" fmla="*/ 0 h 2565021"/>
              <a:gd name="connsiteX1" fmla="*/ 3519473 w 3918572"/>
              <a:gd name="connsiteY1" fmla="*/ 168763 h 2565021"/>
              <a:gd name="connsiteX2" fmla="*/ 3912249 w 3918572"/>
              <a:gd name="connsiteY2" fmla="*/ 2013247 h 2565021"/>
              <a:gd name="connsiteX3" fmla="*/ 3579185 w 3918572"/>
              <a:gd name="connsiteY3" fmla="*/ 2565021 h 2565021"/>
              <a:gd name="connsiteX0" fmla="*/ 0 w 3914189"/>
              <a:gd name="connsiteY0" fmla="*/ 0 h 2565021"/>
              <a:gd name="connsiteX1" fmla="*/ 3519473 w 3914189"/>
              <a:gd name="connsiteY1" fmla="*/ 168763 h 2565021"/>
              <a:gd name="connsiteX2" fmla="*/ 3912249 w 3914189"/>
              <a:gd name="connsiteY2" fmla="*/ 2013247 h 2565021"/>
              <a:gd name="connsiteX3" fmla="*/ 3579185 w 3914189"/>
              <a:gd name="connsiteY3" fmla="*/ 2565021 h 2565021"/>
              <a:gd name="connsiteX0" fmla="*/ 0 w 3926186"/>
              <a:gd name="connsiteY0" fmla="*/ 0 h 2565021"/>
              <a:gd name="connsiteX1" fmla="*/ 3519473 w 3926186"/>
              <a:gd name="connsiteY1" fmla="*/ 168763 h 2565021"/>
              <a:gd name="connsiteX2" fmla="*/ 3912249 w 3926186"/>
              <a:gd name="connsiteY2" fmla="*/ 2013247 h 2565021"/>
              <a:gd name="connsiteX3" fmla="*/ 3579185 w 3926186"/>
              <a:gd name="connsiteY3" fmla="*/ 2565021 h 2565021"/>
              <a:gd name="connsiteX0" fmla="*/ 0 w 902699"/>
              <a:gd name="connsiteY0" fmla="*/ 19101 h 2610430"/>
              <a:gd name="connsiteX1" fmla="*/ 509573 w 902699"/>
              <a:gd name="connsiteY1" fmla="*/ 214172 h 2610430"/>
              <a:gd name="connsiteX2" fmla="*/ 902349 w 902699"/>
              <a:gd name="connsiteY2" fmla="*/ 2058656 h 2610430"/>
              <a:gd name="connsiteX3" fmla="*/ 569285 w 902699"/>
              <a:gd name="connsiteY3" fmla="*/ 2610430 h 2610430"/>
              <a:gd name="connsiteX0" fmla="*/ 0 w 954692"/>
              <a:gd name="connsiteY0" fmla="*/ 0 h 2591329"/>
              <a:gd name="connsiteX1" fmla="*/ 877873 w 954692"/>
              <a:gd name="connsiteY1" fmla="*/ 458149 h 2591329"/>
              <a:gd name="connsiteX2" fmla="*/ 902349 w 954692"/>
              <a:gd name="connsiteY2" fmla="*/ 2039555 h 2591329"/>
              <a:gd name="connsiteX3" fmla="*/ 569285 w 954692"/>
              <a:gd name="connsiteY3" fmla="*/ 2591329 h 2591329"/>
              <a:gd name="connsiteX0" fmla="*/ 0 w 930135"/>
              <a:gd name="connsiteY0" fmla="*/ 0 h 2591329"/>
              <a:gd name="connsiteX1" fmla="*/ 877873 w 930135"/>
              <a:gd name="connsiteY1" fmla="*/ 458149 h 2591329"/>
              <a:gd name="connsiteX2" fmla="*/ 902349 w 930135"/>
              <a:gd name="connsiteY2" fmla="*/ 2039555 h 2591329"/>
              <a:gd name="connsiteX3" fmla="*/ 569285 w 930135"/>
              <a:gd name="connsiteY3" fmla="*/ 2591329 h 2591329"/>
              <a:gd name="connsiteX0" fmla="*/ 0 w 912000"/>
              <a:gd name="connsiteY0" fmla="*/ 0 h 2591329"/>
              <a:gd name="connsiteX1" fmla="*/ 839773 w 912000"/>
              <a:gd name="connsiteY1" fmla="*/ 537072 h 2591329"/>
              <a:gd name="connsiteX2" fmla="*/ 902349 w 912000"/>
              <a:gd name="connsiteY2" fmla="*/ 2039555 h 2591329"/>
              <a:gd name="connsiteX3" fmla="*/ 569285 w 912000"/>
              <a:gd name="connsiteY3" fmla="*/ 2591329 h 2591329"/>
              <a:gd name="connsiteX0" fmla="*/ 0 w 904596"/>
              <a:gd name="connsiteY0" fmla="*/ 0 h 2591329"/>
              <a:gd name="connsiteX1" fmla="*/ 839773 w 904596"/>
              <a:gd name="connsiteY1" fmla="*/ 537072 h 2591329"/>
              <a:gd name="connsiteX2" fmla="*/ 902349 w 904596"/>
              <a:gd name="connsiteY2" fmla="*/ 2039555 h 2591329"/>
              <a:gd name="connsiteX3" fmla="*/ 569285 w 904596"/>
              <a:gd name="connsiteY3" fmla="*/ 2591329 h 2591329"/>
              <a:gd name="connsiteX0" fmla="*/ 0 w 904596"/>
              <a:gd name="connsiteY0" fmla="*/ 0 h 2525559"/>
              <a:gd name="connsiteX1" fmla="*/ 839773 w 904596"/>
              <a:gd name="connsiteY1" fmla="*/ 537072 h 2525559"/>
              <a:gd name="connsiteX2" fmla="*/ 902349 w 904596"/>
              <a:gd name="connsiteY2" fmla="*/ 2039555 h 2525559"/>
              <a:gd name="connsiteX3" fmla="*/ 550235 w 904596"/>
              <a:gd name="connsiteY3" fmla="*/ 2525559 h 2525559"/>
              <a:gd name="connsiteX0" fmla="*/ 0 w 904596"/>
              <a:gd name="connsiteY0" fmla="*/ 0 h 2525559"/>
              <a:gd name="connsiteX1" fmla="*/ 839773 w 904596"/>
              <a:gd name="connsiteY1" fmla="*/ 537072 h 2525559"/>
              <a:gd name="connsiteX2" fmla="*/ 902349 w 904596"/>
              <a:gd name="connsiteY2" fmla="*/ 2039555 h 2525559"/>
              <a:gd name="connsiteX3" fmla="*/ 550235 w 904596"/>
              <a:gd name="connsiteY3" fmla="*/ 2525559 h 2525559"/>
              <a:gd name="connsiteX0" fmla="*/ 0 w 694101"/>
              <a:gd name="connsiteY0" fmla="*/ 0 h 2821927"/>
              <a:gd name="connsiteX1" fmla="*/ 615838 w 694101"/>
              <a:gd name="connsiteY1" fmla="*/ 833440 h 2821927"/>
              <a:gd name="connsiteX2" fmla="*/ 678414 w 694101"/>
              <a:gd name="connsiteY2" fmla="*/ 2335923 h 2821927"/>
              <a:gd name="connsiteX3" fmla="*/ 326300 w 694101"/>
              <a:gd name="connsiteY3" fmla="*/ 2821927 h 2821927"/>
              <a:gd name="connsiteX0" fmla="*/ 0 w 694101"/>
              <a:gd name="connsiteY0" fmla="*/ 0 h 2821927"/>
              <a:gd name="connsiteX1" fmla="*/ 615838 w 694101"/>
              <a:gd name="connsiteY1" fmla="*/ 833440 h 2821927"/>
              <a:gd name="connsiteX2" fmla="*/ 678414 w 694101"/>
              <a:gd name="connsiteY2" fmla="*/ 2335923 h 2821927"/>
              <a:gd name="connsiteX3" fmla="*/ 326300 w 694101"/>
              <a:gd name="connsiteY3" fmla="*/ 2821927 h 2821927"/>
              <a:gd name="connsiteX0" fmla="*/ 0 w 694101"/>
              <a:gd name="connsiteY0" fmla="*/ 0 h 2821927"/>
              <a:gd name="connsiteX1" fmla="*/ 615838 w 694101"/>
              <a:gd name="connsiteY1" fmla="*/ 833440 h 2821927"/>
              <a:gd name="connsiteX2" fmla="*/ 678414 w 694101"/>
              <a:gd name="connsiteY2" fmla="*/ 2335923 h 2821927"/>
              <a:gd name="connsiteX3" fmla="*/ 326300 w 694101"/>
              <a:gd name="connsiteY3" fmla="*/ 2821927 h 2821927"/>
              <a:gd name="connsiteX0" fmla="*/ 0 w 699898"/>
              <a:gd name="connsiteY0" fmla="*/ 0 h 2821927"/>
              <a:gd name="connsiteX1" fmla="*/ 628279 w 699898"/>
              <a:gd name="connsiteY1" fmla="*/ 794784 h 2821927"/>
              <a:gd name="connsiteX2" fmla="*/ 678414 w 699898"/>
              <a:gd name="connsiteY2" fmla="*/ 2335923 h 2821927"/>
              <a:gd name="connsiteX3" fmla="*/ 326300 w 699898"/>
              <a:gd name="connsiteY3" fmla="*/ 2821927 h 2821927"/>
              <a:gd name="connsiteX0" fmla="*/ 0 w 691101"/>
              <a:gd name="connsiteY0" fmla="*/ 0 h 2821927"/>
              <a:gd name="connsiteX1" fmla="*/ 628279 w 691101"/>
              <a:gd name="connsiteY1" fmla="*/ 794784 h 2821927"/>
              <a:gd name="connsiteX2" fmla="*/ 678414 w 691101"/>
              <a:gd name="connsiteY2" fmla="*/ 2335923 h 2821927"/>
              <a:gd name="connsiteX3" fmla="*/ 326300 w 691101"/>
              <a:gd name="connsiteY3" fmla="*/ 2821927 h 2821927"/>
              <a:gd name="connsiteX0" fmla="*/ 0 w 683312"/>
              <a:gd name="connsiteY0" fmla="*/ 0 h 2821927"/>
              <a:gd name="connsiteX1" fmla="*/ 628279 w 683312"/>
              <a:gd name="connsiteY1" fmla="*/ 794784 h 2821927"/>
              <a:gd name="connsiteX2" fmla="*/ 678414 w 683312"/>
              <a:gd name="connsiteY2" fmla="*/ 2335923 h 2821927"/>
              <a:gd name="connsiteX3" fmla="*/ 326300 w 683312"/>
              <a:gd name="connsiteY3" fmla="*/ 2821927 h 2821927"/>
              <a:gd name="connsiteX0" fmla="*/ 0 w 945299"/>
              <a:gd name="connsiteY0" fmla="*/ 0 h 2875777"/>
              <a:gd name="connsiteX1" fmla="*/ 858434 w 945299"/>
              <a:gd name="connsiteY1" fmla="*/ 848634 h 2875777"/>
              <a:gd name="connsiteX2" fmla="*/ 908569 w 945299"/>
              <a:gd name="connsiteY2" fmla="*/ 2389773 h 2875777"/>
              <a:gd name="connsiteX3" fmla="*/ 556455 w 945299"/>
              <a:gd name="connsiteY3" fmla="*/ 2875777 h 2875777"/>
              <a:gd name="connsiteX0" fmla="*/ 0 w 969860"/>
              <a:gd name="connsiteY0" fmla="*/ 0 h 2875777"/>
              <a:gd name="connsiteX1" fmla="*/ 858434 w 969860"/>
              <a:gd name="connsiteY1" fmla="*/ 848634 h 2875777"/>
              <a:gd name="connsiteX2" fmla="*/ 952112 w 969860"/>
              <a:gd name="connsiteY2" fmla="*/ 2389774 h 2875777"/>
              <a:gd name="connsiteX3" fmla="*/ 556455 w 969860"/>
              <a:gd name="connsiteY3" fmla="*/ 2875777 h 2875777"/>
              <a:gd name="connsiteX0" fmla="*/ 0 w 969860"/>
              <a:gd name="connsiteY0" fmla="*/ 0 h 2875777"/>
              <a:gd name="connsiteX1" fmla="*/ 858434 w 969860"/>
              <a:gd name="connsiteY1" fmla="*/ 848634 h 2875777"/>
              <a:gd name="connsiteX2" fmla="*/ 952112 w 969860"/>
              <a:gd name="connsiteY2" fmla="*/ 2389774 h 2875777"/>
              <a:gd name="connsiteX3" fmla="*/ 556455 w 969860"/>
              <a:gd name="connsiteY3" fmla="*/ 2875777 h 2875777"/>
              <a:gd name="connsiteX0" fmla="*/ 0 w 967282"/>
              <a:gd name="connsiteY0" fmla="*/ 0 h 2875777"/>
              <a:gd name="connsiteX1" fmla="*/ 858434 w 967282"/>
              <a:gd name="connsiteY1" fmla="*/ 848634 h 2875777"/>
              <a:gd name="connsiteX2" fmla="*/ 952112 w 967282"/>
              <a:gd name="connsiteY2" fmla="*/ 2389774 h 2875777"/>
              <a:gd name="connsiteX3" fmla="*/ 556455 w 967282"/>
              <a:gd name="connsiteY3" fmla="*/ 2875777 h 2875777"/>
              <a:gd name="connsiteX0" fmla="*/ 0 w 958790"/>
              <a:gd name="connsiteY0" fmla="*/ 0 h 2875777"/>
              <a:gd name="connsiteX1" fmla="*/ 833552 w 958790"/>
              <a:gd name="connsiteY1" fmla="*/ 848635 h 2875777"/>
              <a:gd name="connsiteX2" fmla="*/ 952112 w 958790"/>
              <a:gd name="connsiteY2" fmla="*/ 2389774 h 2875777"/>
              <a:gd name="connsiteX3" fmla="*/ 556455 w 958790"/>
              <a:gd name="connsiteY3" fmla="*/ 2875777 h 2875777"/>
              <a:gd name="connsiteX0" fmla="*/ 0 w 767290"/>
              <a:gd name="connsiteY0" fmla="*/ 0 h 2803975"/>
              <a:gd name="connsiteX1" fmla="*/ 646940 w 767290"/>
              <a:gd name="connsiteY1" fmla="*/ 776833 h 2803975"/>
              <a:gd name="connsiteX2" fmla="*/ 765500 w 767290"/>
              <a:gd name="connsiteY2" fmla="*/ 2317972 h 2803975"/>
              <a:gd name="connsiteX3" fmla="*/ 369843 w 767290"/>
              <a:gd name="connsiteY3" fmla="*/ 2803975 h 2803975"/>
              <a:gd name="connsiteX0" fmla="*/ 0 w 767290"/>
              <a:gd name="connsiteY0" fmla="*/ 0 h 2803975"/>
              <a:gd name="connsiteX1" fmla="*/ 646940 w 767290"/>
              <a:gd name="connsiteY1" fmla="*/ 776833 h 2803975"/>
              <a:gd name="connsiteX2" fmla="*/ 765500 w 767290"/>
              <a:gd name="connsiteY2" fmla="*/ 2317972 h 2803975"/>
              <a:gd name="connsiteX3" fmla="*/ 369843 w 767290"/>
              <a:gd name="connsiteY3" fmla="*/ 2803975 h 2803975"/>
              <a:gd name="connsiteX0" fmla="*/ 32324 w 395920"/>
              <a:gd name="connsiteY0" fmla="*/ 0 h 2574251"/>
              <a:gd name="connsiteX1" fmla="*/ 277097 w 395920"/>
              <a:gd name="connsiteY1" fmla="*/ 547109 h 2574251"/>
              <a:gd name="connsiteX2" fmla="*/ 395657 w 395920"/>
              <a:gd name="connsiteY2" fmla="*/ 2088248 h 2574251"/>
              <a:gd name="connsiteX3" fmla="*/ 0 w 395920"/>
              <a:gd name="connsiteY3" fmla="*/ 2574251 h 2574251"/>
              <a:gd name="connsiteX0" fmla="*/ 32324 w 433216"/>
              <a:gd name="connsiteY0" fmla="*/ 0 h 2574251"/>
              <a:gd name="connsiteX1" fmla="*/ 408331 w 433216"/>
              <a:gd name="connsiteY1" fmla="*/ 567990 h 2574251"/>
              <a:gd name="connsiteX2" fmla="*/ 395657 w 433216"/>
              <a:gd name="connsiteY2" fmla="*/ 2088248 h 2574251"/>
              <a:gd name="connsiteX3" fmla="*/ 0 w 433216"/>
              <a:gd name="connsiteY3" fmla="*/ 2574251 h 2574251"/>
              <a:gd name="connsiteX0" fmla="*/ 32324 w 450345"/>
              <a:gd name="connsiteY0" fmla="*/ 0 h 2574251"/>
              <a:gd name="connsiteX1" fmla="*/ 408331 w 450345"/>
              <a:gd name="connsiteY1" fmla="*/ 567990 h 2574251"/>
              <a:gd name="connsiteX2" fmla="*/ 437990 w 450345"/>
              <a:gd name="connsiteY2" fmla="*/ 2088248 h 2574251"/>
              <a:gd name="connsiteX3" fmla="*/ 0 w 450345"/>
              <a:gd name="connsiteY3" fmla="*/ 2574251 h 2574251"/>
              <a:gd name="connsiteX0" fmla="*/ 32324 w 450345"/>
              <a:gd name="connsiteY0" fmla="*/ 0 h 2574251"/>
              <a:gd name="connsiteX1" fmla="*/ 408331 w 450345"/>
              <a:gd name="connsiteY1" fmla="*/ 567990 h 2574251"/>
              <a:gd name="connsiteX2" fmla="*/ 437990 w 450345"/>
              <a:gd name="connsiteY2" fmla="*/ 2088248 h 2574251"/>
              <a:gd name="connsiteX3" fmla="*/ 0 w 450345"/>
              <a:gd name="connsiteY3" fmla="*/ 2574251 h 2574251"/>
              <a:gd name="connsiteX0" fmla="*/ 32324 w 445708"/>
              <a:gd name="connsiteY0" fmla="*/ 0 h 2574251"/>
              <a:gd name="connsiteX1" fmla="*/ 408331 w 445708"/>
              <a:gd name="connsiteY1" fmla="*/ 567990 h 2574251"/>
              <a:gd name="connsiteX2" fmla="*/ 437990 w 445708"/>
              <a:gd name="connsiteY2" fmla="*/ 2088248 h 2574251"/>
              <a:gd name="connsiteX3" fmla="*/ 0 w 445708"/>
              <a:gd name="connsiteY3" fmla="*/ 2574251 h 2574251"/>
              <a:gd name="connsiteX0" fmla="*/ 0 w 739279"/>
              <a:gd name="connsiteY0" fmla="*/ 0 h 2636902"/>
              <a:gd name="connsiteX1" fmla="*/ 676573 w 739279"/>
              <a:gd name="connsiteY1" fmla="*/ 630641 h 2636902"/>
              <a:gd name="connsiteX2" fmla="*/ 706232 w 739279"/>
              <a:gd name="connsiteY2" fmla="*/ 2150899 h 2636902"/>
              <a:gd name="connsiteX3" fmla="*/ 268242 w 739279"/>
              <a:gd name="connsiteY3" fmla="*/ 2636902 h 2636902"/>
              <a:gd name="connsiteX0" fmla="*/ 0 w 715395"/>
              <a:gd name="connsiteY0" fmla="*/ 0 h 2636902"/>
              <a:gd name="connsiteX1" fmla="*/ 630006 w 715395"/>
              <a:gd name="connsiteY1" fmla="*/ 547108 h 2636902"/>
              <a:gd name="connsiteX2" fmla="*/ 706232 w 715395"/>
              <a:gd name="connsiteY2" fmla="*/ 2150899 h 2636902"/>
              <a:gd name="connsiteX3" fmla="*/ 268242 w 715395"/>
              <a:gd name="connsiteY3" fmla="*/ 2636902 h 2636902"/>
              <a:gd name="connsiteX0" fmla="*/ 0 w 710149"/>
              <a:gd name="connsiteY0" fmla="*/ 0 h 2636902"/>
              <a:gd name="connsiteX1" fmla="*/ 630006 w 710149"/>
              <a:gd name="connsiteY1" fmla="*/ 547108 h 2636902"/>
              <a:gd name="connsiteX2" fmla="*/ 706232 w 710149"/>
              <a:gd name="connsiteY2" fmla="*/ 2150899 h 2636902"/>
              <a:gd name="connsiteX3" fmla="*/ 268242 w 710149"/>
              <a:gd name="connsiteY3" fmla="*/ 2636902 h 2636902"/>
            </a:gdLst>
            <a:ahLst/>
            <a:cxnLst>
              <a:cxn ang="0">
                <a:pos x="connsiteX0" y="connsiteY0"/>
              </a:cxn>
              <a:cxn ang="0">
                <a:pos x="connsiteX1" y="connsiteY1"/>
              </a:cxn>
              <a:cxn ang="0">
                <a:pos x="connsiteX2" y="connsiteY2"/>
              </a:cxn>
              <a:cxn ang="0">
                <a:pos x="connsiteX3" y="connsiteY3"/>
              </a:cxn>
            </a:cxnLst>
            <a:rect l="l" t="t" r="r" b="b"/>
            <a:pathLst>
              <a:path w="710149" h="2636902">
                <a:moveTo>
                  <a:pt x="0" y="0"/>
                </a:moveTo>
                <a:cubicBezTo>
                  <a:pt x="288481" y="101056"/>
                  <a:pt x="533467" y="261718"/>
                  <a:pt x="630006" y="547108"/>
                </a:cubicBezTo>
                <a:cubicBezTo>
                  <a:pt x="726545" y="832498"/>
                  <a:pt x="711075" y="1671769"/>
                  <a:pt x="706232" y="2150899"/>
                </a:cubicBezTo>
                <a:cubicBezTo>
                  <a:pt x="662255" y="2612082"/>
                  <a:pt x="630002" y="2583205"/>
                  <a:pt x="268242" y="2636902"/>
                </a:cubicBezTo>
              </a:path>
            </a:pathLst>
          </a:custGeom>
          <a:noFill/>
          <a:ln w="25400" cap="flat" cmpd="sng" algn="ctr">
            <a:solidFill>
              <a:srgbClr val="0070C0"/>
            </a:solidFill>
            <a:prstDash val="solid"/>
            <a:round/>
            <a:headEnd type="none" w="sm" len="sm"/>
            <a:tailEnd type="stealth" w="lg" len="lg"/>
          </a:ln>
          <a:effectLst/>
        </p:spPr>
        <p:txBody>
          <a:bodyPr rtlCol="0" anchor="ctr"/>
          <a:lstStyle/>
          <a:p>
            <a:pPr algn="ctr"/>
            <a:endParaRPr lang="en-US" dirty="0"/>
          </a:p>
        </p:txBody>
      </p:sp>
      <p:graphicFrame>
        <p:nvGraphicFramePr>
          <p:cNvPr id="8" name="Object 7">
            <a:extLst>
              <a:ext uri="{FF2B5EF4-FFF2-40B4-BE49-F238E27FC236}">
                <a16:creationId xmlns:a16="http://schemas.microsoft.com/office/drawing/2014/main" id="{080D857F-1D0A-4CD3-920D-9B98A50E3456}"/>
              </a:ext>
            </a:extLst>
          </p:cNvPr>
          <p:cNvGraphicFramePr>
            <a:graphicFrameLocks noChangeAspect="1"/>
          </p:cNvGraphicFramePr>
          <p:nvPr>
            <p:extLst>
              <p:ext uri="{D42A27DB-BD31-4B8C-83A1-F6EECF244321}">
                <p14:modId xmlns:p14="http://schemas.microsoft.com/office/powerpoint/2010/main" val="2336999020"/>
              </p:ext>
            </p:extLst>
          </p:nvPr>
        </p:nvGraphicFramePr>
        <p:xfrm>
          <a:off x="-1588" y="228600"/>
          <a:ext cx="4038600" cy="2220094"/>
        </p:xfrm>
        <a:graphic>
          <a:graphicData uri="http://schemas.openxmlformats.org/presentationml/2006/ole">
            <mc:AlternateContent xmlns:mc="http://schemas.openxmlformats.org/markup-compatibility/2006">
              <mc:Choice xmlns:v="urn:schemas-microsoft-com:vml" Requires="v">
                <p:oleObj spid="_x0000_s419043" name="Visio" r:id="rId6" imgW="4396350" imgH="2415430" progId="Visio.Drawing.11">
                  <p:embed/>
                </p:oleObj>
              </mc:Choice>
              <mc:Fallback>
                <p:oleObj name="Visio" r:id="rId6" imgW="4396350" imgH="2415430" progId="Visio.Drawing.11">
                  <p:embed/>
                  <p:pic>
                    <p:nvPicPr>
                      <p:cNvPr id="4" name="Object 3"/>
                      <p:cNvPicPr>
                        <a:picLocks noChangeAspect="1" noChangeArrowheads="1"/>
                      </p:cNvPicPr>
                      <p:nvPr/>
                    </p:nvPicPr>
                    <p:blipFill>
                      <a:blip r:embed="rId7"/>
                      <a:srcRect/>
                      <a:stretch>
                        <a:fillRect/>
                      </a:stretch>
                    </p:blipFill>
                    <p:spPr bwMode="auto">
                      <a:xfrm>
                        <a:off x="-1588" y="228600"/>
                        <a:ext cx="4038600" cy="2220094"/>
                      </a:xfrm>
                      <a:prstGeom prst="rect">
                        <a:avLst/>
                      </a:prstGeom>
                      <a:solidFill>
                        <a:schemeClr val="bg1"/>
                      </a:solidFill>
                      <a:ln>
                        <a:noFill/>
                      </a:ln>
                    </p:spPr>
                  </p:pic>
                </p:oleObj>
              </mc:Fallback>
            </mc:AlternateContent>
          </a:graphicData>
        </a:graphic>
      </p:graphicFrame>
      <p:sp>
        <p:nvSpPr>
          <p:cNvPr id="3" name="Content Placeholder 2"/>
          <p:cNvSpPr>
            <a:spLocks noGrp="1"/>
          </p:cNvSpPr>
          <p:nvPr>
            <p:ph idx="1"/>
          </p:nvPr>
        </p:nvSpPr>
        <p:spPr>
          <a:xfrm>
            <a:off x="3960812" y="1042415"/>
            <a:ext cx="7821720" cy="1843659"/>
          </a:xfrm>
        </p:spPr>
        <p:txBody>
          <a:bodyPr/>
          <a:lstStyle/>
          <a:p>
            <a:pPr marL="237744" lvl="1" indent="-237744">
              <a:lnSpc>
                <a:spcPct val="100000"/>
              </a:lnSpc>
              <a:spcBef>
                <a:spcPts val="1200"/>
              </a:spcBef>
              <a:buFont typeface="Arial"/>
              <a:buChar char="•"/>
            </a:pPr>
            <a:r>
              <a:rPr lang="en-US" sz="1400" dirty="0">
                <a:ea typeface="+mn-ea"/>
                <a:cs typeface="+mn-cs"/>
              </a:rPr>
              <a:t>Use Alternative Naming Structure (ANS), entry in </a:t>
            </a:r>
            <a:r>
              <a:rPr lang="en-US" sz="1400" dirty="0">
                <a:hlinkClick r:id="" action="ppaction://noaction"/>
              </a:rPr>
              <a:t>[VITA 65.1]</a:t>
            </a:r>
            <a:r>
              <a:rPr lang="en-US" sz="1400" dirty="0"/>
              <a:t>,</a:t>
            </a:r>
            <a:r>
              <a:rPr lang="en-US" sz="1400" dirty="0">
                <a:ea typeface="+mn-ea"/>
                <a:cs typeface="+mn-cs"/>
              </a:rPr>
              <a:t> to specify order of Protocol Fields within AMPS String</a:t>
            </a:r>
          </a:p>
          <a:p>
            <a:pPr lvl="1">
              <a:lnSpc>
                <a:spcPct val="100000"/>
              </a:lnSpc>
              <a:spcBef>
                <a:spcPts val="200"/>
              </a:spcBef>
            </a:pPr>
            <a:r>
              <a:rPr lang="en-US" sz="1200" b="0" dirty="0">
                <a:solidFill>
                  <a:srgbClr val="000000"/>
                </a:solidFill>
              </a:rPr>
              <a:t>ANS name of the form MODAu-z.z.z-n where “u” is the form factor, “z.z.z” is Module Profile section,</a:t>
            </a:r>
            <a:br>
              <a:rPr lang="en-US" sz="1200" b="0" dirty="0">
                <a:solidFill>
                  <a:srgbClr val="000000"/>
                </a:solidFill>
              </a:rPr>
            </a:br>
            <a:r>
              <a:rPr lang="en-US" sz="1200" b="0" dirty="0">
                <a:solidFill>
                  <a:srgbClr val="000000"/>
                </a:solidFill>
              </a:rPr>
              <a:t>“-n” is dash option</a:t>
            </a:r>
          </a:p>
          <a:p>
            <a:pPr marL="237744" lvl="1" indent="-237744">
              <a:lnSpc>
                <a:spcPct val="100000"/>
              </a:lnSpc>
              <a:spcBef>
                <a:spcPts val="1000"/>
              </a:spcBef>
              <a:buFont typeface="Arial"/>
              <a:buChar char="•"/>
            </a:pPr>
            <a:r>
              <a:rPr lang="en-US" sz="1400" dirty="0">
                <a:ea typeface="+mn-ea"/>
                <a:cs typeface="+mn-cs"/>
              </a:rPr>
              <a:t>Do not use headings from existing Module Profiles,  so have option of different templates over time</a:t>
            </a:r>
          </a:p>
          <a:p>
            <a:pPr lvl="1">
              <a:lnSpc>
                <a:spcPct val="100000"/>
              </a:lnSpc>
              <a:spcBef>
                <a:spcPts val="200"/>
              </a:spcBef>
            </a:pPr>
            <a:r>
              <a:rPr lang="en-US" sz="1200" b="0" dirty="0">
                <a:solidFill>
                  <a:srgbClr val="000000"/>
                </a:solidFill>
              </a:rPr>
              <a:t>For example might want a version where Expansion Plane EP04 – EP05 can have a</a:t>
            </a:r>
            <a:br>
              <a:rPr lang="en-US" sz="1200" b="0" dirty="0">
                <a:solidFill>
                  <a:srgbClr val="000000"/>
                </a:solidFill>
              </a:rPr>
            </a:br>
            <a:r>
              <a:rPr lang="en-US" sz="1200" b="0" dirty="0">
                <a:solidFill>
                  <a:srgbClr val="000000"/>
                </a:solidFill>
              </a:rPr>
              <a:t>different protocol from EP06 – EP07</a:t>
            </a:r>
          </a:p>
          <a:p>
            <a:pPr>
              <a:lnSpc>
                <a:spcPct val="100000"/>
              </a:lnSpc>
            </a:pPr>
            <a:endParaRPr lang="en-US" sz="1400" dirty="0"/>
          </a:p>
        </p:txBody>
      </p:sp>
      <p:sp>
        <p:nvSpPr>
          <p:cNvPr id="7" name="TextBox 6">
            <a:extLst>
              <a:ext uri="{FF2B5EF4-FFF2-40B4-BE49-F238E27FC236}">
                <a16:creationId xmlns:a16="http://schemas.microsoft.com/office/drawing/2014/main" id="{28FD38DA-9322-48E8-8610-17431B352BF6}"/>
              </a:ext>
            </a:extLst>
          </p:cNvPr>
          <p:cNvSpPr txBox="1"/>
          <p:nvPr/>
        </p:nvSpPr>
        <p:spPr>
          <a:xfrm>
            <a:off x="150812" y="2362200"/>
            <a:ext cx="3276600" cy="276999"/>
          </a:xfrm>
          <a:prstGeom prst="rect">
            <a:avLst/>
          </a:prstGeom>
          <a:noFill/>
        </p:spPr>
        <p:txBody>
          <a:bodyPr wrap="square" rtlCol="0">
            <a:spAutoFit/>
          </a:bodyPr>
          <a:lstStyle/>
          <a:p>
            <a:pPr algn="ctr"/>
            <a:r>
              <a:rPr lang="en-US" sz="1200" b="1" dirty="0">
                <a:solidFill>
                  <a:srgbClr val="7030A0"/>
                </a:solidFill>
              </a:rPr>
              <a:t>SLT3-PAY-1F1U1S1S1U1U2F1H-14.6.11-n</a:t>
            </a:r>
          </a:p>
        </p:txBody>
      </p:sp>
      <p:sp>
        <p:nvSpPr>
          <p:cNvPr id="13" name="Rectangle 12">
            <a:hlinkClick r:id="rId8" action="ppaction://hlinksldjump"/>
            <a:extLst>
              <a:ext uri="{FF2B5EF4-FFF2-40B4-BE49-F238E27FC236}">
                <a16:creationId xmlns:a16="http://schemas.microsoft.com/office/drawing/2014/main" id="{C201E863-C5FE-4AB2-BB2C-C9681BC35296}"/>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94486191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BBCFF6-965A-466A-9935-0AC8E25E9FC8}"/>
              </a:ext>
            </a:extLst>
          </p:cNvPr>
          <p:cNvSpPr/>
          <p:nvPr/>
        </p:nvSpPr>
        <p:spPr bwMode="auto">
          <a:xfrm>
            <a:off x="0" y="6324600"/>
            <a:ext cx="303211" cy="152400"/>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 name="Title 1"/>
          <p:cNvSpPr>
            <a:spLocks noGrp="1"/>
          </p:cNvSpPr>
          <p:nvPr>
            <p:ph type="title"/>
          </p:nvPr>
        </p:nvSpPr>
        <p:spPr>
          <a:xfrm>
            <a:off x="1255449" y="100584"/>
            <a:ext cx="4534163" cy="813816"/>
          </a:xfrm>
        </p:spPr>
        <p:txBody>
          <a:bodyPr/>
          <a:lstStyle/>
          <a:p>
            <a:r>
              <a:rPr lang="en-US" sz="2400" dirty="0"/>
              <a:t>AMPS String Name Construct</a:t>
            </a:r>
          </a:p>
        </p:txBody>
      </p:sp>
      <p:sp>
        <p:nvSpPr>
          <p:cNvPr id="3" name="Content Placeholder 2"/>
          <p:cNvSpPr>
            <a:spLocks noGrp="1"/>
          </p:cNvSpPr>
          <p:nvPr>
            <p:ph idx="1"/>
          </p:nvPr>
        </p:nvSpPr>
        <p:spPr>
          <a:xfrm>
            <a:off x="150812" y="3810001"/>
            <a:ext cx="5486400" cy="2947414"/>
          </a:xfrm>
          <a:solidFill>
            <a:schemeClr val="bg1"/>
          </a:solidFill>
          <a:ln>
            <a:solidFill>
              <a:schemeClr val="tx1"/>
            </a:solidFill>
          </a:ln>
        </p:spPr>
        <p:txBody>
          <a:bodyPr/>
          <a:lstStyle/>
          <a:p>
            <a:pPr>
              <a:lnSpc>
                <a:spcPct val="100000"/>
              </a:lnSpc>
              <a:spcBef>
                <a:spcPts val="900"/>
              </a:spcBef>
            </a:pPr>
            <a:r>
              <a:rPr lang="en-US" sz="1800" dirty="0"/>
              <a:t>Use “-” as delimiters between Protocol Fields for same plane</a:t>
            </a:r>
          </a:p>
          <a:p>
            <a:pPr marL="237744" lvl="1" indent="-237744">
              <a:lnSpc>
                <a:spcPct val="100000"/>
              </a:lnSpc>
              <a:spcBef>
                <a:spcPts val="900"/>
              </a:spcBef>
              <a:buFont typeface="Arial"/>
              <a:buChar char="•"/>
            </a:pPr>
            <a:r>
              <a:rPr lang="en-US" dirty="0">
                <a:ea typeface="+mn-ea"/>
                <a:cs typeface="+mn-cs"/>
              </a:rPr>
              <a:t>Use “( )” around protocols for a copper plane</a:t>
            </a:r>
          </a:p>
          <a:p>
            <a:pPr marL="237744" lvl="1" indent="-237744">
              <a:lnSpc>
                <a:spcPct val="100000"/>
              </a:lnSpc>
              <a:spcBef>
                <a:spcPts val="900"/>
              </a:spcBef>
              <a:buFont typeface="Arial"/>
              <a:buChar char="•"/>
            </a:pPr>
            <a:r>
              <a:rPr lang="en-US" dirty="0">
                <a:ea typeface="+mn-ea"/>
                <a:cs typeface="+mn-cs"/>
              </a:rPr>
              <a:t>Use “[ ]” around protocols for each aperture</a:t>
            </a:r>
          </a:p>
          <a:p>
            <a:pPr lvl="1">
              <a:lnSpc>
                <a:spcPct val="100000"/>
              </a:lnSpc>
              <a:spcBef>
                <a:spcPts val="300"/>
              </a:spcBef>
              <a:buFont typeface="Arial"/>
              <a:buChar char="–"/>
            </a:pPr>
            <a:r>
              <a:rPr lang="en-US" sz="1600" b="0" dirty="0"/>
              <a:t>There needs to be a separate “[ ]” for each aperture, even if there is not a value for the Protocol Field</a:t>
            </a:r>
          </a:p>
          <a:p>
            <a:pPr marL="237744" lvl="1" indent="-237744">
              <a:lnSpc>
                <a:spcPct val="100000"/>
              </a:lnSpc>
              <a:spcBef>
                <a:spcPts val="900"/>
              </a:spcBef>
              <a:buFont typeface="Arial"/>
              <a:buChar char="•"/>
            </a:pPr>
            <a:r>
              <a:rPr lang="en-US" dirty="0">
                <a:ea typeface="+mn-ea"/>
                <a:cs typeface="+mn-cs"/>
              </a:rPr>
              <a:t>“&lt; &gt;” used by [SOSA] around SOSA specific fields at end of OpenVPX AMPS Strings (not shown)</a:t>
            </a:r>
          </a:p>
        </p:txBody>
      </p:sp>
      <p:sp>
        <p:nvSpPr>
          <p:cNvPr id="6" name="Content Placeholder 5"/>
          <p:cNvSpPr>
            <a:spLocks noGrp="1"/>
          </p:cNvSpPr>
          <p:nvPr>
            <p:ph idx="10"/>
          </p:nvPr>
        </p:nvSpPr>
        <p:spPr>
          <a:xfrm>
            <a:off x="5865812" y="100583"/>
            <a:ext cx="6096000" cy="6224011"/>
          </a:xfrm>
          <a:solidFill>
            <a:schemeClr val="bg1"/>
          </a:solidFill>
          <a:ln>
            <a:solidFill>
              <a:schemeClr val="tx1"/>
            </a:solidFill>
          </a:ln>
        </p:spPr>
        <p:txBody>
          <a:bodyPr/>
          <a:lstStyle/>
          <a:p>
            <a:pPr marL="237744" lvl="2" indent="-237744">
              <a:lnSpc>
                <a:spcPct val="100000"/>
              </a:lnSpc>
              <a:spcBef>
                <a:spcPts val="1000"/>
              </a:spcBef>
              <a:buSzPct val="100000"/>
              <a:buFont typeface="Arial"/>
              <a:buChar char="•"/>
            </a:pPr>
            <a:r>
              <a:rPr lang="en-US" sz="1800" dirty="0">
                <a:ea typeface="+mn-ea"/>
                <a:cs typeface="+mn-cs"/>
              </a:rPr>
              <a:t>“-i” – the dash option of the ANS</a:t>
            </a:r>
          </a:p>
          <a:p>
            <a:pPr marL="237744" lvl="2" indent="-237744">
              <a:lnSpc>
                <a:spcPct val="100000"/>
              </a:lnSpc>
              <a:spcBef>
                <a:spcPts val="1000"/>
              </a:spcBef>
              <a:buSzPct val="100000"/>
              <a:buFont typeface="Arial"/>
              <a:buChar char="•"/>
            </a:pPr>
            <a:r>
              <a:rPr lang="en-US" sz="1800" dirty="0">
                <a:ea typeface="+mn-ea"/>
                <a:cs typeface="+mn-cs"/>
              </a:rPr>
              <a:t>“-j” </a:t>
            </a:r>
            <a:r>
              <a:rPr lang="en-US" sz="1800" dirty="0"/>
              <a:t>–</a:t>
            </a:r>
            <a:r>
              <a:rPr lang="en-US" sz="1800" dirty="0">
                <a:ea typeface="+mn-ea"/>
                <a:cs typeface="+mn-cs"/>
              </a:rPr>
              <a:t> the dash option of the Slot Profile</a:t>
            </a:r>
          </a:p>
          <a:p>
            <a:pPr lvl="1">
              <a:lnSpc>
                <a:spcPct val="100000"/>
              </a:lnSpc>
              <a:spcBef>
                <a:spcPts val="300"/>
              </a:spcBef>
              <a:buFont typeface="Arial"/>
              <a:buChar char="–"/>
            </a:pPr>
            <a:r>
              <a:rPr lang="en-US" sz="1600" b="0" dirty="0">
                <a:solidFill>
                  <a:srgbClr val="000000"/>
                </a:solidFill>
              </a:rPr>
              <a:t>Omitted when the Slot Profile has no dash options</a:t>
            </a:r>
            <a:endParaRPr lang="en-US" sz="1800" dirty="0">
              <a:ea typeface="+mn-ea"/>
              <a:cs typeface="+mn-cs"/>
            </a:endParaRPr>
          </a:p>
          <a:p>
            <a:pPr>
              <a:lnSpc>
                <a:spcPct val="100000"/>
              </a:lnSpc>
              <a:spcBef>
                <a:spcPts val="1000"/>
              </a:spcBef>
            </a:pPr>
            <a:r>
              <a:rPr lang="en-US" sz="1800" dirty="0"/>
              <a:t>“dcp” – Depth, Cooling, Pitch</a:t>
            </a:r>
          </a:p>
          <a:p>
            <a:pPr lvl="1">
              <a:lnSpc>
                <a:spcPct val="100000"/>
              </a:lnSpc>
              <a:spcBef>
                <a:spcPts val="300"/>
              </a:spcBef>
              <a:buFont typeface="Arial"/>
              <a:buChar char="–"/>
            </a:pPr>
            <a:r>
              <a:rPr lang="en-US" sz="1600" b="0" dirty="0">
                <a:solidFill>
                  <a:srgbClr val="000000"/>
                </a:solidFill>
              </a:rPr>
              <a:t>“d” – F = Full (160 mm), “S” – S = Short (100 mm)</a:t>
            </a:r>
          </a:p>
          <a:p>
            <a:pPr lvl="1">
              <a:lnSpc>
                <a:spcPct val="100000"/>
              </a:lnSpc>
              <a:spcBef>
                <a:spcPts val="300"/>
              </a:spcBef>
              <a:buFont typeface="Arial"/>
              <a:buChar char="–"/>
            </a:pPr>
            <a:r>
              <a:rPr lang="en-US" sz="1600" b="0" dirty="0">
                <a:solidFill>
                  <a:srgbClr val="000000"/>
                </a:solidFill>
              </a:rPr>
              <a:t>“c” is the dot number for of cooling standard = 48.c</a:t>
            </a:r>
          </a:p>
          <a:p>
            <a:pPr lvl="1">
              <a:lnSpc>
                <a:spcPct val="100000"/>
              </a:lnSpc>
              <a:spcBef>
                <a:spcPts val="300"/>
              </a:spcBef>
              <a:buFont typeface="Arial"/>
              <a:buChar char="–"/>
            </a:pPr>
            <a:r>
              <a:rPr lang="en-US" sz="1600" b="0" dirty="0">
                <a:solidFill>
                  <a:srgbClr val="000000"/>
                </a:solidFill>
              </a:rPr>
              <a:t>“p” is pitch a letter (inches): A=0.80, B=0.85, C=1.00, D=1.10, E=1.20, F=1.30, G=1.40, H=1.50, J=1.60</a:t>
            </a:r>
            <a:endParaRPr lang="en-US" sz="1800" dirty="0"/>
          </a:p>
          <a:p>
            <a:pPr>
              <a:lnSpc>
                <a:spcPct val="100000"/>
              </a:lnSpc>
              <a:spcBef>
                <a:spcPts val="1000"/>
              </a:spcBef>
            </a:pPr>
            <a:r>
              <a:rPr lang="en-US" sz="1800" dirty="0"/>
              <a:t>“cLkm” – Protocol Field giving Port Count, Protocol, and Protocol Modifiers</a:t>
            </a:r>
          </a:p>
          <a:p>
            <a:pPr>
              <a:lnSpc>
                <a:spcPct val="100000"/>
              </a:lnSpc>
              <a:spcBef>
                <a:spcPts val="1000"/>
              </a:spcBef>
            </a:pPr>
            <a:r>
              <a:rPr lang="en-US" sz="1800" dirty="0"/>
              <a:t>Clock options (termination) included in AMPS Module Profile name but not in ANS name</a:t>
            </a:r>
          </a:p>
          <a:p>
            <a:pPr lvl="1">
              <a:lnSpc>
                <a:spcPct val="100000"/>
              </a:lnSpc>
              <a:spcBef>
                <a:spcPts val="300"/>
              </a:spcBef>
              <a:buFont typeface="Arial"/>
              <a:buChar char="–"/>
            </a:pPr>
            <a:r>
              <a:rPr lang="en-US" sz="1600" b="0" dirty="0"/>
              <a:t>The clock options is omitted for bussed clocks</a:t>
            </a:r>
          </a:p>
          <a:p>
            <a:pPr>
              <a:lnSpc>
                <a:spcPct val="100000"/>
              </a:lnSpc>
              <a:spcBef>
                <a:spcPts val="1000"/>
              </a:spcBef>
            </a:pPr>
            <a:r>
              <a:rPr lang="en-US" sz="1800" dirty="0"/>
              <a:t>For each aperture, with protocols on optical contacts, if ANS does not break the aperture up into multiple fields, one of following must be followed:</a:t>
            </a:r>
          </a:p>
          <a:p>
            <a:pPr lvl="1">
              <a:lnSpc>
                <a:spcPct val="100000"/>
              </a:lnSpc>
              <a:spcBef>
                <a:spcPts val="300"/>
              </a:spcBef>
              <a:buFont typeface="Arial"/>
              <a:buChar char="–"/>
            </a:pPr>
            <a:r>
              <a:rPr lang="en-US" sz="1600" b="0" dirty="0"/>
              <a:t>There is a single Protocol Field, which applies to all optical contacts of the aperture</a:t>
            </a:r>
          </a:p>
          <a:p>
            <a:pPr lvl="1">
              <a:lnSpc>
                <a:spcPct val="100000"/>
              </a:lnSpc>
              <a:spcBef>
                <a:spcPts val="300"/>
              </a:spcBef>
              <a:buFont typeface="Arial"/>
              <a:buChar char="–"/>
            </a:pPr>
            <a:r>
              <a:rPr lang="en-US" sz="1600" b="0" dirty="0"/>
              <a:t>There is a Protocol Field for each MT, where the order is: MTA1, MTA2, . . .MTB1, MTB2, . . .</a:t>
            </a:r>
          </a:p>
        </p:txBody>
      </p:sp>
      <p:sp>
        <p:nvSpPr>
          <p:cNvPr id="4" name="Rectangle 2"/>
          <p:cNvSpPr>
            <a:spLocks noChangeArrowheads="1"/>
          </p:cNvSpPr>
          <p:nvPr/>
        </p:nvSpPr>
        <p:spPr bwMode="auto">
          <a:xfrm>
            <a:off x="531812" y="167640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7" name="Rectangle 671"/>
          <p:cNvSpPr>
            <a:spLocks noChangeArrowheads="1"/>
          </p:cNvSpPr>
          <p:nvPr/>
        </p:nvSpPr>
        <p:spPr bwMode="auto">
          <a:xfrm>
            <a:off x="1058068" y="3879718"/>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5" name="Object 4">
            <a:extLst>
              <a:ext uri="{FF2B5EF4-FFF2-40B4-BE49-F238E27FC236}">
                <a16:creationId xmlns:a16="http://schemas.microsoft.com/office/drawing/2014/main" id="{4868E1AF-64B4-4A8B-BB6F-A87F5623288A}"/>
              </a:ext>
            </a:extLst>
          </p:cNvPr>
          <p:cNvGraphicFramePr>
            <a:graphicFrameLocks noChangeAspect="1"/>
          </p:cNvGraphicFramePr>
          <p:nvPr/>
        </p:nvGraphicFramePr>
        <p:xfrm>
          <a:off x="99536" y="967645"/>
          <a:ext cx="5805744" cy="2912069"/>
        </p:xfrm>
        <a:graphic>
          <a:graphicData uri="http://schemas.openxmlformats.org/presentationml/2006/ole">
            <mc:AlternateContent xmlns:mc="http://schemas.openxmlformats.org/markup-compatibility/2006">
              <mc:Choice xmlns:v="urn:schemas-microsoft-com:vml" Requires="v">
                <p:oleObj spid="_x0000_s332416" name="Visio" r:id="rId4" imgW="4510756" imgH="2262927" progId="Visio.Drawing.11">
                  <p:embed/>
                </p:oleObj>
              </mc:Choice>
              <mc:Fallback>
                <p:oleObj name="Visio" r:id="rId4" imgW="4510756" imgH="2262927" progId="Visio.Drawing.11">
                  <p:embed/>
                  <p:pic>
                    <p:nvPicPr>
                      <p:cNvPr id="5" name="Object 4">
                        <a:extLst>
                          <a:ext uri="{FF2B5EF4-FFF2-40B4-BE49-F238E27FC236}">
                            <a16:creationId xmlns:a16="http://schemas.microsoft.com/office/drawing/2014/main" id="{4868E1AF-64B4-4A8B-BB6F-A87F5623288A}"/>
                          </a:ext>
                        </a:extLst>
                      </p:cNvPr>
                      <p:cNvPicPr/>
                      <p:nvPr/>
                    </p:nvPicPr>
                    <p:blipFill>
                      <a:blip r:embed="rId5"/>
                      <a:stretch>
                        <a:fillRect/>
                      </a:stretch>
                    </p:blipFill>
                    <p:spPr>
                      <a:xfrm>
                        <a:off x="99536" y="967645"/>
                        <a:ext cx="5805744" cy="2912069"/>
                      </a:xfrm>
                      <a:prstGeom prst="rect">
                        <a:avLst/>
                      </a:prstGeom>
                    </p:spPr>
                  </p:pic>
                </p:oleObj>
              </mc:Fallback>
            </mc:AlternateContent>
          </a:graphicData>
        </a:graphic>
      </p:graphicFrame>
      <p:sp>
        <p:nvSpPr>
          <p:cNvPr id="8" name="Rectangle 7">
            <a:hlinkClick r:id="rId6" action="ppaction://hlinksldjump"/>
            <a:extLst>
              <a:ext uri="{FF2B5EF4-FFF2-40B4-BE49-F238E27FC236}">
                <a16:creationId xmlns:a16="http://schemas.microsoft.com/office/drawing/2014/main" id="{B2F5A7B2-12FB-4031-972D-1E264C18A5B3}"/>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202134527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2" y="100584"/>
            <a:ext cx="10363199" cy="813816"/>
          </a:xfrm>
        </p:spPr>
        <p:txBody>
          <a:bodyPr/>
          <a:lstStyle/>
          <a:p>
            <a:r>
              <a:rPr lang="en-US" sz="2400" dirty="0"/>
              <a:t>AMPS String Examples</a:t>
            </a:r>
          </a:p>
        </p:txBody>
      </p:sp>
      <p:sp>
        <p:nvSpPr>
          <p:cNvPr id="4" name="Rectangle 2"/>
          <p:cNvSpPr>
            <a:spLocks noChangeArrowheads="1"/>
          </p:cNvSpPr>
          <p:nvPr/>
        </p:nvSpPr>
        <p:spPr bwMode="auto">
          <a:xfrm>
            <a:off x="531812" y="167640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7" name="Rectangle 16">
            <a:hlinkClick r:id="" action="ppaction://noaction"/>
          </p:cNvPr>
          <p:cNvSpPr/>
          <p:nvPr/>
        </p:nvSpPr>
        <p:spPr bwMode="auto">
          <a:xfrm>
            <a:off x="0" y="35346"/>
            <a:ext cx="227012" cy="1031454"/>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14" name="Object 13">
            <a:extLst>
              <a:ext uri="{FF2B5EF4-FFF2-40B4-BE49-F238E27FC236}">
                <a16:creationId xmlns:a16="http://schemas.microsoft.com/office/drawing/2014/main" id="{57306532-FD5A-4A53-914B-ECB490B0A85C}"/>
              </a:ext>
            </a:extLst>
          </p:cNvPr>
          <p:cNvGraphicFramePr>
            <a:graphicFrameLocks noChangeAspect="1"/>
          </p:cNvGraphicFramePr>
          <p:nvPr/>
        </p:nvGraphicFramePr>
        <p:xfrm>
          <a:off x="99536" y="967645"/>
          <a:ext cx="5309077" cy="2662949"/>
        </p:xfrm>
        <a:graphic>
          <a:graphicData uri="http://schemas.openxmlformats.org/presentationml/2006/ole">
            <mc:AlternateContent xmlns:mc="http://schemas.openxmlformats.org/markup-compatibility/2006">
              <mc:Choice xmlns:v="urn:schemas-microsoft-com:vml" Requires="v">
                <p:oleObj spid="_x0000_s414984" name="Visio" r:id="rId3" imgW="4510756" imgH="2262927" progId="Visio.Drawing.11">
                  <p:embed/>
                </p:oleObj>
              </mc:Choice>
              <mc:Fallback>
                <p:oleObj name="Visio" r:id="rId3" imgW="4510756" imgH="2262927" progId="Visio.Drawing.11">
                  <p:embed/>
                  <p:pic>
                    <p:nvPicPr>
                      <p:cNvPr id="14" name="Object 13">
                        <a:extLst>
                          <a:ext uri="{FF2B5EF4-FFF2-40B4-BE49-F238E27FC236}">
                            <a16:creationId xmlns:a16="http://schemas.microsoft.com/office/drawing/2014/main" id="{57306532-FD5A-4A53-914B-ECB490B0A85C}"/>
                          </a:ext>
                        </a:extLst>
                      </p:cNvPr>
                      <p:cNvPicPr/>
                      <p:nvPr/>
                    </p:nvPicPr>
                    <p:blipFill>
                      <a:blip r:embed="rId4"/>
                      <a:stretch>
                        <a:fillRect/>
                      </a:stretch>
                    </p:blipFill>
                    <p:spPr>
                      <a:xfrm>
                        <a:off x="99536" y="967645"/>
                        <a:ext cx="5309077" cy="2662949"/>
                      </a:xfrm>
                      <a:prstGeom prst="rect">
                        <a:avLst/>
                      </a:prstGeom>
                    </p:spPr>
                  </p:pic>
                </p:oleObj>
              </mc:Fallback>
            </mc:AlternateContent>
          </a:graphicData>
        </a:graphic>
      </p:graphicFrame>
      <p:sp>
        <p:nvSpPr>
          <p:cNvPr id="6" name="Content Placeholder 5"/>
          <p:cNvSpPr>
            <a:spLocks noGrp="1"/>
          </p:cNvSpPr>
          <p:nvPr>
            <p:ph idx="10"/>
          </p:nvPr>
        </p:nvSpPr>
        <p:spPr>
          <a:xfrm>
            <a:off x="5484812" y="1295404"/>
            <a:ext cx="6553200" cy="3047990"/>
          </a:xfrm>
          <a:noFill/>
        </p:spPr>
        <p:txBody>
          <a:bodyPr/>
          <a:lstStyle/>
          <a:p>
            <a:pPr>
              <a:lnSpc>
                <a:spcPct val="100000"/>
              </a:lnSpc>
            </a:pPr>
            <a:r>
              <a:rPr lang="en-US" sz="1600" dirty="0"/>
              <a:t>In these examples assume for dcp assume 160 mm depth, 1.0 inch pitch and [VITA 48.2] cooling = F2C</a:t>
            </a:r>
          </a:p>
          <a:p>
            <a:pPr>
              <a:lnSpc>
                <a:spcPct val="100000"/>
              </a:lnSpc>
            </a:pPr>
            <a:r>
              <a:rPr lang="en-US" sz="1600" dirty="0"/>
              <a:t>Equivalent Module Profiles expressed with classis Module Profile Name construct and AMPS</a:t>
            </a:r>
          </a:p>
          <a:p>
            <a:pPr lvl="1" defTabSz="1312863">
              <a:lnSpc>
                <a:spcPct val="110000"/>
              </a:lnSpc>
              <a:tabLst>
                <a:tab pos="1201738" algn="l"/>
              </a:tabLst>
            </a:pPr>
            <a:r>
              <a:rPr lang="en-US" sz="1400" b="0" dirty="0"/>
              <a:t>Classic:	MOD3-PAY-1F1U1S1S1U1U2F1H-16.6.11-11</a:t>
            </a:r>
            <a:br>
              <a:rPr lang="en-US" sz="1400" b="0" dirty="0"/>
            </a:br>
            <a:r>
              <a:rPr lang="en-US" sz="1400" b="0" dirty="0"/>
              <a:t>AMPS:	</a:t>
            </a:r>
            <a:r>
              <a:rPr lang="en-US" sz="1400" dirty="0"/>
              <a:t>MODA3p-16.6.11-1-4-F2C-(E8-E7)(P3F-P3F)(E7)(N-G5)</a:t>
            </a:r>
          </a:p>
          <a:p>
            <a:pPr lvl="1" defTabSz="1312863">
              <a:lnSpc>
                <a:spcPct val="110000"/>
              </a:lnSpc>
              <a:tabLst>
                <a:tab pos="1201738" algn="l"/>
              </a:tabLst>
            </a:pPr>
            <a:r>
              <a:rPr lang="en-US" sz="1400" b="0" dirty="0"/>
              <a:t>Classic:	MOD3-PAY-1F1U1S1S1U1U2F1H-16.6.11-12</a:t>
            </a:r>
            <a:br>
              <a:rPr lang="en-US" sz="1400" b="0" dirty="0"/>
            </a:br>
            <a:r>
              <a:rPr lang="en-US" sz="1400" b="0" dirty="0"/>
              <a:t>AMPS:	</a:t>
            </a:r>
            <a:r>
              <a:rPr lang="en-US" sz="1400" dirty="0"/>
              <a:t>MODA3p-16.6.11-1-4-F2C-(E8-E7)(P3F-G2)(E7)(N-G5)</a:t>
            </a:r>
          </a:p>
          <a:p>
            <a:pPr lvl="2">
              <a:lnSpc>
                <a:spcPct val="110000"/>
              </a:lnSpc>
              <a:spcBef>
                <a:spcPts val="100"/>
              </a:spcBef>
            </a:pPr>
            <a:endParaRPr lang="en-US" sz="1100" b="0" dirty="0"/>
          </a:p>
        </p:txBody>
      </p:sp>
      <p:graphicFrame>
        <p:nvGraphicFramePr>
          <p:cNvPr id="7" name="Object 6">
            <a:extLst>
              <a:ext uri="{FF2B5EF4-FFF2-40B4-BE49-F238E27FC236}">
                <a16:creationId xmlns:a16="http://schemas.microsoft.com/office/drawing/2014/main" id="{B39809CE-77CA-498F-B6FE-4BDD70F3A7DB}"/>
              </a:ext>
            </a:extLst>
          </p:cNvPr>
          <p:cNvGraphicFramePr>
            <a:graphicFrameLocks noChangeAspect="1"/>
          </p:cNvGraphicFramePr>
          <p:nvPr>
            <p:extLst>
              <p:ext uri="{D42A27DB-BD31-4B8C-83A1-F6EECF244321}">
                <p14:modId xmlns:p14="http://schemas.microsoft.com/office/powerpoint/2010/main" val="3778978775"/>
              </p:ext>
            </p:extLst>
          </p:nvPr>
        </p:nvGraphicFramePr>
        <p:xfrm>
          <a:off x="258365" y="4397496"/>
          <a:ext cx="11672094" cy="1927104"/>
        </p:xfrm>
        <a:graphic>
          <a:graphicData uri="http://schemas.openxmlformats.org/presentationml/2006/ole">
            <mc:AlternateContent xmlns:mc="http://schemas.openxmlformats.org/markup-compatibility/2006">
              <mc:Choice xmlns:v="urn:schemas-microsoft-com:vml" Requires="v">
                <p:oleObj spid="_x0000_s414985" name="Worksheet" r:id="rId5" imgW="16383071" imgH="2697527" progId="Excel.Sheet.12">
                  <p:embed/>
                </p:oleObj>
              </mc:Choice>
              <mc:Fallback>
                <p:oleObj name="Worksheet" r:id="rId5" imgW="16383071" imgH="2697527" progId="Excel.Sheet.12">
                  <p:embed/>
                  <p:pic>
                    <p:nvPicPr>
                      <p:cNvPr id="0" name=""/>
                      <p:cNvPicPr/>
                      <p:nvPr/>
                    </p:nvPicPr>
                    <p:blipFill>
                      <a:blip r:embed="rId6"/>
                      <a:stretch>
                        <a:fillRect/>
                      </a:stretch>
                    </p:blipFill>
                    <p:spPr>
                      <a:xfrm>
                        <a:off x="258365" y="4397496"/>
                        <a:ext cx="11672094" cy="1927104"/>
                      </a:xfrm>
                      <a:prstGeom prst="rect">
                        <a:avLst/>
                      </a:prstGeom>
                    </p:spPr>
                  </p:pic>
                </p:oleObj>
              </mc:Fallback>
            </mc:AlternateContent>
          </a:graphicData>
        </a:graphic>
      </p:graphicFrame>
      <p:sp>
        <p:nvSpPr>
          <p:cNvPr id="18" name="Rectangle 17">
            <a:hlinkClick r:id="rId7" action="ppaction://hlinksldjump"/>
            <a:extLst>
              <a:ext uri="{FF2B5EF4-FFF2-40B4-BE49-F238E27FC236}">
                <a16:creationId xmlns:a16="http://schemas.microsoft.com/office/drawing/2014/main" id="{A49542ED-82F0-4265-9928-F60E3258C658}"/>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75657260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0F6BED-6D9F-4479-8169-351C395B3F94}"/>
              </a:ext>
            </a:extLst>
          </p:cNvPr>
          <p:cNvSpPr>
            <a:spLocks noGrp="1"/>
          </p:cNvSpPr>
          <p:nvPr>
            <p:ph type="title"/>
          </p:nvPr>
        </p:nvSpPr>
        <p:spPr/>
        <p:txBody>
          <a:bodyPr/>
          <a:lstStyle/>
          <a:p>
            <a:r>
              <a:rPr lang="en-US" sz="2400" dirty="0"/>
              <a:t>Protocol Fields for Apertures with Optical Connectors</a:t>
            </a:r>
          </a:p>
        </p:txBody>
      </p:sp>
      <p:sp>
        <p:nvSpPr>
          <p:cNvPr id="6" name="Content Placeholder 5">
            <a:extLst>
              <a:ext uri="{FF2B5EF4-FFF2-40B4-BE49-F238E27FC236}">
                <a16:creationId xmlns:a16="http://schemas.microsoft.com/office/drawing/2014/main" id="{39F331EE-874B-4B5A-9861-3BE34C396E4A}"/>
              </a:ext>
            </a:extLst>
          </p:cNvPr>
          <p:cNvSpPr>
            <a:spLocks noGrp="1"/>
          </p:cNvSpPr>
          <p:nvPr>
            <p:ph idx="1"/>
          </p:nvPr>
        </p:nvSpPr>
        <p:spPr>
          <a:xfrm>
            <a:off x="633819" y="1289304"/>
            <a:ext cx="11099388" cy="4959096"/>
          </a:xfrm>
        </p:spPr>
        <p:txBody>
          <a:bodyPr/>
          <a:lstStyle/>
          <a:p>
            <a:pPr>
              <a:spcBef>
                <a:spcPts val="1800"/>
              </a:spcBef>
            </a:pPr>
            <a:r>
              <a:rPr lang="en-US" sz="1800" dirty="0"/>
              <a:t>Slot Profile dash options specify:</a:t>
            </a:r>
          </a:p>
          <a:p>
            <a:pPr lvl="1">
              <a:spcBef>
                <a:spcPts val="900"/>
              </a:spcBef>
            </a:pPr>
            <a:r>
              <a:rPr lang="en-US" sz="1600" dirty="0"/>
              <a:t>Which Connector Modules are to go in the Slot Profile’s Aperture</a:t>
            </a:r>
          </a:p>
          <a:p>
            <a:pPr lvl="2">
              <a:spcBef>
                <a:spcPts val="300"/>
              </a:spcBef>
            </a:pPr>
            <a:r>
              <a:rPr lang="en-US" sz="1400" b="0" dirty="0"/>
              <a:t>The Connector Modules can each have one or more MTs for optical fibers</a:t>
            </a:r>
          </a:p>
          <a:p>
            <a:pPr lvl="1">
              <a:spcBef>
                <a:spcPts val="900"/>
              </a:spcBef>
            </a:pPr>
            <a:r>
              <a:rPr lang="en-US" sz="1600" dirty="0"/>
              <a:t>An Optical Profile for each MT of each Connector Module</a:t>
            </a:r>
          </a:p>
          <a:p>
            <a:pPr lvl="2">
              <a:spcBef>
                <a:spcPts val="300"/>
              </a:spcBef>
            </a:pPr>
            <a:r>
              <a:rPr lang="en-US" sz="1400" b="0" dirty="0"/>
              <a:t>Optical Profiles specify what kind of MT (e.g. MM12, MM24) is to be loaded and how the fibers are configured into pipes</a:t>
            </a:r>
          </a:p>
          <a:p>
            <a:pPr>
              <a:spcBef>
                <a:spcPts val="1300"/>
              </a:spcBef>
            </a:pPr>
            <a:r>
              <a:rPr lang="en-US" sz="1800" dirty="0"/>
              <a:t>Where an ANS has a single connector designation for an entire Connector Module, for example “[P2]”, this is interpreted as specifying Protocol Fields in one of two ways:</a:t>
            </a:r>
          </a:p>
          <a:p>
            <a:pPr marL="626364" lvl="1" indent="-342900">
              <a:spcBef>
                <a:spcPts val="900"/>
              </a:spcBef>
              <a:buFont typeface="+mj-lt"/>
              <a:buAutoNum type="arabicPeriod"/>
            </a:pPr>
            <a:r>
              <a:rPr lang="en-US" sz="1600" dirty="0"/>
              <a:t>A single Protocol Field which applies to all the MTs of a Connector Module with no MTs skipped</a:t>
            </a:r>
          </a:p>
          <a:p>
            <a:pPr lvl="2">
              <a:spcBef>
                <a:spcPts val="300"/>
              </a:spcBef>
            </a:pPr>
            <a:r>
              <a:rPr lang="en-US" sz="1400" b="0" dirty="0"/>
              <a:t>The MTs are in the order of lowest to highest – MTA1, MTA2, …, MTB1, MTB2, ….</a:t>
            </a:r>
          </a:p>
          <a:p>
            <a:pPr lvl="2">
              <a:spcBef>
                <a:spcPts val="300"/>
              </a:spcBef>
            </a:pPr>
            <a:r>
              <a:rPr lang="en-US" sz="1400" b="0" dirty="0"/>
              <a:t>There must be no pipes of any of the MTs skipped, it is OK for one or more of the highest numbered MTs to be unused</a:t>
            </a:r>
          </a:p>
          <a:p>
            <a:pPr lvl="3">
              <a:spcBef>
                <a:spcPts val="0"/>
              </a:spcBef>
            </a:pPr>
            <a:r>
              <a:rPr lang="en-US" sz="1200" b="0" dirty="0"/>
              <a:t>There can be unused fibers skipped, if they are specified as unused by the Optical Profile, for the MT in question</a:t>
            </a:r>
          </a:p>
          <a:p>
            <a:pPr lvl="2">
              <a:spcBef>
                <a:spcPts val="300"/>
              </a:spcBef>
            </a:pPr>
            <a:r>
              <a:rPr lang="en-US" sz="1400" b="0" dirty="0"/>
              <a:t>The Port Count, within the Protocol Field, will indicate how many ports are used</a:t>
            </a:r>
          </a:p>
          <a:p>
            <a:pPr marL="626364" lvl="1" indent="-342900">
              <a:spcBef>
                <a:spcPts val="900"/>
              </a:spcBef>
              <a:buFont typeface="+mj-lt"/>
              <a:buAutoNum type="arabicPeriod"/>
            </a:pPr>
            <a:r>
              <a:rPr lang="en-US" sz="1600" dirty="0"/>
              <a:t>A Protocol Field for each MT of the Connector Module</a:t>
            </a:r>
          </a:p>
          <a:p>
            <a:pPr marL="237744" lvl="1" indent="-237744">
              <a:lnSpc>
                <a:spcPts val="2200"/>
              </a:lnSpc>
              <a:spcBef>
                <a:spcPts val="1300"/>
              </a:spcBef>
              <a:buFont typeface="Arial"/>
              <a:buChar char="•"/>
            </a:pPr>
            <a:r>
              <a:rPr lang="en-US" dirty="0">
                <a:ea typeface="+mn-ea"/>
                <a:cs typeface="+mn-cs"/>
              </a:rPr>
              <a:t>Same ANS can be used for different Slot Profile dash options, even if the number of MTs varies</a:t>
            </a:r>
          </a:p>
          <a:p>
            <a:pPr marL="237744" lvl="1" indent="-237744">
              <a:lnSpc>
                <a:spcPts val="2200"/>
              </a:lnSpc>
              <a:spcBef>
                <a:spcPts val="1300"/>
              </a:spcBef>
              <a:buFont typeface="Arial"/>
              <a:buChar char="•"/>
            </a:pPr>
            <a:r>
              <a:rPr lang="en-US" dirty="0">
                <a:ea typeface="+mn-ea"/>
                <a:cs typeface="+mn-cs"/>
              </a:rPr>
              <a:t>[P1B,P2] with Slot Profile </a:t>
            </a:r>
            <a:r>
              <a:rPr lang="en-US" dirty="0"/>
              <a:t>SLT3-PAY-1F1U1S1S1U1U1K-14.6.14-n</a:t>
            </a:r>
            <a:r>
              <a:rPr lang="en-US" dirty="0">
                <a:ea typeface="+mn-ea"/>
                <a:cs typeface="+mn-cs"/>
              </a:rPr>
              <a:t> is a single Connector Module</a:t>
            </a:r>
          </a:p>
        </p:txBody>
      </p:sp>
      <p:sp>
        <p:nvSpPr>
          <p:cNvPr id="4" name="Rectangle 3">
            <a:hlinkClick r:id="rId3" action="ppaction://hlinksldjump"/>
            <a:extLst>
              <a:ext uri="{FF2B5EF4-FFF2-40B4-BE49-F238E27FC236}">
                <a16:creationId xmlns:a16="http://schemas.microsoft.com/office/drawing/2014/main" id="{0C14F3B9-A328-4C46-A728-835B47A9EA42}"/>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88650251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5C64B-7452-4E38-A940-88FFF2031CB2}"/>
              </a:ext>
            </a:extLst>
          </p:cNvPr>
          <p:cNvSpPr>
            <a:spLocks noGrp="1"/>
          </p:cNvSpPr>
          <p:nvPr>
            <p:ph type="title"/>
          </p:nvPr>
        </p:nvSpPr>
        <p:spPr>
          <a:xfrm>
            <a:off x="1255449" y="100584"/>
            <a:ext cx="9868163" cy="813816"/>
          </a:xfrm>
        </p:spPr>
        <p:txBody>
          <a:bodyPr/>
          <a:lstStyle/>
          <a:p>
            <a:r>
              <a:rPr lang="en-US" sz="2400" dirty="0"/>
              <a:t>Examples of Protocol Fields for Apertures with Optical Connectors</a:t>
            </a:r>
          </a:p>
        </p:txBody>
      </p:sp>
      <p:graphicFrame>
        <p:nvGraphicFramePr>
          <p:cNvPr id="6" name="Table 5">
            <a:extLst>
              <a:ext uri="{FF2B5EF4-FFF2-40B4-BE49-F238E27FC236}">
                <a16:creationId xmlns:a16="http://schemas.microsoft.com/office/drawing/2014/main" id="{419A7DFA-B8F0-4337-B5DB-A28A802A6D0F}"/>
              </a:ext>
            </a:extLst>
          </p:cNvPr>
          <p:cNvGraphicFramePr>
            <a:graphicFrameLocks noGrp="1"/>
          </p:cNvGraphicFramePr>
          <p:nvPr/>
        </p:nvGraphicFramePr>
        <p:xfrm>
          <a:off x="569914" y="1676400"/>
          <a:ext cx="11048996" cy="2900680"/>
        </p:xfrm>
        <a:graphic>
          <a:graphicData uri="http://schemas.openxmlformats.org/drawingml/2006/table">
            <a:tbl>
              <a:tblPr firstRow="1" bandRow="1">
                <a:tableStyleId>{5940675A-B579-460E-94D1-54222C63F5DA}</a:tableStyleId>
              </a:tblPr>
              <a:tblGrid>
                <a:gridCol w="1733176">
                  <a:extLst>
                    <a:ext uri="{9D8B030D-6E8A-4147-A177-3AD203B41FA5}">
                      <a16:colId xmlns:a16="http://schemas.microsoft.com/office/drawing/2014/main" val="3713835304"/>
                    </a:ext>
                  </a:extLst>
                </a:gridCol>
                <a:gridCol w="9315820">
                  <a:extLst>
                    <a:ext uri="{9D8B030D-6E8A-4147-A177-3AD203B41FA5}">
                      <a16:colId xmlns:a16="http://schemas.microsoft.com/office/drawing/2014/main" val="2395844963"/>
                    </a:ext>
                  </a:extLst>
                </a:gridCol>
              </a:tblGrid>
              <a:tr h="302320">
                <a:tc gridSpan="2">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Examples assume a Slot Profile Dash Option specifying:</a:t>
                      </a:r>
                    </a:p>
                    <a:p>
                      <a:pPr marL="395478" marR="0" indent="-285750" algn="l"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600" b="0" dirty="0">
                          <a:solidFill>
                            <a:schemeClr val="tx1"/>
                          </a:solidFill>
                          <a:sym typeface="Wingdings"/>
                        </a:rPr>
                        <a:t>Connector Module with 3 MTs – MTA1, MTB1, and MTC1 with Optical Profiles as follows:</a:t>
                      </a:r>
                    </a:p>
                    <a:p>
                      <a:pPr marL="852678" marR="0" lvl="1" indent="-285750" algn="l" defTabSz="91440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600" b="0" dirty="0">
                          <a:solidFill>
                            <a:schemeClr val="tx1"/>
                          </a:solidFill>
                          <a:sym typeface="Wingdings"/>
                        </a:rPr>
                        <a:t>MTA1 – MTkk-MM12-1F-6.5.2.2 – 12 optical fibers where 8 are used for a Fat Pipe and 4 are unused</a:t>
                      </a:r>
                    </a:p>
                    <a:p>
                      <a:pPr marL="852678" marR="0" lvl="1" indent="-285750" algn="l" defTabSz="91440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600" b="0" dirty="0">
                          <a:solidFill>
                            <a:schemeClr val="tx1"/>
                          </a:solidFill>
                          <a:sym typeface="Wingdings"/>
                        </a:rPr>
                        <a:t>MTB1 – MTkk-MM24-3F-6.5.3.5 – 24 optical fibers used as 3 Fat Pipes of 8 fibers each</a:t>
                      </a:r>
                    </a:p>
                    <a:p>
                      <a:pPr marL="852678" marR="0" lvl="1" indent="-285750" algn="l" defTabSz="91440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600" b="0" dirty="0">
                          <a:solidFill>
                            <a:schemeClr val="tx1"/>
                          </a:solidFill>
                          <a:sym typeface="Wingdings"/>
                        </a:rPr>
                        <a:t>MTC1 – MTkk-MM24-3F-6.5.3.5 – 24 optical fibers used as 3 Fat Pipes of 8 fibers each</a:t>
                      </a:r>
                    </a:p>
                  </a:txBody>
                  <a:tcPr marL="121888" marR="12188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a:endParaRPr lang="en-US" sz="1600" b="1" dirty="0"/>
                    </a:p>
                  </a:txBody>
                  <a:tcPr marL="121888" marR="121888"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91215470"/>
                  </a:ext>
                </a:extLst>
              </a:tr>
              <a:tr h="457200">
                <a:tc>
                  <a:txBody>
                    <a:bodyPr/>
                    <a:lstStyle/>
                    <a:p>
                      <a:pPr algn="ctr"/>
                      <a:r>
                        <a:rPr lang="en-US" sz="1600" b="1" dirty="0"/>
                        <a:t>Protocol Field</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457200" rtl="0" eaLnBrk="1" latinLnBrk="0" hangingPunct="1"/>
                      <a:r>
                        <a:rPr lang="en-US" sz="1600" b="1" kern="1200" dirty="0">
                          <a:solidFill>
                            <a:schemeClr val="tx1"/>
                          </a:solidFill>
                          <a:latin typeface="+mn-lt"/>
                          <a:ea typeface="+mn-ea"/>
                          <a:cs typeface="+mn-cs"/>
                        </a:rPr>
                        <a:t>What the field indicates</a:t>
                      </a: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98340450"/>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[E19]</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b="0" dirty="0">
                          <a:solidFill>
                            <a:schemeClr val="tx1"/>
                          </a:solidFill>
                        </a:rPr>
                        <a:t>7 FP of 100GBASE-SR4 using 1 FP (8 fibers) of MTA1, 3 FP (24 fibers) of MTB1, and 3 FP of MTC1</a:t>
                      </a: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0626665"/>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[4E19]</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b="0" dirty="0">
                          <a:solidFill>
                            <a:schemeClr val="tx1"/>
                          </a:solidFill>
                        </a:rPr>
                        <a:t>4 FP of 100GBASE-SR4 using 1 FP (8 fibers) of MTA1, 3 FP (24 fibers) of MTB1, and none of MTC1</a:t>
                      </a: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2146359"/>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600" b="0" dirty="0">
                          <a:solidFill>
                            <a:schemeClr val="tx1"/>
                          </a:solidFill>
                          <a:sym typeface="Wingdings"/>
                        </a:rPr>
                        <a:t>[N-3E19-3A6F]</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b="0" dirty="0">
                          <a:solidFill>
                            <a:schemeClr val="tx1"/>
                          </a:solidFill>
                        </a:rPr>
                        <a:t>MTA1 not used, MTB1 has 3 of 100GBASE-SR4, MTC1 has 3 FP of Aurora at up to 25 Gbaud</a:t>
                      </a: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0683063"/>
                  </a:ext>
                </a:extLst>
              </a:tr>
            </a:tbl>
          </a:graphicData>
        </a:graphic>
      </p:graphicFrame>
      <p:sp>
        <p:nvSpPr>
          <p:cNvPr id="8" name="Rectangle 7">
            <a:hlinkClick r:id="rId2" action="ppaction://hlinksldjump"/>
            <a:extLst>
              <a:ext uri="{FF2B5EF4-FFF2-40B4-BE49-F238E27FC236}">
                <a16:creationId xmlns:a16="http://schemas.microsoft.com/office/drawing/2014/main" id="{A39F6E7C-8B14-4F08-875E-AE3B902EE90E}"/>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207981079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FFEC7-3299-4548-97D1-59D924F4C9C9}"/>
              </a:ext>
            </a:extLst>
          </p:cNvPr>
          <p:cNvSpPr>
            <a:spLocks noGrp="1"/>
          </p:cNvSpPr>
          <p:nvPr>
            <p:ph type="title"/>
          </p:nvPr>
        </p:nvSpPr>
        <p:spPr/>
        <p:txBody>
          <a:bodyPr/>
          <a:lstStyle/>
          <a:p>
            <a:r>
              <a:rPr lang="en-US" sz="2400" dirty="0"/>
              <a:t>Examples of Repartitioning Ports – Among Ports of Same Width</a:t>
            </a:r>
          </a:p>
        </p:txBody>
      </p:sp>
      <p:graphicFrame>
        <p:nvGraphicFramePr>
          <p:cNvPr id="8" name="Object 7">
            <a:extLst>
              <a:ext uri="{FF2B5EF4-FFF2-40B4-BE49-F238E27FC236}">
                <a16:creationId xmlns:a16="http://schemas.microsoft.com/office/drawing/2014/main" id="{BF16AEC6-A61E-40CF-9AA3-D3F67F835F8F}"/>
              </a:ext>
            </a:extLst>
          </p:cNvPr>
          <p:cNvGraphicFramePr>
            <a:graphicFrameLocks noChangeAspect="1"/>
          </p:cNvGraphicFramePr>
          <p:nvPr>
            <p:extLst>
              <p:ext uri="{D42A27DB-BD31-4B8C-83A1-F6EECF244321}">
                <p14:modId xmlns:p14="http://schemas.microsoft.com/office/powerpoint/2010/main" val="2442380904"/>
              </p:ext>
            </p:extLst>
          </p:nvPr>
        </p:nvGraphicFramePr>
        <p:xfrm>
          <a:off x="0" y="1371600"/>
          <a:ext cx="4233863" cy="2438400"/>
        </p:xfrm>
        <a:graphic>
          <a:graphicData uri="http://schemas.openxmlformats.org/presentationml/2006/ole">
            <mc:AlternateContent xmlns:mc="http://schemas.openxmlformats.org/markup-compatibility/2006">
              <mc:Choice xmlns:v="urn:schemas-microsoft-com:vml" Requires="v">
                <p:oleObj spid="_x0000_s425118" name="Visio" r:id="rId3" imgW="4183274" imgH="2407904" progId="Visio.Drawing.11">
                  <p:embed/>
                </p:oleObj>
              </mc:Choice>
              <mc:Fallback>
                <p:oleObj name="Visio" r:id="rId3" imgW="4183274" imgH="2407904" progId="Visio.Drawing.11">
                  <p:embed/>
                  <p:pic>
                    <p:nvPicPr>
                      <p:cNvPr id="4" name="Object 3"/>
                      <p:cNvPicPr/>
                      <p:nvPr/>
                    </p:nvPicPr>
                    <p:blipFill>
                      <a:blip r:embed="rId4"/>
                      <a:stretch>
                        <a:fillRect/>
                      </a:stretch>
                    </p:blipFill>
                    <p:spPr>
                      <a:xfrm>
                        <a:off x="0" y="1371600"/>
                        <a:ext cx="4233863" cy="2438400"/>
                      </a:xfrm>
                      <a:prstGeom prst="rect">
                        <a:avLst/>
                      </a:prstGeom>
                    </p:spPr>
                  </p:pic>
                </p:oleObj>
              </mc:Fallback>
            </mc:AlternateContent>
          </a:graphicData>
        </a:graphic>
      </p:graphicFrame>
      <p:sp>
        <p:nvSpPr>
          <p:cNvPr id="9" name="Content Placeholder 2">
            <a:extLst>
              <a:ext uri="{FF2B5EF4-FFF2-40B4-BE49-F238E27FC236}">
                <a16:creationId xmlns:a16="http://schemas.microsoft.com/office/drawing/2014/main" id="{0DB7ED17-B846-4F56-ACEB-6D33D6391807}"/>
              </a:ext>
            </a:extLst>
          </p:cNvPr>
          <p:cNvSpPr txBox="1">
            <a:spLocks/>
          </p:cNvSpPr>
          <p:nvPr/>
        </p:nvSpPr>
        <p:spPr>
          <a:xfrm>
            <a:off x="3351212" y="1096118"/>
            <a:ext cx="8534400" cy="3323482"/>
          </a:xfrm>
          <a:prstGeom prst="rect">
            <a:avLst/>
          </a:prstGeom>
        </p:spPr>
        <p:txBody>
          <a:bodyPr/>
          <a:lstStyle>
            <a:lvl1pPr marL="342900" indent="-342900" algn="l" rtl="0" eaLnBrk="1" fontAlgn="base" hangingPunct="1">
              <a:lnSpc>
                <a:spcPct val="90000"/>
              </a:lnSpc>
              <a:spcBef>
                <a:spcPct val="25000"/>
              </a:spcBef>
              <a:spcAft>
                <a:spcPct val="0"/>
              </a:spcAft>
              <a:buSzPct val="125000"/>
              <a:buChar char="•"/>
              <a:defRPr sz="20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a:lnSpc>
                <a:spcPct val="100000"/>
              </a:lnSpc>
            </a:pPr>
            <a:r>
              <a:rPr lang="en-US" sz="1400" kern="0" dirty="0"/>
              <a:t>Module Profiles for SLT3-SWH-6F1U7U-14.4.14</a:t>
            </a:r>
          </a:p>
          <a:p>
            <a:pPr>
              <a:lnSpc>
                <a:spcPct val="100000"/>
              </a:lnSpc>
            </a:pPr>
            <a:r>
              <a:rPr lang="en-US" sz="1400" kern="0" dirty="0"/>
              <a:t>ANS (highlighted) has single column for all the Data Plane FPs (FPs of DS01, DP01 – DP05)</a:t>
            </a:r>
          </a:p>
          <a:p>
            <a:pPr marL="539496" lvl="1" indent="-256032">
              <a:lnSpc>
                <a:spcPct val="100000"/>
              </a:lnSpc>
              <a:spcBef>
                <a:spcPts val="400"/>
              </a:spcBef>
            </a:pPr>
            <a:r>
              <a:rPr lang="en-US" sz="1200" b="0" dirty="0"/>
              <a:t>Notice that the dash options 16.4.15-1 and 16.4.15-2 have two columns for Data Plane FPs but</a:t>
            </a:r>
            <a:br>
              <a:rPr lang="en-US" sz="1200" b="0" dirty="0"/>
            </a:br>
            <a:r>
              <a:rPr lang="en-US" sz="1200" b="0" dirty="0"/>
              <a:t>MODA3-16.4.15-1 only has a single protocol field for Data Plane FPs</a:t>
            </a:r>
          </a:p>
          <a:p>
            <a:pPr marL="539496" lvl="1" indent="-256032">
              <a:lnSpc>
                <a:spcPct val="100000"/>
              </a:lnSpc>
              <a:spcBef>
                <a:spcPts val="400"/>
              </a:spcBef>
            </a:pPr>
            <a:r>
              <a:rPr lang="en-US" sz="1200" b="0" dirty="0"/>
              <a:t>Notice that the dash options 16.4.15-1 and 16.4.15-2 have two columns for Control Plane UTPs but</a:t>
            </a:r>
            <a:br>
              <a:rPr lang="en-US" sz="1200" b="0" dirty="0"/>
            </a:br>
            <a:r>
              <a:rPr lang="en-US" sz="1200" b="0" dirty="0"/>
              <a:t>MODA3-16.4.15-1 only has a single protocol field for Control Plane UTPs</a:t>
            </a:r>
          </a:p>
          <a:p>
            <a:pPr>
              <a:lnSpc>
                <a:spcPct val="100000"/>
              </a:lnSpc>
              <a:spcBef>
                <a:spcPts val="1600"/>
              </a:spcBef>
            </a:pPr>
            <a:r>
              <a:rPr lang="en-US" sz="1400" kern="0" dirty="0"/>
              <a:t>The Data Plane FPs may be repartitioned (</a:t>
            </a:r>
            <a:r>
              <a:rPr lang="en-US" sz="1400" kern="0" dirty="0">
                <a:hlinkClick r:id="rId5" action="ppaction://hlinksldjump"/>
              </a:rPr>
              <a:t>see slide How Smaller Pipes Map Into Larger Ports – 3U Example</a:t>
            </a:r>
            <a:r>
              <a:rPr lang="en-US" sz="1400" kern="0" dirty="0"/>
              <a:t>), here are examples of the Data Plane Protocol Fields for this Slot/Module Profile:</a:t>
            </a:r>
          </a:p>
          <a:p>
            <a:pPr marL="457200" lvl="1" indent="-174625">
              <a:lnSpc>
                <a:spcPct val="100000"/>
              </a:lnSpc>
              <a:tabLst>
                <a:tab pos="1427163" algn="l"/>
                <a:tab pos="4745038" algn="l"/>
              </a:tabLst>
            </a:pPr>
            <a:r>
              <a:rPr lang="en-US" sz="1200" b="0" kern="0" dirty="0"/>
              <a:t>(6E8-N) –	6 of 40GBASE-KR4 using DS01, DP01 – DP05</a:t>
            </a:r>
          </a:p>
          <a:p>
            <a:pPr marL="457200" lvl="1" indent="-174625">
              <a:lnSpc>
                <a:spcPct val="100000"/>
              </a:lnSpc>
              <a:tabLst>
                <a:tab pos="1427163" algn="l"/>
                <a:tab pos="4745038" algn="l"/>
              </a:tabLst>
            </a:pPr>
            <a:r>
              <a:rPr lang="en-US" sz="1200" b="0" kern="0" dirty="0"/>
              <a:t>(5E8-4E7) –	5 of 40GBASE-KR4 using DS01, DP01 – DP04	and   4 of 10GBASE-KR using DP05</a:t>
            </a:r>
          </a:p>
          <a:p>
            <a:pPr marL="457200" lvl="1" indent="-174625">
              <a:lnSpc>
                <a:spcPct val="100000"/>
              </a:lnSpc>
              <a:tabLst>
                <a:tab pos="1427163" algn="l"/>
                <a:tab pos="4745038" algn="l"/>
              </a:tabLst>
            </a:pPr>
            <a:r>
              <a:rPr lang="en-US" sz="1200" b="0" kern="0" dirty="0"/>
              <a:t>(1E8-16E7) –	1 of 40GBASE-KR4 using DS01	and 16 of 10GBASE-KR using DP01 – DP04</a:t>
            </a:r>
          </a:p>
          <a:p>
            <a:pPr marL="457200" lvl="1" indent="-174625">
              <a:lnSpc>
                <a:spcPct val="100000"/>
              </a:lnSpc>
              <a:tabLst>
                <a:tab pos="1427163" algn="l"/>
                <a:tab pos="4745038" algn="l"/>
              </a:tabLst>
            </a:pPr>
            <a:r>
              <a:rPr lang="en-US" sz="1200" b="0" kern="0" dirty="0"/>
              <a:t>(N-24E7) –		       24 of 10GBASE-KR using DP01 – DP05, DS01</a:t>
            </a:r>
          </a:p>
          <a:p>
            <a:pPr marL="457200" lvl="1" indent="-174625">
              <a:lnSpc>
                <a:spcPct val="100000"/>
              </a:lnSpc>
              <a:tabLst>
                <a:tab pos="1489075" algn="l"/>
                <a:tab pos="5888038" algn="l"/>
              </a:tabLst>
            </a:pPr>
            <a:endParaRPr lang="en-US" sz="1200" b="0" kern="0" dirty="0"/>
          </a:p>
        </p:txBody>
      </p:sp>
      <p:graphicFrame>
        <p:nvGraphicFramePr>
          <p:cNvPr id="10" name="Object 9">
            <a:extLst>
              <a:ext uri="{FF2B5EF4-FFF2-40B4-BE49-F238E27FC236}">
                <a16:creationId xmlns:a16="http://schemas.microsoft.com/office/drawing/2014/main" id="{F232025F-6671-44DA-B37A-8039DCB4E2D3}"/>
              </a:ext>
            </a:extLst>
          </p:cNvPr>
          <p:cNvGraphicFramePr>
            <a:graphicFrameLocks noChangeAspect="1"/>
          </p:cNvGraphicFramePr>
          <p:nvPr>
            <p:extLst>
              <p:ext uri="{D42A27DB-BD31-4B8C-83A1-F6EECF244321}">
                <p14:modId xmlns:p14="http://schemas.microsoft.com/office/powerpoint/2010/main" val="352661050"/>
              </p:ext>
            </p:extLst>
          </p:nvPr>
        </p:nvGraphicFramePr>
        <p:xfrm>
          <a:off x="368274" y="4419600"/>
          <a:ext cx="11452277" cy="1701800"/>
        </p:xfrm>
        <a:graphic>
          <a:graphicData uri="http://schemas.openxmlformats.org/presentationml/2006/ole">
            <mc:AlternateContent xmlns:mc="http://schemas.openxmlformats.org/markup-compatibility/2006">
              <mc:Choice xmlns:v="urn:schemas-microsoft-com:vml" Requires="v">
                <p:oleObj spid="_x0000_s425119" name="Worksheet" r:id="rId6" imgW="12504314" imgH="1851660" progId="Excel.Sheet.12">
                  <p:embed/>
                </p:oleObj>
              </mc:Choice>
              <mc:Fallback>
                <p:oleObj name="Worksheet" r:id="rId6" imgW="12504314" imgH="1851660" progId="Excel.Sheet.12">
                  <p:embed/>
                  <p:pic>
                    <p:nvPicPr>
                      <p:cNvPr id="10" name="Object 9"/>
                      <p:cNvPicPr/>
                      <p:nvPr/>
                    </p:nvPicPr>
                    <p:blipFill>
                      <a:blip r:embed="rId7"/>
                      <a:stretch>
                        <a:fillRect/>
                      </a:stretch>
                    </p:blipFill>
                    <p:spPr>
                      <a:xfrm>
                        <a:off x="368274" y="4419600"/>
                        <a:ext cx="11452277" cy="1701800"/>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6939C3FF-4BDA-414A-9246-A2EBB8483DB7}"/>
              </a:ext>
            </a:extLst>
          </p:cNvPr>
          <p:cNvSpPr txBox="1"/>
          <p:nvPr/>
        </p:nvSpPr>
        <p:spPr>
          <a:xfrm>
            <a:off x="227012" y="3837800"/>
            <a:ext cx="2819400" cy="276999"/>
          </a:xfrm>
          <a:prstGeom prst="rect">
            <a:avLst/>
          </a:prstGeom>
          <a:noFill/>
        </p:spPr>
        <p:txBody>
          <a:bodyPr wrap="square" rtlCol="0">
            <a:spAutoFit/>
          </a:bodyPr>
          <a:lstStyle/>
          <a:p>
            <a:pPr algn="ctr"/>
            <a:r>
              <a:rPr lang="en-US" sz="1200" b="1" dirty="0">
                <a:solidFill>
                  <a:srgbClr val="7030A0"/>
                </a:solidFill>
              </a:rPr>
              <a:t>SLT3-SWH-6F1U7U-14.4.14</a:t>
            </a:r>
          </a:p>
        </p:txBody>
      </p:sp>
      <p:sp>
        <p:nvSpPr>
          <p:cNvPr id="12" name="Rectangle 11">
            <a:hlinkClick r:id="rId8" action="ppaction://hlinksldjump"/>
            <a:extLst>
              <a:ext uri="{FF2B5EF4-FFF2-40B4-BE49-F238E27FC236}">
                <a16:creationId xmlns:a16="http://schemas.microsoft.com/office/drawing/2014/main" id="{6B68E424-57BC-4618-9C0F-65F8653BEEB3}"/>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420500921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00584"/>
            <a:ext cx="10896600" cy="813816"/>
          </a:xfrm>
        </p:spPr>
        <p:txBody>
          <a:bodyPr/>
          <a:lstStyle/>
          <a:p>
            <a:r>
              <a:rPr lang="en-US" sz="2400" dirty="0"/>
              <a:t>Examples of Repartitioning Ports – Among Ports of Two Sizes </a:t>
            </a:r>
          </a:p>
        </p:txBody>
      </p:sp>
      <p:sp>
        <p:nvSpPr>
          <p:cNvPr id="7" name="Rectangle 6">
            <a:hlinkClick r:id="" action="ppaction://noaction"/>
          </p:cNvPr>
          <p:cNvSpPr/>
          <p:nvPr/>
        </p:nvSpPr>
        <p:spPr bwMode="auto">
          <a:xfrm>
            <a:off x="1903412" y="6421913"/>
            <a:ext cx="990600" cy="283687"/>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4" name="Object 3"/>
          <p:cNvGraphicFramePr>
            <a:graphicFrameLocks noChangeAspect="1"/>
          </p:cNvGraphicFramePr>
          <p:nvPr/>
        </p:nvGraphicFramePr>
        <p:xfrm>
          <a:off x="4763" y="96838"/>
          <a:ext cx="2025650" cy="6765925"/>
        </p:xfrm>
        <a:graphic>
          <a:graphicData uri="http://schemas.openxmlformats.org/presentationml/2006/ole">
            <mc:AlternateContent xmlns:mc="http://schemas.openxmlformats.org/markup-compatibility/2006">
              <mc:Choice xmlns:v="urn:schemas-microsoft-com:vml" Requires="v">
                <p:oleObj spid="_x0000_s424104" name="Visio" r:id="rId3" imgW="1699083" imgH="5661368" progId="Visio.Drawing.11">
                  <p:embed/>
                </p:oleObj>
              </mc:Choice>
              <mc:Fallback>
                <p:oleObj name="Visio" r:id="rId3" imgW="1699083" imgH="5661368" progId="Visio.Drawing.11">
                  <p:embed/>
                  <p:pic>
                    <p:nvPicPr>
                      <p:cNvPr id="4" name="Object 3"/>
                      <p:cNvPicPr/>
                      <p:nvPr/>
                    </p:nvPicPr>
                    <p:blipFill>
                      <a:blip r:embed="rId4"/>
                      <a:stretch>
                        <a:fillRect/>
                      </a:stretch>
                    </p:blipFill>
                    <p:spPr>
                      <a:xfrm>
                        <a:off x="4763" y="96838"/>
                        <a:ext cx="2025650" cy="6765925"/>
                      </a:xfrm>
                      <a:prstGeom prst="rect">
                        <a:avLst/>
                      </a:prstGeom>
                      <a:solidFill>
                        <a:schemeClr val="bg1"/>
                      </a:solid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441969821"/>
              </p:ext>
            </p:extLst>
          </p:nvPr>
        </p:nvGraphicFramePr>
        <p:xfrm>
          <a:off x="2055812" y="4775498"/>
          <a:ext cx="9936217" cy="1549102"/>
        </p:xfrm>
        <a:graphic>
          <a:graphicData uri="http://schemas.openxmlformats.org/presentationml/2006/ole">
            <mc:AlternateContent xmlns:mc="http://schemas.openxmlformats.org/markup-compatibility/2006">
              <mc:Choice xmlns:v="urn:schemas-microsoft-com:vml" Requires="v">
                <p:oleObj spid="_x0000_s424105" name="Worksheet" r:id="rId5" imgW="13091231" imgH="2034493" progId="Excel.Sheet.12">
                  <p:embed/>
                </p:oleObj>
              </mc:Choice>
              <mc:Fallback>
                <p:oleObj name="Worksheet" r:id="rId5" imgW="13091231" imgH="2034493" progId="Excel.Sheet.12">
                  <p:embed/>
                  <p:pic>
                    <p:nvPicPr>
                      <p:cNvPr id="5" name="Object 4"/>
                      <p:cNvPicPr/>
                      <p:nvPr/>
                    </p:nvPicPr>
                    <p:blipFill>
                      <a:blip r:embed="rId6"/>
                      <a:stretch>
                        <a:fillRect/>
                      </a:stretch>
                    </p:blipFill>
                    <p:spPr>
                      <a:xfrm>
                        <a:off x="2055812" y="4775498"/>
                        <a:ext cx="9936217" cy="1549102"/>
                      </a:xfrm>
                      <a:prstGeom prst="rect">
                        <a:avLst/>
                      </a:prstGeom>
                    </p:spPr>
                  </p:pic>
                </p:oleObj>
              </mc:Fallback>
            </mc:AlternateContent>
          </a:graphicData>
        </a:graphic>
      </p:graphicFrame>
      <p:sp>
        <p:nvSpPr>
          <p:cNvPr id="3" name="Content Placeholder 2"/>
          <p:cNvSpPr>
            <a:spLocks noGrp="1"/>
          </p:cNvSpPr>
          <p:nvPr>
            <p:ph idx="1"/>
          </p:nvPr>
        </p:nvSpPr>
        <p:spPr>
          <a:xfrm>
            <a:off x="1370012" y="1371600"/>
            <a:ext cx="10744200" cy="3124200"/>
          </a:xfrm>
          <a:noFill/>
        </p:spPr>
        <p:txBody>
          <a:bodyPr/>
          <a:lstStyle/>
          <a:p>
            <a:pPr>
              <a:lnSpc>
                <a:spcPct val="100000"/>
              </a:lnSpc>
            </a:pPr>
            <a:r>
              <a:rPr lang="en-US" sz="1400" dirty="0"/>
              <a:t>Module Profiles for </a:t>
            </a:r>
            <a:r>
              <a:rPr lang="en-US" sz="1600" dirty="0"/>
              <a:t>SLT6-SWH-14F16U1U15U1J-10.8.1</a:t>
            </a:r>
            <a:endParaRPr lang="en-US" sz="1400" dirty="0"/>
          </a:p>
          <a:p>
            <a:pPr>
              <a:lnSpc>
                <a:spcPct val="100000"/>
              </a:lnSpc>
            </a:pPr>
            <a:r>
              <a:rPr lang="en-US" sz="1400" dirty="0"/>
              <a:t>ANS MODA6-12.8.1-1 highlighted below</a:t>
            </a:r>
          </a:p>
          <a:p>
            <a:pPr>
              <a:lnSpc>
                <a:spcPct val="100000"/>
              </a:lnSpc>
            </a:pPr>
            <a:r>
              <a:rPr lang="en-US" sz="1400" dirty="0"/>
              <a:t>The Data Plane FPs and UTPs may be repartitioned (</a:t>
            </a:r>
            <a:r>
              <a:rPr lang="en-US" sz="1400" dirty="0">
                <a:hlinkClick r:id="rId7" action="ppaction://hlinksldjump"/>
              </a:rPr>
              <a:t>see slide How Smaller Pipes Map Into Larger Ports – 3U Example</a:t>
            </a:r>
            <a:r>
              <a:rPr lang="en-US" sz="1400" dirty="0"/>
              <a:t>), here are some examples of the Data Plane Protocol Fields for this Slot/Module Profile:</a:t>
            </a:r>
          </a:p>
          <a:p>
            <a:pPr marL="457200" lvl="1" indent="-174625">
              <a:lnSpc>
                <a:spcPct val="100000"/>
              </a:lnSpc>
              <a:tabLst>
                <a:tab pos="1828800" algn="l"/>
                <a:tab pos="6289675" algn="l"/>
              </a:tabLst>
            </a:pPr>
            <a:r>
              <a:rPr lang="en-US" sz="1200" b="0" dirty="0"/>
              <a:t>(14E8-16E7-2E3) –	14 of 40GBASE-KR4 using DP01 – DP14,	16 of 10GBASE-KR using DPutp01 – DPutp16</a:t>
            </a:r>
          </a:p>
          <a:p>
            <a:pPr marL="457200" lvl="1" indent="-174625">
              <a:lnSpc>
                <a:spcPct val="100000"/>
              </a:lnSpc>
              <a:tabLst>
                <a:tab pos="1828800" algn="l"/>
                <a:tab pos="6289675" algn="l"/>
              </a:tabLst>
            </a:pPr>
            <a:r>
              <a:rPr lang="en-US" sz="1200" b="0" dirty="0"/>
              <a:t>(8E8-8E7-2E3) – 	  8 of 40GBASE-KR4 using DP01 – DP08,	  8 of 10GBASE-KR using DPutp01 – DPutp08</a:t>
            </a:r>
          </a:p>
          <a:p>
            <a:pPr marL="457200" lvl="1" indent="-174625">
              <a:lnSpc>
                <a:spcPct val="100000"/>
              </a:lnSpc>
              <a:tabLst>
                <a:tab pos="1828800" algn="l"/>
                <a:tab pos="6289675" algn="l"/>
              </a:tabLst>
            </a:pPr>
            <a:r>
              <a:rPr lang="en-US" sz="1200" b="0" dirty="0"/>
              <a:t>(16E8-8E7-2E3) – 	16 of 40GBASE-KR4 using DP01 – DP14 + DPutp09 – DPutp16,	  8 of 10GBASE-KR using DPutp01 – DPutp08</a:t>
            </a:r>
          </a:p>
          <a:p>
            <a:pPr marL="457200" lvl="1" indent="-174625">
              <a:lnSpc>
                <a:spcPct val="100000"/>
              </a:lnSpc>
              <a:tabLst>
                <a:tab pos="1828800" algn="l"/>
                <a:tab pos="6289675" algn="l"/>
              </a:tabLst>
            </a:pPr>
            <a:r>
              <a:rPr lang="en-US" sz="1200" b="0" dirty="0"/>
              <a:t>(15E8-8E7-2E3) – 	15 of 40GBASE-KR4 using DP01 – DP14 + DPutp09 – DPutp12,	  8 of 10GBASE-KR using DPutp01 – DPutp08</a:t>
            </a:r>
          </a:p>
          <a:p>
            <a:pPr marL="457200" lvl="1" indent="-174625">
              <a:lnSpc>
                <a:spcPct val="100000"/>
              </a:lnSpc>
              <a:tabLst>
                <a:tab pos="1828800" algn="l"/>
                <a:tab pos="6289675" algn="l"/>
              </a:tabLst>
            </a:pPr>
            <a:r>
              <a:rPr lang="en-US" sz="1200" b="0" dirty="0"/>
              <a:t>(12E8-24E7-2E3) – 	12 of 40GBASE-KR4 using DP01 – DP12,	24 of 10GBASE-KR using DPutp01 – DPutp16 + DP13 – DP14</a:t>
            </a:r>
          </a:p>
          <a:p>
            <a:pPr marL="457200" lvl="1" indent="-174625">
              <a:lnSpc>
                <a:spcPct val="100000"/>
              </a:lnSpc>
              <a:tabLst>
                <a:tab pos="1828800" algn="l"/>
                <a:tab pos="6289675" algn="l"/>
              </a:tabLst>
            </a:pPr>
            <a:r>
              <a:rPr lang="en-US" sz="1200" b="0" dirty="0"/>
              <a:t>(10E8-24E7-2E3) – 	10 of 40GBASE-KR4 using DP01 – DP10,	24 of 10GBASE-KR using DPutp01 – DPutp16 + DP11 – DP12</a:t>
            </a:r>
          </a:p>
          <a:p>
            <a:pPr marL="457200" lvl="1" indent="-174625">
              <a:lnSpc>
                <a:spcPct val="100000"/>
              </a:lnSpc>
              <a:tabLst>
                <a:tab pos="1828800" algn="l"/>
                <a:tab pos="6289675" algn="l"/>
              </a:tabLst>
            </a:pPr>
            <a:r>
              <a:rPr lang="en-US" sz="1200" b="0" dirty="0"/>
              <a:t>(18E8-N-2E3) – 	18 of 40GBASE-KR4 using DP01 – DP14 + DPutp01 – DPutp16</a:t>
            </a:r>
          </a:p>
        </p:txBody>
      </p:sp>
      <p:sp>
        <p:nvSpPr>
          <p:cNvPr id="8" name="Rectangle 7">
            <a:hlinkClick r:id="rId8" action="ppaction://hlinksldjump"/>
            <a:extLst>
              <a:ext uri="{FF2B5EF4-FFF2-40B4-BE49-F238E27FC236}">
                <a16:creationId xmlns:a16="http://schemas.microsoft.com/office/drawing/2014/main" id="{B22577C0-3F3A-4115-B6B4-C136B15BF2D6}"/>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310597146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ext uri="{D42A27DB-BD31-4B8C-83A1-F6EECF244321}">
                <p14:modId xmlns:p14="http://schemas.microsoft.com/office/powerpoint/2010/main" val="3429503920"/>
              </p:ext>
            </p:extLst>
          </p:nvPr>
        </p:nvGraphicFramePr>
        <p:xfrm>
          <a:off x="82550" y="3663950"/>
          <a:ext cx="3216275" cy="2606675"/>
        </p:xfrm>
        <a:graphic>
          <a:graphicData uri="http://schemas.openxmlformats.org/presentationml/2006/ole">
            <mc:AlternateContent xmlns:mc="http://schemas.openxmlformats.org/markup-compatibility/2006">
              <mc:Choice xmlns:v="urn:schemas-microsoft-com:vml" Requires="v">
                <p:oleObj spid="_x0000_s369655" name="Visio" r:id="rId3" imgW="3215711" imgH="2606182" progId="Visio.Drawing.11">
                  <p:embed/>
                </p:oleObj>
              </mc:Choice>
              <mc:Fallback>
                <p:oleObj name="Visio" r:id="rId3" imgW="3215711" imgH="2606182" progId="Visio.Drawing.11">
                  <p:embed/>
                  <p:pic>
                    <p:nvPicPr>
                      <p:cNvPr id="4" name="Object 3"/>
                      <p:cNvPicPr>
                        <a:picLocks noChangeAspect="1" noChangeArrowheads="1"/>
                      </p:cNvPicPr>
                      <p:nvPr/>
                    </p:nvPicPr>
                    <p:blipFill>
                      <a:blip r:embed="rId4"/>
                      <a:srcRect/>
                      <a:stretch>
                        <a:fillRect/>
                      </a:stretch>
                    </p:blipFill>
                    <p:spPr bwMode="auto">
                      <a:xfrm>
                        <a:off x="82550" y="3663950"/>
                        <a:ext cx="3216275"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1255449" y="100584"/>
            <a:ext cx="10628655" cy="813816"/>
          </a:xfrm>
        </p:spPr>
        <p:txBody>
          <a:bodyPr/>
          <a:lstStyle/>
          <a:p>
            <a:pPr>
              <a:lnSpc>
                <a:spcPct val="100000"/>
              </a:lnSpc>
            </a:pPr>
            <a:r>
              <a:rPr lang="en-US" sz="2400" dirty="0"/>
              <a:t>3U Slot Profiles</a:t>
            </a:r>
            <a:br>
              <a:rPr lang="en-US" sz="2400" dirty="0"/>
            </a:br>
            <a:r>
              <a:rPr lang="en-US" sz="2400" dirty="0"/>
              <a:t>SLT3-PAY-2F2U-14.2.3 and SLT3-PAY-2F2T-14.2.5</a:t>
            </a:r>
          </a:p>
        </p:txBody>
      </p:sp>
      <p:sp>
        <p:nvSpPr>
          <p:cNvPr id="3" name="Content Placeholder 2"/>
          <p:cNvSpPr>
            <a:spLocks noGrp="1"/>
          </p:cNvSpPr>
          <p:nvPr>
            <p:ph idx="1"/>
          </p:nvPr>
        </p:nvSpPr>
        <p:spPr>
          <a:xfrm>
            <a:off x="4037012" y="1289304"/>
            <a:ext cx="7847093" cy="4959096"/>
          </a:xfrm>
        </p:spPr>
        <p:txBody>
          <a:bodyPr/>
          <a:lstStyle/>
          <a:p>
            <a:pPr>
              <a:lnSpc>
                <a:spcPct val="100000"/>
              </a:lnSpc>
            </a:pPr>
            <a:r>
              <a:rPr lang="en-US" sz="1800" dirty="0"/>
              <a:t>General uses of planes and protocols used:</a:t>
            </a:r>
          </a:p>
          <a:p>
            <a:pPr lvl="1">
              <a:lnSpc>
                <a:spcPct val="100000"/>
              </a:lnSpc>
              <a:spcBef>
                <a:spcPts val="1200"/>
              </a:spcBef>
            </a:pPr>
            <a:r>
              <a:rPr lang="en-US" sz="1600" dirty="0"/>
              <a:t>Data Plane – move data among tightly coupled groups of Plug-In Modules</a:t>
            </a:r>
          </a:p>
          <a:p>
            <a:pPr lvl="2">
              <a:lnSpc>
                <a:spcPct val="100000"/>
              </a:lnSpc>
              <a:spcBef>
                <a:spcPts val="300"/>
              </a:spcBef>
            </a:pPr>
            <a:r>
              <a:rPr lang="en-US" sz="1400" b="0" dirty="0"/>
              <a:t>PCIe is a popular choice</a:t>
            </a:r>
          </a:p>
          <a:p>
            <a:pPr lvl="2">
              <a:lnSpc>
                <a:spcPct val="100000"/>
              </a:lnSpc>
              <a:spcBef>
                <a:spcPts val="300"/>
              </a:spcBef>
            </a:pPr>
            <a:r>
              <a:rPr lang="en-US" sz="1400" b="0" dirty="0"/>
              <a:t>Generally within the chassis</a:t>
            </a:r>
          </a:p>
          <a:p>
            <a:pPr lvl="1">
              <a:lnSpc>
                <a:spcPct val="100000"/>
              </a:lnSpc>
              <a:spcBef>
                <a:spcPts val="1200"/>
              </a:spcBef>
            </a:pPr>
            <a:r>
              <a:rPr lang="en-US" sz="1600" dirty="0"/>
              <a:t>Expansion Plane – use for tightly coupling  among a group of Plug-In Modules</a:t>
            </a:r>
          </a:p>
          <a:p>
            <a:pPr lvl="2">
              <a:lnSpc>
                <a:spcPct val="100000"/>
              </a:lnSpc>
              <a:spcBef>
                <a:spcPts val="300"/>
              </a:spcBef>
            </a:pPr>
            <a:r>
              <a:rPr lang="en-US" sz="1400" b="0" dirty="0"/>
              <a:t>Not present in these profiles</a:t>
            </a:r>
          </a:p>
          <a:p>
            <a:pPr marL="758825" lvl="2" indent="-182563">
              <a:lnSpc>
                <a:spcPct val="100000"/>
              </a:lnSpc>
              <a:spcBef>
                <a:spcPts val="300"/>
              </a:spcBef>
            </a:pPr>
            <a:r>
              <a:rPr lang="en-US" sz="1400" b="0" dirty="0"/>
              <a:t>Separate Expansion Plane much less common in 3U than 6U</a:t>
            </a:r>
          </a:p>
          <a:p>
            <a:pPr marL="971550" lvl="3" indent="-114300">
              <a:lnSpc>
                <a:spcPct val="100000"/>
              </a:lnSpc>
              <a:spcBef>
                <a:spcPts val="100"/>
              </a:spcBef>
            </a:pPr>
            <a:r>
              <a:rPr lang="en-US" sz="1200" b="0" dirty="0"/>
              <a:t>In cases where PCIe is on Data Plane, can also serve function as Expansion Plane</a:t>
            </a:r>
          </a:p>
          <a:p>
            <a:pPr lvl="1">
              <a:lnSpc>
                <a:spcPct val="100000"/>
              </a:lnSpc>
              <a:spcBef>
                <a:spcPts val="1200"/>
              </a:spcBef>
            </a:pPr>
            <a:r>
              <a:rPr lang="en-US" sz="1600" dirty="0"/>
              <a:t>Control Plane – Ethernet is where these two profiles differ, they have one of the following:</a:t>
            </a:r>
          </a:p>
          <a:p>
            <a:pPr lvl="2">
              <a:lnSpc>
                <a:spcPct val="100000"/>
              </a:lnSpc>
              <a:spcBef>
                <a:spcPts val="300"/>
              </a:spcBef>
            </a:pPr>
            <a:r>
              <a:rPr lang="en-US" sz="1400" b="0" dirty="0"/>
              <a:t>2 UTPs  – 1000BASE-BX for within chassis  or</a:t>
            </a:r>
          </a:p>
          <a:p>
            <a:pPr lvl="2">
              <a:lnSpc>
                <a:spcPct val="100000"/>
              </a:lnSpc>
              <a:spcBef>
                <a:spcPts val="300"/>
              </a:spcBef>
            </a:pPr>
            <a:r>
              <a:rPr lang="en-US" sz="1400" b="0" dirty="0"/>
              <a:t>2 TPs – 1000BASE-T for external to chassis </a:t>
            </a:r>
          </a:p>
        </p:txBody>
      </p:sp>
      <p:sp>
        <p:nvSpPr>
          <p:cNvPr id="7" name="Rectangle 6">
            <a:hlinkClick r:id="rId5"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780899626"/>
              </p:ext>
            </p:extLst>
          </p:nvPr>
        </p:nvGraphicFramePr>
        <p:xfrm>
          <a:off x="82550" y="996950"/>
          <a:ext cx="3216275" cy="2606675"/>
        </p:xfrm>
        <a:graphic>
          <a:graphicData uri="http://schemas.openxmlformats.org/presentationml/2006/ole">
            <mc:AlternateContent xmlns:mc="http://schemas.openxmlformats.org/markup-compatibility/2006">
              <mc:Choice xmlns:v="urn:schemas-microsoft-com:vml" Requires="v">
                <p:oleObj spid="_x0000_s369656" name="Visio" r:id="rId6" imgW="3215711" imgH="2606182" progId="Visio.Drawing.11">
                  <p:embed/>
                </p:oleObj>
              </mc:Choice>
              <mc:Fallback>
                <p:oleObj name="Visio" r:id="rId6" imgW="3215711" imgH="2606182" progId="Visio.Drawing.11">
                  <p:embed/>
                  <p:pic>
                    <p:nvPicPr>
                      <p:cNvPr id="0" name="Object 8"/>
                      <p:cNvPicPr>
                        <a:picLocks noChangeAspect="1" noChangeArrowheads="1"/>
                      </p:cNvPicPr>
                      <p:nvPr/>
                    </p:nvPicPr>
                    <p:blipFill>
                      <a:blip r:embed="rId7"/>
                      <a:srcRect/>
                      <a:stretch>
                        <a:fillRect/>
                      </a:stretch>
                    </p:blipFill>
                    <p:spPr bwMode="auto">
                      <a:xfrm>
                        <a:off x="82550" y="996950"/>
                        <a:ext cx="3216275"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6758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Slot Profiles with Lots of User Defined Pins</a:t>
            </a:r>
          </a:p>
        </p:txBody>
      </p:sp>
      <p:sp>
        <p:nvSpPr>
          <p:cNvPr id="3" name="Content Placeholder 2"/>
          <p:cNvSpPr>
            <a:spLocks noGrp="1"/>
          </p:cNvSpPr>
          <p:nvPr>
            <p:ph idx="1"/>
          </p:nvPr>
        </p:nvSpPr>
        <p:spPr>
          <a:xfrm>
            <a:off x="3427412" y="4038600"/>
            <a:ext cx="8610600" cy="2209800"/>
          </a:xfrm>
        </p:spPr>
        <p:txBody>
          <a:bodyPr/>
          <a:lstStyle/>
          <a:p>
            <a:r>
              <a:rPr lang="en-US" sz="1800" dirty="0"/>
              <a:t>If cannot fit the required system specific pins on XMCs use these</a:t>
            </a:r>
            <a:br>
              <a:rPr lang="en-US" sz="1800" dirty="0"/>
            </a:br>
            <a:r>
              <a:rPr lang="en-US" sz="1800" dirty="0"/>
              <a:t>Slot Profiles</a:t>
            </a:r>
          </a:p>
          <a:p>
            <a:r>
              <a:rPr lang="en-US" sz="1800" dirty="0"/>
              <a:t>Get all the User Defined pins driven by a few slots</a:t>
            </a:r>
          </a:p>
          <a:p>
            <a:pPr lvl="0"/>
            <a:r>
              <a:rPr lang="en-US" sz="1800" dirty="0"/>
              <a:t>Intended for one of two use models:</a:t>
            </a:r>
          </a:p>
          <a:p>
            <a:pPr marL="457200" lvl="1" indent="-225425">
              <a:lnSpc>
                <a:spcPct val="100000"/>
              </a:lnSpc>
              <a:spcBef>
                <a:spcPts val="200"/>
              </a:spcBef>
              <a:buFont typeface="+mj-lt"/>
              <a:buAutoNum type="arabicPeriod"/>
              <a:tabLst>
                <a:tab pos="400050" algn="l"/>
              </a:tabLst>
            </a:pPr>
            <a:r>
              <a:rPr lang="en-US" sz="1600" b="0" dirty="0">
                <a:solidFill>
                  <a:srgbClr val="000000"/>
                </a:solidFill>
              </a:rPr>
              <a:t>Subservient to other Plug-In Module(s) via Expansion Plane</a:t>
            </a:r>
          </a:p>
          <a:p>
            <a:pPr marL="457200" lvl="1" indent="-225425">
              <a:lnSpc>
                <a:spcPct val="100000"/>
              </a:lnSpc>
              <a:spcBef>
                <a:spcPts val="200"/>
              </a:spcBef>
              <a:buFont typeface="+mj-lt"/>
              <a:buAutoNum type="arabicPeriod"/>
            </a:pPr>
            <a:r>
              <a:rPr lang="en-US" sz="1600" b="0" dirty="0">
                <a:solidFill>
                  <a:srgbClr val="000000"/>
                </a:solidFill>
              </a:rPr>
              <a:t>Able to receive commands from many Plug-In Modules via Control Plane</a:t>
            </a:r>
          </a:p>
          <a:p>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1031408651"/>
              </p:ext>
            </p:extLst>
          </p:nvPr>
        </p:nvGraphicFramePr>
        <p:xfrm>
          <a:off x="8095126" y="1283634"/>
          <a:ext cx="3151397" cy="2307512"/>
        </p:xfrm>
        <a:graphic>
          <a:graphicData uri="http://schemas.openxmlformats.org/presentationml/2006/ole">
            <mc:AlternateContent xmlns:mc="http://schemas.openxmlformats.org/markup-compatibility/2006">
              <mc:Choice xmlns:v="urn:schemas-microsoft-com:vml" Requires="v">
                <p:oleObj spid="_x0000_s426152" name="Visio" r:id="rId4" imgW="3215711" imgH="2354604" progId="Visio.Drawing.11">
                  <p:embed/>
                </p:oleObj>
              </mc:Choice>
              <mc:Fallback>
                <p:oleObj name="Visio" r:id="rId4" imgW="3215711" imgH="2354604" progId="Visio.Drawing.11">
                  <p:embed/>
                  <p:pic>
                    <p:nvPicPr>
                      <p:cNvPr id="12" name="Object 11"/>
                      <p:cNvPicPr>
                        <a:picLocks noChangeAspect="1" noChangeArrowheads="1"/>
                      </p:cNvPicPr>
                      <p:nvPr/>
                    </p:nvPicPr>
                    <p:blipFill>
                      <a:blip r:embed="rId5"/>
                      <a:srcRect/>
                      <a:stretch>
                        <a:fillRect/>
                      </a:stretch>
                    </p:blipFill>
                    <p:spPr bwMode="auto">
                      <a:xfrm>
                        <a:off x="8095126" y="1283634"/>
                        <a:ext cx="3151397" cy="2307512"/>
                      </a:xfrm>
                      <a:prstGeom prst="rect">
                        <a:avLst/>
                      </a:prstGeom>
                      <a:noFill/>
                      <a:ln>
                        <a:noFill/>
                      </a:ln>
                    </p:spPr>
                  </p:pic>
                </p:oleObj>
              </mc:Fallback>
            </mc:AlternateContent>
          </a:graphicData>
        </a:graphic>
      </p:graphicFrame>
      <p:sp>
        <p:nvSpPr>
          <p:cNvPr id="10" name="TextBox 9"/>
          <p:cNvSpPr txBox="1"/>
          <p:nvPr/>
        </p:nvSpPr>
        <p:spPr>
          <a:xfrm>
            <a:off x="531812" y="1114772"/>
            <a:ext cx="1905000" cy="184666"/>
          </a:xfrm>
          <a:prstGeom prst="rect">
            <a:avLst/>
          </a:prstGeom>
          <a:solidFill>
            <a:schemeClr val="bg1"/>
          </a:solidFill>
        </p:spPr>
        <p:txBody>
          <a:bodyPr wrap="square" lIns="91440" tIns="0" rIns="91440" bIns="0" rtlCol="0">
            <a:spAutoFit/>
          </a:bodyPr>
          <a:lstStyle/>
          <a:p>
            <a:pPr algn="ctr"/>
            <a:r>
              <a:rPr lang="en-US" sz="1200" b="1" dirty="0">
                <a:solidFill>
                  <a:srgbClr val="0070C0"/>
                </a:solidFill>
              </a:rPr>
              <a:t>SLT6-PAY-4U2U-10.2.8</a:t>
            </a:r>
          </a:p>
        </p:txBody>
      </p:sp>
      <p:sp>
        <p:nvSpPr>
          <p:cNvPr id="11" name="TextBox 10"/>
          <p:cNvSpPr txBox="1"/>
          <p:nvPr/>
        </p:nvSpPr>
        <p:spPr>
          <a:xfrm>
            <a:off x="8532813" y="1114772"/>
            <a:ext cx="1905000" cy="184666"/>
          </a:xfrm>
          <a:prstGeom prst="rect">
            <a:avLst/>
          </a:prstGeom>
          <a:solidFill>
            <a:schemeClr val="bg1"/>
          </a:solidFill>
        </p:spPr>
        <p:txBody>
          <a:bodyPr wrap="square" lIns="91440" tIns="0" rIns="91440" bIns="0" rtlCol="0">
            <a:spAutoFit/>
          </a:bodyPr>
          <a:lstStyle/>
          <a:p>
            <a:pPr algn="ctr"/>
            <a:r>
              <a:rPr lang="en-US" sz="1200" b="1" dirty="0">
                <a:solidFill>
                  <a:srgbClr val="0070C0"/>
                </a:solidFill>
              </a:rPr>
              <a:t>SLT3-PAY-2U2U-14.2.17</a:t>
            </a:r>
          </a:p>
        </p:txBody>
      </p:sp>
      <p:sp>
        <p:nvSpPr>
          <p:cNvPr id="12" name="Rectangle 11">
            <a:hlinkClick r:id="rId6"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4" name="Rectangle 3"/>
          <p:cNvSpPr/>
          <p:nvPr/>
        </p:nvSpPr>
        <p:spPr bwMode="auto">
          <a:xfrm>
            <a:off x="1" y="6324600"/>
            <a:ext cx="150811" cy="76200"/>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4166502111"/>
              </p:ext>
            </p:extLst>
          </p:nvPr>
        </p:nvGraphicFramePr>
        <p:xfrm>
          <a:off x="42541" y="1274455"/>
          <a:ext cx="3151397" cy="5541037"/>
        </p:xfrm>
        <a:graphic>
          <a:graphicData uri="http://schemas.openxmlformats.org/presentationml/2006/ole">
            <mc:AlternateContent xmlns:mc="http://schemas.openxmlformats.org/markup-compatibility/2006">
              <mc:Choice xmlns:v="urn:schemas-microsoft-com:vml" Requires="v">
                <p:oleObj spid="_x0000_s426153" name="Visio" r:id="rId7" imgW="3215711" imgH="5654119" progId="Visio.Drawing.11">
                  <p:embed/>
                </p:oleObj>
              </mc:Choice>
              <mc:Fallback>
                <p:oleObj name="Visio" r:id="rId7" imgW="3215711" imgH="5654119" progId="Visio.Drawing.11">
                  <p:embed/>
                  <p:pic>
                    <p:nvPicPr>
                      <p:cNvPr id="13" name="Object 12"/>
                      <p:cNvPicPr>
                        <a:picLocks noChangeAspect="1" noChangeArrowheads="1"/>
                      </p:cNvPicPr>
                      <p:nvPr/>
                    </p:nvPicPr>
                    <p:blipFill>
                      <a:blip r:embed="rId8"/>
                      <a:srcRect/>
                      <a:stretch>
                        <a:fillRect/>
                      </a:stretch>
                    </p:blipFill>
                    <p:spPr bwMode="auto">
                      <a:xfrm>
                        <a:off x="42541" y="1274455"/>
                        <a:ext cx="3151397" cy="5541037"/>
                      </a:xfrm>
                      <a:prstGeom prst="rect">
                        <a:avLst/>
                      </a:prstGeom>
                      <a:solidFill>
                        <a:schemeClr val="bg1"/>
                      </a:solidFill>
                      <a:ln>
                        <a:noFill/>
                      </a:ln>
                    </p:spPr>
                  </p:pic>
                </p:oleObj>
              </mc:Fallback>
            </mc:AlternateContent>
          </a:graphicData>
        </a:graphic>
      </p:graphicFrame>
      <p:sp>
        <p:nvSpPr>
          <p:cNvPr id="14" name="TextBox 13"/>
          <p:cNvSpPr txBox="1"/>
          <p:nvPr/>
        </p:nvSpPr>
        <p:spPr>
          <a:xfrm>
            <a:off x="4113212" y="6642556"/>
            <a:ext cx="5562600" cy="215444"/>
          </a:xfrm>
          <a:prstGeom prst="rect">
            <a:avLst/>
          </a:prstGeom>
          <a:noFill/>
        </p:spPr>
        <p:txBody>
          <a:bodyPr wrap="square" rtlCol="0">
            <a:spAutoFit/>
          </a:bodyPr>
          <a:lstStyle/>
          <a:p>
            <a:pPr>
              <a:defRPr/>
            </a:pPr>
            <a:r>
              <a:rPr lang="en-US" sz="800" b="1" dirty="0"/>
              <a:t>Links: </a:t>
            </a:r>
            <a:r>
              <a:rPr lang="en-US" sz="800" b="1" dirty="0">
                <a:hlinkClick r:id="rId9" action="ppaction://hlinksldjump"/>
              </a:rPr>
              <a:t>Slot Profiles added to 65.0-2019: 6U</a:t>
            </a:r>
            <a:r>
              <a:rPr lang="en-US" sz="800" b="1" dirty="0"/>
              <a:t>, </a:t>
            </a:r>
            <a:r>
              <a:rPr lang="en-US" sz="800" b="1" dirty="0">
                <a:hlinkClick r:id="rId10" action="ppaction://hlinksldjump"/>
              </a:rPr>
              <a:t>3U</a:t>
            </a:r>
            <a:r>
              <a:rPr lang="en-US" sz="800" b="1" dirty="0"/>
              <a:t>; </a:t>
            </a:r>
            <a:r>
              <a:rPr lang="en-US" sz="800" b="1" dirty="0">
                <a:hlinkClick r:id="rId11" action="ppaction://hlinksldjump"/>
              </a:rPr>
              <a:t>Isolate UD</a:t>
            </a:r>
            <a:r>
              <a:rPr lang="en-US" sz="800" b="1" dirty="0"/>
              <a:t>; </a:t>
            </a:r>
            <a:r>
              <a:rPr lang="en-US" sz="800" b="1" dirty="0">
                <a:hlinkClick r:id="rId12" action="ppaction://hlinksldjump"/>
              </a:rPr>
              <a:t>Slot Profiles with lots UD</a:t>
            </a:r>
            <a:r>
              <a:rPr lang="en-US" sz="800" b="1" dirty="0"/>
              <a:t>; </a:t>
            </a:r>
            <a:r>
              <a:rPr lang="en-US" sz="800" b="1" dirty="0">
                <a:hlinkClick r:id="rId13" action="ppaction://hlinksldjump"/>
              </a:rPr>
              <a:t>RTMs</a:t>
            </a:r>
            <a:r>
              <a:rPr lang="en-US" sz="800" b="1" dirty="0"/>
              <a:t>; </a:t>
            </a:r>
            <a:r>
              <a:rPr lang="en-US" sz="800" b="1" dirty="0">
                <a:hlinkClick r:id="rId14" action="ppaction://hlinksldjump"/>
              </a:rPr>
              <a:t>Dealing with UD</a:t>
            </a:r>
            <a:endParaRPr lang="en-US" sz="800" b="1" dirty="0"/>
          </a:p>
        </p:txBody>
      </p:sp>
    </p:spTree>
    <p:extLst>
      <p:ext uri="{BB962C8B-B14F-4D97-AF65-F5344CB8AC3E}">
        <p14:creationId xmlns:p14="http://schemas.microsoft.com/office/powerpoint/2010/main" val="321372287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5"/>
          <p:cNvSpPr txBox="1">
            <a:spLocks/>
          </p:cNvSpPr>
          <p:nvPr/>
        </p:nvSpPr>
        <p:spPr>
          <a:xfrm>
            <a:off x="344460" y="5695950"/>
            <a:ext cx="8569352" cy="609600"/>
          </a:xfrm>
          <a:prstGeom prst="rect">
            <a:avLst/>
          </a:prstGeom>
          <a:solidFill>
            <a:schemeClr val="accent5"/>
          </a:solidFill>
          <a:ln w="12700">
            <a:solidFill>
              <a:schemeClr val="tx1"/>
            </a:solidFill>
          </a:ln>
        </p:spPr>
        <p:txBody>
          <a:bodyPr/>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a:lnSpc>
                <a:spcPct val="100000"/>
              </a:lnSpc>
            </a:pPr>
            <a:r>
              <a:rPr lang="en-US" sz="1800" kern="0" dirty="0"/>
              <a:t>OpenVPX defines some standard backplanes, intended for a development environment – many of these are available from suppliers off-the-shelf</a:t>
            </a:r>
          </a:p>
        </p:txBody>
      </p:sp>
      <p:sp>
        <p:nvSpPr>
          <p:cNvPr id="2" name="Title 1"/>
          <p:cNvSpPr>
            <a:spLocks noGrp="1"/>
          </p:cNvSpPr>
          <p:nvPr>
            <p:ph type="title"/>
          </p:nvPr>
        </p:nvSpPr>
        <p:spPr/>
        <p:txBody>
          <a:bodyPr/>
          <a:lstStyle/>
          <a:p>
            <a:pPr>
              <a:lnSpc>
                <a:spcPct val="100000"/>
              </a:lnSpc>
            </a:pPr>
            <a:r>
              <a:rPr lang="en-US" sz="2400" dirty="0"/>
              <a:t>OpenVPX Intended Usage and RTMs</a:t>
            </a:r>
          </a:p>
        </p:txBody>
      </p:sp>
      <p:sp>
        <p:nvSpPr>
          <p:cNvPr id="3" name="Content Placeholder 2"/>
          <p:cNvSpPr>
            <a:spLocks noGrp="1"/>
          </p:cNvSpPr>
          <p:nvPr>
            <p:ph idx="1"/>
          </p:nvPr>
        </p:nvSpPr>
        <p:spPr>
          <a:xfrm>
            <a:off x="304721" y="1066800"/>
            <a:ext cx="11517549" cy="5050536"/>
          </a:xfrm>
        </p:spPr>
        <p:txBody>
          <a:bodyPr/>
          <a:lstStyle/>
          <a:p>
            <a:pPr>
              <a:lnSpc>
                <a:spcPct val="100000"/>
              </a:lnSpc>
            </a:pPr>
            <a:r>
              <a:rPr lang="en-US" sz="1800" dirty="0"/>
              <a:t>In a development environment</a:t>
            </a:r>
          </a:p>
          <a:p>
            <a:pPr lvl="1">
              <a:lnSpc>
                <a:spcPct val="100000"/>
              </a:lnSpc>
            </a:pPr>
            <a:r>
              <a:rPr lang="en-US" sz="1400" dirty="0"/>
              <a:t>Use an OpenVPX development</a:t>
            </a:r>
            <a:br>
              <a:rPr lang="en-US" sz="1400" dirty="0"/>
            </a:br>
            <a:r>
              <a:rPr lang="en-US" sz="1400" dirty="0"/>
              <a:t>backplane for routing planes</a:t>
            </a:r>
          </a:p>
          <a:p>
            <a:pPr lvl="2">
              <a:lnSpc>
                <a:spcPct val="100000"/>
              </a:lnSpc>
              <a:spcBef>
                <a:spcPts val="100"/>
              </a:spcBef>
            </a:pPr>
            <a:r>
              <a:rPr lang="en-US" sz="1400" b="0" dirty="0"/>
              <a:t>Control Plane</a:t>
            </a:r>
          </a:p>
          <a:p>
            <a:pPr lvl="2">
              <a:lnSpc>
                <a:spcPct val="100000"/>
              </a:lnSpc>
              <a:spcBef>
                <a:spcPts val="100"/>
              </a:spcBef>
            </a:pPr>
            <a:r>
              <a:rPr lang="en-US" sz="1400" b="0" dirty="0"/>
              <a:t>Data Plane </a:t>
            </a:r>
          </a:p>
          <a:p>
            <a:pPr lvl="2">
              <a:lnSpc>
                <a:spcPct val="100000"/>
              </a:lnSpc>
              <a:spcBef>
                <a:spcPts val="100"/>
              </a:spcBef>
            </a:pPr>
            <a:r>
              <a:rPr lang="en-US" sz="1400" b="0" dirty="0"/>
              <a:t>Expansion Plane</a:t>
            </a:r>
          </a:p>
          <a:p>
            <a:pPr lvl="1">
              <a:lnSpc>
                <a:spcPct val="100000"/>
              </a:lnSpc>
            </a:pPr>
            <a:r>
              <a:rPr lang="en-US" sz="1400" dirty="0"/>
              <a:t>Use RTMs (Rear Transition Modules) for other I/O</a:t>
            </a:r>
          </a:p>
          <a:p>
            <a:pPr lvl="2">
              <a:lnSpc>
                <a:spcPct val="100000"/>
              </a:lnSpc>
              <a:spcBef>
                <a:spcPts val="100"/>
              </a:spcBef>
            </a:pPr>
            <a:r>
              <a:rPr lang="en-US" sz="1400" b="0" dirty="0"/>
              <a:t>Typically Slot Profile pins that are not routed in the backplane</a:t>
            </a:r>
            <a:br>
              <a:rPr lang="en-US" sz="1400" b="0" dirty="0"/>
            </a:br>
            <a:r>
              <a:rPr lang="en-US" sz="1400" b="0" dirty="0"/>
              <a:t>are available for an RTM to plug into them</a:t>
            </a:r>
          </a:p>
          <a:p>
            <a:pPr lvl="2">
              <a:lnSpc>
                <a:spcPct val="100000"/>
              </a:lnSpc>
              <a:spcBef>
                <a:spcPts val="100"/>
              </a:spcBef>
            </a:pPr>
            <a:r>
              <a:rPr lang="en-US" sz="1400" b="0" dirty="0"/>
              <a:t>Generally Backplane Profiles do not route User Defined pins</a:t>
            </a:r>
          </a:p>
          <a:p>
            <a:pPr lvl="1">
              <a:lnSpc>
                <a:spcPct val="100000"/>
              </a:lnSpc>
            </a:pPr>
            <a:r>
              <a:rPr lang="en-US" sz="1400" dirty="0"/>
              <a:t>Cables can be used for slot-to-slot connections not routed in the backplane</a:t>
            </a:r>
          </a:p>
          <a:p>
            <a:pPr lvl="1">
              <a:lnSpc>
                <a:spcPct val="100000"/>
              </a:lnSpc>
            </a:pPr>
            <a:r>
              <a:rPr lang="en-US" sz="1400" dirty="0"/>
              <a:t>Some ports might only be used during development and/or repair</a:t>
            </a:r>
          </a:p>
          <a:p>
            <a:pPr>
              <a:lnSpc>
                <a:spcPct val="100000"/>
              </a:lnSpc>
              <a:spcBef>
                <a:spcPts val="1500"/>
              </a:spcBef>
            </a:pPr>
            <a:r>
              <a:rPr lang="en-US" sz="1600" dirty="0"/>
              <a:t>For deployed systems, which cannot deploy with RTMs, use a custom backplane</a:t>
            </a:r>
          </a:p>
          <a:p>
            <a:pPr lvl="1">
              <a:lnSpc>
                <a:spcPct val="100000"/>
              </a:lnSpc>
            </a:pPr>
            <a:r>
              <a:rPr lang="en-US" sz="1400" dirty="0"/>
              <a:t>Route external I/O to appropriate connectors instead of RTMs</a:t>
            </a:r>
          </a:p>
          <a:p>
            <a:pPr>
              <a:lnSpc>
                <a:spcPct val="100000"/>
              </a:lnSpc>
              <a:spcBef>
                <a:spcPts val="1500"/>
              </a:spcBef>
            </a:pPr>
            <a:r>
              <a:rPr lang="en-US" sz="1600" dirty="0"/>
              <a:t>RTMs are also used with VME systems</a:t>
            </a:r>
          </a:p>
          <a:p>
            <a:pPr lvl="1">
              <a:lnSpc>
                <a:spcPct val="100000"/>
              </a:lnSpc>
            </a:pPr>
            <a:r>
              <a:rPr lang="en-US" sz="1400" dirty="0"/>
              <a:t>Typically VME SBCs come with their own RTM, in order to connectorize User Defined pins</a:t>
            </a:r>
          </a:p>
        </p:txBody>
      </p:sp>
      <p:sp>
        <p:nvSpPr>
          <p:cNvPr id="5" name="TextBox 4"/>
          <p:cNvSpPr txBox="1"/>
          <p:nvPr/>
        </p:nvSpPr>
        <p:spPr>
          <a:xfrm>
            <a:off x="10969943" y="1642705"/>
            <a:ext cx="721491" cy="276999"/>
          </a:xfrm>
          <a:prstGeom prst="rect">
            <a:avLst/>
          </a:prstGeom>
          <a:noFill/>
        </p:spPr>
        <p:txBody>
          <a:bodyPr wrap="square" rtlCol="0">
            <a:spAutoFit/>
          </a:bodyPr>
          <a:lstStyle/>
          <a:p>
            <a:r>
              <a:rPr lang="en-US" sz="1200" b="1" dirty="0">
                <a:solidFill>
                  <a:schemeClr val="bg1"/>
                </a:solidFill>
              </a:rPr>
              <a:t>RTM</a:t>
            </a:r>
          </a:p>
        </p:txBody>
      </p:sp>
      <p:sp>
        <p:nvSpPr>
          <p:cNvPr id="11" name="Rectangle 10">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2324" y="1955631"/>
            <a:ext cx="3046501" cy="2967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1524689" y="1765131"/>
            <a:ext cx="515683" cy="249299"/>
          </a:xfrm>
          <a:prstGeom prst="rect">
            <a:avLst/>
          </a:prstGeom>
          <a:noFill/>
        </p:spPr>
        <p:txBody>
          <a:bodyPr wrap="square" bIns="18288" rtlCol="0">
            <a:spAutoFit/>
          </a:bodyPr>
          <a:lstStyle/>
          <a:p>
            <a:pPr algn="ctr"/>
            <a:r>
              <a:rPr lang="en-US" sz="1200" b="1" dirty="0">
                <a:solidFill>
                  <a:srgbClr val="0070C0"/>
                </a:solidFill>
              </a:rPr>
              <a:t>RTM</a:t>
            </a:r>
          </a:p>
        </p:txBody>
      </p:sp>
      <p:cxnSp>
        <p:nvCxnSpPr>
          <p:cNvPr id="16" name="Straight Connector 15"/>
          <p:cNvCxnSpPr>
            <a:stCxn id="15" idx="2"/>
          </p:cNvCxnSpPr>
          <p:nvPr/>
        </p:nvCxnSpPr>
        <p:spPr>
          <a:xfrm flipH="1">
            <a:off x="11548169" y="2014430"/>
            <a:ext cx="234362" cy="228870"/>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514012" y="1771173"/>
            <a:ext cx="956724" cy="249299"/>
          </a:xfrm>
          <a:prstGeom prst="rect">
            <a:avLst/>
          </a:prstGeom>
          <a:noFill/>
        </p:spPr>
        <p:txBody>
          <a:bodyPr wrap="square" bIns="18288" rtlCol="0">
            <a:spAutoFit/>
          </a:bodyPr>
          <a:lstStyle/>
          <a:p>
            <a:r>
              <a:rPr lang="en-US" sz="1200" b="1" dirty="0">
                <a:solidFill>
                  <a:srgbClr val="0070C0"/>
                </a:solidFill>
              </a:rPr>
              <a:t>Backplane</a:t>
            </a:r>
          </a:p>
        </p:txBody>
      </p:sp>
      <p:sp>
        <p:nvSpPr>
          <p:cNvPr id="18" name="TextBox 17"/>
          <p:cNvSpPr txBox="1"/>
          <p:nvPr/>
        </p:nvSpPr>
        <p:spPr>
          <a:xfrm>
            <a:off x="9315700" y="1821180"/>
            <a:ext cx="1196723" cy="433965"/>
          </a:xfrm>
          <a:prstGeom prst="rect">
            <a:avLst/>
          </a:prstGeom>
          <a:noFill/>
        </p:spPr>
        <p:txBody>
          <a:bodyPr wrap="square" bIns="18288" rtlCol="0">
            <a:spAutoFit/>
          </a:bodyPr>
          <a:lstStyle/>
          <a:p>
            <a:pPr algn="ctr"/>
            <a:r>
              <a:rPr lang="en-US" sz="1200" b="1" dirty="0">
                <a:solidFill>
                  <a:srgbClr val="0070C0"/>
                </a:solidFill>
              </a:rPr>
              <a:t>6U VPX Plug-In Module</a:t>
            </a:r>
          </a:p>
        </p:txBody>
      </p:sp>
      <p:cxnSp>
        <p:nvCxnSpPr>
          <p:cNvPr id="19" name="Straight Connector 18"/>
          <p:cNvCxnSpPr>
            <a:stCxn id="17" idx="2"/>
          </p:cNvCxnSpPr>
          <p:nvPr/>
        </p:nvCxnSpPr>
        <p:spPr>
          <a:xfrm flipH="1">
            <a:off x="10895012" y="2020472"/>
            <a:ext cx="97362" cy="341728"/>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914061" y="2282845"/>
            <a:ext cx="66551" cy="307955"/>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113212" y="6642556"/>
            <a:ext cx="5562600" cy="215444"/>
          </a:xfrm>
          <a:prstGeom prst="rect">
            <a:avLst/>
          </a:prstGeom>
          <a:noFill/>
        </p:spPr>
        <p:txBody>
          <a:bodyPr wrap="square" rtlCol="0">
            <a:spAutoFit/>
          </a:bodyPr>
          <a:lstStyle/>
          <a:p>
            <a:pPr>
              <a:defRPr/>
            </a:pPr>
            <a:r>
              <a:rPr lang="en-US" sz="800" b="1" dirty="0"/>
              <a:t>Links: </a:t>
            </a:r>
            <a:r>
              <a:rPr lang="en-US" sz="800" b="1" dirty="0">
                <a:hlinkClick r:id="rId5" action="ppaction://hlinksldjump"/>
              </a:rPr>
              <a:t>Slot Profiles added to 65.0-2019: 6U</a:t>
            </a:r>
            <a:r>
              <a:rPr lang="en-US" sz="800" b="1" dirty="0"/>
              <a:t>, </a:t>
            </a:r>
            <a:r>
              <a:rPr lang="en-US" sz="800" b="1" dirty="0">
                <a:hlinkClick r:id="rId6" action="ppaction://hlinksldjump"/>
              </a:rPr>
              <a:t>3U</a:t>
            </a:r>
            <a:r>
              <a:rPr lang="en-US" sz="800" b="1" dirty="0"/>
              <a:t>; </a:t>
            </a:r>
            <a:r>
              <a:rPr lang="en-US" sz="800" b="1" dirty="0">
                <a:hlinkClick r:id="rId7" action="ppaction://hlinksldjump"/>
              </a:rPr>
              <a:t>Isolate UD</a:t>
            </a:r>
            <a:r>
              <a:rPr lang="en-US" sz="800" b="1" dirty="0"/>
              <a:t>; </a:t>
            </a:r>
            <a:r>
              <a:rPr lang="en-US" sz="800" b="1" dirty="0">
                <a:hlinkClick r:id="rId8" action="ppaction://hlinksldjump"/>
              </a:rPr>
              <a:t>Slot Profiles with lots UD</a:t>
            </a:r>
            <a:r>
              <a:rPr lang="en-US" sz="800" b="1" dirty="0"/>
              <a:t>; </a:t>
            </a:r>
            <a:r>
              <a:rPr lang="en-US" sz="800" b="1" dirty="0">
                <a:hlinkClick r:id="rId9" action="ppaction://hlinksldjump"/>
              </a:rPr>
              <a:t>RTMs</a:t>
            </a:r>
            <a:r>
              <a:rPr lang="en-US" sz="800" b="1" dirty="0"/>
              <a:t>; </a:t>
            </a:r>
            <a:r>
              <a:rPr lang="en-US" sz="800" b="1" dirty="0">
                <a:hlinkClick r:id="rId3" action="ppaction://hlinksldjump"/>
              </a:rPr>
              <a:t>Dealing with UD</a:t>
            </a:r>
            <a:endParaRPr lang="en-US" sz="800" b="1" dirty="0"/>
          </a:p>
        </p:txBody>
      </p:sp>
    </p:spTree>
    <p:extLst>
      <p:ext uri="{BB962C8B-B14F-4D97-AF65-F5344CB8AC3E}">
        <p14:creationId xmlns:p14="http://schemas.microsoft.com/office/powerpoint/2010/main" val="262810530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Interoperability – Dealing with User Defined Pins</a:t>
            </a:r>
          </a:p>
        </p:txBody>
      </p:sp>
      <p:sp>
        <p:nvSpPr>
          <p:cNvPr id="3" name="Content Placeholder 2"/>
          <p:cNvSpPr>
            <a:spLocks noGrp="1"/>
          </p:cNvSpPr>
          <p:nvPr>
            <p:ph idx="1"/>
          </p:nvPr>
        </p:nvSpPr>
        <p:spPr>
          <a:xfrm>
            <a:off x="404506" y="1289304"/>
            <a:ext cx="8432392" cy="4828032"/>
          </a:xfrm>
        </p:spPr>
        <p:txBody>
          <a:bodyPr/>
          <a:lstStyle/>
          <a:p>
            <a:pPr marL="171450" indent="-171450">
              <a:lnSpc>
                <a:spcPct val="100000"/>
              </a:lnSpc>
            </a:pPr>
            <a:r>
              <a:rPr lang="en-US" sz="1800" dirty="0"/>
              <a:t>In order to be able to use the same backplane with Plug-In Modules from multiple vendors, it is necessary to have a strategy for User Defined pins</a:t>
            </a:r>
          </a:p>
          <a:p>
            <a:pPr marL="457200" lvl="1" indent="-225425">
              <a:lnSpc>
                <a:spcPct val="100000"/>
              </a:lnSpc>
            </a:pPr>
            <a:r>
              <a:rPr lang="en-US" sz="1600" dirty="0"/>
              <a:t>Different suppliers likely to use UD pins differently – prevents interchangeability</a:t>
            </a:r>
          </a:p>
          <a:p>
            <a:pPr marL="171450" indent="-171450">
              <a:lnSpc>
                <a:spcPct val="100000"/>
              </a:lnSpc>
              <a:spcBef>
                <a:spcPts val="1800"/>
              </a:spcBef>
            </a:pPr>
            <a:r>
              <a:rPr lang="en-US" sz="1800" dirty="0"/>
              <a:t>Some possible strategies for dealing with User Defined pins:</a:t>
            </a:r>
          </a:p>
          <a:p>
            <a:pPr marL="457200" lvl="1" indent="-225425">
              <a:lnSpc>
                <a:spcPct val="100000"/>
              </a:lnSpc>
            </a:pPr>
            <a:r>
              <a:rPr lang="en-US" sz="1600" dirty="0"/>
              <a:t>Do not use the them or do not have any</a:t>
            </a:r>
          </a:p>
          <a:p>
            <a:pPr marL="457200" lvl="1" indent="-225425">
              <a:lnSpc>
                <a:spcPct val="100000"/>
              </a:lnSpc>
            </a:pPr>
            <a:r>
              <a:rPr lang="en-US" sz="1600" dirty="0"/>
              <a:t>Use RTMs to connectorize them – not practical with many deployed systems</a:t>
            </a:r>
          </a:p>
          <a:p>
            <a:pPr marL="457200" lvl="1" indent="-225425">
              <a:lnSpc>
                <a:spcPct val="100000"/>
              </a:lnSpc>
            </a:pPr>
            <a:r>
              <a:rPr lang="en-US" sz="1600" dirty="0"/>
              <a:t>Have the backplane route them to a connector for a cable assembly which goes to internal side of chassis connectors</a:t>
            </a:r>
          </a:p>
          <a:p>
            <a:pPr marL="688975" lvl="2" indent="-176213">
              <a:lnSpc>
                <a:spcPct val="100000"/>
              </a:lnSpc>
              <a:spcBef>
                <a:spcPts val="300"/>
              </a:spcBef>
            </a:pPr>
            <a:r>
              <a:rPr lang="en-US" b="0" dirty="0"/>
              <a:t>Different versions of the cable assembly can be used to adapt to different Plug-In Modules</a:t>
            </a:r>
          </a:p>
          <a:p>
            <a:pPr marL="688975" lvl="2" indent="-176213">
              <a:lnSpc>
                <a:spcPct val="100000"/>
              </a:lnSpc>
              <a:spcBef>
                <a:spcPts val="300"/>
              </a:spcBef>
            </a:pPr>
            <a:r>
              <a:rPr lang="en-US" b="0" dirty="0"/>
              <a:t>Jumpers on the backplane can be used to control which signals go to which pins of the connector for the cable assembly</a:t>
            </a:r>
          </a:p>
        </p:txBody>
      </p:sp>
      <p:sp>
        <p:nvSpPr>
          <p:cNvPr id="5" name="Rectangle 4">
            <a:hlinkClick r:id="rId2"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2324" y="1955631"/>
            <a:ext cx="3046501" cy="2967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1524689" y="1765131"/>
            <a:ext cx="515683" cy="249299"/>
          </a:xfrm>
          <a:prstGeom prst="rect">
            <a:avLst/>
          </a:prstGeom>
          <a:noFill/>
        </p:spPr>
        <p:txBody>
          <a:bodyPr wrap="square" bIns="18288" rtlCol="0">
            <a:spAutoFit/>
          </a:bodyPr>
          <a:lstStyle/>
          <a:p>
            <a:pPr algn="ctr"/>
            <a:r>
              <a:rPr lang="en-US" sz="1200" b="1" dirty="0">
                <a:solidFill>
                  <a:srgbClr val="0070C0"/>
                </a:solidFill>
              </a:rPr>
              <a:t>RTM</a:t>
            </a:r>
          </a:p>
        </p:txBody>
      </p:sp>
      <p:cxnSp>
        <p:nvCxnSpPr>
          <p:cNvPr id="8" name="Straight Connector 7"/>
          <p:cNvCxnSpPr>
            <a:stCxn id="7" idx="2"/>
          </p:cNvCxnSpPr>
          <p:nvPr/>
        </p:nvCxnSpPr>
        <p:spPr>
          <a:xfrm flipH="1">
            <a:off x="11548169" y="2014430"/>
            <a:ext cx="234362" cy="228870"/>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514012" y="1771173"/>
            <a:ext cx="956724" cy="249299"/>
          </a:xfrm>
          <a:prstGeom prst="rect">
            <a:avLst/>
          </a:prstGeom>
          <a:noFill/>
        </p:spPr>
        <p:txBody>
          <a:bodyPr wrap="square" bIns="18288" rtlCol="0">
            <a:spAutoFit/>
          </a:bodyPr>
          <a:lstStyle/>
          <a:p>
            <a:r>
              <a:rPr lang="en-US" sz="1200" b="1" dirty="0">
                <a:solidFill>
                  <a:srgbClr val="0070C0"/>
                </a:solidFill>
              </a:rPr>
              <a:t>Backplane</a:t>
            </a:r>
          </a:p>
        </p:txBody>
      </p:sp>
      <p:sp>
        <p:nvSpPr>
          <p:cNvPr id="10" name="TextBox 9"/>
          <p:cNvSpPr txBox="1"/>
          <p:nvPr/>
        </p:nvSpPr>
        <p:spPr>
          <a:xfrm>
            <a:off x="9315700" y="1821180"/>
            <a:ext cx="1196723" cy="433965"/>
          </a:xfrm>
          <a:prstGeom prst="rect">
            <a:avLst/>
          </a:prstGeom>
          <a:noFill/>
        </p:spPr>
        <p:txBody>
          <a:bodyPr wrap="square" bIns="18288" rtlCol="0">
            <a:spAutoFit/>
          </a:bodyPr>
          <a:lstStyle/>
          <a:p>
            <a:pPr algn="ctr"/>
            <a:r>
              <a:rPr lang="en-US" sz="1200" b="1" dirty="0">
                <a:solidFill>
                  <a:srgbClr val="0070C0"/>
                </a:solidFill>
              </a:rPr>
              <a:t>6U VPX Plug-In Module</a:t>
            </a:r>
          </a:p>
        </p:txBody>
      </p:sp>
      <p:cxnSp>
        <p:nvCxnSpPr>
          <p:cNvPr id="11" name="Straight Connector 10"/>
          <p:cNvCxnSpPr>
            <a:stCxn id="9" idx="2"/>
          </p:cNvCxnSpPr>
          <p:nvPr/>
        </p:nvCxnSpPr>
        <p:spPr>
          <a:xfrm flipH="1">
            <a:off x="10895012" y="2020472"/>
            <a:ext cx="97362" cy="341728"/>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914061" y="2282845"/>
            <a:ext cx="66551" cy="307955"/>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13" name="Content Placeholder 55"/>
          <p:cNvSpPr txBox="1">
            <a:spLocks/>
          </p:cNvSpPr>
          <p:nvPr/>
        </p:nvSpPr>
        <p:spPr>
          <a:xfrm>
            <a:off x="404506" y="5181600"/>
            <a:ext cx="11176306" cy="1043994"/>
          </a:xfrm>
          <a:prstGeom prst="rect">
            <a:avLst/>
          </a:prstGeom>
          <a:solidFill>
            <a:schemeClr val="accent5"/>
          </a:solidFill>
          <a:ln w="12700">
            <a:solidFill>
              <a:schemeClr val="tx1"/>
            </a:solidFill>
          </a:ln>
        </p:spPr>
        <p:txBody>
          <a:bodyPr anchor="ctr" anchorCtr="0"/>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a:lnSpc>
                <a:spcPct val="100000"/>
              </a:lnSpc>
              <a:spcBef>
                <a:spcPts val="600"/>
              </a:spcBef>
            </a:pPr>
            <a:r>
              <a:rPr lang="en-US" sz="1800" kern="0" dirty="0"/>
              <a:t>There is a strong desire to be able to have backplane slots on deployed systems accept Plug-In Modules from multiple suppliers with no changes to backplane/chassis</a:t>
            </a:r>
          </a:p>
          <a:p>
            <a:pPr>
              <a:lnSpc>
                <a:spcPct val="100000"/>
              </a:lnSpc>
              <a:spcBef>
                <a:spcPts val="600"/>
              </a:spcBef>
            </a:pPr>
            <a:r>
              <a:rPr lang="en-US" sz="1800" kern="0" dirty="0">
                <a:hlinkClick r:id="rId4" action="ppaction://hlinksldjump"/>
              </a:rPr>
              <a:t>[VITA 65.0-2019]</a:t>
            </a:r>
            <a:r>
              <a:rPr lang="en-US" sz="1800" kern="0" dirty="0"/>
              <a:t> adds several Slot Profiles with no User Defined pins</a:t>
            </a:r>
          </a:p>
        </p:txBody>
      </p:sp>
      <p:sp>
        <p:nvSpPr>
          <p:cNvPr id="15" name="TextBox 14"/>
          <p:cNvSpPr txBox="1"/>
          <p:nvPr/>
        </p:nvSpPr>
        <p:spPr>
          <a:xfrm>
            <a:off x="4113212" y="6642556"/>
            <a:ext cx="5562600" cy="215444"/>
          </a:xfrm>
          <a:prstGeom prst="rect">
            <a:avLst/>
          </a:prstGeom>
          <a:noFill/>
        </p:spPr>
        <p:txBody>
          <a:bodyPr wrap="square" rtlCol="0">
            <a:spAutoFit/>
          </a:bodyPr>
          <a:lstStyle/>
          <a:p>
            <a:pPr>
              <a:defRPr/>
            </a:pPr>
            <a:r>
              <a:rPr lang="en-US" sz="800" b="1" dirty="0"/>
              <a:t>Links: </a:t>
            </a:r>
            <a:r>
              <a:rPr lang="en-US" sz="800" b="1" dirty="0">
                <a:hlinkClick r:id="rId5" action="ppaction://hlinksldjump"/>
              </a:rPr>
              <a:t>Slot Profiles added to 65.0-2019: 6U</a:t>
            </a:r>
            <a:r>
              <a:rPr lang="en-US" sz="800" b="1" dirty="0"/>
              <a:t>, </a:t>
            </a:r>
            <a:r>
              <a:rPr lang="en-US" sz="800" b="1" dirty="0">
                <a:hlinkClick r:id="rId6" action="ppaction://hlinksldjump"/>
              </a:rPr>
              <a:t>3U</a:t>
            </a:r>
            <a:r>
              <a:rPr lang="en-US" sz="800" b="1" dirty="0"/>
              <a:t>; </a:t>
            </a:r>
            <a:r>
              <a:rPr lang="en-US" sz="800" b="1" dirty="0">
                <a:hlinkClick r:id="rId7" action="ppaction://hlinksldjump"/>
              </a:rPr>
              <a:t>Isolate UD</a:t>
            </a:r>
            <a:r>
              <a:rPr lang="en-US" sz="800" b="1" dirty="0"/>
              <a:t>; </a:t>
            </a:r>
            <a:r>
              <a:rPr lang="en-US" sz="800" b="1" dirty="0">
                <a:hlinkClick r:id="rId8" action="ppaction://hlinksldjump"/>
              </a:rPr>
              <a:t>Slot Profiles with lots UD</a:t>
            </a:r>
            <a:r>
              <a:rPr lang="en-US" sz="800" b="1" dirty="0"/>
              <a:t>; </a:t>
            </a:r>
            <a:r>
              <a:rPr lang="en-US" sz="800" b="1" dirty="0">
                <a:hlinkClick r:id="rId9" action="ppaction://hlinksldjump"/>
              </a:rPr>
              <a:t>RTMs</a:t>
            </a:r>
            <a:r>
              <a:rPr lang="en-US" sz="800" b="1" dirty="0"/>
              <a:t>; </a:t>
            </a:r>
            <a:r>
              <a:rPr lang="en-US" sz="800" b="1" dirty="0">
                <a:hlinkClick r:id="rId10" action="ppaction://hlinksldjump"/>
              </a:rPr>
              <a:t>Dealing with UD</a:t>
            </a:r>
            <a:endParaRPr lang="en-US" sz="800" b="1" dirty="0"/>
          </a:p>
        </p:txBody>
      </p:sp>
    </p:spTree>
    <p:extLst>
      <p:ext uri="{BB962C8B-B14F-4D97-AF65-F5344CB8AC3E}">
        <p14:creationId xmlns:p14="http://schemas.microsoft.com/office/powerpoint/2010/main" val="50710340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628655" cy="813816"/>
          </a:xfrm>
        </p:spPr>
        <p:txBody>
          <a:bodyPr/>
          <a:lstStyle/>
          <a:p>
            <a:r>
              <a:rPr lang="en-US" sz="2400" dirty="0"/>
              <a:t>Examples of Methods for Customizing Backplanes</a:t>
            </a:r>
          </a:p>
        </p:txBody>
      </p:sp>
      <p:sp>
        <p:nvSpPr>
          <p:cNvPr id="3" name="Content Placeholder 2"/>
          <p:cNvSpPr>
            <a:spLocks noGrp="1"/>
          </p:cNvSpPr>
          <p:nvPr>
            <p:ph idx="1"/>
          </p:nvPr>
        </p:nvSpPr>
        <p:spPr>
          <a:xfrm>
            <a:off x="5156015" y="1289304"/>
            <a:ext cx="6348597" cy="4197096"/>
          </a:xfrm>
        </p:spPr>
        <p:txBody>
          <a:bodyPr/>
          <a:lstStyle/>
          <a:p>
            <a:pPr>
              <a:lnSpc>
                <a:spcPct val="100000"/>
              </a:lnSpc>
            </a:pPr>
            <a:r>
              <a:rPr lang="en-US" sz="1800" dirty="0"/>
              <a:t>Cables can plug in on the back side of the backplane, in connectors for RTMs</a:t>
            </a:r>
          </a:p>
          <a:p>
            <a:pPr lvl="1">
              <a:lnSpc>
                <a:spcPct val="100000"/>
              </a:lnSpc>
            </a:pPr>
            <a:r>
              <a:rPr lang="en-US" sz="1600" dirty="0"/>
              <a:t>A-A Slot-to-Slot</a:t>
            </a:r>
          </a:p>
          <a:p>
            <a:pPr lvl="1">
              <a:lnSpc>
                <a:spcPct val="100000"/>
              </a:lnSpc>
            </a:pPr>
            <a:r>
              <a:rPr lang="en-US" sz="1600" dirty="0"/>
              <a:t>B-B Slot to commercial cable connector</a:t>
            </a:r>
          </a:p>
          <a:p>
            <a:pPr lvl="1">
              <a:lnSpc>
                <a:spcPct val="100000"/>
              </a:lnSpc>
            </a:pPr>
            <a:r>
              <a:rPr lang="en-US" sz="1600" dirty="0"/>
              <a:t>C-C Slot to SMA</a:t>
            </a:r>
          </a:p>
          <a:p>
            <a:pPr>
              <a:lnSpc>
                <a:spcPct val="100000"/>
              </a:lnSpc>
              <a:spcBef>
                <a:spcPts val="7000"/>
              </a:spcBef>
            </a:pPr>
            <a:r>
              <a:rPr lang="en-US" dirty="0"/>
              <a:t>Fabric Mapping Modules (FMM)</a:t>
            </a:r>
          </a:p>
          <a:p>
            <a:pPr lvl="1">
              <a:lnSpc>
                <a:spcPct val="100000"/>
              </a:lnSpc>
            </a:pPr>
            <a:endParaRPr lang="en-US" sz="1600" dirty="0"/>
          </a:p>
        </p:txBody>
      </p:sp>
      <p:sp>
        <p:nvSpPr>
          <p:cNvPr id="5" name="Rectangle 4">
            <a:hlinkClick r:id="rId2"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5" name="TextBox 24"/>
          <p:cNvSpPr txBox="1">
            <a:spLocks noChangeArrowheads="1"/>
          </p:cNvSpPr>
          <p:nvPr/>
        </p:nvSpPr>
        <p:spPr bwMode="auto">
          <a:xfrm>
            <a:off x="5332412" y="5818598"/>
            <a:ext cx="2995904" cy="453970"/>
          </a:xfrm>
          <a:prstGeom prst="rect">
            <a:avLst/>
          </a:prstGeom>
          <a:no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spcBef>
                <a:spcPts val="300"/>
              </a:spcBef>
            </a:pPr>
            <a:r>
              <a:rPr lang="en-US" sz="1050" dirty="0">
                <a:solidFill>
                  <a:srgbClr val="7030A0"/>
                </a:solidFill>
              </a:rPr>
              <a:t>Picture of backplane with cables courtesy of Elma</a:t>
            </a:r>
          </a:p>
          <a:p>
            <a:pPr defTabSz="457200" eaLnBrk="1" hangingPunct="1">
              <a:spcBef>
                <a:spcPts val="300"/>
              </a:spcBef>
            </a:pPr>
            <a:r>
              <a:rPr lang="en-US" sz="1050" dirty="0">
                <a:solidFill>
                  <a:srgbClr val="7030A0"/>
                </a:solidFill>
              </a:rPr>
              <a:t>Picture of FMMs courtesy of Dawn VME Products</a:t>
            </a:r>
          </a:p>
        </p:txBody>
      </p:sp>
      <p:pic>
        <p:nvPicPr>
          <p:cNvPr id="11" name="Picture 2" descr="C:\Users\ag8178\GRoccoLL_InfreqBak\Suppliers\Elma_Bustronic\Pictures_misc\Pictures_2014.08.18\Labled Connect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2" y="990600"/>
            <a:ext cx="3907454" cy="29051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g8178\GRoccoLL_InfreqBak\Suppliers\Dawn_VME\Backplanes_VPX_3U\FMM (2)_30percent_cropp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012" y="3960558"/>
            <a:ext cx="3657600" cy="238567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a:cxnSpLocks noChangeShapeType="1"/>
          </p:cNvCxnSpPr>
          <p:nvPr/>
        </p:nvCxnSpPr>
        <p:spPr bwMode="auto">
          <a:xfrm flipH="1">
            <a:off x="3503612" y="3960558"/>
            <a:ext cx="1676400" cy="1144842"/>
          </a:xfrm>
          <a:prstGeom prst="straightConnector1">
            <a:avLst/>
          </a:prstGeom>
          <a:noFill/>
          <a:ln w="19050" cap="rnd">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flipH="1">
            <a:off x="4494212" y="1475165"/>
            <a:ext cx="661803" cy="48835"/>
          </a:xfrm>
          <a:prstGeom prst="straightConnector1">
            <a:avLst/>
          </a:prstGeom>
          <a:noFill/>
          <a:ln w="19050" cap="rnd">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7940398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a:effectLst/>
        </p:spPr>
        <p:txBody>
          <a:bodyPr vert="horz" wrap="square" lIns="92064" tIns="46033" rIns="92064" bIns="46033" numCol="1" anchor="ctr" anchorCtr="0" compatLnSpc="1">
            <a:prstTxWarp prst="textNoShape">
              <a:avLst/>
            </a:prstTxWarp>
          </a:bodyPr>
          <a:lstStyle/>
          <a:p>
            <a:pPr marL="2974975" indent="-2974975" algn="l">
              <a:lnSpc>
                <a:spcPct val="100000"/>
              </a:lnSpc>
            </a:pPr>
            <a:r>
              <a:rPr lang="en-US" sz="2400" dirty="0">
                <a:solidFill>
                  <a:srgbClr val="002060"/>
                </a:solidFill>
              </a:rPr>
              <a:t>Subsection Outline:	Slot Profile and Backplane Profile examples</a:t>
            </a:r>
          </a:p>
        </p:txBody>
      </p:sp>
      <p:sp>
        <p:nvSpPr>
          <p:cNvPr id="3" name="Content Placeholder 2"/>
          <p:cNvSpPr>
            <a:spLocks noGrp="1"/>
          </p:cNvSpPr>
          <p:nvPr>
            <p:ph idx="1"/>
          </p:nvPr>
        </p:nvSpPr>
        <p:spPr>
          <a:xfrm>
            <a:off x="633819" y="1289304"/>
            <a:ext cx="11327993" cy="4959096"/>
          </a:xfrm>
        </p:spPr>
        <p:txBody>
          <a:bodyPr/>
          <a:lstStyle/>
          <a:p>
            <a:pPr>
              <a:lnSpc>
                <a:spcPct val="100000"/>
              </a:lnSpc>
              <a:spcBef>
                <a:spcPts val="1100"/>
              </a:spcBef>
            </a:pPr>
            <a:r>
              <a:rPr lang="en-US" sz="1600" dirty="0">
                <a:solidFill>
                  <a:schemeClr val="tx1">
                    <a:alpha val="50000"/>
                  </a:schemeClr>
                </a:solidFill>
              </a:rPr>
              <a:t>Introduction</a:t>
            </a:r>
          </a:p>
          <a:p>
            <a:pPr>
              <a:lnSpc>
                <a:spcPct val="100000"/>
              </a:lnSpc>
              <a:spcBef>
                <a:spcPts val="1100"/>
              </a:spcBef>
            </a:pPr>
            <a:r>
              <a:rPr lang="en-US" sz="1600" dirty="0">
                <a:solidFill>
                  <a:schemeClr val="tx1">
                    <a:alpha val="50000"/>
                  </a:schemeClr>
                </a:solidFill>
              </a:rPr>
              <a:t>Protocols</a:t>
            </a:r>
          </a:p>
          <a:p>
            <a:pPr>
              <a:lnSpc>
                <a:spcPct val="100000"/>
              </a:lnSpc>
              <a:spcBef>
                <a:spcPts val="1100"/>
              </a:spcBef>
            </a:pPr>
            <a:r>
              <a:rPr lang="en-US" sz="1600" dirty="0">
                <a:solidFill>
                  <a:schemeClr val="tx1">
                    <a:alpha val="50000"/>
                  </a:schemeClr>
                </a:solidFill>
              </a:rPr>
              <a:t>Cooling, form factors, and copper connectors</a:t>
            </a:r>
          </a:p>
          <a:p>
            <a:pPr>
              <a:lnSpc>
                <a:spcPct val="100000"/>
              </a:lnSpc>
              <a:spcBef>
                <a:spcPts val="1100"/>
              </a:spcBef>
            </a:pPr>
            <a:r>
              <a:rPr lang="en-US" sz="1600" dirty="0">
                <a:solidFill>
                  <a:schemeClr val="tx1">
                    <a:alpha val="50000"/>
                  </a:schemeClr>
                </a:solidFill>
              </a:rPr>
              <a:t>Blind mate optical and coax connectors</a:t>
            </a:r>
          </a:p>
          <a:p>
            <a:pPr>
              <a:lnSpc>
                <a:spcPct val="100000"/>
              </a:lnSpc>
              <a:spcBef>
                <a:spcPts val="1100"/>
              </a:spcBef>
            </a:pPr>
            <a:r>
              <a:rPr lang="en-US" sz="1600" dirty="0">
                <a:solidFill>
                  <a:schemeClr val="tx1">
                    <a:alpha val="50000"/>
                  </a:schemeClr>
                </a:solidFill>
              </a:rPr>
              <a:t>Utility Plane including radial clocks and VITA 62 power supply Plug-In Modules</a:t>
            </a:r>
          </a:p>
          <a:p>
            <a:pPr>
              <a:lnSpc>
                <a:spcPct val="100000"/>
              </a:lnSpc>
              <a:spcBef>
                <a:spcPts val="1100"/>
              </a:spcBef>
            </a:pPr>
            <a:r>
              <a:rPr lang="en-US" sz="1600" dirty="0">
                <a:solidFill>
                  <a:schemeClr val="tx1">
                    <a:alpha val="50000"/>
                  </a:schemeClr>
                </a:solidFill>
              </a:rPr>
              <a:t>Slot, Backplane, and Module Profiles (Including AMPS)</a:t>
            </a:r>
          </a:p>
          <a:p>
            <a:pPr>
              <a:lnSpc>
                <a:spcPct val="100000"/>
              </a:lnSpc>
              <a:spcBef>
                <a:spcPts val="1100"/>
              </a:spcBef>
            </a:pPr>
            <a:r>
              <a:rPr lang="en-US" sz="1600" dirty="0"/>
              <a:t>Slot Profile and Backplane Profile examples</a:t>
            </a:r>
          </a:p>
          <a:p>
            <a:pPr lvl="1">
              <a:lnSpc>
                <a:spcPct val="100000"/>
              </a:lnSpc>
              <a:spcBef>
                <a:spcPts val="700"/>
              </a:spcBef>
            </a:pPr>
            <a:r>
              <a:rPr lang="en-US" sz="1400" dirty="0"/>
              <a:t>Payload Slot Profiles: </a:t>
            </a:r>
            <a:r>
              <a:rPr lang="en-US" sz="1400" dirty="0">
                <a:hlinkClick r:id="rId3" action="ppaction://hlinksldjump"/>
              </a:rPr>
              <a:t>with Expansion Plane</a:t>
            </a:r>
            <a:r>
              <a:rPr lang="en-US" sz="1400" dirty="0"/>
              <a:t>, </a:t>
            </a:r>
            <a:r>
              <a:rPr lang="en-US" sz="1400" dirty="0">
                <a:hlinkClick r:id="rId4" action="ppaction://hlinksldjump"/>
              </a:rPr>
              <a:t>summary with optical/coax</a:t>
            </a:r>
            <a:r>
              <a:rPr lang="en-US" sz="1400" dirty="0"/>
              <a:t>, </a:t>
            </a:r>
            <a:r>
              <a:rPr lang="en-US" sz="1400" dirty="0">
                <a:hlinkClick r:id="rId5" action="ppaction://hlinksldjump"/>
              </a:rPr>
              <a:t>3U</a:t>
            </a:r>
            <a:r>
              <a:rPr lang="en-US" sz="1400" dirty="0"/>
              <a:t>, </a:t>
            </a:r>
            <a:r>
              <a:rPr lang="en-US" sz="1400" dirty="0">
                <a:hlinkClick r:id="rId6" action="ppaction://hlinksldjump"/>
              </a:rPr>
              <a:t>3U SBC</a:t>
            </a:r>
            <a:r>
              <a:rPr lang="en-US" sz="1400" dirty="0"/>
              <a:t>, </a:t>
            </a:r>
            <a:r>
              <a:rPr lang="en-US" sz="1400" dirty="0">
                <a:hlinkClick r:id="rId7" action="ppaction://hlinksldjump"/>
              </a:rPr>
              <a:t>6U RF Payload &amp; SBC</a:t>
            </a:r>
            <a:endParaRPr lang="en-US" sz="1400" dirty="0"/>
          </a:p>
          <a:p>
            <a:pPr lvl="1">
              <a:lnSpc>
                <a:spcPct val="100000"/>
              </a:lnSpc>
              <a:spcBef>
                <a:spcPts val="700"/>
              </a:spcBef>
            </a:pPr>
            <a:r>
              <a:rPr lang="en-US" sz="1400" dirty="0"/>
              <a:t>Switch Slot Profiles: </a:t>
            </a:r>
            <a:r>
              <a:rPr lang="en-US" sz="1400" dirty="0">
                <a:hlinkClick r:id="rId8" action="ppaction://hlinksldjump"/>
              </a:rPr>
              <a:t>with optical/coax</a:t>
            </a:r>
            <a:r>
              <a:rPr lang="en-US" sz="1400" dirty="0"/>
              <a:t>, </a:t>
            </a:r>
            <a:r>
              <a:rPr lang="en-US" sz="1400" dirty="0">
                <a:hlinkClick r:id="rId9" action="ppaction://hlinksldjump"/>
              </a:rPr>
              <a:t>3U</a:t>
            </a:r>
            <a:r>
              <a:rPr lang="en-US" sz="1400" dirty="0"/>
              <a:t>, </a:t>
            </a:r>
            <a:r>
              <a:rPr lang="en-US" sz="1400" dirty="0">
                <a:hlinkClick r:id="rId10" action="ppaction://hlinksldjump"/>
              </a:rPr>
              <a:t>3U no optical/coax</a:t>
            </a:r>
            <a:r>
              <a:rPr lang="en-US" sz="1400" dirty="0"/>
              <a:t>, </a:t>
            </a:r>
            <a:r>
              <a:rPr lang="en-US" sz="1400" dirty="0">
                <a:hlinkClick r:id="rId11" action="ppaction://hlinksldjump"/>
              </a:rPr>
              <a:t>3U optical/RF</a:t>
            </a:r>
            <a:r>
              <a:rPr lang="en-US" sz="1400" dirty="0"/>
              <a:t>, </a:t>
            </a:r>
            <a:r>
              <a:rPr lang="en-US" sz="1400" dirty="0">
                <a:hlinkClick r:id="rId12" action="ppaction://hlinksldjump"/>
              </a:rPr>
              <a:t>6U with optical/coax</a:t>
            </a:r>
            <a:endParaRPr lang="en-US" sz="1400" dirty="0"/>
          </a:p>
          <a:p>
            <a:pPr lvl="1">
              <a:lnSpc>
                <a:spcPct val="100000"/>
              </a:lnSpc>
              <a:spcBef>
                <a:spcPts val="700"/>
              </a:spcBef>
            </a:pPr>
            <a:r>
              <a:rPr lang="en-US" sz="1400" dirty="0">
                <a:hlinkClick r:id="rId13" action="ppaction://hlinksldjump"/>
              </a:rPr>
              <a:t>Slot Profiles for driving radial clocks</a:t>
            </a:r>
            <a:endParaRPr lang="en-US" sz="1400" dirty="0"/>
          </a:p>
          <a:p>
            <a:pPr lvl="1">
              <a:lnSpc>
                <a:spcPct val="100000"/>
              </a:lnSpc>
              <a:spcBef>
                <a:spcPts val="700"/>
              </a:spcBef>
            </a:pPr>
            <a:r>
              <a:rPr lang="en-US" sz="1400" dirty="0">
                <a:hlinkClick r:id="rId14" action="ppaction://hlinksldjump"/>
              </a:rPr>
              <a:t>3-Slot 3U Backplane Profile: BKP3-CEN03-15.3.5-n </a:t>
            </a:r>
            <a:endParaRPr lang="en-US" sz="1400" dirty="0"/>
          </a:p>
          <a:p>
            <a:pPr lvl="1">
              <a:lnSpc>
                <a:spcPct val="100000"/>
              </a:lnSpc>
              <a:spcBef>
                <a:spcPts val="700"/>
              </a:spcBef>
            </a:pPr>
            <a:r>
              <a:rPr lang="en-US" sz="1400" dirty="0">
                <a:hlinkClick r:id="rId15" action="ppaction://hlinksldjump"/>
              </a:rPr>
              <a:t>12-Slot 3U Backplane Implementing Radial Clocks: BKP3-TIM12-15.3.4</a:t>
            </a:r>
            <a:r>
              <a:rPr lang="en-US" sz="1400" dirty="0"/>
              <a:t>; </a:t>
            </a:r>
            <a:r>
              <a:rPr lang="en-US" sz="1400" dirty="0">
                <a:hlinkClick r:id="rId16" action="ppaction://hlinksldjump"/>
              </a:rPr>
              <a:t>BKP3-TIM12-15.3.6</a:t>
            </a:r>
            <a:endParaRPr lang="en-US" sz="1400" dirty="0"/>
          </a:p>
          <a:p>
            <a:pPr lvl="1">
              <a:lnSpc>
                <a:spcPct val="100000"/>
              </a:lnSpc>
              <a:spcBef>
                <a:spcPts val="700"/>
              </a:spcBef>
            </a:pPr>
            <a:r>
              <a:rPr lang="en-US" sz="1400" dirty="0">
                <a:hlinkClick r:id="rId17" action="ppaction://hlinksldjump"/>
              </a:rPr>
              <a:t>XMC vs. 3U VPX for fiber-optic for sensor I/O</a:t>
            </a:r>
            <a:endParaRPr lang="en-US" sz="1400" dirty="0">
              <a:solidFill>
                <a:schemeClr val="tx1">
                  <a:alpha val="50000"/>
                </a:schemeClr>
              </a:solidFill>
            </a:endParaRPr>
          </a:p>
          <a:p>
            <a:pPr>
              <a:lnSpc>
                <a:spcPct val="100000"/>
              </a:lnSpc>
              <a:spcBef>
                <a:spcPts val="1100"/>
              </a:spcBef>
            </a:pPr>
            <a:r>
              <a:rPr lang="en-US" sz="1600" dirty="0">
                <a:solidFill>
                  <a:schemeClr val="tx1">
                    <a:alpha val="50000"/>
                  </a:schemeClr>
                </a:solidFill>
              </a:rPr>
              <a:t>Summary and References</a:t>
            </a:r>
          </a:p>
        </p:txBody>
      </p:sp>
      <p:sp>
        <p:nvSpPr>
          <p:cNvPr id="4" name="TextBox 3"/>
          <p:cNvSpPr txBox="1"/>
          <p:nvPr/>
        </p:nvSpPr>
        <p:spPr>
          <a:xfrm>
            <a:off x="1821068" y="6642556"/>
            <a:ext cx="7110148" cy="215444"/>
          </a:xfrm>
          <a:prstGeom prst="rect">
            <a:avLst/>
          </a:prstGeom>
          <a:noFill/>
        </p:spPr>
        <p:txBody>
          <a:bodyPr wrap="square" rtlCol="0">
            <a:spAutoFit/>
          </a:bodyPr>
          <a:lstStyle/>
          <a:p>
            <a:pPr>
              <a:defRPr/>
            </a:pPr>
            <a:r>
              <a:rPr lang="en-US" sz="800" b="1" dirty="0"/>
              <a:t>Slideshows: </a:t>
            </a:r>
            <a:r>
              <a:rPr lang="en-US" sz="800" b="1" dirty="0">
                <a:hlinkClick r:id="" action="ppaction://customshow?id=8&amp;return=true"/>
              </a:rPr>
              <a:t>Slot_Backplane_Examples_Moderate</a:t>
            </a:r>
            <a:endParaRPr lang="en-US" sz="800" b="1" dirty="0"/>
          </a:p>
        </p:txBody>
      </p:sp>
      <p:sp>
        <p:nvSpPr>
          <p:cNvPr id="5" name="Rectangle 4">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252949247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527082" cy="813816"/>
          </a:xfrm>
        </p:spPr>
        <p:txBody>
          <a:bodyPr/>
          <a:lstStyle/>
          <a:p>
            <a:pPr>
              <a:lnSpc>
                <a:spcPct val="100000"/>
              </a:lnSpc>
            </a:pPr>
            <a:r>
              <a:rPr lang="en-US" sz="2400" dirty="0"/>
              <a:t>Slot Profiles With Expansion Plane</a:t>
            </a:r>
          </a:p>
        </p:txBody>
      </p:sp>
      <p:sp>
        <p:nvSpPr>
          <p:cNvPr id="3" name="Content Placeholder 2"/>
          <p:cNvSpPr>
            <a:spLocks noGrp="1"/>
          </p:cNvSpPr>
          <p:nvPr>
            <p:ph idx="1"/>
          </p:nvPr>
        </p:nvSpPr>
        <p:spPr>
          <a:xfrm>
            <a:off x="4875212" y="1066800"/>
            <a:ext cx="6780292" cy="2971800"/>
          </a:xfrm>
        </p:spPr>
        <p:txBody>
          <a:bodyPr/>
          <a:lstStyle/>
          <a:p>
            <a:pPr marL="171450" indent="-171450">
              <a:lnSpc>
                <a:spcPct val="100000"/>
              </a:lnSpc>
            </a:pPr>
            <a:r>
              <a:rPr lang="en-US" sz="1600" dirty="0"/>
              <a:t>SLT3-PAY-2F1F2U-14.2.1</a:t>
            </a:r>
            <a:endParaRPr lang="en-US" sz="1600" dirty="0">
              <a:solidFill>
                <a:srgbClr val="C00000"/>
              </a:solidFill>
            </a:endParaRPr>
          </a:p>
          <a:p>
            <a:pPr marL="401638" lvl="1" indent="-169863">
              <a:lnSpc>
                <a:spcPct val="100000"/>
              </a:lnSpc>
              <a:spcBef>
                <a:spcPts val="200"/>
              </a:spcBef>
            </a:pPr>
            <a:r>
              <a:rPr lang="en-US" sz="1400" b="0" dirty="0"/>
              <a:t>Same as SLT3‑PAY‑2F2U-14.2.3, except adds Expansion Plane</a:t>
            </a:r>
          </a:p>
          <a:p>
            <a:pPr marL="171450" indent="-171450">
              <a:lnSpc>
                <a:spcPct val="100000"/>
              </a:lnSpc>
            </a:pPr>
            <a:r>
              <a:rPr lang="en-US" sz="1600" dirty="0"/>
              <a:t>In the case of FPGA Plug-In Modules, the Expansion Plane can be used for FPGA-to-FPGA</a:t>
            </a:r>
            <a:endParaRPr lang="en-US" sz="1600" b="0" dirty="0"/>
          </a:p>
          <a:p>
            <a:pPr marL="171450" indent="-171450">
              <a:lnSpc>
                <a:spcPct val="100000"/>
              </a:lnSpc>
            </a:pPr>
            <a:r>
              <a:rPr lang="en-US" sz="1600" dirty="0"/>
              <a:t>If comply with this profile will also comply with  SLT3‑PAY‑2F2U‑14.2.3</a:t>
            </a:r>
          </a:p>
          <a:p>
            <a:pPr marL="473202" lvl="1" indent="-171450">
              <a:lnSpc>
                <a:spcPct val="100000"/>
              </a:lnSpc>
              <a:spcBef>
                <a:spcPts val="200"/>
              </a:spcBef>
            </a:pPr>
            <a:r>
              <a:rPr lang="en-US" sz="1400" b="0" dirty="0"/>
              <a:t>This profile is more restrictive</a:t>
            </a:r>
          </a:p>
          <a:p>
            <a:pPr marL="473202" lvl="1" indent="-171450">
              <a:lnSpc>
                <a:spcPct val="100000"/>
              </a:lnSpc>
              <a:spcBef>
                <a:spcPts val="200"/>
              </a:spcBef>
            </a:pPr>
            <a:r>
              <a:rPr lang="en-US" sz="1400" b="0" dirty="0"/>
              <a:t>Could use this profile for Plug-In Modules and SLT3‑PAY‑2F2U-14.2.3 for backplane, assuming Expansion Plane is implemented via cables</a:t>
            </a:r>
          </a:p>
          <a:p>
            <a:pPr marL="473202" lvl="1" indent="-171450">
              <a:lnSpc>
                <a:spcPct val="100000"/>
              </a:lnSpc>
            </a:pPr>
            <a:endParaRPr lang="en-US" sz="1400" dirty="0"/>
          </a:p>
        </p:txBody>
      </p:sp>
      <p:sp>
        <p:nvSpPr>
          <p:cNvPr id="4" name="Content Placeholder 3"/>
          <p:cNvSpPr>
            <a:spLocks noGrp="1"/>
          </p:cNvSpPr>
          <p:nvPr>
            <p:ph idx="10"/>
          </p:nvPr>
        </p:nvSpPr>
        <p:spPr>
          <a:xfrm>
            <a:off x="4875212" y="4114800"/>
            <a:ext cx="6780292" cy="2209801"/>
          </a:xfrm>
        </p:spPr>
        <p:txBody>
          <a:bodyPr/>
          <a:lstStyle/>
          <a:p>
            <a:pPr marL="171450" indent="-171450">
              <a:lnSpc>
                <a:spcPct val="100000"/>
              </a:lnSpc>
            </a:pPr>
            <a:r>
              <a:rPr lang="en-US" sz="1600" dirty="0"/>
              <a:t>SLT3-PAY-1F2F2U-14.2.2</a:t>
            </a:r>
          </a:p>
          <a:p>
            <a:pPr marL="473202" lvl="1" indent="-171450">
              <a:lnSpc>
                <a:spcPct val="100000"/>
              </a:lnSpc>
            </a:pPr>
            <a:r>
              <a:rPr lang="en-US" sz="1400" b="0" dirty="0"/>
              <a:t>Same as above Slot Profile, except changes 1 Data Plane FP to being part of the Expansion Plane</a:t>
            </a:r>
          </a:p>
          <a:p>
            <a:pPr marL="171450" indent="-171450">
              <a:lnSpc>
                <a:spcPct val="100000"/>
              </a:lnSpc>
            </a:pPr>
            <a:r>
              <a:rPr lang="en-US" sz="1600" dirty="0"/>
              <a:t>There will be cases where the same Plug-In Module can support this Profile and the one above</a:t>
            </a:r>
          </a:p>
          <a:p>
            <a:pPr marL="401638" lvl="1" indent="-169863">
              <a:lnSpc>
                <a:spcPct val="100000"/>
              </a:lnSpc>
              <a:spcBef>
                <a:spcPts val="300"/>
              </a:spcBef>
            </a:pPr>
            <a:r>
              <a:rPr lang="en-US" sz="1400" b="0" dirty="0"/>
              <a:t>If the both the Data Plane and Expansion Plane are PCIe the Plug-In Module may not distinguish between the two</a:t>
            </a:r>
          </a:p>
          <a:p>
            <a:pPr marL="401638" lvl="1" indent="-169863">
              <a:lnSpc>
                <a:spcPct val="100000"/>
              </a:lnSpc>
              <a:spcBef>
                <a:spcPts val="300"/>
              </a:spcBef>
            </a:pPr>
            <a:r>
              <a:rPr lang="en-US" sz="1400" b="0" dirty="0"/>
              <a:t>FPGA Plug-In Modules are likely to be configurable </a:t>
            </a:r>
          </a:p>
        </p:txBody>
      </p:sp>
      <p:cxnSp>
        <p:nvCxnSpPr>
          <p:cNvPr id="6" name="Straight Connector 5"/>
          <p:cNvCxnSpPr/>
          <p:nvPr/>
        </p:nvCxnSpPr>
        <p:spPr bwMode="auto">
          <a:xfrm>
            <a:off x="355508" y="4038600"/>
            <a:ext cx="11477810" cy="0"/>
          </a:xfrm>
          <a:prstGeom prst="line">
            <a:avLst/>
          </a:prstGeom>
          <a:solidFill>
            <a:schemeClr val="accent1"/>
          </a:solidFill>
          <a:ln w="19050" cap="flat" cmpd="sng" algn="ctr">
            <a:solidFill>
              <a:schemeClr val="tx1"/>
            </a:solidFill>
            <a:prstDash val="solid"/>
            <a:round/>
            <a:headEnd type="none" w="sm" len="sm"/>
            <a:tailEnd type="none" w="sm" len="sm"/>
          </a:ln>
          <a:effectLst/>
        </p:spPr>
      </p:cxnSp>
      <p:sp>
        <p:nvSpPr>
          <p:cNvPr id="8" name="Rectangle 7">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157171922"/>
              </p:ext>
            </p:extLst>
          </p:nvPr>
        </p:nvGraphicFramePr>
        <p:xfrm>
          <a:off x="455612" y="1143000"/>
          <a:ext cx="4194175" cy="2416175"/>
        </p:xfrm>
        <a:graphic>
          <a:graphicData uri="http://schemas.openxmlformats.org/presentationml/2006/ole">
            <mc:AlternateContent xmlns:mc="http://schemas.openxmlformats.org/markup-compatibility/2006">
              <mc:Choice xmlns:v="urn:schemas-microsoft-com:vml" Requires="v">
                <p:oleObj spid="_x0000_s373738" name="Visio" r:id="rId4" imgW="4194192" imgH="2416176" progId="Visio.Drawing.11">
                  <p:embed/>
                </p:oleObj>
              </mc:Choice>
              <mc:Fallback>
                <p:oleObj name="Visio" r:id="rId4" imgW="4194192" imgH="2416176" progId="Visio.Drawing.11">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12" y="1143000"/>
                        <a:ext cx="4194175"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1604290"/>
              </p:ext>
            </p:extLst>
          </p:nvPr>
        </p:nvGraphicFramePr>
        <p:xfrm>
          <a:off x="455612" y="3989388"/>
          <a:ext cx="4194175" cy="2416175"/>
        </p:xfrm>
        <a:graphic>
          <a:graphicData uri="http://schemas.openxmlformats.org/presentationml/2006/ole">
            <mc:AlternateContent xmlns:mc="http://schemas.openxmlformats.org/markup-compatibility/2006">
              <mc:Choice xmlns:v="urn:schemas-microsoft-com:vml" Requires="v">
                <p:oleObj spid="_x0000_s373739" name="Visio" r:id="rId6" imgW="4194192" imgH="2416176" progId="Visio.Drawing.11">
                  <p:embed/>
                </p:oleObj>
              </mc:Choice>
              <mc:Fallback>
                <p:oleObj name="Visio" r:id="rId6" imgW="4194192" imgH="2416176" progId="Visio.Drawing.11">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612" y="3989388"/>
                        <a:ext cx="4194175"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071111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527082" cy="813816"/>
          </a:xfrm>
        </p:spPr>
        <p:txBody>
          <a:bodyPr/>
          <a:lstStyle/>
          <a:p>
            <a:pPr>
              <a:lnSpc>
                <a:spcPct val="100000"/>
              </a:lnSpc>
            </a:pPr>
            <a:r>
              <a:rPr lang="en-US" sz="2400" dirty="0">
                <a:solidFill>
                  <a:schemeClr val="tx1"/>
                </a:solidFill>
              </a:rPr>
              <a:t>3U Payload Slot Profiles With VITA 66.x and 67.x Optical and/or Coax</a:t>
            </a:r>
          </a:p>
        </p:txBody>
      </p:sp>
      <p:sp>
        <p:nvSpPr>
          <p:cNvPr id="4" name="Rectangle 3">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2606502513"/>
              </p:ext>
            </p:extLst>
          </p:nvPr>
        </p:nvGraphicFramePr>
        <p:xfrm>
          <a:off x="1868488" y="952500"/>
          <a:ext cx="8528050" cy="5365750"/>
        </p:xfrm>
        <a:graphic>
          <a:graphicData uri="http://schemas.openxmlformats.org/presentationml/2006/ole">
            <mc:AlternateContent xmlns:mc="http://schemas.openxmlformats.org/markup-compatibility/2006">
              <mc:Choice xmlns:v="urn:schemas-microsoft-com:vml" Requires="v">
                <p:oleObj spid="_x0000_s290763" name="Visio" r:id="rId5" imgW="9723262" imgH="6111224" progId="Visio.Drawing.11">
                  <p:embed/>
                </p:oleObj>
              </mc:Choice>
              <mc:Fallback>
                <p:oleObj name="Visio" r:id="rId5" imgW="9723262" imgH="6111224" progId="Visio.Drawing.11">
                  <p:embed/>
                  <p:pic>
                    <p:nvPicPr>
                      <p:cNvPr id="0" name=""/>
                      <p:cNvPicPr>
                        <a:picLocks noChangeAspect="1" noChangeArrowheads="1"/>
                      </p:cNvPicPr>
                      <p:nvPr/>
                    </p:nvPicPr>
                    <p:blipFill>
                      <a:blip r:embed="rId6"/>
                      <a:srcRect/>
                      <a:stretch>
                        <a:fillRect/>
                      </a:stretch>
                    </p:blipFill>
                    <p:spPr bwMode="auto">
                      <a:xfrm>
                        <a:off x="1868488" y="952500"/>
                        <a:ext cx="8528050" cy="5365750"/>
                      </a:xfrm>
                      <a:prstGeom prst="rect">
                        <a:avLst/>
                      </a:prstGeom>
                      <a:noFill/>
                      <a:ln>
                        <a:noFill/>
                      </a:ln>
                    </p:spPr>
                  </p:pic>
                </p:oleObj>
              </mc:Fallback>
            </mc:AlternateContent>
          </a:graphicData>
        </a:graphic>
      </p:graphicFrame>
      <p:sp>
        <p:nvSpPr>
          <p:cNvPr id="22" name="Rectangle 21">
            <a:hlinkClick r:id="rId7" action="ppaction://hlinksldjump"/>
          </p:cNvPr>
          <p:cNvSpPr/>
          <p:nvPr/>
        </p:nvSpPr>
        <p:spPr bwMode="auto">
          <a:xfrm>
            <a:off x="7808912" y="1011534"/>
            <a:ext cx="2514600" cy="5313066"/>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223362786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527082" cy="813816"/>
          </a:xfrm>
        </p:spPr>
        <p:txBody>
          <a:bodyPr/>
          <a:lstStyle/>
          <a:p>
            <a:pPr>
              <a:lnSpc>
                <a:spcPct val="100000"/>
              </a:lnSpc>
            </a:pPr>
            <a:r>
              <a:rPr lang="en-US" sz="2400" dirty="0">
                <a:solidFill>
                  <a:schemeClr val="tx1"/>
                </a:solidFill>
              </a:rPr>
              <a:t>6U Payload Slot Profiles With VITA 66.x and 67.x Optical and/or Coax</a:t>
            </a:r>
          </a:p>
        </p:txBody>
      </p:sp>
      <p:sp>
        <p:nvSpPr>
          <p:cNvPr id="4" name="Rectangle 3">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1" name="Rectangle 10">
            <a:hlinkClick r:id="rId5" action="ppaction://hlinksldjump"/>
          </p:cNvPr>
          <p:cNvSpPr/>
          <p:nvPr/>
        </p:nvSpPr>
        <p:spPr bwMode="auto">
          <a:xfrm>
            <a:off x="4760039" y="990600"/>
            <a:ext cx="2133044" cy="25146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312528725"/>
              </p:ext>
            </p:extLst>
          </p:nvPr>
        </p:nvGraphicFramePr>
        <p:xfrm>
          <a:off x="1221896" y="940919"/>
          <a:ext cx="9745033" cy="5415947"/>
        </p:xfrm>
        <a:graphic>
          <a:graphicData uri="http://schemas.openxmlformats.org/presentationml/2006/ole">
            <mc:AlternateContent xmlns:mc="http://schemas.openxmlformats.org/markup-compatibility/2006">
              <mc:Choice xmlns:v="urn:schemas-microsoft-com:vml" Requires="v">
                <p:oleObj spid="_x0000_s284629" name="Visio" r:id="rId6" imgW="11201187" imgH="6225226" progId="Visio.Drawing.11">
                  <p:embed/>
                </p:oleObj>
              </mc:Choice>
              <mc:Fallback>
                <p:oleObj name="Visio" r:id="rId6" imgW="11201187" imgH="6225226" progId="Visio.Drawing.11">
                  <p:embed/>
                  <p:pic>
                    <p:nvPicPr>
                      <p:cNvPr id="14" name="Object 13"/>
                      <p:cNvPicPr>
                        <a:picLocks noChangeAspect="1" noChangeArrowheads="1"/>
                      </p:cNvPicPr>
                      <p:nvPr/>
                    </p:nvPicPr>
                    <p:blipFill>
                      <a:blip r:embed="rId7"/>
                      <a:srcRect/>
                      <a:stretch>
                        <a:fillRect/>
                      </a:stretch>
                    </p:blipFill>
                    <p:spPr bwMode="auto">
                      <a:xfrm>
                        <a:off x="1221896" y="940919"/>
                        <a:ext cx="9745033" cy="5415947"/>
                      </a:xfrm>
                      <a:prstGeom prst="rect">
                        <a:avLst/>
                      </a:prstGeom>
                      <a:noFill/>
                      <a:ln>
                        <a:noFill/>
                      </a:ln>
                    </p:spPr>
                  </p:pic>
                </p:oleObj>
              </mc:Fallback>
            </mc:AlternateContent>
          </a:graphicData>
        </a:graphic>
      </p:graphicFrame>
      <p:sp>
        <p:nvSpPr>
          <p:cNvPr id="15" name="Rectangle 14">
            <a:hlinkClick r:id="rId5" action="ppaction://hlinksldjump"/>
          </p:cNvPr>
          <p:cNvSpPr/>
          <p:nvPr/>
        </p:nvSpPr>
        <p:spPr bwMode="auto">
          <a:xfrm>
            <a:off x="3922712" y="990600"/>
            <a:ext cx="1600200" cy="25146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288881806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527082" cy="813816"/>
          </a:xfrm>
        </p:spPr>
        <p:txBody>
          <a:bodyPr/>
          <a:lstStyle/>
          <a:p>
            <a:pPr>
              <a:lnSpc>
                <a:spcPct val="100000"/>
              </a:lnSpc>
            </a:pPr>
            <a:r>
              <a:rPr lang="en-US" sz="2400" dirty="0"/>
              <a:t>3U Slot Profiles With Expansion Plane and all of P2/J2 for Optical and/or Coax </a:t>
            </a:r>
          </a:p>
        </p:txBody>
      </p:sp>
      <p:sp>
        <p:nvSpPr>
          <p:cNvPr id="3" name="Content Placeholder 2"/>
          <p:cNvSpPr>
            <a:spLocks noGrp="1"/>
          </p:cNvSpPr>
          <p:nvPr>
            <p:ph idx="1"/>
          </p:nvPr>
        </p:nvSpPr>
        <p:spPr>
          <a:xfrm>
            <a:off x="5027612" y="1066800"/>
            <a:ext cx="6958066" cy="2438400"/>
          </a:xfrm>
        </p:spPr>
        <p:txBody>
          <a:bodyPr/>
          <a:lstStyle/>
          <a:p>
            <a:pPr marL="171450" indent="-171450">
              <a:lnSpc>
                <a:spcPct val="100000"/>
              </a:lnSpc>
            </a:pPr>
            <a:r>
              <a:rPr lang="en-US" sz="1600" dirty="0"/>
              <a:t>SLT3‑PAY‑2F1F2U2E-14.6.4-n</a:t>
            </a:r>
            <a:endParaRPr lang="en-US" sz="1600" dirty="0">
              <a:solidFill>
                <a:srgbClr val="C00000"/>
              </a:solidFill>
            </a:endParaRPr>
          </a:p>
          <a:p>
            <a:pPr marL="171450" indent="-171450">
              <a:lnSpc>
                <a:spcPct val="100000"/>
              </a:lnSpc>
            </a:pPr>
            <a:r>
              <a:rPr lang="en-US" sz="1600" dirty="0"/>
              <a:t>Same as earlier SLT3‑PAY‑2F1F2U1E-14.6.6-n, except all of P2/J2 can be  </a:t>
            </a:r>
            <a:r>
              <a:rPr lang="en-US" sz="1600" dirty="0">
                <a:hlinkClick r:id="rId3" action="ppaction://hlinksldjump"/>
              </a:rPr>
              <a:t>[VITA 66.4]</a:t>
            </a:r>
            <a:r>
              <a:rPr lang="en-US" sz="1600" dirty="0"/>
              <a:t>, </a:t>
            </a:r>
            <a:r>
              <a:rPr lang="en-US" sz="1600" dirty="0">
                <a:hlinkClick r:id="rId3" action="ppaction://hlinksldjump"/>
              </a:rPr>
              <a:t>[VITA 67.1]</a:t>
            </a:r>
            <a:r>
              <a:rPr lang="en-US" sz="1600" dirty="0"/>
              <a:t>, and/or </a:t>
            </a:r>
            <a:r>
              <a:rPr lang="en-US" sz="1600" dirty="0">
                <a:hlinkClick r:id="rId3" action="ppaction://hlinksldjump"/>
              </a:rPr>
              <a:t>[VITA 67.3]</a:t>
            </a:r>
            <a:r>
              <a:rPr lang="en-US" sz="1600" dirty="0"/>
              <a:t> Type A </a:t>
            </a:r>
          </a:p>
          <a:p>
            <a:pPr marL="171450" indent="-171450">
              <a:lnSpc>
                <a:spcPct val="100000"/>
              </a:lnSpc>
            </a:pPr>
            <a:r>
              <a:rPr lang="en-US" sz="1600" dirty="0"/>
              <a:t>Same as SLT3-PAY-2F1F2U-14.2.1, except P2/J2 can be </a:t>
            </a:r>
            <a:r>
              <a:rPr lang="en-US" sz="1600" dirty="0">
                <a:hlinkClick r:id="rId3" action="ppaction://hlinksldjump"/>
              </a:rPr>
              <a:t>[VITA 66.4]</a:t>
            </a:r>
            <a:r>
              <a:rPr lang="en-US" sz="1600" dirty="0"/>
              <a:t>, </a:t>
            </a:r>
            <a:r>
              <a:rPr lang="en-US" sz="1600" dirty="0">
                <a:hlinkClick r:id="rId3" action="ppaction://hlinksldjump"/>
              </a:rPr>
              <a:t>[VITA 67.1]</a:t>
            </a:r>
            <a:r>
              <a:rPr lang="en-US" sz="1600" dirty="0"/>
              <a:t>, and/or </a:t>
            </a:r>
            <a:r>
              <a:rPr lang="en-US" sz="1600" dirty="0">
                <a:hlinkClick r:id="rId3" action="ppaction://hlinksldjump"/>
              </a:rPr>
              <a:t>[VITA 67.3]</a:t>
            </a:r>
            <a:r>
              <a:rPr lang="en-US" sz="1600" dirty="0"/>
              <a:t> Type A</a:t>
            </a:r>
          </a:p>
          <a:p>
            <a:pPr marL="171450" indent="-171450">
              <a:lnSpc>
                <a:spcPct val="100000"/>
              </a:lnSpc>
            </a:pPr>
            <a:r>
              <a:rPr lang="en-US" sz="1600" dirty="0"/>
              <a:t>If a Control Plane Thin Pipe is needed, in addition to the 2 UTPs shown, suggest using User Defined pairs of P1/J1 wafers 13 and 14</a:t>
            </a:r>
          </a:p>
          <a:p>
            <a:pPr marL="473202" lvl="1" indent="-171450">
              <a:lnSpc>
                <a:spcPct val="100000"/>
              </a:lnSpc>
              <a:spcBef>
                <a:spcPts val="400"/>
              </a:spcBef>
            </a:pPr>
            <a:r>
              <a:rPr lang="en-US" sz="1400" b="0" dirty="0"/>
              <a:t>These are the wafers just above the two Control Plane UTPs</a:t>
            </a:r>
            <a:endParaRPr lang="en-US" sz="1600" dirty="0"/>
          </a:p>
        </p:txBody>
      </p:sp>
      <p:cxnSp>
        <p:nvCxnSpPr>
          <p:cNvPr id="6" name="Straight Connector 5"/>
          <p:cNvCxnSpPr/>
          <p:nvPr/>
        </p:nvCxnSpPr>
        <p:spPr bwMode="auto">
          <a:xfrm>
            <a:off x="355508" y="3657600"/>
            <a:ext cx="11477810" cy="0"/>
          </a:xfrm>
          <a:prstGeom prst="line">
            <a:avLst/>
          </a:prstGeom>
          <a:solidFill>
            <a:schemeClr val="accent1"/>
          </a:solidFill>
          <a:ln w="19050" cap="flat" cmpd="sng" algn="ctr">
            <a:solidFill>
              <a:schemeClr val="tx1"/>
            </a:solidFill>
            <a:prstDash val="solid"/>
            <a:round/>
            <a:headEnd type="none" w="sm" len="sm"/>
            <a:tailEnd type="none" w="sm" len="sm"/>
          </a:ln>
          <a:effectLst/>
        </p:spPr>
      </p:cxnSp>
      <p:sp>
        <p:nvSpPr>
          <p:cNvPr id="4" name="Content Placeholder 3"/>
          <p:cNvSpPr>
            <a:spLocks noGrp="1"/>
          </p:cNvSpPr>
          <p:nvPr>
            <p:ph idx="10"/>
          </p:nvPr>
        </p:nvSpPr>
        <p:spPr>
          <a:xfrm>
            <a:off x="5040581" y="3733800"/>
            <a:ext cx="6996730" cy="2364432"/>
          </a:xfrm>
        </p:spPr>
        <p:txBody>
          <a:bodyPr/>
          <a:lstStyle/>
          <a:p>
            <a:pPr marL="171450" indent="-171450">
              <a:lnSpc>
                <a:spcPct val="100000"/>
              </a:lnSpc>
            </a:pPr>
            <a:r>
              <a:rPr lang="en-US" sz="1600" dirty="0"/>
              <a:t>SLT3‑PAY‑2F1F2U1H-14.6.3-n</a:t>
            </a:r>
          </a:p>
          <a:p>
            <a:pPr marL="171450" indent="-171450">
              <a:lnSpc>
                <a:spcPct val="100000"/>
              </a:lnSpc>
            </a:pPr>
            <a:r>
              <a:rPr lang="en-US" sz="1600" dirty="0"/>
              <a:t>Same as SLT3‑PAY‑2F1F2U2E-14.6.4-n above except P2/J2 is </a:t>
            </a:r>
            <a:r>
              <a:rPr lang="en-US" sz="1600" dirty="0">
                <a:hlinkClick r:id="rId3" action="ppaction://hlinksldjump"/>
              </a:rPr>
              <a:t>[VITA 67.3]</a:t>
            </a:r>
            <a:r>
              <a:rPr lang="en-US" sz="1600" dirty="0"/>
              <a:t> Type C (VITA 65 aperture pattern H)</a:t>
            </a:r>
          </a:p>
          <a:p>
            <a:pPr marL="171450" indent="-171450">
              <a:lnSpc>
                <a:spcPct val="100000"/>
              </a:lnSpc>
            </a:pPr>
            <a:endParaRPr lang="en-US" sz="1600" dirty="0">
              <a:solidFill>
                <a:srgbClr val="C00000"/>
              </a:solidFill>
            </a:endParaRPr>
          </a:p>
          <a:p>
            <a:pPr marL="171450" indent="-171450">
              <a:lnSpc>
                <a:spcPct val="100000"/>
              </a:lnSpc>
            </a:pPr>
            <a:endParaRPr lang="en-US" sz="1600" dirty="0"/>
          </a:p>
        </p:txBody>
      </p:sp>
      <p:sp>
        <p:nvSpPr>
          <p:cNvPr id="8" name="Rectangle 7">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4144123572"/>
              </p:ext>
            </p:extLst>
          </p:nvPr>
        </p:nvGraphicFramePr>
        <p:xfrm>
          <a:off x="463550" y="1143000"/>
          <a:ext cx="4194175" cy="2416175"/>
        </p:xfrm>
        <a:graphic>
          <a:graphicData uri="http://schemas.openxmlformats.org/presentationml/2006/ole">
            <mc:AlternateContent xmlns:mc="http://schemas.openxmlformats.org/markup-compatibility/2006">
              <mc:Choice xmlns:v="urn:schemas-microsoft-com:vml" Requires="v">
                <p:oleObj spid="_x0000_s380774" name="Visio" r:id="rId5" imgW="4194192" imgH="2416176" progId="Visio.Drawing.11">
                  <p:embed/>
                </p:oleObj>
              </mc:Choice>
              <mc:Fallback>
                <p:oleObj name="Visio" r:id="rId5" imgW="4194192" imgH="2416176" progId="Visio.Drawing.11">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550" y="1143000"/>
                        <a:ext cx="4194175"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08299192"/>
              </p:ext>
            </p:extLst>
          </p:nvPr>
        </p:nvGraphicFramePr>
        <p:xfrm>
          <a:off x="455613" y="3810000"/>
          <a:ext cx="4194175" cy="2416175"/>
        </p:xfrm>
        <a:graphic>
          <a:graphicData uri="http://schemas.openxmlformats.org/presentationml/2006/ole">
            <mc:AlternateContent xmlns:mc="http://schemas.openxmlformats.org/markup-compatibility/2006">
              <mc:Choice xmlns:v="urn:schemas-microsoft-com:vml" Requires="v">
                <p:oleObj spid="_x0000_s380775" name="Visio" r:id="rId7" imgW="4194192" imgH="2416176" progId="Visio.Drawing.11">
                  <p:embed/>
                </p:oleObj>
              </mc:Choice>
              <mc:Fallback>
                <p:oleObj name="Visio" r:id="rId7" imgW="4194192" imgH="2416176" progId="Visio.Drawing.11">
                  <p:embed/>
                  <p:pic>
                    <p:nvPicPr>
                      <p:cNvPr id="0"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613" y="3810000"/>
                        <a:ext cx="4194175"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0393095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4341812" y="6438900"/>
            <a:ext cx="4572000" cy="3810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89620"/>
            <a:ext cx="4646612" cy="3268379"/>
          </a:xfrm>
          <a:prstGeom prst="rect">
            <a:avLst/>
          </a:prstGeom>
        </p:spPr>
      </p:pic>
      <p:sp>
        <p:nvSpPr>
          <p:cNvPr id="2" name="Title 1"/>
          <p:cNvSpPr>
            <a:spLocks noGrp="1"/>
          </p:cNvSpPr>
          <p:nvPr>
            <p:ph type="title"/>
          </p:nvPr>
        </p:nvSpPr>
        <p:spPr>
          <a:xfrm>
            <a:off x="1255449" y="100584"/>
            <a:ext cx="10527082" cy="813816"/>
          </a:xfrm>
        </p:spPr>
        <p:txBody>
          <a:bodyPr/>
          <a:lstStyle/>
          <a:p>
            <a:pPr>
              <a:lnSpc>
                <a:spcPct val="100000"/>
              </a:lnSpc>
            </a:pPr>
            <a:r>
              <a:rPr lang="en-US" sz="2400" dirty="0"/>
              <a:t>3U Slot Profile with 2 FPs of Expansion Plane and all of P2/J2 for Optical and/or Coax</a:t>
            </a:r>
          </a:p>
        </p:txBody>
      </p:sp>
      <p:sp>
        <p:nvSpPr>
          <p:cNvPr id="3" name="Content Placeholder 2"/>
          <p:cNvSpPr>
            <a:spLocks noGrp="1"/>
          </p:cNvSpPr>
          <p:nvPr>
            <p:ph idx="1"/>
          </p:nvPr>
        </p:nvSpPr>
        <p:spPr>
          <a:xfrm>
            <a:off x="4799012" y="1219200"/>
            <a:ext cx="7288239" cy="2819400"/>
          </a:xfrm>
        </p:spPr>
        <p:txBody>
          <a:bodyPr/>
          <a:lstStyle/>
          <a:p>
            <a:pPr marL="171450" indent="-171450">
              <a:lnSpc>
                <a:spcPct val="100000"/>
              </a:lnSpc>
            </a:pPr>
            <a:r>
              <a:rPr lang="en-US" sz="1600" dirty="0"/>
              <a:t>SLT3-PAY-1F1U1S1S1U1U2F1H-14.6.11-n</a:t>
            </a:r>
          </a:p>
          <a:p>
            <a:pPr marL="171450" indent="-171450">
              <a:lnSpc>
                <a:spcPct val="100000"/>
              </a:lnSpc>
            </a:pPr>
            <a:r>
              <a:rPr lang="en-US" sz="1600" dirty="0"/>
              <a:t>Intended for RF payloads and compute intensive SBCs</a:t>
            </a:r>
          </a:p>
          <a:p>
            <a:pPr marL="473202" lvl="1" indent="-171450">
              <a:lnSpc>
                <a:spcPct val="100000"/>
              </a:lnSpc>
              <a:spcBef>
                <a:spcPts val="300"/>
              </a:spcBef>
            </a:pPr>
            <a:r>
              <a:rPr lang="en-US" sz="1400" b="0" dirty="0"/>
              <a:t>Used by slots 4, 5, 8, 9 on of the Backplane Profile </a:t>
            </a:r>
            <a:r>
              <a:rPr lang="en-US" sz="1400" b="0" dirty="0">
                <a:hlinkClick r:id="rId4" action="ppaction://hlinksldjump"/>
              </a:rPr>
              <a:t>BKP3</a:t>
            </a:r>
            <a:r>
              <a:rPr lang="en-US" sz="1400" dirty="0">
                <a:hlinkClick r:id="rId4" action="ppaction://hlinksldjump"/>
              </a:rPr>
              <a:t>‑</a:t>
            </a:r>
            <a:r>
              <a:rPr lang="en-US" sz="1400" b="0" dirty="0">
                <a:hlinkClick r:id="rId4" action="ppaction://hlinksldjump"/>
              </a:rPr>
              <a:t>TIM12</a:t>
            </a:r>
            <a:r>
              <a:rPr lang="en-US" sz="1400" dirty="0">
                <a:hlinkClick r:id="rId4" action="ppaction://hlinksldjump"/>
              </a:rPr>
              <a:t>‑</a:t>
            </a:r>
            <a:r>
              <a:rPr lang="en-US" sz="1400" b="0" dirty="0">
                <a:hlinkClick r:id="rId4" action="ppaction://hlinksldjump"/>
              </a:rPr>
              <a:t>15.3.6</a:t>
            </a:r>
            <a:r>
              <a:rPr lang="en-US" sz="1400" dirty="0">
                <a:hlinkClick r:id="rId4" action="ppaction://hlinksldjump"/>
              </a:rPr>
              <a:t>‑</a:t>
            </a:r>
            <a:r>
              <a:rPr lang="en-US" sz="1400" b="0" dirty="0">
                <a:hlinkClick r:id="rId4" action="ppaction://hlinksldjump"/>
              </a:rPr>
              <a:t>n</a:t>
            </a:r>
            <a:endParaRPr lang="en-US" sz="1400" dirty="0"/>
          </a:p>
          <a:p>
            <a:pPr marL="171450" indent="-171450">
              <a:lnSpc>
                <a:spcPct val="100000"/>
              </a:lnSpc>
            </a:pPr>
            <a:r>
              <a:rPr lang="en-US" sz="1600" dirty="0"/>
              <a:t>Data Plane Fat Pipe and Ultra-Thin Pipe</a:t>
            </a:r>
          </a:p>
          <a:p>
            <a:pPr marL="171450" indent="-171450">
              <a:lnSpc>
                <a:spcPct val="100000"/>
              </a:lnSpc>
            </a:pPr>
            <a:r>
              <a:rPr lang="en-US" sz="1600" dirty="0"/>
              <a:t>Control Plane with an Ultra-Thin Pipe</a:t>
            </a:r>
          </a:p>
          <a:p>
            <a:pPr marL="171450" indent="-171450">
              <a:lnSpc>
                <a:spcPct val="100000"/>
              </a:lnSpc>
            </a:pPr>
            <a:r>
              <a:rPr lang="en-US" sz="1600" dirty="0"/>
              <a:t>Expansion Plane with two Fat pipes</a:t>
            </a:r>
          </a:p>
          <a:p>
            <a:pPr marL="171450" indent="-171450">
              <a:lnSpc>
                <a:spcPct val="100000"/>
              </a:lnSpc>
            </a:pPr>
            <a:r>
              <a:rPr lang="en-US" sz="1600" dirty="0"/>
              <a:t>P2/J2 is </a:t>
            </a:r>
            <a:r>
              <a:rPr lang="en-US" sz="1600" dirty="0">
                <a:hlinkClick r:id="rId5" action="ppaction://hlinksldjump"/>
              </a:rPr>
              <a:t>[VITA 67.3]</a:t>
            </a:r>
            <a:r>
              <a:rPr lang="en-US" sz="1600" dirty="0"/>
              <a:t>  Type C, which can be used for coax and/or optical</a:t>
            </a:r>
          </a:p>
        </p:txBody>
      </p:sp>
      <p:sp>
        <p:nvSpPr>
          <p:cNvPr id="8" name="Rectangle 7">
            <a:hlinkClick r:id="rId6"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999423088"/>
              </p:ext>
            </p:extLst>
          </p:nvPr>
        </p:nvGraphicFramePr>
        <p:xfrm>
          <a:off x="101573" y="1066800"/>
          <a:ext cx="4519073" cy="2484219"/>
        </p:xfrm>
        <a:graphic>
          <a:graphicData uri="http://schemas.openxmlformats.org/presentationml/2006/ole">
            <mc:AlternateContent xmlns:mc="http://schemas.openxmlformats.org/markup-compatibility/2006">
              <mc:Choice xmlns:v="urn:schemas-microsoft-com:vml" Requires="v">
                <p:oleObj spid="_x0000_s336494" name="Visio" r:id="rId7" imgW="4396350" imgH="2415430" progId="Visio.Drawing.11">
                  <p:embed/>
                </p:oleObj>
              </mc:Choice>
              <mc:Fallback>
                <p:oleObj name="Visio" r:id="rId7" imgW="4396350" imgH="2415430" progId="Visio.Drawing.11">
                  <p:embed/>
                  <p:pic>
                    <p:nvPicPr>
                      <p:cNvPr id="0" name="Object 8"/>
                      <p:cNvPicPr>
                        <a:picLocks noChangeAspect="1" noChangeArrowheads="1"/>
                      </p:cNvPicPr>
                      <p:nvPr/>
                    </p:nvPicPr>
                    <p:blipFill>
                      <a:blip r:embed="rId8"/>
                      <a:srcRect/>
                      <a:stretch>
                        <a:fillRect/>
                      </a:stretch>
                    </p:blipFill>
                    <p:spPr bwMode="auto">
                      <a:xfrm>
                        <a:off x="101573" y="1066800"/>
                        <a:ext cx="4519073" cy="2484219"/>
                      </a:xfrm>
                      <a:prstGeom prst="rect">
                        <a:avLst/>
                      </a:prstGeom>
                      <a:noFill/>
                      <a:ln>
                        <a:noFill/>
                      </a:ln>
                    </p:spPr>
                  </p:pic>
                </p:oleObj>
              </mc:Fallback>
            </mc:AlternateContent>
          </a:graphicData>
        </a:graphic>
      </p:graphicFrame>
      <p:sp>
        <p:nvSpPr>
          <p:cNvPr id="11" name="TextBox 10"/>
          <p:cNvSpPr txBox="1">
            <a:spLocks noChangeArrowheads="1"/>
          </p:cNvSpPr>
          <p:nvPr/>
        </p:nvSpPr>
        <p:spPr bwMode="auto">
          <a:xfrm>
            <a:off x="3158109" y="6172200"/>
            <a:ext cx="1371599" cy="646331"/>
          </a:xfrm>
          <a:prstGeom prst="rect">
            <a:avLst/>
          </a:prstGeom>
          <a:solidFill>
            <a:schemeClr val="bg1"/>
          </a:solid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200" dirty="0"/>
              <a:t>3U Vesper SI-9172 picture courtesy of Leonardo DRS</a:t>
            </a:r>
          </a:p>
        </p:txBody>
      </p:sp>
      <p:sp>
        <p:nvSpPr>
          <p:cNvPr id="9" name="Content Placeholder 55"/>
          <p:cNvSpPr txBox="1">
            <a:spLocks/>
          </p:cNvSpPr>
          <p:nvPr/>
        </p:nvSpPr>
        <p:spPr>
          <a:xfrm>
            <a:off x="4799011" y="5105401"/>
            <a:ext cx="7288239" cy="1027332"/>
          </a:xfrm>
          <a:prstGeom prst="rect">
            <a:avLst/>
          </a:prstGeom>
          <a:solidFill>
            <a:schemeClr val="accent5"/>
          </a:solidFill>
          <a:ln w="12700">
            <a:solidFill>
              <a:schemeClr val="tx1"/>
            </a:solidFill>
          </a:ln>
        </p:spPr>
        <p:txBody>
          <a:bodyPr anchor="ctr"/>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a:lnSpc>
                <a:spcPct val="100000"/>
              </a:lnSpc>
            </a:pPr>
            <a:r>
              <a:rPr lang="en-US" sz="1800" kern="0" dirty="0"/>
              <a:t>Use of this Slot Profile for compute intensive SBC and FPGA, as well as RF, Plug-In Modules, is a paradigm shift enabling easier configuration of systems</a:t>
            </a:r>
          </a:p>
        </p:txBody>
      </p:sp>
    </p:spTree>
    <p:extLst>
      <p:ext uri="{BB962C8B-B14F-4D97-AF65-F5344CB8AC3E}">
        <p14:creationId xmlns:p14="http://schemas.microsoft.com/office/powerpoint/2010/main" val="237900698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p:cNvGraphicFramePr>
            <a:graphicFrameLocks noChangeAspect="1"/>
          </p:cNvGraphicFramePr>
          <p:nvPr>
            <p:extLst>
              <p:ext uri="{D42A27DB-BD31-4B8C-83A1-F6EECF244321}">
                <p14:modId xmlns:p14="http://schemas.microsoft.com/office/powerpoint/2010/main" val="3314122259"/>
              </p:ext>
            </p:extLst>
          </p:nvPr>
        </p:nvGraphicFramePr>
        <p:xfrm>
          <a:off x="6849409" y="914400"/>
          <a:ext cx="5187950" cy="3175000"/>
        </p:xfrm>
        <a:graphic>
          <a:graphicData uri="http://schemas.openxmlformats.org/presentationml/2006/ole">
            <mc:AlternateContent xmlns:mc="http://schemas.openxmlformats.org/markup-compatibility/2006">
              <mc:Choice xmlns:v="urn:schemas-microsoft-com:vml" Requires="v">
                <p:oleObj spid="_x0000_s418020" name="Visio" r:id="rId4" imgW="4183274" imgH="2560130" progId="Visio.Drawing.11">
                  <p:embed/>
                </p:oleObj>
              </mc:Choice>
              <mc:Fallback>
                <p:oleObj name="Visio" r:id="rId4" imgW="4183274" imgH="2560130" progId="Visio.Drawing.11">
                  <p:embed/>
                  <p:pic>
                    <p:nvPicPr>
                      <p:cNvPr id="10" name="Object 9"/>
                      <p:cNvPicPr/>
                      <p:nvPr/>
                    </p:nvPicPr>
                    <p:blipFill>
                      <a:blip r:embed="rId5"/>
                      <a:stretch>
                        <a:fillRect/>
                      </a:stretch>
                    </p:blipFill>
                    <p:spPr>
                      <a:xfrm>
                        <a:off x="6849409" y="914400"/>
                        <a:ext cx="5187950" cy="3175000"/>
                      </a:xfrm>
                      <a:prstGeom prst="rect">
                        <a:avLst/>
                      </a:prstGeom>
                    </p:spPr>
                  </p:pic>
                </p:oleObj>
              </mc:Fallback>
            </mc:AlternateContent>
          </a:graphicData>
        </a:graphic>
      </p:graphicFrame>
      <p:sp>
        <p:nvSpPr>
          <p:cNvPr id="2" name="Title 1"/>
          <p:cNvSpPr>
            <a:spLocks noGrp="1"/>
          </p:cNvSpPr>
          <p:nvPr>
            <p:ph type="title"/>
          </p:nvPr>
        </p:nvSpPr>
        <p:spPr>
          <a:xfrm>
            <a:off x="1293812" y="100584"/>
            <a:ext cx="10287000" cy="813816"/>
          </a:xfrm>
        </p:spPr>
        <p:txBody>
          <a:bodyPr/>
          <a:lstStyle/>
          <a:p>
            <a:pPr>
              <a:spcBef>
                <a:spcPts val="2400"/>
              </a:spcBef>
            </a:pPr>
            <a:r>
              <a:rPr lang="en-US" sz="2400" dirty="0"/>
              <a:t>3U Slot Profile for I/O Intensive SBCs with No User Defined Pins</a:t>
            </a:r>
            <a:endParaRPr lang="en-US" sz="2400" dirty="0">
              <a:solidFill>
                <a:srgbClr val="C00000"/>
              </a:solidFill>
            </a:endParaRPr>
          </a:p>
        </p:txBody>
      </p:sp>
      <p:sp>
        <p:nvSpPr>
          <p:cNvPr id="3" name="Content Placeholder 2"/>
          <p:cNvSpPr>
            <a:spLocks noGrp="1"/>
          </p:cNvSpPr>
          <p:nvPr>
            <p:ph idx="1"/>
          </p:nvPr>
        </p:nvSpPr>
        <p:spPr>
          <a:xfrm>
            <a:off x="150813" y="4499990"/>
            <a:ext cx="4876800" cy="1824609"/>
          </a:xfrm>
          <a:ln w="0">
            <a:noFill/>
          </a:ln>
        </p:spPr>
        <p:txBody>
          <a:bodyPr/>
          <a:lstStyle/>
          <a:p>
            <a:pPr marL="169863" indent="-169863">
              <a:lnSpc>
                <a:spcPct val="100000"/>
              </a:lnSpc>
              <a:spcBef>
                <a:spcPts val="600"/>
              </a:spcBef>
            </a:pPr>
            <a:r>
              <a:rPr lang="en-US" sz="1600" dirty="0">
                <a:solidFill>
                  <a:srgbClr val="000000"/>
                </a:solidFill>
              </a:rPr>
              <a:t>Intended for SBCs which are I/O intensive</a:t>
            </a:r>
          </a:p>
          <a:p>
            <a:pPr marL="400050" lvl="1" indent="-168275">
              <a:lnSpc>
                <a:spcPct val="100000"/>
              </a:lnSpc>
              <a:spcBef>
                <a:spcPts val="200"/>
              </a:spcBef>
            </a:pPr>
            <a:r>
              <a:rPr lang="en-US" sz="1400" b="0" dirty="0">
                <a:solidFill>
                  <a:srgbClr val="000000"/>
                </a:solidFill>
              </a:rPr>
              <a:t>Computationally intensive SBCs suggest:</a:t>
            </a:r>
            <a:br>
              <a:rPr lang="en-US" sz="1400" b="0" dirty="0">
                <a:solidFill>
                  <a:srgbClr val="000000"/>
                </a:solidFill>
              </a:rPr>
            </a:br>
            <a:r>
              <a:rPr lang="en-US" sz="1400" b="0" dirty="0">
                <a:solidFill>
                  <a:srgbClr val="000000"/>
                </a:solidFill>
                <a:hlinkClick r:id="rId6" action="ppaction://hlinksldjump"/>
              </a:rPr>
              <a:t>SLT3-PAY-1F1U1S1S1U1U2F1H-14.6.11-n</a:t>
            </a:r>
            <a:endParaRPr lang="en-US" sz="1400" b="0" dirty="0">
              <a:solidFill>
                <a:srgbClr val="000000"/>
              </a:solidFill>
            </a:endParaRPr>
          </a:p>
          <a:p>
            <a:pPr marL="169863" indent="-169863">
              <a:lnSpc>
                <a:spcPct val="100000"/>
              </a:lnSpc>
              <a:spcBef>
                <a:spcPts val="600"/>
              </a:spcBef>
            </a:pPr>
            <a:r>
              <a:rPr lang="en-US" sz="1600" dirty="0">
                <a:solidFill>
                  <a:srgbClr val="000000"/>
                </a:solidFill>
              </a:rPr>
              <a:t>Video port for DisplayPort or HDMI</a:t>
            </a:r>
          </a:p>
        </p:txBody>
      </p:sp>
      <p:sp>
        <p:nvSpPr>
          <p:cNvPr id="5" name="Content Placeholder 4"/>
          <p:cNvSpPr>
            <a:spLocks noGrp="1"/>
          </p:cNvSpPr>
          <p:nvPr>
            <p:ph idx="4294967295"/>
          </p:nvPr>
        </p:nvSpPr>
        <p:spPr>
          <a:xfrm>
            <a:off x="5332054" y="4499991"/>
            <a:ext cx="6705957" cy="1824608"/>
          </a:xfrm>
          <a:prstGeom prst="rect">
            <a:avLst/>
          </a:prstGeom>
          <a:ln w="0">
            <a:noFill/>
          </a:ln>
        </p:spPr>
        <p:txBody>
          <a:bodyPr/>
          <a:lstStyle/>
          <a:p>
            <a:pPr marL="169863" indent="-169863">
              <a:lnSpc>
                <a:spcPct val="100000"/>
              </a:lnSpc>
              <a:spcBef>
                <a:spcPts val="600"/>
              </a:spcBef>
            </a:pPr>
            <a:r>
              <a:rPr lang="en-US" sz="1600" dirty="0">
                <a:solidFill>
                  <a:srgbClr val="000000"/>
                </a:solidFill>
              </a:rPr>
              <a:t>USB 3.1 port with ability to degrade to USB 2.0</a:t>
            </a:r>
          </a:p>
          <a:p>
            <a:pPr marL="169863" indent="-169863">
              <a:lnSpc>
                <a:spcPct val="100000"/>
              </a:lnSpc>
              <a:spcBef>
                <a:spcPts val="600"/>
              </a:spcBef>
            </a:pPr>
            <a:r>
              <a:rPr lang="en-US" sz="1600" dirty="0">
                <a:solidFill>
                  <a:srgbClr val="000000"/>
                </a:solidFill>
              </a:rPr>
              <a:t>Storage intended SATA or NVMe (a protocol over PCIe)</a:t>
            </a:r>
          </a:p>
          <a:p>
            <a:pPr marL="169863" indent="-169863">
              <a:lnSpc>
                <a:spcPct val="100000"/>
              </a:lnSpc>
              <a:spcBef>
                <a:spcPts val="600"/>
              </a:spcBef>
            </a:pPr>
            <a:r>
              <a:rPr lang="en-US" sz="1600" dirty="0">
                <a:solidFill>
                  <a:srgbClr val="000000"/>
                </a:solidFill>
              </a:rPr>
              <a:t>Control Plane TP for 1000BASE-T or 10GBASE-T</a:t>
            </a:r>
          </a:p>
          <a:p>
            <a:pPr marL="169863" indent="-169863">
              <a:lnSpc>
                <a:spcPct val="100000"/>
              </a:lnSpc>
              <a:spcBef>
                <a:spcPts val="600"/>
              </a:spcBef>
            </a:pPr>
            <a:r>
              <a:rPr lang="en-US" sz="1600" dirty="0">
                <a:solidFill>
                  <a:srgbClr val="000000"/>
                </a:solidFill>
              </a:rPr>
              <a:t>XMC to customize off-the-shelf SBCs for particular systems</a:t>
            </a:r>
          </a:p>
          <a:p>
            <a:pPr marL="400050" lvl="1" indent="-168275">
              <a:lnSpc>
                <a:spcPct val="100000"/>
              </a:lnSpc>
              <a:spcBef>
                <a:spcPts val="200"/>
              </a:spcBef>
            </a:pPr>
            <a:r>
              <a:rPr lang="en-US" sz="1400" b="0" dirty="0">
                <a:solidFill>
                  <a:srgbClr val="000000"/>
                </a:solidFill>
              </a:rPr>
              <a:t>Up to 10 lanes or up to 20 pairs and up to 16 single-ended using </a:t>
            </a:r>
            <a:r>
              <a:rPr lang="en-US" sz="1400" b="0" dirty="0">
                <a:solidFill>
                  <a:srgbClr val="000000"/>
                </a:solidFill>
                <a:hlinkClick r:id="rId7" action="ppaction://hlinksldjump"/>
              </a:rPr>
              <a:t>[VITA 46.9]</a:t>
            </a:r>
            <a:endParaRPr lang="en-US" sz="1400" b="0" dirty="0">
              <a:solidFill>
                <a:srgbClr val="000000"/>
              </a:solidFill>
            </a:endParaRPr>
          </a:p>
          <a:p>
            <a:pPr marL="169863" lvl="1" indent="-169863">
              <a:lnSpc>
                <a:spcPct val="100000"/>
              </a:lnSpc>
              <a:spcBef>
                <a:spcPts val="600"/>
              </a:spcBef>
              <a:buFont typeface="Arial"/>
              <a:buChar char="•"/>
            </a:pPr>
            <a:r>
              <a:rPr lang="en-US" sz="1600" dirty="0">
                <a:solidFill>
                  <a:srgbClr val="000000"/>
                </a:solidFill>
              </a:rPr>
              <a:t>4 GPIO</a:t>
            </a:r>
          </a:p>
        </p:txBody>
      </p:sp>
      <p:sp>
        <p:nvSpPr>
          <p:cNvPr id="11" name="Rectangle 10">
            <a:hlinkClick r:id="rId8"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2710685460"/>
              </p:ext>
            </p:extLst>
          </p:nvPr>
        </p:nvGraphicFramePr>
        <p:xfrm>
          <a:off x="93011" y="914400"/>
          <a:ext cx="5187950" cy="3024428"/>
        </p:xfrm>
        <a:graphic>
          <a:graphicData uri="http://schemas.openxmlformats.org/presentationml/2006/ole">
            <mc:AlternateContent xmlns:mc="http://schemas.openxmlformats.org/markup-compatibility/2006">
              <mc:Choice xmlns:v="urn:schemas-microsoft-com:vml" Requires="v">
                <p:oleObj spid="_x0000_s418021" name="Visio" r:id="rId9" imgW="4130111" imgH="2407904" progId="Visio.Drawing.11">
                  <p:embed/>
                </p:oleObj>
              </mc:Choice>
              <mc:Fallback>
                <p:oleObj name="Visio" r:id="rId9" imgW="4130111" imgH="2407904" progId="Visio.Drawing.11">
                  <p:embed/>
                  <p:pic>
                    <p:nvPicPr>
                      <p:cNvPr id="9" name="Object 8"/>
                      <p:cNvPicPr/>
                      <p:nvPr/>
                    </p:nvPicPr>
                    <p:blipFill>
                      <a:blip r:embed="rId10"/>
                      <a:stretch>
                        <a:fillRect/>
                      </a:stretch>
                    </p:blipFill>
                    <p:spPr>
                      <a:xfrm>
                        <a:off x="93011" y="914400"/>
                        <a:ext cx="5187950" cy="3024428"/>
                      </a:xfrm>
                      <a:prstGeom prst="rect">
                        <a:avLst/>
                      </a:prstGeom>
                      <a:noFill/>
                    </p:spPr>
                  </p:pic>
                </p:oleObj>
              </mc:Fallback>
            </mc:AlternateContent>
          </a:graphicData>
        </a:graphic>
      </p:graphicFrame>
      <p:sp>
        <p:nvSpPr>
          <p:cNvPr id="13" name="TextBox 12"/>
          <p:cNvSpPr txBox="1"/>
          <p:nvPr/>
        </p:nvSpPr>
        <p:spPr>
          <a:xfrm>
            <a:off x="151466" y="3976770"/>
            <a:ext cx="2742545" cy="523220"/>
          </a:xfrm>
          <a:prstGeom prst="rect">
            <a:avLst/>
          </a:prstGeom>
          <a:noFill/>
          <a:ln w="12700">
            <a:noFill/>
            <a:prstDash val="solid"/>
          </a:ln>
        </p:spPr>
        <p:txBody>
          <a:bodyPr wrap="square" rtlCol="0" anchor="ctr" anchorCtr="1">
            <a:spAutoFit/>
          </a:bodyPr>
          <a:lstStyle/>
          <a:p>
            <a:r>
              <a:rPr lang="en-US" sz="1400" b="1" dirty="0">
                <a:solidFill>
                  <a:srgbClr val="7030A0"/>
                </a:solidFill>
              </a:rPr>
              <a:t>SLT3-PAY-1F1F2U-14.2.4 in [</a:t>
            </a:r>
            <a:r>
              <a:rPr lang="en-US" sz="1400" b="1" dirty="0">
                <a:solidFill>
                  <a:srgbClr val="7030A0"/>
                </a:solidFill>
                <a:hlinkClick r:id="rId11" action="ppaction://hlinksldjump">
                  <a:extLst>
                    <a:ext uri="{A12FA001-AC4F-418D-AE19-62706E023703}">
                      <ahyp:hlinkClr xmlns:ahyp="http://schemas.microsoft.com/office/drawing/2018/hyperlinkcolor" val="tx"/>
                    </a:ext>
                  </a:extLst>
                </a:hlinkClick>
              </a:rPr>
              <a:t>VITA 65.0-2010</a:t>
            </a:r>
            <a:r>
              <a:rPr lang="en-US" sz="1400" b="1" dirty="0">
                <a:solidFill>
                  <a:srgbClr val="7030A0"/>
                </a:solidFill>
              </a:rPr>
              <a:t>] </a:t>
            </a:r>
          </a:p>
        </p:txBody>
      </p:sp>
      <p:sp>
        <p:nvSpPr>
          <p:cNvPr id="14" name="TextBox 13"/>
          <p:cNvSpPr txBox="1"/>
          <p:nvPr/>
        </p:nvSpPr>
        <p:spPr>
          <a:xfrm>
            <a:off x="6780212" y="3976770"/>
            <a:ext cx="4267200" cy="523220"/>
          </a:xfrm>
          <a:prstGeom prst="rect">
            <a:avLst/>
          </a:prstGeom>
          <a:noFill/>
          <a:ln w="12700">
            <a:noFill/>
            <a:prstDash val="solid"/>
          </a:ln>
        </p:spPr>
        <p:txBody>
          <a:bodyPr wrap="square" rtlCol="0" anchor="ctr" anchorCtr="1">
            <a:spAutoFit/>
          </a:bodyPr>
          <a:lstStyle/>
          <a:p>
            <a:r>
              <a:rPr lang="en-US" sz="1400" b="1" dirty="0">
                <a:solidFill>
                  <a:srgbClr val="7030A0"/>
                </a:solidFill>
              </a:rPr>
              <a:t>SLT3-PAY-1F1F2U1TU1T1U1T-14.2.16 added with [</a:t>
            </a:r>
            <a:r>
              <a:rPr lang="en-US" sz="1400" b="1" dirty="0">
                <a:solidFill>
                  <a:srgbClr val="7030A0"/>
                </a:solidFill>
                <a:hlinkClick r:id="rId11" action="ppaction://hlinksldjump">
                  <a:extLst>
                    <a:ext uri="{A12FA001-AC4F-418D-AE19-62706E023703}">
                      <ahyp:hlinkClr xmlns:ahyp="http://schemas.microsoft.com/office/drawing/2018/hyperlinkcolor" val="tx"/>
                    </a:ext>
                  </a:extLst>
                </a:hlinkClick>
              </a:rPr>
              <a:t>VITA 65.0-2019</a:t>
            </a:r>
            <a:r>
              <a:rPr lang="en-US" sz="1400" b="1" dirty="0">
                <a:solidFill>
                  <a:srgbClr val="7030A0"/>
                </a:solidFill>
              </a:rPr>
              <a:t>] </a:t>
            </a:r>
          </a:p>
        </p:txBody>
      </p:sp>
      <p:grpSp>
        <p:nvGrpSpPr>
          <p:cNvPr id="17" name="Group 16"/>
          <p:cNvGrpSpPr/>
          <p:nvPr/>
        </p:nvGrpSpPr>
        <p:grpSpPr>
          <a:xfrm>
            <a:off x="3643685" y="3898361"/>
            <a:ext cx="2819400" cy="523220"/>
            <a:chOff x="3620807" y="3777364"/>
            <a:chExt cx="1940205" cy="523220"/>
          </a:xfrm>
        </p:grpSpPr>
        <p:sp>
          <p:nvSpPr>
            <p:cNvPr id="15" name="TextBox 14"/>
            <p:cNvSpPr txBox="1"/>
            <p:nvPr/>
          </p:nvSpPr>
          <p:spPr>
            <a:xfrm>
              <a:off x="3620807" y="3777364"/>
              <a:ext cx="1787805" cy="523220"/>
            </a:xfrm>
            <a:prstGeom prst="rect">
              <a:avLst/>
            </a:prstGeom>
            <a:noFill/>
            <a:ln w="12700">
              <a:noFill/>
              <a:prstDash val="solid"/>
            </a:ln>
          </p:spPr>
          <p:txBody>
            <a:bodyPr wrap="square" rtlCol="0" anchor="ctr" anchorCtr="1">
              <a:spAutoFit/>
            </a:bodyPr>
            <a:lstStyle/>
            <a:p>
              <a:r>
                <a:rPr lang="en-US" sz="1400" b="1" dirty="0">
                  <a:solidFill>
                    <a:srgbClr val="7030A0"/>
                  </a:solidFill>
                </a:rPr>
                <a:t>Define all User Defined pins</a:t>
              </a:r>
            </a:p>
          </p:txBody>
        </p:sp>
        <p:cxnSp>
          <p:nvCxnSpPr>
            <p:cNvPr id="6" name="Straight Arrow Connector 5"/>
            <p:cNvCxnSpPr/>
            <p:nvPr/>
          </p:nvCxnSpPr>
          <p:spPr bwMode="auto">
            <a:xfrm>
              <a:off x="3620807" y="4183284"/>
              <a:ext cx="1940205" cy="9578"/>
            </a:xfrm>
            <a:prstGeom prst="straightConnector1">
              <a:avLst/>
            </a:prstGeom>
            <a:solidFill>
              <a:schemeClr val="accent1"/>
            </a:solidFill>
            <a:ln w="38100" cap="rnd" cmpd="sng" algn="ctr">
              <a:solidFill>
                <a:srgbClr val="7030A0"/>
              </a:solidFill>
              <a:prstDash val="solid"/>
              <a:round/>
              <a:headEnd type="none" w="sm" len="sm"/>
              <a:tailEnd type="stealth" w="lg" len="lg"/>
            </a:ln>
            <a:effectLst/>
          </p:spPr>
        </p:cxnSp>
      </p:grpSp>
    </p:spTree>
    <p:extLst>
      <p:ext uri="{BB962C8B-B14F-4D97-AF65-F5344CB8AC3E}">
        <p14:creationId xmlns:p14="http://schemas.microsoft.com/office/powerpoint/2010/main" val="1569249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120788" cy="813816"/>
          </a:xfrm>
        </p:spPr>
        <p:txBody>
          <a:bodyPr/>
          <a:lstStyle/>
          <a:p>
            <a:r>
              <a:rPr lang="en-US" dirty="0"/>
              <a:t>Overview Wrap-Up</a:t>
            </a:r>
          </a:p>
        </p:txBody>
      </p:sp>
      <p:sp>
        <p:nvSpPr>
          <p:cNvPr id="3" name="Content Placeholder 2"/>
          <p:cNvSpPr>
            <a:spLocks noGrp="1"/>
          </p:cNvSpPr>
          <p:nvPr>
            <p:ph idx="1"/>
          </p:nvPr>
        </p:nvSpPr>
        <p:spPr>
          <a:xfrm>
            <a:off x="466125" y="1219200"/>
            <a:ext cx="9269060" cy="4953000"/>
          </a:xfrm>
        </p:spPr>
        <p:txBody>
          <a:bodyPr/>
          <a:lstStyle/>
          <a:p>
            <a:pPr marL="169863" indent="-169863">
              <a:lnSpc>
                <a:spcPct val="100000"/>
              </a:lnSpc>
              <a:spcBef>
                <a:spcPts val="1500"/>
              </a:spcBef>
            </a:pPr>
            <a:r>
              <a:rPr lang="en-US" sz="1800" dirty="0"/>
              <a:t>OpenVPX and associated standards define interfaces between Plug-In Modules and backplane/chassis</a:t>
            </a:r>
          </a:p>
          <a:p>
            <a:pPr marL="471615" lvl="1" indent="-169863">
              <a:lnSpc>
                <a:spcPct val="100000"/>
              </a:lnSpc>
              <a:spcBef>
                <a:spcPts val="400"/>
              </a:spcBef>
            </a:pPr>
            <a:r>
              <a:rPr lang="en-US" sz="1600" b="0" dirty="0"/>
              <a:t>For products intended to be deployed in harsh environments</a:t>
            </a:r>
          </a:p>
          <a:p>
            <a:pPr marL="169863" indent="-169863">
              <a:lnSpc>
                <a:spcPct val="100000"/>
              </a:lnSpc>
              <a:spcBef>
                <a:spcPts val="1500"/>
              </a:spcBef>
            </a:pPr>
            <a:r>
              <a:rPr lang="en-US" sz="1800" dirty="0"/>
              <a:t>Evolved to support data acquisition and RF subsystems in addition to processing</a:t>
            </a:r>
          </a:p>
          <a:p>
            <a:pPr marL="471615" lvl="1" indent="-169863">
              <a:lnSpc>
                <a:spcPct val="100000"/>
              </a:lnSpc>
              <a:spcBef>
                <a:spcPts val="400"/>
              </a:spcBef>
            </a:pPr>
            <a:r>
              <a:rPr lang="en-US" sz="1600" b="0" dirty="0"/>
              <a:t>Radial clocking for high precision clocking of A/D and D/As</a:t>
            </a:r>
          </a:p>
          <a:p>
            <a:pPr marL="471615" lvl="1" indent="-169863">
              <a:lnSpc>
                <a:spcPct val="100000"/>
              </a:lnSpc>
              <a:spcBef>
                <a:spcPts val="400"/>
              </a:spcBef>
            </a:pPr>
            <a:r>
              <a:rPr lang="en-US" sz="1600" b="0" dirty="0"/>
              <a:t>Blind mate backplane optical and coax connectors to support 2-level maintenance</a:t>
            </a:r>
            <a:endParaRPr lang="en-US" b="0" dirty="0"/>
          </a:p>
          <a:p>
            <a:pPr marL="169863" indent="-169863">
              <a:lnSpc>
                <a:spcPct val="100000"/>
              </a:lnSpc>
              <a:spcBef>
                <a:spcPts val="1500"/>
              </a:spcBef>
            </a:pPr>
            <a:r>
              <a:rPr lang="en-US" sz="1800" dirty="0">
                <a:hlinkClick r:id="rId3" action="ppaction://hlinksldjump"/>
              </a:rPr>
              <a:t>[VITA 65.0]</a:t>
            </a:r>
            <a:r>
              <a:rPr lang="en-US" sz="1800" dirty="0"/>
              <a:t> is the main body of the standard referencing tables in </a:t>
            </a:r>
            <a:r>
              <a:rPr lang="en-US" sz="1800" dirty="0">
                <a:hlinkClick r:id="rId3" action="ppaction://hlinksldjump"/>
              </a:rPr>
              <a:t>[VITA 65.1]</a:t>
            </a:r>
            <a:endParaRPr lang="en-US" sz="1800" dirty="0"/>
          </a:p>
          <a:p>
            <a:pPr marL="169863" indent="-169863">
              <a:lnSpc>
                <a:spcPct val="100000"/>
              </a:lnSpc>
              <a:spcBef>
                <a:spcPts val="1500"/>
              </a:spcBef>
            </a:pPr>
            <a:r>
              <a:rPr lang="en-US" sz="1800" dirty="0"/>
              <a:t>Slot Profiles specify how ports are mapped to the pins of the interface between Plug-In Modules and backplane slots</a:t>
            </a:r>
          </a:p>
          <a:p>
            <a:pPr marL="471615" lvl="1" indent="-169863">
              <a:lnSpc>
                <a:spcPct val="100000"/>
              </a:lnSpc>
              <a:spcBef>
                <a:spcPts val="400"/>
              </a:spcBef>
            </a:pPr>
            <a:r>
              <a:rPr lang="en-US" sz="1600" b="0" dirty="0"/>
              <a:t>Also specify optical and coax Connector Modules</a:t>
            </a:r>
          </a:p>
          <a:p>
            <a:pPr marL="169863" indent="-169863">
              <a:lnSpc>
                <a:spcPct val="100000"/>
              </a:lnSpc>
              <a:spcBef>
                <a:spcPts val="1500"/>
              </a:spcBef>
            </a:pPr>
            <a:r>
              <a:rPr lang="en-US" sz="1800" dirty="0"/>
              <a:t>Backplane Profiles specify which Slot Profiles and how they are interconnected</a:t>
            </a:r>
          </a:p>
          <a:p>
            <a:pPr marL="169863" indent="-169863">
              <a:lnSpc>
                <a:spcPct val="100000"/>
              </a:lnSpc>
              <a:spcBef>
                <a:spcPts val="1500"/>
              </a:spcBef>
            </a:pPr>
            <a:r>
              <a:rPr lang="en-US" sz="1800" dirty="0"/>
              <a:t>Module Profiles map Protocols to the ports of a Slot Profile</a:t>
            </a:r>
          </a:p>
        </p:txBody>
      </p:sp>
      <p:sp>
        <p:nvSpPr>
          <p:cNvPr id="5" name="Rectangle 4">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960" r="12571"/>
          <a:stretch/>
        </p:blipFill>
        <p:spPr>
          <a:xfrm rot="5400000">
            <a:off x="7828190" y="3219222"/>
            <a:ext cx="5224323" cy="919480"/>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2155896839"/>
              </p:ext>
            </p:extLst>
          </p:nvPr>
        </p:nvGraphicFramePr>
        <p:xfrm>
          <a:off x="11143930" y="994568"/>
          <a:ext cx="1046482" cy="4952365"/>
        </p:xfrm>
        <a:graphic>
          <a:graphicData uri="http://schemas.openxmlformats.org/presentationml/2006/ole">
            <mc:AlternateContent xmlns:mc="http://schemas.openxmlformats.org/markup-compatibility/2006">
              <mc:Choice xmlns:v="urn:schemas-microsoft-com:vml" Requires="v">
                <p:oleObj spid="_x0000_s398588" name="Visio" r:id="rId6" imgW="1197013" imgH="5667408" progId="Visio.Drawing.11">
                  <p:embed/>
                </p:oleObj>
              </mc:Choice>
              <mc:Fallback>
                <p:oleObj name="Visio" r:id="rId6" imgW="1197013" imgH="5667408" progId="Visio.Drawing.11">
                  <p:embed/>
                  <p:pic>
                    <p:nvPicPr>
                      <p:cNvPr id="76" name="Object 75"/>
                      <p:cNvPicPr>
                        <a:picLocks noChangeAspect="1" noChangeArrowheads="1"/>
                      </p:cNvPicPr>
                      <p:nvPr/>
                    </p:nvPicPr>
                    <p:blipFill>
                      <a:blip r:embed="rId7"/>
                      <a:srcRect/>
                      <a:stretch>
                        <a:fillRect/>
                      </a:stretch>
                    </p:blipFill>
                    <p:spPr bwMode="auto">
                      <a:xfrm>
                        <a:off x="11143930" y="994568"/>
                        <a:ext cx="1046482" cy="4952365"/>
                      </a:xfrm>
                      <a:prstGeom prst="rect">
                        <a:avLst/>
                      </a:prstGeom>
                      <a:solidFill>
                        <a:schemeClr val="bg1"/>
                      </a:solidFill>
                      <a:ln>
                        <a:noFill/>
                      </a:ln>
                    </p:spPr>
                  </p:pic>
                </p:oleObj>
              </mc:Fallback>
            </mc:AlternateContent>
          </a:graphicData>
        </a:graphic>
      </p:graphicFrame>
      <p:sp>
        <p:nvSpPr>
          <p:cNvPr id="8" name="TextBox 7"/>
          <p:cNvSpPr txBox="1">
            <a:spLocks noChangeArrowheads="1"/>
          </p:cNvSpPr>
          <p:nvPr/>
        </p:nvSpPr>
        <p:spPr bwMode="auto">
          <a:xfrm>
            <a:off x="10900092" y="5909102"/>
            <a:ext cx="1212588" cy="415498"/>
          </a:xfrm>
          <a:prstGeom prst="rect">
            <a:avLst/>
          </a:prstGeom>
          <a:no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050" dirty="0"/>
              <a:t>Backplane pictures courtesy of Elma</a:t>
            </a:r>
          </a:p>
        </p:txBody>
      </p:sp>
    </p:spTree>
    <p:extLst>
      <p:ext uri="{BB962C8B-B14F-4D97-AF65-F5344CB8AC3E}">
        <p14:creationId xmlns:p14="http://schemas.microsoft.com/office/powerpoint/2010/main" val="247650265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787621"/>
            <a:ext cx="836612" cy="3810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 name="Title 1"/>
          <p:cNvSpPr>
            <a:spLocks noGrp="1"/>
          </p:cNvSpPr>
          <p:nvPr>
            <p:ph type="title"/>
          </p:nvPr>
        </p:nvSpPr>
        <p:spPr>
          <a:xfrm>
            <a:off x="5256212" y="100584"/>
            <a:ext cx="6857999" cy="813816"/>
          </a:xfrm>
        </p:spPr>
        <p:txBody>
          <a:bodyPr/>
          <a:lstStyle/>
          <a:p>
            <a:pPr algn="l"/>
            <a:r>
              <a:rPr lang="en-US" sz="2400" dirty="0"/>
              <a:t>3U Slot Profile for I/O Intensive SBCs – XMC Mapping</a:t>
            </a:r>
          </a:p>
        </p:txBody>
      </p:sp>
      <p:sp>
        <p:nvSpPr>
          <p:cNvPr id="5" name="Content Placeholder 4"/>
          <p:cNvSpPr>
            <a:spLocks noGrp="1"/>
          </p:cNvSpPr>
          <p:nvPr>
            <p:ph idx="10"/>
          </p:nvPr>
        </p:nvSpPr>
        <p:spPr>
          <a:xfrm>
            <a:off x="303212" y="4399084"/>
            <a:ext cx="11658600" cy="1925517"/>
          </a:xfrm>
          <a:ln w="0">
            <a:noFill/>
          </a:ln>
        </p:spPr>
        <p:txBody>
          <a:bodyPr/>
          <a:lstStyle/>
          <a:p>
            <a:pPr marL="171450" indent="-171450">
              <a:lnSpc>
                <a:spcPct val="100000"/>
              </a:lnSpc>
            </a:pPr>
            <a:r>
              <a:rPr lang="en-US" sz="1400" dirty="0">
                <a:solidFill>
                  <a:srgbClr val="000000"/>
                </a:solidFill>
              </a:rPr>
              <a:t>Slot Profile: SLT3-PAY-1F1F2U1TU1T1U1T-14.2.16</a:t>
            </a:r>
          </a:p>
          <a:p>
            <a:pPr marL="171450" lvl="1" indent="-171450">
              <a:lnSpc>
                <a:spcPct val="100000"/>
              </a:lnSpc>
              <a:spcBef>
                <a:spcPts val="1200"/>
              </a:spcBef>
              <a:buFont typeface="Arial"/>
              <a:buChar char="•"/>
              <a:tabLst>
                <a:tab pos="2286000" algn="l"/>
              </a:tabLst>
            </a:pPr>
            <a:r>
              <a:rPr lang="en-US" sz="1400" dirty="0">
                <a:solidFill>
                  <a:srgbClr val="000000"/>
                </a:solidFill>
                <a:ea typeface="+mn-ea"/>
                <a:cs typeface="+mn-cs"/>
              </a:rPr>
              <a:t>XMC mapping:	P1w9-X12d+P2w3-X38s+X8d, except for single-ended pins have X16s instead of X38s (16 instead of 38 pins)</a:t>
            </a:r>
            <a:br>
              <a:rPr lang="en-US" sz="1400" dirty="0">
                <a:solidFill>
                  <a:srgbClr val="000000"/>
                </a:solidFill>
                <a:ea typeface="+mn-ea"/>
                <a:cs typeface="+mn-cs"/>
              </a:rPr>
            </a:br>
            <a:r>
              <a:rPr lang="en-US" sz="1400" dirty="0">
                <a:solidFill>
                  <a:srgbClr val="000000"/>
                </a:solidFill>
                <a:ea typeface="+mn-ea"/>
                <a:cs typeface="+mn-cs"/>
              </a:rPr>
              <a:t>so end up with mapping:	P1w9-X12d+P2w9-X16s+X8d (this is a subset of mapping defined by ANSI/VITA 46.9-2018, Section 4.6)</a:t>
            </a:r>
          </a:p>
          <a:p>
            <a:pPr marL="171450" indent="-171450">
              <a:lnSpc>
                <a:spcPct val="100000"/>
              </a:lnSpc>
            </a:pPr>
            <a:r>
              <a:rPr lang="en-US" sz="1400" dirty="0">
                <a:solidFill>
                  <a:srgbClr val="000000"/>
                </a:solidFill>
              </a:rPr>
              <a:t>XMC mapping chosen so can add Slot Profile with optical/coax in P2B/J2B without giving up non-XMC I/O, except USB 2 PWR &amp; GPIO</a:t>
            </a:r>
          </a:p>
          <a:p>
            <a:pPr marL="171450" indent="-171450">
              <a:lnSpc>
                <a:spcPct val="100000"/>
              </a:lnSpc>
            </a:pPr>
            <a:r>
              <a:rPr lang="en-US" sz="1400" dirty="0">
                <a:solidFill>
                  <a:srgbClr val="000000"/>
                </a:solidFill>
              </a:rPr>
              <a:t>Recommendation: XMC Carrier suppliers should make available </a:t>
            </a:r>
            <a:r>
              <a:rPr lang="en-US" sz="1400" dirty="0">
                <a:solidFill>
                  <a:srgbClr val="000000"/>
                </a:solidFill>
                <a:hlinkClick r:id="rId4" action="ppaction://hlinksldjump"/>
              </a:rPr>
              <a:t>[VITA 68.2]</a:t>
            </a:r>
            <a:r>
              <a:rPr lang="en-US" sz="1400" dirty="0">
                <a:solidFill>
                  <a:srgbClr val="000000"/>
                </a:solidFill>
              </a:rPr>
              <a:t> compliant S-Parameter files for X12d and X8d connections.</a:t>
            </a:r>
          </a:p>
        </p:txBody>
      </p:sp>
      <p:sp>
        <p:nvSpPr>
          <p:cNvPr id="7" name="TextBox 6"/>
          <p:cNvSpPr txBox="1"/>
          <p:nvPr/>
        </p:nvSpPr>
        <p:spPr>
          <a:xfrm>
            <a:off x="3427412" y="4120955"/>
            <a:ext cx="7411806" cy="338554"/>
          </a:xfrm>
          <a:prstGeom prst="rect">
            <a:avLst/>
          </a:prstGeom>
          <a:noFill/>
        </p:spPr>
        <p:txBody>
          <a:bodyPr wrap="square" rtlCol="0">
            <a:spAutoFit/>
          </a:bodyPr>
          <a:lstStyle/>
          <a:p>
            <a:r>
              <a:rPr lang="en-US" sz="1600" b="1" dirty="0">
                <a:solidFill>
                  <a:srgbClr val="0070C0"/>
                </a:solidFill>
              </a:rPr>
              <a:t>[VITA 46.9] XMC mapping P1w9-X12d+P2w3-X38s+X8d (Section 4.6)</a:t>
            </a:r>
          </a:p>
        </p:txBody>
      </p:sp>
      <p:sp>
        <p:nvSpPr>
          <p:cNvPr id="9" name="Freeform 8"/>
          <p:cNvSpPr/>
          <p:nvPr/>
        </p:nvSpPr>
        <p:spPr bwMode="auto">
          <a:xfrm>
            <a:off x="3022689" y="3989071"/>
            <a:ext cx="454497" cy="278129"/>
          </a:xfrm>
          <a:custGeom>
            <a:avLst/>
            <a:gdLst>
              <a:gd name="connsiteX0" fmla="*/ 19569 w 423429"/>
              <a:gd name="connsiteY0" fmla="*/ 0 h 251460"/>
              <a:gd name="connsiteX1" fmla="*/ 46239 w 423429"/>
              <a:gd name="connsiteY1" fmla="*/ 156210 h 251460"/>
              <a:gd name="connsiteX2" fmla="*/ 423429 w 423429"/>
              <a:gd name="connsiteY2" fmla="*/ 251460 h 251460"/>
              <a:gd name="connsiteX3" fmla="*/ 423429 w 423429"/>
              <a:gd name="connsiteY3" fmla="*/ 251460 h 251460"/>
              <a:gd name="connsiteX0" fmla="*/ 16234 w 420094"/>
              <a:gd name="connsiteY0" fmla="*/ 0 h 251460"/>
              <a:gd name="connsiteX1" fmla="*/ 50524 w 420094"/>
              <a:gd name="connsiteY1" fmla="*/ 220980 h 251460"/>
              <a:gd name="connsiteX2" fmla="*/ 420094 w 420094"/>
              <a:gd name="connsiteY2" fmla="*/ 251460 h 251460"/>
              <a:gd name="connsiteX3" fmla="*/ 420094 w 420094"/>
              <a:gd name="connsiteY3" fmla="*/ 251460 h 251460"/>
              <a:gd name="connsiteX0" fmla="*/ 28696 w 432556"/>
              <a:gd name="connsiteY0" fmla="*/ 0 h 251460"/>
              <a:gd name="connsiteX1" fmla="*/ 62986 w 432556"/>
              <a:gd name="connsiteY1" fmla="*/ 220980 h 251460"/>
              <a:gd name="connsiteX2" fmla="*/ 432556 w 432556"/>
              <a:gd name="connsiteY2" fmla="*/ 251460 h 251460"/>
              <a:gd name="connsiteX3" fmla="*/ 432556 w 432556"/>
              <a:gd name="connsiteY3" fmla="*/ 251460 h 251460"/>
              <a:gd name="connsiteX0" fmla="*/ 18771 w 422631"/>
              <a:gd name="connsiteY0" fmla="*/ 0 h 251460"/>
              <a:gd name="connsiteX1" fmla="*/ 53061 w 422631"/>
              <a:gd name="connsiteY1" fmla="*/ 220980 h 251460"/>
              <a:gd name="connsiteX2" fmla="*/ 422631 w 422631"/>
              <a:gd name="connsiteY2" fmla="*/ 251460 h 251460"/>
              <a:gd name="connsiteX3" fmla="*/ 422631 w 422631"/>
              <a:gd name="connsiteY3" fmla="*/ 251460 h 251460"/>
              <a:gd name="connsiteX0" fmla="*/ 8436 w 412296"/>
              <a:gd name="connsiteY0" fmla="*/ 0 h 251460"/>
              <a:gd name="connsiteX1" fmla="*/ 77016 w 412296"/>
              <a:gd name="connsiteY1" fmla="*/ 220980 h 251460"/>
              <a:gd name="connsiteX2" fmla="*/ 412296 w 412296"/>
              <a:gd name="connsiteY2" fmla="*/ 251460 h 251460"/>
              <a:gd name="connsiteX3" fmla="*/ 412296 w 412296"/>
              <a:gd name="connsiteY3" fmla="*/ 251460 h 251460"/>
              <a:gd name="connsiteX0" fmla="*/ 9064 w 412924"/>
              <a:gd name="connsiteY0" fmla="*/ 0 h 251460"/>
              <a:gd name="connsiteX1" fmla="*/ 77644 w 412924"/>
              <a:gd name="connsiteY1" fmla="*/ 220980 h 251460"/>
              <a:gd name="connsiteX2" fmla="*/ 412924 w 412924"/>
              <a:gd name="connsiteY2" fmla="*/ 251460 h 251460"/>
              <a:gd name="connsiteX3" fmla="*/ 412924 w 412924"/>
              <a:gd name="connsiteY3" fmla="*/ 251460 h 251460"/>
              <a:gd name="connsiteX0" fmla="*/ 9064 w 412924"/>
              <a:gd name="connsiteY0" fmla="*/ 0 h 251460"/>
              <a:gd name="connsiteX1" fmla="*/ 77644 w 412924"/>
              <a:gd name="connsiteY1" fmla="*/ 220980 h 251460"/>
              <a:gd name="connsiteX2" fmla="*/ 412924 w 412924"/>
              <a:gd name="connsiteY2" fmla="*/ 251460 h 251460"/>
              <a:gd name="connsiteX3" fmla="*/ 412924 w 412924"/>
              <a:gd name="connsiteY3" fmla="*/ 251460 h 251460"/>
              <a:gd name="connsiteX0" fmla="*/ 6692 w 410552"/>
              <a:gd name="connsiteY0" fmla="*/ 0 h 257678"/>
              <a:gd name="connsiteX1" fmla="*/ 90512 w 410552"/>
              <a:gd name="connsiteY1" fmla="*/ 243840 h 257678"/>
              <a:gd name="connsiteX2" fmla="*/ 410552 w 410552"/>
              <a:gd name="connsiteY2" fmla="*/ 251460 h 257678"/>
              <a:gd name="connsiteX3" fmla="*/ 410552 w 410552"/>
              <a:gd name="connsiteY3" fmla="*/ 251460 h 257678"/>
              <a:gd name="connsiteX0" fmla="*/ 8160 w 412020"/>
              <a:gd name="connsiteY0" fmla="*/ 0 h 251460"/>
              <a:gd name="connsiteX1" fmla="*/ 91980 w 412020"/>
              <a:gd name="connsiteY1" fmla="*/ 243840 h 251460"/>
              <a:gd name="connsiteX2" fmla="*/ 412020 w 412020"/>
              <a:gd name="connsiteY2" fmla="*/ 251460 h 251460"/>
              <a:gd name="connsiteX3" fmla="*/ 412020 w 412020"/>
              <a:gd name="connsiteY3" fmla="*/ 251460 h 251460"/>
              <a:gd name="connsiteX0" fmla="*/ 3494 w 407354"/>
              <a:gd name="connsiteY0" fmla="*/ 0 h 254846"/>
              <a:gd name="connsiteX1" fmla="*/ 144464 w 407354"/>
              <a:gd name="connsiteY1" fmla="*/ 251460 h 254846"/>
              <a:gd name="connsiteX2" fmla="*/ 407354 w 407354"/>
              <a:gd name="connsiteY2" fmla="*/ 251460 h 254846"/>
              <a:gd name="connsiteX3" fmla="*/ 407354 w 407354"/>
              <a:gd name="connsiteY3" fmla="*/ 251460 h 254846"/>
              <a:gd name="connsiteX0" fmla="*/ 875 w 404735"/>
              <a:gd name="connsiteY0" fmla="*/ 0 h 254846"/>
              <a:gd name="connsiteX1" fmla="*/ 141845 w 404735"/>
              <a:gd name="connsiteY1" fmla="*/ 251460 h 254846"/>
              <a:gd name="connsiteX2" fmla="*/ 404735 w 404735"/>
              <a:gd name="connsiteY2" fmla="*/ 251460 h 254846"/>
              <a:gd name="connsiteX3" fmla="*/ 404735 w 404735"/>
              <a:gd name="connsiteY3" fmla="*/ 251460 h 254846"/>
              <a:gd name="connsiteX0" fmla="*/ 0 w 403860"/>
              <a:gd name="connsiteY0" fmla="*/ 0 h 254846"/>
              <a:gd name="connsiteX1" fmla="*/ 140970 w 403860"/>
              <a:gd name="connsiteY1" fmla="*/ 251460 h 254846"/>
              <a:gd name="connsiteX2" fmla="*/ 403860 w 403860"/>
              <a:gd name="connsiteY2" fmla="*/ 251460 h 254846"/>
              <a:gd name="connsiteX3" fmla="*/ 403860 w 403860"/>
              <a:gd name="connsiteY3" fmla="*/ 251460 h 254846"/>
              <a:gd name="connsiteX0" fmla="*/ 0 w 403860"/>
              <a:gd name="connsiteY0" fmla="*/ 0 h 254846"/>
              <a:gd name="connsiteX1" fmla="*/ 140970 w 403860"/>
              <a:gd name="connsiteY1" fmla="*/ 251460 h 254846"/>
              <a:gd name="connsiteX2" fmla="*/ 403860 w 403860"/>
              <a:gd name="connsiteY2" fmla="*/ 251460 h 254846"/>
              <a:gd name="connsiteX0" fmla="*/ 0 w 432981"/>
              <a:gd name="connsiteY0" fmla="*/ 0 h 279354"/>
              <a:gd name="connsiteX1" fmla="*/ 140970 w 432981"/>
              <a:gd name="connsiteY1" fmla="*/ 251460 h 279354"/>
              <a:gd name="connsiteX2" fmla="*/ 432981 w 432981"/>
              <a:gd name="connsiteY2" fmla="*/ 273092 h 279354"/>
              <a:gd name="connsiteX0" fmla="*/ 0 w 432981"/>
              <a:gd name="connsiteY0" fmla="*/ 0 h 273121"/>
              <a:gd name="connsiteX1" fmla="*/ 114300 w 432981"/>
              <a:gd name="connsiteY1" fmla="*/ 230233 h 273121"/>
              <a:gd name="connsiteX2" fmla="*/ 432981 w 432981"/>
              <a:gd name="connsiteY2" fmla="*/ 273092 h 273121"/>
              <a:gd name="connsiteX0" fmla="*/ 0 w 432981"/>
              <a:gd name="connsiteY0" fmla="*/ 0 h 273331"/>
              <a:gd name="connsiteX1" fmla="*/ 112395 w 432981"/>
              <a:gd name="connsiteY1" fmla="*/ 233378 h 273331"/>
              <a:gd name="connsiteX2" fmla="*/ 432981 w 432981"/>
              <a:gd name="connsiteY2" fmla="*/ 273092 h 273331"/>
              <a:gd name="connsiteX0" fmla="*/ 0 w 432981"/>
              <a:gd name="connsiteY0" fmla="*/ 0 h 273331"/>
              <a:gd name="connsiteX1" fmla="*/ 112395 w 432981"/>
              <a:gd name="connsiteY1" fmla="*/ 233378 h 273331"/>
              <a:gd name="connsiteX2" fmla="*/ 432981 w 432981"/>
              <a:gd name="connsiteY2" fmla="*/ 273092 h 273331"/>
              <a:gd name="connsiteX0" fmla="*/ 0 w 454497"/>
              <a:gd name="connsiteY0" fmla="*/ 0 h 265794"/>
              <a:gd name="connsiteX1" fmla="*/ 112395 w 454497"/>
              <a:gd name="connsiteY1" fmla="*/ 233378 h 265794"/>
              <a:gd name="connsiteX2" fmla="*/ 454497 w 454497"/>
              <a:gd name="connsiteY2" fmla="*/ 263169 h 265794"/>
              <a:gd name="connsiteX0" fmla="*/ 0 w 454497"/>
              <a:gd name="connsiteY0" fmla="*/ 0 h 276424"/>
              <a:gd name="connsiteX1" fmla="*/ 112395 w 454497"/>
              <a:gd name="connsiteY1" fmla="*/ 233378 h 276424"/>
              <a:gd name="connsiteX2" fmla="*/ 454497 w 454497"/>
              <a:gd name="connsiteY2" fmla="*/ 276400 h 276424"/>
              <a:gd name="connsiteX0" fmla="*/ 0 w 454497"/>
              <a:gd name="connsiteY0" fmla="*/ 0 h 276400"/>
              <a:gd name="connsiteX1" fmla="*/ 128531 w 454497"/>
              <a:gd name="connsiteY1" fmla="*/ 216840 h 276400"/>
              <a:gd name="connsiteX2" fmla="*/ 454497 w 454497"/>
              <a:gd name="connsiteY2" fmla="*/ 276400 h 276400"/>
              <a:gd name="connsiteX0" fmla="*/ 0 w 454497"/>
              <a:gd name="connsiteY0" fmla="*/ 0 h 276400"/>
              <a:gd name="connsiteX1" fmla="*/ 117773 w 454497"/>
              <a:gd name="connsiteY1" fmla="*/ 223455 h 276400"/>
              <a:gd name="connsiteX2" fmla="*/ 454497 w 454497"/>
              <a:gd name="connsiteY2" fmla="*/ 276400 h 276400"/>
              <a:gd name="connsiteX0" fmla="*/ 0 w 454497"/>
              <a:gd name="connsiteY0" fmla="*/ 0 h 276400"/>
              <a:gd name="connsiteX1" fmla="*/ 117773 w 454497"/>
              <a:gd name="connsiteY1" fmla="*/ 223455 h 276400"/>
              <a:gd name="connsiteX2" fmla="*/ 454497 w 454497"/>
              <a:gd name="connsiteY2" fmla="*/ 276400 h 276400"/>
              <a:gd name="connsiteX0" fmla="*/ 0 w 454497"/>
              <a:gd name="connsiteY0" fmla="*/ 0 h 276400"/>
              <a:gd name="connsiteX1" fmla="*/ 117773 w 454497"/>
              <a:gd name="connsiteY1" fmla="*/ 223455 h 276400"/>
              <a:gd name="connsiteX2" fmla="*/ 454497 w 454497"/>
              <a:gd name="connsiteY2" fmla="*/ 276400 h 276400"/>
              <a:gd name="connsiteX0" fmla="*/ 0 w 454497"/>
              <a:gd name="connsiteY0" fmla="*/ 0 h 276400"/>
              <a:gd name="connsiteX1" fmla="*/ 117773 w 454497"/>
              <a:gd name="connsiteY1" fmla="*/ 223455 h 276400"/>
              <a:gd name="connsiteX2" fmla="*/ 454497 w 454497"/>
              <a:gd name="connsiteY2" fmla="*/ 276400 h 276400"/>
              <a:gd name="connsiteX0" fmla="*/ 0 w 454497"/>
              <a:gd name="connsiteY0" fmla="*/ 0 h 276400"/>
              <a:gd name="connsiteX1" fmla="*/ 454497 w 454497"/>
              <a:gd name="connsiteY1" fmla="*/ 276400 h 276400"/>
              <a:gd name="connsiteX0" fmla="*/ 0 w 454497"/>
              <a:gd name="connsiteY0" fmla="*/ 0 h 276400"/>
              <a:gd name="connsiteX1" fmla="*/ 454497 w 454497"/>
              <a:gd name="connsiteY1" fmla="*/ 276400 h 276400"/>
              <a:gd name="connsiteX0" fmla="*/ 0 w 454497"/>
              <a:gd name="connsiteY0" fmla="*/ 0 h 276400"/>
              <a:gd name="connsiteX1" fmla="*/ 454497 w 454497"/>
              <a:gd name="connsiteY1" fmla="*/ 276400 h 276400"/>
              <a:gd name="connsiteX0" fmla="*/ 0 w 454497"/>
              <a:gd name="connsiteY0" fmla="*/ 0 h 276400"/>
              <a:gd name="connsiteX1" fmla="*/ 454497 w 454497"/>
              <a:gd name="connsiteY1" fmla="*/ 276400 h 276400"/>
              <a:gd name="connsiteX0" fmla="*/ 0 w 454497"/>
              <a:gd name="connsiteY0" fmla="*/ 0 h 276400"/>
              <a:gd name="connsiteX1" fmla="*/ 454497 w 454497"/>
              <a:gd name="connsiteY1" fmla="*/ 276400 h 276400"/>
              <a:gd name="connsiteX0" fmla="*/ 0 w 454497"/>
              <a:gd name="connsiteY0" fmla="*/ 0 h 276400"/>
              <a:gd name="connsiteX1" fmla="*/ 454497 w 454497"/>
              <a:gd name="connsiteY1" fmla="*/ 276400 h 276400"/>
              <a:gd name="connsiteX0" fmla="*/ 0 w 454497"/>
              <a:gd name="connsiteY0" fmla="*/ 0 h 276400"/>
              <a:gd name="connsiteX1" fmla="*/ 454497 w 454497"/>
              <a:gd name="connsiteY1" fmla="*/ 276400 h 276400"/>
              <a:gd name="connsiteX0" fmla="*/ 0 w 454497"/>
              <a:gd name="connsiteY0" fmla="*/ 0 h 276400"/>
              <a:gd name="connsiteX1" fmla="*/ 454497 w 454497"/>
              <a:gd name="connsiteY1" fmla="*/ 276400 h 276400"/>
            </a:gdLst>
            <a:ahLst/>
            <a:cxnLst>
              <a:cxn ang="0">
                <a:pos x="connsiteX0" y="connsiteY0"/>
              </a:cxn>
              <a:cxn ang="0">
                <a:pos x="connsiteX1" y="connsiteY1"/>
              </a:cxn>
            </a:cxnLst>
            <a:rect l="l" t="t" r="r" b="b"/>
            <a:pathLst>
              <a:path w="454497" h="276400">
                <a:moveTo>
                  <a:pt x="0" y="0"/>
                </a:moveTo>
                <a:cubicBezTo>
                  <a:pt x="892" y="231051"/>
                  <a:pt x="55572" y="263650"/>
                  <a:pt x="454497" y="276400"/>
                </a:cubicBezTo>
              </a:path>
            </a:pathLst>
          </a:custGeom>
          <a:ln w="31750" cap="rnd">
            <a:solidFill>
              <a:srgbClr val="0070C0"/>
            </a:solidFill>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aphicFrame>
        <p:nvGraphicFramePr>
          <p:cNvPr id="4" name="Object 3"/>
          <p:cNvGraphicFramePr>
            <a:graphicFrameLocks noChangeAspect="1"/>
          </p:cNvGraphicFramePr>
          <p:nvPr/>
        </p:nvGraphicFramePr>
        <p:xfrm>
          <a:off x="227012" y="100583"/>
          <a:ext cx="4425866" cy="3834226"/>
        </p:xfrm>
        <a:graphic>
          <a:graphicData uri="http://schemas.openxmlformats.org/presentationml/2006/ole">
            <mc:AlternateContent xmlns:mc="http://schemas.openxmlformats.org/markup-compatibility/2006">
              <mc:Choice xmlns:v="urn:schemas-microsoft-com:vml" Requires="v">
                <p:oleObj spid="_x0000_s374738" name="Worksheet" r:id="rId5" imgW="5532333" imgH="4792783" progId="Excel.Sheet.12">
                  <p:embed/>
                </p:oleObj>
              </mc:Choice>
              <mc:Fallback>
                <p:oleObj name="Worksheet" r:id="rId5" imgW="5532333" imgH="4792783" progId="Excel.Sheet.12">
                  <p:embed/>
                  <p:pic>
                    <p:nvPicPr>
                      <p:cNvPr id="4" name="Object 3"/>
                      <p:cNvPicPr/>
                      <p:nvPr/>
                    </p:nvPicPr>
                    <p:blipFill>
                      <a:blip r:embed="rId6"/>
                      <a:stretch>
                        <a:fillRect/>
                      </a:stretch>
                    </p:blipFill>
                    <p:spPr>
                      <a:xfrm>
                        <a:off x="227012" y="100583"/>
                        <a:ext cx="4425866" cy="3834226"/>
                      </a:xfrm>
                      <a:prstGeom prst="rect">
                        <a:avLst/>
                      </a:prstGeom>
                      <a:solidFill>
                        <a:schemeClr val="bg1"/>
                      </a:solid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603156752"/>
              </p:ext>
            </p:extLst>
          </p:nvPr>
        </p:nvGraphicFramePr>
        <p:xfrm>
          <a:off x="6850061" y="939800"/>
          <a:ext cx="5187950" cy="3175000"/>
        </p:xfrm>
        <a:graphic>
          <a:graphicData uri="http://schemas.openxmlformats.org/presentationml/2006/ole">
            <mc:AlternateContent xmlns:mc="http://schemas.openxmlformats.org/markup-compatibility/2006">
              <mc:Choice xmlns:v="urn:schemas-microsoft-com:vml" Requires="v">
                <p:oleObj spid="_x0000_s374739" name="Visio" r:id="rId7" imgW="4183274" imgH="2560130" progId="Visio.Drawing.11">
                  <p:embed/>
                </p:oleObj>
              </mc:Choice>
              <mc:Fallback>
                <p:oleObj name="Visio" r:id="rId7" imgW="4183274" imgH="2560130" progId="Visio.Drawing.11">
                  <p:embed/>
                  <p:pic>
                    <p:nvPicPr>
                      <p:cNvPr id="10" name="Object 9"/>
                      <p:cNvPicPr/>
                      <p:nvPr/>
                    </p:nvPicPr>
                    <p:blipFill>
                      <a:blip r:embed="rId8"/>
                      <a:stretch>
                        <a:fillRect/>
                      </a:stretch>
                    </p:blipFill>
                    <p:spPr>
                      <a:xfrm>
                        <a:off x="6850061" y="939800"/>
                        <a:ext cx="5187950" cy="3175000"/>
                      </a:xfrm>
                      <a:prstGeom prst="rect">
                        <a:avLst/>
                      </a:prstGeom>
                    </p:spPr>
                  </p:pic>
                </p:oleObj>
              </mc:Fallback>
            </mc:AlternateContent>
          </a:graphicData>
        </a:graphic>
      </p:graphicFrame>
      <p:sp>
        <p:nvSpPr>
          <p:cNvPr id="11" name="Rectangle 10">
            <a:hlinkClick r:id="rId9"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134941947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0">
            <a:extLst>
              <a:ext uri="{FF2B5EF4-FFF2-40B4-BE49-F238E27FC236}">
                <a16:creationId xmlns:a16="http://schemas.microsoft.com/office/drawing/2014/main" id="{4AD26638-0D49-4A0A-9B9F-A757C53FB7C6}"/>
              </a:ext>
            </a:extLst>
          </p:cNvPr>
          <p:cNvGraphicFramePr>
            <a:graphicFrameLocks noChangeAspect="1"/>
          </p:cNvGraphicFramePr>
          <p:nvPr>
            <p:extLst>
              <p:ext uri="{D42A27DB-BD31-4B8C-83A1-F6EECF244321}">
                <p14:modId xmlns:p14="http://schemas.microsoft.com/office/powerpoint/2010/main" val="2062968891"/>
              </p:ext>
            </p:extLst>
          </p:nvPr>
        </p:nvGraphicFramePr>
        <p:xfrm>
          <a:off x="1902402" y="936163"/>
          <a:ext cx="3965712" cy="2180026"/>
        </p:xfrm>
        <a:graphic>
          <a:graphicData uri="http://schemas.openxmlformats.org/presentationml/2006/ole">
            <mc:AlternateContent xmlns:mc="http://schemas.openxmlformats.org/markup-compatibility/2006">
              <mc:Choice xmlns:v="urn:schemas-microsoft-com:vml" Requires="v">
                <p:oleObj spid="_x0000_s393068" name="Visio" r:id="rId4" imgW="4396350" imgH="2415430" progId="Visio.Drawing.11">
                  <p:embed/>
                </p:oleObj>
              </mc:Choice>
              <mc:Fallback>
                <p:oleObj name="Visio" r:id="rId4" imgW="4396350" imgH="2415430" progId="Visio.Drawing.11">
                  <p:embed/>
                  <p:pic>
                    <p:nvPicPr>
                      <p:cNvPr id="4" name="Object 3"/>
                      <p:cNvPicPr>
                        <a:picLocks noChangeAspect="1" noChangeArrowheads="1"/>
                      </p:cNvPicPr>
                      <p:nvPr/>
                    </p:nvPicPr>
                    <p:blipFill>
                      <a:blip r:embed="rId5"/>
                      <a:srcRect/>
                      <a:stretch>
                        <a:fillRect/>
                      </a:stretch>
                    </p:blipFill>
                    <p:spPr bwMode="auto">
                      <a:xfrm>
                        <a:off x="1902402" y="936163"/>
                        <a:ext cx="3965712" cy="2180026"/>
                      </a:xfrm>
                      <a:prstGeom prst="rect">
                        <a:avLst/>
                      </a:prstGeom>
                      <a:noFill/>
                      <a:ln>
                        <a:noFill/>
                      </a:ln>
                    </p:spPr>
                  </p:pic>
                </p:oleObj>
              </mc:Fallback>
            </mc:AlternateContent>
          </a:graphicData>
        </a:graphic>
      </p:graphicFrame>
      <p:graphicFrame>
        <p:nvGraphicFramePr>
          <p:cNvPr id="23" name="Object 22"/>
          <p:cNvGraphicFramePr>
            <a:graphicFrameLocks noChangeAspect="1"/>
          </p:cNvGraphicFramePr>
          <p:nvPr/>
        </p:nvGraphicFramePr>
        <p:xfrm>
          <a:off x="7740650" y="0"/>
          <a:ext cx="4068762" cy="5370512"/>
        </p:xfrm>
        <a:graphic>
          <a:graphicData uri="http://schemas.openxmlformats.org/presentationml/2006/ole">
            <mc:AlternateContent xmlns:mc="http://schemas.openxmlformats.org/markup-compatibility/2006">
              <mc:Choice xmlns:v="urn:schemas-microsoft-com:vml" Requires="v">
                <p:oleObj spid="_x0000_s393069" name="Visio" r:id="rId6" imgW="4282369" imgH="5654119" progId="Visio.Drawing.11">
                  <p:embed/>
                </p:oleObj>
              </mc:Choice>
              <mc:Fallback>
                <p:oleObj name="Visio" r:id="rId6" imgW="4282369" imgH="5654119" progId="Visio.Drawing.11">
                  <p:embed/>
                  <p:pic>
                    <p:nvPicPr>
                      <p:cNvPr id="23" name="Object 22"/>
                      <p:cNvPicPr>
                        <a:picLocks noChangeAspect="1" noChangeArrowheads="1"/>
                      </p:cNvPicPr>
                      <p:nvPr/>
                    </p:nvPicPr>
                    <p:blipFill>
                      <a:blip r:embed="rId7"/>
                      <a:srcRect/>
                      <a:stretch>
                        <a:fillRect/>
                      </a:stretch>
                    </p:blipFill>
                    <p:spPr bwMode="auto">
                      <a:xfrm>
                        <a:off x="7740650" y="0"/>
                        <a:ext cx="4068762" cy="5370512"/>
                      </a:xfrm>
                      <a:prstGeom prst="rect">
                        <a:avLst/>
                      </a:prstGeom>
                      <a:solidFill>
                        <a:schemeClr val="bg1"/>
                      </a:solidFill>
                      <a:ln>
                        <a:noFill/>
                      </a:ln>
                    </p:spPr>
                  </p:pic>
                </p:oleObj>
              </mc:Fallback>
            </mc:AlternateContent>
          </a:graphicData>
        </a:graphic>
      </p:graphicFrame>
      <p:graphicFrame>
        <p:nvGraphicFramePr>
          <p:cNvPr id="20" name="Object 19"/>
          <p:cNvGraphicFramePr>
            <a:graphicFrameLocks noChangeAspect="1"/>
          </p:cNvGraphicFramePr>
          <p:nvPr/>
        </p:nvGraphicFramePr>
        <p:xfrm>
          <a:off x="2190417" y="3109452"/>
          <a:ext cx="3764947" cy="2304117"/>
        </p:xfrm>
        <a:graphic>
          <a:graphicData uri="http://schemas.openxmlformats.org/presentationml/2006/ole">
            <mc:AlternateContent xmlns:mc="http://schemas.openxmlformats.org/markup-compatibility/2006">
              <mc:Choice xmlns:v="urn:schemas-microsoft-com:vml" Requires="v">
                <p:oleObj spid="_x0000_s393070" name="Visio" r:id="rId8" imgW="4183274" imgH="2560130" progId="Visio.Drawing.11">
                  <p:embed/>
                </p:oleObj>
              </mc:Choice>
              <mc:Fallback>
                <p:oleObj name="Visio" r:id="rId8" imgW="4183274" imgH="2560130" progId="Visio.Drawing.11">
                  <p:embed/>
                  <p:pic>
                    <p:nvPicPr>
                      <p:cNvPr id="20" name="Object 19"/>
                      <p:cNvPicPr/>
                      <p:nvPr/>
                    </p:nvPicPr>
                    <p:blipFill>
                      <a:blip r:embed="rId9"/>
                      <a:stretch>
                        <a:fillRect/>
                      </a:stretch>
                    </p:blipFill>
                    <p:spPr>
                      <a:xfrm>
                        <a:off x="2190417" y="3109452"/>
                        <a:ext cx="3764947" cy="2304117"/>
                      </a:xfrm>
                      <a:prstGeom prst="rect">
                        <a:avLst/>
                      </a:prstGeom>
                    </p:spPr>
                  </p:pic>
                </p:oleObj>
              </mc:Fallback>
            </mc:AlternateContent>
          </a:graphicData>
        </a:graphic>
      </p:graphicFrame>
      <p:sp>
        <p:nvSpPr>
          <p:cNvPr id="18" name="Content Placeholder 55"/>
          <p:cNvSpPr txBox="1">
            <a:spLocks/>
          </p:cNvSpPr>
          <p:nvPr/>
        </p:nvSpPr>
        <p:spPr>
          <a:xfrm>
            <a:off x="836612" y="5662551"/>
            <a:ext cx="10515600" cy="662049"/>
          </a:xfrm>
          <a:prstGeom prst="rect">
            <a:avLst/>
          </a:prstGeom>
          <a:solidFill>
            <a:schemeClr val="accent5"/>
          </a:solidFill>
          <a:ln w="12700">
            <a:solidFill>
              <a:schemeClr val="tx1"/>
            </a:solidFill>
          </a:ln>
        </p:spPr>
        <p:txBody>
          <a:bodyPr anchor="ctr"/>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r>
              <a:rPr lang="en-US" dirty="0"/>
              <a:t>Get functionality of 3U RF Payload and I/O intensive SBC Slot Profiles in a 6U slot</a:t>
            </a:r>
          </a:p>
          <a:p>
            <a:pPr lvl="1">
              <a:spcBef>
                <a:spcPts val="200"/>
              </a:spcBef>
            </a:pPr>
            <a:r>
              <a:rPr lang="en-US" sz="1600" b="0" dirty="0"/>
              <a:t>Use for RF, I/O intensive SBC, and computational intensive SBC – easier to configure systems</a:t>
            </a:r>
          </a:p>
        </p:txBody>
      </p:sp>
      <p:sp>
        <p:nvSpPr>
          <p:cNvPr id="11" name="Rectangle 10"/>
          <p:cNvSpPr/>
          <p:nvPr/>
        </p:nvSpPr>
        <p:spPr bwMode="auto">
          <a:xfrm>
            <a:off x="11657012" y="832184"/>
            <a:ext cx="531813" cy="304800"/>
          </a:xfrm>
          <a:prstGeom prst="rect">
            <a:avLst/>
          </a:prstGeom>
          <a:solidFill>
            <a:schemeClr val="bg1"/>
          </a:solidFill>
          <a:ln w="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 name="Title 1"/>
          <p:cNvSpPr>
            <a:spLocks noGrp="1"/>
          </p:cNvSpPr>
          <p:nvPr>
            <p:ph type="title"/>
          </p:nvPr>
        </p:nvSpPr>
        <p:spPr>
          <a:xfrm>
            <a:off x="1751012" y="100584"/>
            <a:ext cx="6096000" cy="813816"/>
          </a:xfrm>
        </p:spPr>
        <p:txBody>
          <a:bodyPr/>
          <a:lstStyle/>
          <a:p>
            <a:pPr algn="l"/>
            <a:r>
              <a:rPr lang="en-US" sz="2400" dirty="0"/>
              <a:t>6U RF Payload and SBC With XMC</a:t>
            </a:r>
          </a:p>
        </p:txBody>
      </p:sp>
      <p:sp>
        <p:nvSpPr>
          <p:cNvPr id="7" name="Right Arrow 6"/>
          <p:cNvSpPr/>
          <p:nvPr/>
        </p:nvSpPr>
        <p:spPr>
          <a:xfrm>
            <a:off x="6509224" y="4066588"/>
            <a:ext cx="1066800" cy="250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p:cNvSpPr/>
          <p:nvPr/>
        </p:nvSpPr>
        <p:spPr>
          <a:xfrm>
            <a:off x="6520836" y="1767811"/>
            <a:ext cx="1066800" cy="250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p:cNvSpPr txBox="1">
            <a:spLocks/>
          </p:cNvSpPr>
          <p:nvPr/>
        </p:nvSpPr>
        <p:spPr>
          <a:xfrm>
            <a:off x="155894" y="3962753"/>
            <a:ext cx="2052318" cy="990602"/>
          </a:xfrm>
          <a:prstGeom prst="rect">
            <a:avLst/>
          </a:prstGeom>
        </p:spPr>
        <p:txBody>
          <a:bodyPr/>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0" indent="0">
              <a:lnSpc>
                <a:spcPct val="100000"/>
              </a:lnSpc>
              <a:spcBef>
                <a:spcPts val="900"/>
              </a:spcBef>
              <a:buNone/>
            </a:pPr>
            <a:r>
              <a:rPr lang="en-US" sz="1200" kern="0" dirty="0">
                <a:solidFill>
                  <a:srgbClr val="0070C0"/>
                </a:solidFill>
              </a:rPr>
              <a:t>SLT3-PAY-1F1F2U1TU1T1U1T-14.2.16</a:t>
            </a:r>
          </a:p>
        </p:txBody>
      </p:sp>
      <p:sp>
        <p:nvSpPr>
          <p:cNvPr id="15" name="Content Placeholder 2"/>
          <p:cNvSpPr txBox="1">
            <a:spLocks/>
          </p:cNvSpPr>
          <p:nvPr/>
        </p:nvSpPr>
        <p:spPr>
          <a:xfrm>
            <a:off x="155894" y="1572355"/>
            <a:ext cx="2052318" cy="990602"/>
          </a:xfrm>
          <a:prstGeom prst="rect">
            <a:avLst/>
          </a:prstGeom>
        </p:spPr>
        <p:txBody>
          <a:bodyPr/>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0" indent="0">
              <a:lnSpc>
                <a:spcPct val="100000"/>
              </a:lnSpc>
              <a:spcBef>
                <a:spcPts val="900"/>
              </a:spcBef>
              <a:buNone/>
            </a:pPr>
            <a:r>
              <a:rPr lang="en-US" sz="1200" kern="0" dirty="0">
                <a:solidFill>
                  <a:srgbClr val="0070C0"/>
                </a:solidFill>
              </a:rPr>
              <a:t>SLT3-PAY-1F1U1S1S1U1U2F1H-14.6.11-n</a:t>
            </a:r>
          </a:p>
        </p:txBody>
      </p:sp>
      <p:sp>
        <p:nvSpPr>
          <p:cNvPr id="17" name="Content Placeholder 2"/>
          <p:cNvSpPr txBox="1">
            <a:spLocks/>
          </p:cNvSpPr>
          <p:nvPr/>
        </p:nvSpPr>
        <p:spPr>
          <a:xfrm>
            <a:off x="7388330" y="5333999"/>
            <a:ext cx="4414168" cy="431877"/>
          </a:xfrm>
          <a:prstGeom prst="rect">
            <a:avLst/>
          </a:prstGeom>
        </p:spPr>
        <p:txBody>
          <a:bodyPr/>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0" indent="0" algn="ctr">
              <a:lnSpc>
                <a:spcPct val="100000"/>
              </a:lnSpc>
              <a:spcBef>
                <a:spcPts val="900"/>
              </a:spcBef>
              <a:buNone/>
            </a:pPr>
            <a:r>
              <a:rPr lang="en-US" sz="1200" kern="0" dirty="0">
                <a:solidFill>
                  <a:srgbClr val="0070C0"/>
                </a:solidFill>
              </a:rPr>
              <a:t>SLT6-PAY-4F1Q1H4U1T1S1S1TU2U2T1H-10.6.3-n</a:t>
            </a:r>
          </a:p>
        </p:txBody>
      </p:sp>
      <p:sp>
        <p:nvSpPr>
          <p:cNvPr id="19" name="Rectangle 18">
            <a:hlinkClick r:id="rId10"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47380625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p:cNvGraphicFramePr>
            <a:graphicFrameLocks noChangeAspect="1"/>
          </p:cNvGraphicFramePr>
          <p:nvPr/>
        </p:nvGraphicFramePr>
        <p:xfrm>
          <a:off x="77700" y="947738"/>
          <a:ext cx="4068762" cy="5370512"/>
        </p:xfrm>
        <a:graphic>
          <a:graphicData uri="http://schemas.openxmlformats.org/presentationml/2006/ole">
            <mc:AlternateContent xmlns:mc="http://schemas.openxmlformats.org/markup-compatibility/2006">
              <mc:Choice xmlns:v="urn:schemas-microsoft-com:vml" Requires="v">
                <p:oleObj spid="_x0000_s287695" name="Visio" r:id="rId4" imgW="4282369" imgH="5654119" progId="Visio.Drawing.11">
                  <p:embed/>
                </p:oleObj>
              </mc:Choice>
              <mc:Fallback>
                <p:oleObj name="Visio" r:id="rId4" imgW="4282369" imgH="5654119" progId="Visio.Drawing.11">
                  <p:embed/>
                  <p:pic>
                    <p:nvPicPr>
                      <p:cNvPr id="11" name="Object 10"/>
                      <p:cNvPicPr>
                        <a:picLocks noChangeAspect="1" noChangeArrowheads="1"/>
                      </p:cNvPicPr>
                      <p:nvPr/>
                    </p:nvPicPr>
                    <p:blipFill>
                      <a:blip r:embed="rId5"/>
                      <a:srcRect/>
                      <a:stretch>
                        <a:fillRect/>
                      </a:stretch>
                    </p:blipFill>
                    <p:spPr bwMode="auto">
                      <a:xfrm>
                        <a:off x="77700" y="947738"/>
                        <a:ext cx="4068762" cy="5370512"/>
                      </a:xfrm>
                      <a:prstGeom prst="rect">
                        <a:avLst/>
                      </a:prstGeom>
                      <a:noFill/>
                      <a:ln>
                        <a:noFill/>
                      </a:ln>
                    </p:spPr>
                  </p:pic>
                </p:oleObj>
              </mc:Fallback>
            </mc:AlternateContent>
          </a:graphicData>
        </a:graphic>
      </p:graphicFrame>
      <p:sp>
        <p:nvSpPr>
          <p:cNvPr id="15" name="Rectangle 14"/>
          <p:cNvSpPr/>
          <p:nvPr/>
        </p:nvSpPr>
        <p:spPr bwMode="auto">
          <a:xfrm>
            <a:off x="0" y="832184"/>
            <a:ext cx="227012" cy="304800"/>
          </a:xfrm>
          <a:prstGeom prst="rect">
            <a:avLst/>
          </a:prstGeom>
          <a:solidFill>
            <a:schemeClr val="bg1"/>
          </a:solidFill>
          <a:ln w="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 name="Title 1"/>
          <p:cNvSpPr>
            <a:spLocks noGrp="1"/>
          </p:cNvSpPr>
          <p:nvPr>
            <p:ph type="title"/>
          </p:nvPr>
        </p:nvSpPr>
        <p:spPr>
          <a:xfrm>
            <a:off x="1293812" y="100584"/>
            <a:ext cx="10287000" cy="813816"/>
          </a:xfrm>
        </p:spPr>
        <p:txBody>
          <a:bodyPr/>
          <a:lstStyle/>
          <a:p>
            <a:pPr>
              <a:spcBef>
                <a:spcPts val="2400"/>
              </a:spcBef>
            </a:pPr>
            <a:r>
              <a:rPr lang="en-US" sz="2400" dirty="0"/>
              <a:t>6U RF Payload and SBC With XMC</a:t>
            </a:r>
          </a:p>
        </p:txBody>
      </p:sp>
      <p:sp>
        <p:nvSpPr>
          <p:cNvPr id="5" name="Content Placeholder 4"/>
          <p:cNvSpPr>
            <a:spLocks noGrp="1"/>
          </p:cNvSpPr>
          <p:nvPr>
            <p:ph idx="4294967295"/>
          </p:nvPr>
        </p:nvSpPr>
        <p:spPr>
          <a:xfrm>
            <a:off x="4037012" y="990600"/>
            <a:ext cx="7848600" cy="5334000"/>
          </a:xfrm>
          <a:prstGeom prst="rect">
            <a:avLst/>
          </a:prstGeom>
          <a:ln w="0">
            <a:noFill/>
          </a:ln>
        </p:spPr>
        <p:txBody>
          <a:bodyPr/>
          <a:lstStyle/>
          <a:p>
            <a:pPr marL="169863" indent="-169863">
              <a:lnSpc>
                <a:spcPct val="100000"/>
              </a:lnSpc>
              <a:spcBef>
                <a:spcPts val="1200"/>
              </a:spcBef>
            </a:pPr>
            <a:r>
              <a:rPr lang="en-US" sz="1600" dirty="0">
                <a:solidFill>
                  <a:srgbClr val="000000"/>
                </a:solidFill>
              </a:rPr>
              <a:t>Slot Profiles: SLT6-PAY-4F1Q1H4U1T1S1S1TU2U2T1H-10.6.3-n</a:t>
            </a:r>
          </a:p>
          <a:p>
            <a:pPr marL="400050" lvl="1" indent="-168275">
              <a:lnSpc>
                <a:spcPct val="100000"/>
              </a:lnSpc>
              <a:spcBef>
                <a:spcPts val="200"/>
              </a:spcBef>
            </a:pPr>
            <a:r>
              <a:rPr lang="en-US" sz="1400" b="0" dirty="0">
                <a:solidFill>
                  <a:srgbClr val="000000"/>
                </a:solidFill>
              </a:rPr>
              <a:t>Section number may change as standardization progresses</a:t>
            </a:r>
          </a:p>
          <a:p>
            <a:pPr marL="400050" lvl="1" indent="-168275">
              <a:lnSpc>
                <a:spcPct val="100000"/>
              </a:lnSpc>
              <a:spcBef>
                <a:spcPts val="200"/>
              </a:spcBef>
            </a:pPr>
            <a:r>
              <a:rPr lang="en-US" sz="1400" b="0" dirty="0">
                <a:solidFill>
                  <a:srgbClr val="000000"/>
                </a:solidFill>
              </a:rPr>
              <a:t>Similar to SLT6-PAY-4F1Q1H2U2T1H-10.6.1-n, with more pins defined</a:t>
            </a:r>
          </a:p>
          <a:p>
            <a:pPr marL="169863" indent="-169863">
              <a:lnSpc>
                <a:spcPct val="100000"/>
              </a:lnSpc>
              <a:spcBef>
                <a:spcPts val="1200"/>
              </a:spcBef>
            </a:pPr>
            <a:r>
              <a:rPr lang="en-US" sz="1600" dirty="0">
                <a:solidFill>
                  <a:srgbClr val="000000"/>
                </a:solidFill>
              </a:rPr>
              <a:t>Multiple system configurations with same backplane – same Slot Profiles for:</a:t>
            </a:r>
          </a:p>
          <a:p>
            <a:pPr marL="400050" lvl="1" indent="-168275">
              <a:lnSpc>
                <a:spcPct val="100000"/>
              </a:lnSpc>
              <a:spcBef>
                <a:spcPts val="200"/>
              </a:spcBef>
            </a:pPr>
            <a:r>
              <a:rPr lang="en-US" sz="1400" b="0" dirty="0">
                <a:solidFill>
                  <a:srgbClr val="000000"/>
                </a:solidFill>
              </a:rPr>
              <a:t>RF payload</a:t>
            </a:r>
          </a:p>
          <a:p>
            <a:pPr marL="400050" lvl="1" indent="-168275">
              <a:lnSpc>
                <a:spcPct val="100000"/>
              </a:lnSpc>
              <a:spcBef>
                <a:spcPts val="200"/>
              </a:spcBef>
            </a:pPr>
            <a:r>
              <a:rPr lang="en-US" sz="1400" b="0" dirty="0">
                <a:solidFill>
                  <a:srgbClr val="000000"/>
                </a:solidFill>
              </a:rPr>
              <a:t>SBCs which are I/O intensive</a:t>
            </a:r>
          </a:p>
          <a:p>
            <a:pPr marL="400050" lvl="1" indent="-168275">
              <a:lnSpc>
                <a:spcPct val="100000"/>
              </a:lnSpc>
              <a:spcBef>
                <a:spcPts val="200"/>
              </a:spcBef>
            </a:pPr>
            <a:r>
              <a:rPr lang="en-US" sz="1400" b="0" dirty="0">
                <a:solidFill>
                  <a:srgbClr val="000000"/>
                </a:solidFill>
              </a:rPr>
              <a:t>SBCs which are computationally intensive</a:t>
            </a:r>
          </a:p>
          <a:p>
            <a:pPr marL="169863" indent="-169863">
              <a:lnSpc>
                <a:spcPct val="100000"/>
              </a:lnSpc>
              <a:spcBef>
                <a:spcPts val="1200"/>
              </a:spcBef>
            </a:pPr>
            <a:r>
              <a:rPr lang="en-US" sz="1600" dirty="0">
                <a:solidFill>
                  <a:srgbClr val="000000"/>
                </a:solidFill>
              </a:rPr>
              <a:t>XMC to customize off-the-shelf SBCs for particular systems</a:t>
            </a:r>
          </a:p>
          <a:p>
            <a:pPr marL="400050" lvl="1" indent="-168275">
              <a:lnSpc>
                <a:spcPct val="100000"/>
              </a:lnSpc>
              <a:spcBef>
                <a:spcPts val="200"/>
              </a:spcBef>
            </a:pPr>
            <a:r>
              <a:rPr lang="en-US" sz="1400" b="0" dirty="0">
                <a:solidFill>
                  <a:srgbClr val="000000"/>
                </a:solidFill>
              </a:rPr>
              <a:t>Up to 10 lanes or up to 20 pairs</a:t>
            </a:r>
          </a:p>
          <a:p>
            <a:pPr marL="400050" lvl="1" indent="-168275">
              <a:lnSpc>
                <a:spcPct val="100000"/>
              </a:lnSpc>
              <a:spcBef>
                <a:spcPts val="200"/>
              </a:spcBef>
            </a:pPr>
            <a:r>
              <a:rPr lang="en-US" sz="1400" b="0" dirty="0">
                <a:solidFill>
                  <a:srgbClr val="000000"/>
                </a:solidFill>
              </a:rPr>
              <a:t>Up to 24 single-ended</a:t>
            </a:r>
          </a:p>
          <a:p>
            <a:pPr marL="169863" indent="-169863">
              <a:lnSpc>
                <a:spcPct val="100000"/>
              </a:lnSpc>
              <a:spcBef>
                <a:spcPts val="1200"/>
              </a:spcBef>
            </a:pPr>
            <a:r>
              <a:rPr lang="en-US" sz="1600" dirty="0">
                <a:solidFill>
                  <a:srgbClr val="000000"/>
                </a:solidFill>
              </a:rPr>
              <a:t>Top of P4/J4 similar to top of P2/J2 with I/O intensive 3U SBC </a:t>
            </a:r>
          </a:p>
          <a:p>
            <a:pPr marL="400050" lvl="1" indent="-168275">
              <a:lnSpc>
                <a:spcPct val="100000"/>
              </a:lnSpc>
              <a:spcBef>
                <a:spcPts val="200"/>
              </a:spcBef>
            </a:pPr>
            <a:r>
              <a:rPr lang="en-US" sz="1400" b="0" dirty="0">
                <a:solidFill>
                  <a:srgbClr val="000000"/>
                </a:solidFill>
              </a:rPr>
              <a:t>Storage intended SATA or NVMe (a protocol over PCIe)</a:t>
            </a:r>
          </a:p>
          <a:p>
            <a:pPr marL="400050" lvl="1" indent="-168275">
              <a:lnSpc>
                <a:spcPct val="100000"/>
              </a:lnSpc>
              <a:spcBef>
                <a:spcPts val="200"/>
              </a:spcBef>
            </a:pPr>
            <a:r>
              <a:rPr lang="en-US" sz="1400" b="0" dirty="0">
                <a:solidFill>
                  <a:srgbClr val="000000"/>
                </a:solidFill>
              </a:rPr>
              <a:t>USB port intended for USB 3 with ability to degrade to USB 2.0</a:t>
            </a:r>
          </a:p>
          <a:p>
            <a:pPr marL="569913" lvl="2" indent="-169863">
              <a:lnSpc>
                <a:spcPct val="100000"/>
              </a:lnSpc>
              <a:spcBef>
                <a:spcPts val="100"/>
              </a:spcBef>
              <a:buSzPct val="90000"/>
              <a:buFont typeface="Arial"/>
              <a:buChar char="•"/>
            </a:pPr>
            <a:r>
              <a:rPr lang="en-US" sz="1400" b="0" dirty="0">
                <a:solidFill>
                  <a:srgbClr val="000000"/>
                </a:solidFill>
              </a:rPr>
              <a:t>Includes power – at least 500 ma @ 5.0 V per port, uses 1 pin per port</a:t>
            </a:r>
          </a:p>
          <a:p>
            <a:pPr marL="569913" lvl="2" indent="-169863">
              <a:lnSpc>
                <a:spcPct val="100000"/>
              </a:lnSpc>
              <a:spcBef>
                <a:spcPts val="100"/>
              </a:spcBef>
              <a:buSzPct val="90000"/>
              <a:buFont typeface="Arial"/>
              <a:buChar char="•"/>
            </a:pPr>
            <a:r>
              <a:rPr lang="en-US" sz="1400" b="0" dirty="0">
                <a:solidFill>
                  <a:srgbClr val="000000"/>
                </a:solidFill>
              </a:rPr>
              <a:t>Slot Profile max current per USB port permits up to 2A at 20V = 40W</a:t>
            </a:r>
          </a:p>
          <a:p>
            <a:pPr marL="801688" lvl="3" indent="-174625">
              <a:lnSpc>
                <a:spcPct val="100000"/>
              </a:lnSpc>
              <a:spcBef>
                <a:spcPts val="0"/>
              </a:spcBef>
              <a:buFont typeface="Arial" pitchFamily="34" charset="0"/>
              <a:buChar char="-"/>
            </a:pPr>
            <a:r>
              <a:rPr lang="en-US" sz="1200" b="0" dirty="0">
                <a:solidFill>
                  <a:srgbClr val="000000"/>
                </a:solidFill>
              </a:rPr>
              <a:t>Slot Profile will specify 2.2 A max, to allow for tolerances</a:t>
            </a:r>
            <a:endParaRPr lang="en-US" sz="1200" b="0" dirty="0"/>
          </a:p>
          <a:p>
            <a:pPr marL="169863" indent="-169863">
              <a:lnSpc>
                <a:spcPct val="100000"/>
              </a:lnSpc>
              <a:spcBef>
                <a:spcPts val="1200"/>
              </a:spcBef>
            </a:pPr>
            <a:r>
              <a:rPr lang="en-US" sz="1600" dirty="0">
                <a:solidFill>
                  <a:srgbClr val="000000"/>
                </a:solidFill>
              </a:rPr>
              <a:t>3 GP LVDS pairs and 10 GPIO</a:t>
            </a:r>
          </a:p>
          <a:p>
            <a:pPr marL="169863" indent="-169863">
              <a:lnSpc>
                <a:spcPct val="100000"/>
              </a:lnSpc>
              <a:spcBef>
                <a:spcPts val="1200"/>
              </a:spcBef>
            </a:pPr>
            <a:r>
              <a:rPr lang="en-US" sz="1600" dirty="0">
                <a:solidFill>
                  <a:srgbClr val="000000"/>
                </a:solidFill>
              </a:rPr>
              <a:t>Aperture Pattern H in P3/J3 and P6/J6 enables use of coax and optical</a:t>
            </a:r>
          </a:p>
        </p:txBody>
      </p:sp>
      <p:sp>
        <p:nvSpPr>
          <p:cNvPr id="7" name="Rectangle 6">
            <a:hlinkClick r:id="rId6"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190963675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p:cNvGraphicFramePr>
            <a:graphicFrameLocks noChangeAspect="1"/>
          </p:cNvGraphicFramePr>
          <p:nvPr/>
        </p:nvGraphicFramePr>
        <p:xfrm>
          <a:off x="7894638" y="977900"/>
          <a:ext cx="4068762" cy="5370513"/>
        </p:xfrm>
        <a:graphic>
          <a:graphicData uri="http://schemas.openxmlformats.org/presentationml/2006/ole">
            <mc:AlternateContent xmlns:mc="http://schemas.openxmlformats.org/markup-compatibility/2006">
              <mc:Choice xmlns:v="urn:schemas-microsoft-com:vml" Requires="v">
                <p:oleObj spid="_x0000_s377762" name="Visio" r:id="rId4" imgW="4282369" imgH="5654119" progId="Visio.Drawing.11">
                  <p:embed/>
                </p:oleObj>
              </mc:Choice>
              <mc:Fallback>
                <p:oleObj name="Visio" r:id="rId4" imgW="4282369" imgH="5654119" progId="Visio.Drawing.11">
                  <p:embed/>
                  <p:pic>
                    <p:nvPicPr>
                      <p:cNvPr id="12" name="Object 11"/>
                      <p:cNvPicPr>
                        <a:picLocks noChangeAspect="1" noChangeArrowheads="1"/>
                      </p:cNvPicPr>
                      <p:nvPr/>
                    </p:nvPicPr>
                    <p:blipFill>
                      <a:blip r:embed="rId5"/>
                      <a:srcRect/>
                      <a:stretch>
                        <a:fillRect/>
                      </a:stretch>
                    </p:blipFill>
                    <p:spPr bwMode="auto">
                      <a:xfrm>
                        <a:off x="7894638" y="977900"/>
                        <a:ext cx="4068762" cy="5370513"/>
                      </a:xfrm>
                      <a:prstGeom prst="rect">
                        <a:avLst/>
                      </a:prstGeom>
                      <a:noFill/>
                      <a:ln>
                        <a:noFill/>
                      </a:ln>
                    </p:spPr>
                  </p:pic>
                </p:oleObj>
              </mc:Fallback>
            </mc:AlternateContent>
          </a:graphicData>
        </a:graphic>
      </p:graphicFrame>
      <p:sp>
        <p:nvSpPr>
          <p:cNvPr id="5" name="Content Placeholder 4"/>
          <p:cNvSpPr>
            <a:spLocks noGrp="1"/>
          </p:cNvSpPr>
          <p:nvPr>
            <p:ph idx="4294967295"/>
          </p:nvPr>
        </p:nvSpPr>
        <p:spPr>
          <a:xfrm>
            <a:off x="4037012" y="1524000"/>
            <a:ext cx="3657600" cy="4648200"/>
          </a:xfrm>
          <a:prstGeom prst="rect">
            <a:avLst/>
          </a:prstGeom>
          <a:ln w="0">
            <a:noFill/>
          </a:ln>
        </p:spPr>
        <p:txBody>
          <a:bodyPr/>
          <a:lstStyle/>
          <a:p>
            <a:pPr marL="169863" indent="-169863">
              <a:lnSpc>
                <a:spcPct val="100000"/>
              </a:lnSpc>
              <a:spcBef>
                <a:spcPts val="1200"/>
              </a:spcBef>
              <a:buFont typeface="Arial"/>
              <a:buChar char="•"/>
            </a:pPr>
            <a:r>
              <a:rPr lang="en-US" sz="1600" dirty="0">
                <a:solidFill>
                  <a:srgbClr val="000000"/>
                </a:solidFill>
              </a:rPr>
              <a:t>Start with: SLT6-PAY-4F1Q1H4U1T1S1S1TU2U2T1H-10.6.3-n</a:t>
            </a:r>
          </a:p>
          <a:p>
            <a:pPr marL="400050" lvl="1" indent="-168275">
              <a:lnSpc>
                <a:spcPct val="100000"/>
              </a:lnSpc>
              <a:spcBef>
                <a:spcPts val="200"/>
              </a:spcBef>
              <a:buFont typeface="Arial"/>
              <a:buChar char="–"/>
            </a:pPr>
            <a:r>
              <a:rPr lang="en-US" sz="1400" b="0" dirty="0">
                <a:solidFill>
                  <a:srgbClr val="000000"/>
                </a:solidFill>
              </a:rPr>
              <a:t>Remove XMC and replace with additional Expansion Plane</a:t>
            </a:r>
          </a:p>
          <a:p>
            <a:pPr marL="742950" lvl="2" indent="-168275">
              <a:lnSpc>
                <a:spcPct val="100000"/>
              </a:lnSpc>
              <a:spcBef>
                <a:spcPts val="200"/>
              </a:spcBef>
              <a:buFont typeface="Arial"/>
              <a:buChar char="–"/>
            </a:pPr>
            <a:r>
              <a:rPr lang="en-US" sz="1200" b="0" dirty="0">
                <a:solidFill>
                  <a:srgbClr val="000000"/>
                </a:solidFill>
              </a:rPr>
              <a:t>Increasing Expansion Plane from 32 to 64 pairs (16 to 32 pairs)</a:t>
            </a:r>
          </a:p>
          <a:p>
            <a:pPr marL="169863" indent="-169863">
              <a:lnSpc>
                <a:spcPct val="100000"/>
              </a:lnSpc>
              <a:spcBef>
                <a:spcPts val="1800"/>
              </a:spcBef>
              <a:buFont typeface="Arial"/>
              <a:buChar char="•"/>
            </a:pPr>
            <a:r>
              <a:rPr lang="en-US" sz="1600" dirty="0">
                <a:solidFill>
                  <a:srgbClr val="000000"/>
                </a:solidFill>
              </a:rPr>
              <a:t>Arrive at: SLT6-PAY-4F2Q1H4U1T1S1S1TU2U2T1H-10.6.4-n</a:t>
            </a:r>
          </a:p>
          <a:p>
            <a:pPr marL="400050" lvl="1" indent="-168275">
              <a:lnSpc>
                <a:spcPct val="100000"/>
              </a:lnSpc>
              <a:spcBef>
                <a:spcPts val="200"/>
              </a:spcBef>
              <a:buFont typeface="Arial"/>
              <a:buChar char="–"/>
            </a:pPr>
            <a:r>
              <a:rPr lang="en-US" sz="1400" b="0" dirty="0">
                <a:solidFill>
                  <a:srgbClr val="000000"/>
                </a:solidFill>
              </a:rPr>
              <a:t>4 FPs of Data</a:t>
            </a:r>
          </a:p>
          <a:p>
            <a:pPr marL="400050" lvl="1" indent="-168275">
              <a:lnSpc>
                <a:spcPct val="100000"/>
              </a:lnSpc>
              <a:spcBef>
                <a:spcPts val="200"/>
              </a:spcBef>
              <a:buFont typeface="Arial"/>
              <a:buChar char="–"/>
            </a:pPr>
            <a:r>
              <a:rPr lang="en-US" sz="1400" b="0" dirty="0">
                <a:solidFill>
                  <a:srgbClr val="000000"/>
                </a:solidFill>
              </a:rPr>
              <a:t>64 pairs (32 lanes) of Expansion Plane</a:t>
            </a:r>
          </a:p>
          <a:p>
            <a:pPr marL="400050" lvl="1" indent="-168275">
              <a:lnSpc>
                <a:spcPct val="100000"/>
              </a:lnSpc>
              <a:spcBef>
                <a:spcPts val="200"/>
              </a:spcBef>
              <a:buFont typeface="Arial"/>
              <a:buChar char="–"/>
            </a:pPr>
            <a:r>
              <a:rPr lang="en-US" sz="1400" b="0" dirty="0">
                <a:solidFill>
                  <a:srgbClr val="000000"/>
                </a:solidFill>
              </a:rPr>
              <a:t>  2 UTPs and 2 TPs of Control Plane</a:t>
            </a:r>
          </a:p>
          <a:p>
            <a:pPr marL="400050" lvl="1" indent="-168275">
              <a:lnSpc>
                <a:spcPct val="100000"/>
              </a:lnSpc>
              <a:spcBef>
                <a:spcPts val="200"/>
              </a:spcBef>
              <a:buFont typeface="Arial"/>
              <a:buChar char="–"/>
            </a:pPr>
            <a:r>
              <a:rPr lang="en-US" sz="1400" b="0" dirty="0">
                <a:solidFill>
                  <a:srgbClr val="000000"/>
                </a:solidFill>
              </a:rPr>
              <a:t>  2 apertures for VITA 67.3 Type C optical/coax</a:t>
            </a:r>
          </a:p>
          <a:p>
            <a:pPr marL="400050" lvl="1" indent="-168275">
              <a:lnSpc>
                <a:spcPct val="100000"/>
              </a:lnSpc>
              <a:spcBef>
                <a:spcPts val="200"/>
              </a:spcBef>
              <a:buFont typeface="Arial"/>
              <a:buChar char="–"/>
            </a:pPr>
            <a:r>
              <a:rPr lang="en-US" sz="1400" b="0" dirty="0">
                <a:solidFill>
                  <a:srgbClr val="000000"/>
                </a:solidFill>
              </a:rPr>
              <a:t>  3 GP pairs LVDS and 10 GPIO</a:t>
            </a:r>
          </a:p>
          <a:p>
            <a:pPr marL="400050" lvl="1" indent="-168275">
              <a:lnSpc>
                <a:spcPct val="100000"/>
              </a:lnSpc>
              <a:spcBef>
                <a:spcPts val="200"/>
              </a:spcBef>
              <a:buFont typeface="Arial"/>
              <a:buChar char="–"/>
            </a:pPr>
            <a:r>
              <a:rPr lang="en-US" sz="1400" b="0" dirty="0">
                <a:solidFill>
                  <a:srgbClr val="000000"/>
                </a:solidFill>
              </a:rPr>
              <a:t>Storage, Video, and USB</a:t>
            </a:r>
          </a:p>
          <a:p>
            <a:pPr marL="400050" lvl="1" indent="-168275">
              <a:lnSpc>
                <a:spcPct val="100000"/>
              </a:lnSpc>
              <a:spcBef>
                <a:spcPts val="200"/>
              </a:spcBef>
              <a:buFont typeface="Arial"/>
              <a:buChar char="–"/>
            </a:pPr>
            <a:endParaRPr lang="en-US" sz="1400" b="0" dirty="0">
              <a:solidFill>
                <a:srgbClr val="000000"/>
              </a:solidFill>
            </a:endParaRPr>
          </a:p>
          <a:p>
            <a:pPr marL="169863" indent="-169863">
              <a:lnSpc>
                <a:spcPct val="100000"/>
              </a:lnSpc>
              <a:spcBef>
                <a:spcPts val="1200"/>
              </a:spcBef>
              <a:buFont typeface="Arial"/>
              <a:buChar char="•"/>
            </a:pPr>
            <a:endParaRPr lang="en-US" sz="1600" dirty="0">
              <a:solidFill>
                <a:srgbClr val="000000"/>
              </a:solidFill>
            </a:endParaRPr>
          </a:p>
        </p:txBody>
      </p:sp>
      <p:sp>
        <p:nvSpPr>
          <p:cNvPr id="2" name="Title 1"/>
          <p:cNvSpPr>
            <a:spLocks noGrp="1"/>
          </p:cNvSpPr>
          <p:nvPr>
            <p:ph type="title"/>
          </p:nvPr>
        </p:nvSpPr>
        <p:spPr>
          <a:xfrm>
            <a:off x="1141412" y="100584"/>
            <a:ext cx="10896600" cy="813816"/>
          </a:xfrm>
        </p:spPr>
        <p:txBody>
          <a:bodyPr/>
          <a:lstStyle/>
          <a:p>
            <a:pPr>
              <a:spcBef>
                <a:spcPts val="2400"/>
              </a:spcBef>
            </a:pPr>
            <a:r>
              <a:rPr lang="en-US" sz="2400" dirty="0"/>
              <a:t>6U Slot RF Payload and SBC Without XMC</a:t>
            </a:r>
          </a:p>
        </p:txBody>
      </p:sp>
      <p:sp>
        <p:nvSpPr>
          <p:cNvPr id="13" name="Right Arrow 12"/>
          <p:cNvSpPr/>
          <p:nvPr/>
        </p:nvSpPr>
        <p:spPr>
          <a:xfrm>
            <a:off x="5006233" y="1143000"/>
            <a:ext cx="1066800" cy="250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Object 8"/>
          <p:cNvGraphicFramePr>
            <a:graphicFrameLocks noChangeAspect="1"/>
          </p:cNvGraphicFramePr>
          <p:nvPr/>
        </p:nvGraphicFramePr>
        <p:xfrm>
          <a:off x="79792" y="957262"/>
          <a:ext cx="4068762" cy="5370512"/>
        </p:xfrm>
        <a:graphic>
          <a:graphicData uri="http://schemas.openxmlformats.org/presentationml/2006/ole">
            <mc:AlternateContent xmlns:mc="http://schemas.openxmlformats.org/markup-compatibility/2006">
              <mc:Choice xmlns:v="urn:schemas-microsoft-com:vml" Requires="v">
                <p:oleObj spid="_x0000_s377763" name="Visio" r:id="rId6" imgW="4282369" imgH="5654119" progId="Visio.Drawing.11">
                  <p:embed/>
                </p:oleObj>
              </mc:Choice>
              <mc:Fallback>
                <p:oleObj name="Visio" r:id="rId6" imgW="4282369" imgH="5654119" progId="Visio.Drawing.11">
                  <p:embed/>
                  <p:pic>
                    <p:nvPicPr>
                      <p:cNvPr id="9" name="Object 8"/>
                      <p:cNvPicPr>
                        <a:picLocks noChangeAspect="1" noChangeArrowheads="1"/>
                      </p:cNvPicPr>
                      <p:nvPr/>
                    </p:nvPicPr>
                    <p:blipFill>
                      <a:blip r:embed="rId7"/>
                      <a:srcRect/>
                      <a:stretch>
                        <a:fillRect/>
                      </a:stretch>
                    </p:blipFill>
                    <p:spPr bwMode="auto">
                      <a:xfrm>
                        <a:off x="79792" y="957262"/>
                        <a:ext cx="4068762" cy="5370512"/>
                      </a:xfrm>
                      <a:prstGeom prst="rect">
                        <a:avLst/>
                      </a:prstGeom>
                      <a:noFill/>
                      <a:ln>
                        <a:noFill/>
                      </a:ln>
                    </p:spPr>
                  </p:pic>
                </p:oleObj>
              </mc:Fallback>
            </mc:AlternateContent>
          </a:graphicData>
        </a:graphic>
      </p:graphicFrame>
      <p:sp>
        <p:nvSpPr>
          <p:cNvPr id="10" name="Rectangle 9">
            <a:hlinkClick r:id="rId8"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375116069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6094412" y="1152525"/>
            <a:ext cx="5867400" cy="5150304"/>
          </a:xfrm>
          <a:prstGeom prst="rect">
            <a:avLst/>
          </a:prstGeom>
          <a:ln w="0">
            <a:noFill/>
          </a:ln>
        </p:spPr>
        <p:txBody>
          <a:bodyPr/>
          <a:lstStyle/>
          <a:p>
            <a:pPr marL="169863" indent="-169863">
              <a:lnSpc>
                <a:spcPct val="100000"/>
              </a:lnSpc>
              <a:spcBef>
                <a:spcPts val="1200"/>
              </a:spcBef>
              <a:buFont typeface="Arial"/>
              <a:buChar char="•"/>
            </a:pPr>
            <a:r>
              <a:rPr lang="en-US" sz="1600" dirty="0">
                <a:solidFill>
                  <a:srgbClr val="000000"/>
                </a:solidFill>
              </a:rPr>
              <a:t>Start with: </a:t>
            </a:r>
            <a:br>
              <a:rPr lang="en-US" sz="1600" dirty="0">
                <a:solidFill>
                  <a:srgbClr val="000000"/>
                </a:solidFill>
              </a:rPr>
            </a:br>
            <a:r>
              <a:rPr lang="en-US" sz="1600" dirty="0">
                <a:solidFill>
                  <a:srgbClr val="000000"/>
                </a:solidFill>
              </a:rPr>
              <a:t>SLT6-PAY-4F2Q1H4U1T1S1S1TU2U2T1H-10.6.4-n</a:t>
            </a:r>
          </a:p>
          <a:p>
            <a:pPr marL="400050" lvl="1" indent="-168275">
              <a:lnSpc>
                <a:spcPct val="100000"/>
              </a:lnSpc>
              <a:spcBef>
                <a:spcPts val="200"/>
              </a:spcBef>
              <a:buFont typeface="Arial"/>
              <a:buChar char="–"/>
            </a:pPr>
            <a:r>
              <a:rPr lang="en-US" sz="1400" b="0" dirty="0">
                <a:solidFill>
                  <a:srgbClr val="000000"/>
                </a:solidFill>
              </a:rPr>
              <a:t>Remove Expansion Plane on P5/J5 and replace with Optical/coax</a:t>
            </a:r>
          </a:p>
          <a:p>
            <a:pPr marL="169863" indent="-169863">
              <a:lnSpc>
                <a:spcPct val="100000"/>
              </a:lnSpc>
              <a:spcBef>
                <a:spcPts val="1800"/>
              </a:spcBef>
              <a:buFont typeface="Arial"/>
              <a:buChar char="•"/>
            </a:pPr>
            <a:r>
              <a:rPr lang="en-US" sz="1600" dirty="0">
                <a:solidFill>
                  <a:srgbClr val="000000"/>
                </a:solidFill>
              </a:rPr>
              <a:t>Arrive at:</a:t>
            </a:r>
            <a:br>
              <a:rPr lang="en-US" sz="1600" dirty="0">
                <a:solidFill>
                  <a:srgbClr val="000000"/>
                </a:solidFill>
              </a:rPr>
            </a:br>
            <a:r>
              <a:rPr lang="en-US" sz="1600" dirty="0">
                <a:solidFill>
                  <a:srgbClr val="000000"/>
                </a:solidFill>
              </a:rPr>
              <a:t>SLT6-PAY-4F1Q1H4U1T1S1S1TU2U2T2H-10.6.5-n</a:t>
            </a:r>
          </a:p>
          <a:p>
            <a:pPr marL="400050" lvl="1" indent="-168275">
              <a:lnSpc>
                <a:spcPct val="100000"/>
              </a:lnSpc>
              <a:spcBef>
                <a:spcPts val="200"/>
              </a:spcBef>
              <a:buFont typeface="Arial"/>
              <a:buChar char="–"/>
            </a:pPr>
            <a:r>
              <a:rPr lang="en-US" sz="1400" b="0" dirty="0">
                <a:solidFill>
                  <a:srgbClr val="000000"/>
                </a:solidFill>
              </a:rPr>
              <a:t>4 FPs of Data</a:t>
            </a:r>
          </a:p>
          <a:p>
            <a:pPr marL="400050" lvl="1" indent="-168275">
              <a:lnSpc>
                <a:spcPct val="100000"/>
              </a:lnSpc>
              <a:spcBef>
                <a:spcPts val="200"/>
              </a:spcBef>
              <a:buFont typeface="Arial"/>
              <a:buChar char="–"/>
            </a:pPr>
            <a:r>
              <a:rPr lang="en-US" sz="1400" b="0" dirty="0">
                <a:solidFill>
                  <a:srgbClr val="000000"/>
                </a:solidFill>
              </a:rPr>
              <a:t>32 pairs (16 lanes) of Expansion Plane</a:t>
            </a:r>
          </a:p>
          <a:p>
            <a:pPr marL="400050" lvl="1" indent="-168275">
              <a:lnSpc>
                <a:spcPct val="100000"/>
              </a:lnSpc>
              <a:spcBef>
                <a:spcPts val="200"/>
              </a:spcBef>
              <a:buFont typeface="Arial"/>
              <a:buChar char="–"/>
            </a:pPr>
            <a:r>
              <a:rPr lang="en-US" sz="1400" b="0" dirty="0">
                <a:solidFill>
                  <a:srgbClr val="000000"/>
                </a:solidFill>
              </a:rPr>
              <a:t>  2 UTPs and 2 TPs of Control Plane</a:t>
            </a:r>
          </a:p>
          <a:p>
            <a:pPr marL="400050" lvl="1" indent="-168275">
              <a:lnSpc>
                <a:spcPct val="100000"/>
              </a:lnSpc>
              <a:spcBef>
                <a:spcPts val="200"/>
              </a:spcBef>
              <a:buFont typeface="Arial"/>
              <a:buChar char="–"/>
            </a:pPr>
            <a:r>
              <a:rPr lang="en-US" sz="1400" b="0" dirty="0">
                <a:solidFill>
                  <a:srgbClr val="000000"/>
                </a:solidFill>
              </a:rPr>
              <a:t>  3 apertures for VITA 67.3 Type C optical/coax</a:t>
            </a:r>
          </a:p>
          <a:p>
            <a:pPr marL="400050" lvl="1" indent="-168275">
              <a:lnSpc>
                <a:spcPct val="100000"/>
              </a:lnSpc>
              <a:spcBef>
                <a:spcPts val="200"/>
              </a:spcBef>
              <a:buFont typeface="Arial"/>
              <a:buChar char="–"/>
            </a:pPr>
            <a:r>
              <a:rPr lang="en-US" sz="1400" b="0" dirty="0">
                <a:solidFill>
                  <a:srgbClr val="000000"/>
                </a:solidFill>
              </a:rPr>
              <a:t>  3 GP pairs LVDS and 10 GPIO</a:t>
            </a:r>
          </a:p>
          <a:p>
            <a:pPr marL="400050" lvl="1" indent="-168275">
              <a:lnSpc>
                <a:spcPct val="100000"/>
              </a:lnSpc>
              <a:spcBef>
                <a:spcPts val="200"/>
              </a:spcBef>
              <a:buFont typeface="Arial"/>
              <a:buChar char="–"/>
            </a:pPr>
            <a:r>
              <a:rPr lang="en-US" sz="1400" b="0" dirty="0">
                <a:solidFill>
                  <a:srgbClr val="000000"/>
                </a:solidFill>
              </a:rPr>
              <a:t>Storage, Video, and USB</a:t>
            </a:r>
          </a:p>
          <a:p>
            <a:pPr marL="169863" marR="0" lvl="0" indent="-169863" algn="l" defTabSz="914400" rtl="0" eaLnBrk="1" fontAlgn="base" latinLnBrk="0" hangingPunct="1">
              <a:lnSpc>
                <a:spcPct val="100000"/>
              </a:lnSpc>
              <a:spcBef>
                <a:spcPts val="1800"/>
              </a:spcBef>
              <a:spcAft>
                <a:spcPct val="0"/>
              </a:spcAft>
              <a:buClrTx/>
              <a:buSzPct val="125000"/>
              <a:buFont typeface="Arial"/>
              <a:buChar char="•"/>
              <a:tabLst/>
              <a:defRPr/>
            </a:pPr>
            <a:r>
              <a:rPr kumimoji="0" lang="en-US" sz="1600" b="1" i="0" u="none" strike="noStrike" kern="0" cap="none" spc="0" normalizeH="0" baseline="0" noProof="0" dirty="0">
                <a:ln>
                  <a:noFill/>
                </a:ln>
                <a:solidFill>
                  <a:srgbClr val="000000"/>
                </a:solidFill>
                <a:effectLst/>
                <a:uLnTx/>
                <a:uFillTx/>
                <a:latin typeface="Arial"/>
                <a:ea typeface="+mn-ea"/>
                <a:cs typeface="+mn-cs"/>
              </a:rPr>
              <a:t>Slot Profile in product picture is:</a:t>
            </a:r>
            <a:br>
              <a:rPr kumimoji="0" lang="en-US" sz="1600" b="1" i="0" u="none" strike="noStrike" kern="0" cap="none" spc="0" normalizeH="0" baseline="0" noProof="0" dirty="0">
                <a:ln>
                  <a:noFill/>
                </a:ln>
                <a:solidFill>
                  <a:srgbClr val="000000"/>
                </a:solidFill>
                <a:effectLst/>
                <a:uLnTx/>
                <a:uFillTx/>
                <a:latin typeface="Arial"/>
                <a:ea typeface="+mn-ea"/>
                <a:cs typeface="+mn-cs"/>
              </a:rPr>
            </a:br>
            <a:r>
              <a:rPr kumimoji="0" lang="en-US" sz="1600" b="1" i="0" u="none" strike="noStrike" kern="0" cap="none" spc="0" normalizeH="0" baseline="0" noProof="0" dirty="0">
                <a:ln>
                  <a:noFill/>
                </a:ln>
                <a:solidFill>
                  <a:srgbClr val="000000"/>
                </a:solidFill>
                <a:effectLst/>
                <a:uLnTx/>
                <a:uFillTx/>
                <a:latin typeface="Arial"/>
                <a:ea typeface="+mn-ea"/>
                <a:cs typeface="+mn-cs"/>
              </a:rPr>
              <a:t>SLT6-PAY-4F1Q1H4U1T1S1S1TU2U2T2H-10.6.5-5 or</a:t>
            </a:r>
            <a:br>
              <a:rPr kumimoji="0" lang="en-US" sz="1600" b="1" i="0" u="none" strike="noStrike" kern="0" cap="none" spc="0" normalizeH="0" baseline="0" noProof="0" dirty="0">
                <a:ln>
                  <a:noFill/>
                </a:ln>
                <a:solidFill>
                  <a:srgbClr val="000000"/>
                </a:solidFill>
                <a:effectLst/>
                <a:uLnTx/>
                <a:uFillTx/>
                <a:latin typeface="Arial"/>
                <a:ea typeface="+mn-ea"/>
                <a:cs typeface="+mn-cs"/>
              </a:rPr>
            </a:br>
            <a:r>
              <a:rPr kumimoji="0" lang="en-US" sz="1600" b="1" i="0" u="none" strike="noStrike" kern="0" cap="none" spc="0" normalizeH="0" baseline="0" noProof="0" dirty="0">
                <a:ln>
                  <a:noFill/>
                </a:ln>
                <a:solidFill>
                  <a:srgbClr val="000000"/>
                </a:solidFill>
                <a:effectLst/>
                <a:uLnTx/>
                <a:uFillTx/>
                <a:latin typeface="Arial"/>
                <a:ea typeface="+mn-ea"/>
                <a:cs typeface="+mn-cs"/>
              </a:rPr>
              <a:t>SLT6-PAY-4F1Q1H4U1T1S1S1TU2U2T2H-10.6.5-6</a:t>
            </a:r>
          </a:p>
          <a:p>
            <a:pPr marL="400050" marR="0" lvl="1" indent="-168275" defTabSz="914400" latinLnBrk="0">
              <a:lnSpc>
                <a:spcPct val="100000"/>
              </a:lnSpc>
              <a:spcBef>
                <a:spcPts val="200"/>
              </a:spcBef>
              <a:buClrTx/>
              <a:buFont typeface="Arial"/>
              <a:buChar char="–"/>
              <a:tabLst/>
              <a:defRPr/>
            </a:pPr>
            <a:r>
              <a:rPr lang="en-US" sz="1400" b="0" dirty="0">
                <a:solidFill>
                  <a:srgbClr val="000000"/>
                </a:solidFill>
              </a:rPr>
              <a:t>Connector Module:14_SMPM_contacts-6.4.5.6.4 in P3/J3</a:t>
            </a:r>
          </a:p>
          <a:p>
            <a:pPr marL="400050" lvl="1" indent="-168275">
              <a:lnSpc>
                <a:spcPct val="100000"/>
              </a:lnSpc>
              <a:spcBef>
                <a:spcPts val="200"/>
              </a:spcBef>
              <a:buFont typeface="Arial"/>
              <a:buChar char="–"/>
              <a:defRPr/>
            </a:pPr>
            <a:r>
              <a:rPr lang="en-US" sz="1400" b="0" dirty="0">
                <a:solidFill>
                  <a:srgbClr val="000000"/>
                </a:solidFill>
              </a:rPr>
              <a:t>Connector Module:  2_Style_C_66.5_inserts-6.4.5.6.6 in P3/J3</a:t>
            </a:r>
          </a:p>
          <a:p>
            <a:pPr marL="742950" lvl="2" indent="-168275">
              <a:lnSpc>
                <a:spcPct val="100000"/>
              </a:lnSpc>
              <a:spcBef>
                <a:spcPts val="200"/>
              </a:spcBef>
              <a:buFont typeface="Arial"/>
              <a:buChar char="–"/>
              <a:defRPr/>
            </a:pPr>
            <a:r>
              <a:rPr lang="en-US" sz="1200" b="0" dirty="0">
                <a:solidFill>
                  <a:srgbClr val="000000"/>
                </a:solidFill>
              </a:rPr>
              <a:t>Slot Profile 10.6.5-5 implements 1 optical Fat Pipe (12-fiber MT)</a:t>
            </a:r>
          </a:p>
          <a:p>
            <a:pPr marL="742950" lvl="2" indent="-168275">
              <a:lnSpc>
                <a:spcPct val="100000"/>
              </a:lnSpc>
              <a:spcBef>
                <a:spcPts val="200"/>
              </a:spcBef>
              <a:buFont typeface="Arial"/>
              <a:buChar char="–"/>
              <a:defRPr/>
            </a:pPr>
            <a:r>
              <a:rPr lang="en-US" sz="1200" b="0" dirty="0">
                <a:solidFill>
                  <a:srgbClr val="000000"/>
                </a:solidFill>
              </a:rPr>
              <a:t>Slot Profile 10.6.5-6 implements 6 optical Ultra-Thin Pipes (12-fiber MT)</a:t>
            </a:r>
          </a:p>
          <a:p>
            <a:pPr marL="400050" lvl="1" indent="-168275">
              <a:lnSpc>
                <a:spcPct val="100000"/>
              </a:lnSpc>
              <a:spcBef>
                <a:spcPts val="200"/>
              </a:spcBef>
              <a:buFont typeface="Arial"/>
              <a:buChar char="–"/>
              <a:defRPr/>
            </a:pPr>
            <a:r>
              <a:rPr lang="en-US" sz="1400" b="0" dirty="0">
                <a:solidFill>
                  <a:srgbClr val="000000"/>
                </a:solidFill>
              </a:rPr>
              <a:t>Connector Module: 14_SMPM_contacts-6.4.5.6.4 in P6/J6</a:t>
            </a:r>
          </a:p>
        </p:txBody>
      </p:sp>
      <p:sp>
        <p:nvSpPr>
          <p:cNvPr id="2" name="Title 1"/>
          <p:cNvSpPr>
            <a:spLocks noGrp="1"/>
          </p:cNvSpPr>
          <p:nvPr>
            <p:ph type="title"/>
          </p:nvPr>
        </p:nvSpPr>
        <p:spPr>
          <a:xfrm>
            <a:off x="1141412" y="100584"/>
            <a:ext cx="10896600" cy="813816"/>
          </a:xfrm>
        </p:spPr>
        <p:txBody>
          <a:bodyPr/>
          <a:lstStyle/>
          <a:p>
            <a:pPr>
              <a:spcBef>
                <a:spcPts val="2400"/>
              </a:spcBef>
            </a:pPr>
            <a:r>
              <a:rPr lang="en-US" sz="2400" dirty="0"/>
              <a:t>6U Slot RF Payload with Less Expansion Plane and More Optical/Coax</a:t>
            </a:r>
          </a:p>
        </p:txBody>
      </p:sp>
      <p:sp>
        <p:nvSpPr>
          <p:cNvPr id="10" name="Rectangle 9">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4" name="Picture 3">
            <a:extLst>
              <a:ext uri="{FF2B5EF4-FFF2-40B4-BE49-F238E27FC236}">
                <a16:creationId xmlns:a16="http://schemas.microsoft.com/office/drawing/2014/main" id="{4FC20E0B-6A34-4AAC-B792-DB4B1F474406}"/>
              </a:ext>
            </a:extLst>
          </p:cNvPr>
          <p:cNvPicPr>
            <a:picLocks noChangeAspect="1"/>
          </p:cNvPicPr>
          <p:nvPr/>
        </p:nvPicPr>
        <p:blipFill rotWithShape="1">
          <a:blip r:embed="rId5"/>
          <a:srcRect t="5515" r="2469" b="22792"/>
          <a:stretch/>
        </p:blipFill>
        <p:spPr>
          <a:xfrm rot="16200000">
            <a:off x="-1968179" y="2730179"/>
            <a:ext cx="5867408" cy="1931046"/>
          </a:xfrm>
          <a:prstGeom prst="rect">
            <a:avLst/>
          </a:prstGeom>
        </p:spPr>
      </p:pic>
      <p:sp>
        <p:nvSpPr>
          <p:cNvPr id="6" name="Rectangle 6">
            <a:extLst>
              <a:ext uri="{FF2B5EF4-FFF2-40B4-BE49-F238E27FC236}">
                <a16:creationId xmlns:a16="http://schemas.microsoft.com/office/drawing/2014/main" id="{DC357BC3-2BF9-4451-97DE-43E3D480533D}"/>
              </a:ext>
            </a:extLst>
          </p:cNvPr>
          <p:cNvSpPr>
            <a:spLocks noChangeArrowheads="1"/>
          </p:cNvSpPr>
          <p:nvPr/>
        </p:nvSpPr>
        <p:spPr bwMode="auto">
          <a:xfrm>
            <a:off x="0" y="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8" name="Object 7">
            <a:extLst>
              <a:ext uri="{FF2B5EF4-FFF2-40B4-BE49-F238E27FC236}">
                <a16:creationId xmlns:a16="http://schemas.microsoft.com/office/drawing/2014/main" id="{42D542AA-8324-48B0-A82D-E83351A3746D}"/>
              </a:ext>
            </a:extLst>
          </p:cNvPr>
          <p:cNvGraphicFramePr>
            <a:graphicFrameLocks noChangeAspect="1"/>
          </p:cNvGraphicFramePr>
          <p:nvPr>
            <p:extLst>
              <p:ext uri="{D42A27DB-BD31-4B8C-83A1-F6EECF244321}">
                <p14:modId xmlns:p14="http://schemas.microsoft.com/office/powerpoint/2010/main" val="3276678337"/>
              </p:ext>
            </p:extLst>
          </p:nvPr>
        </p:nvGraphicFramePr>
        <p:xfrm>
          <a:off x="2016945" y="977899"/>
          <a:ext cx="4077467" cy="5370513"/>
        </p:xfrm>
        <a:graphic>
          <a:graphicData uri="http://schemas.openxmlformats.org/presentationml/2006/ole">
            <mc:AlternateContent xmlns:mc="http://schemas.openxmlformats.org/markup-compatibility/2006">
              <mc:Choice xmlns:v="urn:schemas-microsoft-com:vml" Requires="v">
                <p:oleObj spid="_x0000_s413845" name="Visio" r:id="rId6" imgW="4750880" imgH="6257478" progId="Visio.Drawing.11">
                  <p:embed/>
                </p:oleObj>
              </mc:Choice>
              <mc:Fallback>
                <p:oleObj name="Visio" r:id="rId6" imgW="4750880" imgH="6257478" progId="Visio.Drawing.11">
                  <p:embed/>
                  <p:pic>
                    <p:nvPicPr>
                      <p:cNvPr id="0" name=""/>
                      <p:cNvPicPr/>
                      <p:nvPr/>
                    </p:nvPicPr>
                    <p:blipFill>
                      <a:blip r:embed="rId7"/>
                      <a:stretch>
                        <a:fillRect/>
                      </a:stretch>
                    </p:blipFill>
                    <p:spPr>
                      <a:xfrm>
                        <a:off x="2016945" y="977899"/>
                        <a:ext cx="4077467" cy="5370513"/>
                      </a:xfrm>
                      <a:prstGeom prst="rect">
                        <a:avLst/>
                      </a:prstGeom>
                    </p:spPr>
                  </p:pic>
                </p:oleObj>
              </mc:Fallback>
            </mc:AlternateContent>
          </a:graphicData>
        </a:graphic>
      </p:graphicFrame>
      <p:cxnSp>
        <p:nvCxnSpPr>
          <p:cNvPr id="14" name="Straight Connector 13">
            <a:extLst>
              <a:ext uri="{FF2B5EF4-FFF2-40B4-BE49-F238E27FC236}">
                <a16:creationId xmlns:a16="http://schemas.microsoft.com/office/drawing/2014/main" id="{C7212C07-BBA6-4F2A-958B-DFA9E22C93FF}"/>
              </a:ext>
            </a:extLst>
          </p:cNvPr>
          <p:cNvCxnSpPr>
            <a:cxnSpLocks/>
          </p:cNvCxnSpPr>
          <p:nvPr/>
        </p:nvCxnSpPr>
        <p:spPr>
          <a:xfrm flipH="1">
            <a:off x="1924051" y="1143000"/>
            <a:ext cx="1186542" cy="9525"/>
          </a:xfrm>
          <a:prstGeom prst="line">
            <a:avLst/>
          </a:prstGeom>
          <a:ln w="31750" cap="rnd">
            <a:solidFill>
              <a:srgbClr val="0070C0"/>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A9F55BF-E569-43EB-8C89-5D0DAE835EC3}"/>
              </a:ext>
            </a:extLst>
          </p:cNvPr>
          <p:cNvCxnSpPr>
            <a:cxnSpLocks/>
          </p:cNvCxnSpPr>
          <p:nvPr/>
        </p:nvCxnSpPr>
        <p:spPr>
          <a:xfrm flipH="1" flipV="1">
            <a:off x="1924051" y="1496786"/>
            <a:ext cx="1181099" cy="21771"/>
          </a:xfrm>
          <a:prstGeom prst="line">
            <a:avLst/>
          </a:prstGeom>
          <a:ln w="31750" cap="rnd">
            <a:solidFill>
              <a:srgbClr val="0070C0"/>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EEE09-40C4-4291-9FEC-5F2CF239A229}"/>
              </a:ext>
            </a:extLst>
          </p:cNvPr>
          <p:cNvCxnSpPr>
            <a:cxnSpLocks/>
          </p:cNvCxnSpPr>
          <p:nvPr/>
        </p:nvCxnSpPr>
        <p:spPr>
          <a:xfrm flipH="1" flipV="1">
            <a:off x="1922657" y="2209801"/>
            <a:ext cx="1179772" cy="83003"/>
          </a:xfrm>
          <a:prstGeom prst="line">
            <a:avLst/>
          </a:prstGeom>
          <a:ln w="31750" cap="rnd">
            <a:solidFill>
              <a:srgbClr val="0070C0"/>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318B61C-EB0E-4DB3-AC85-4A2BD32F64D8}"/>
              </a:ext>
            </a:extLst>
          </p:cNvPr>
          <p:cNvCxnSpPr>
            <a:cxnSpLocks/>
          </p:cNvCxnSpPr>
          <p:nvPr/>
        </p:nvCxnSpPr>
        <p:spPr>
          <a:xfrm flipH="1" flipV="1">
            <a:off x="1922658" y="2895602"/>
            <a:ext cx="1175688" cy="160562"/>
          </a:xfrm>
          <a:prstGeom prst="line">
            <a:avLst/>
          </a:prstGeom>
          <a:ln w="31750" cap="rnd">
            <a:solidFill>
              <a:srgbClr val="0070C0"/>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9C6C7DD-EF74-466E-912F-DC94EC8B44D6}"/>
              </a:ext>
            </a:extLst>
          </p:cNvPr>
          <p:cNvCxnSpPr>
            <a:cxnSpLocks/>
          </p:cNvCxnSpPr>
          <p:nvPr/>
        </p:nvCxnSpPr>
        <p:spPr>
          <a:xfrm flipH="1">
            <a:off x="1922657" y="3116036"/>
            <a:ext cx="1172968" cy="84364"/>
          </a:xfrm>
          <a:prstGeom prst="line">
            <a:avLst/>
          </a:prstGeom>
          <a:ln w="31750" cap="rnd">
            <a:solidFill>
              <a:srgbClr val="0070C0"/>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A3C1E5D-8E8D-4B0E-BEDD-CB8FF871A267}"/>
              </a:ext>
            </a:extLst>
          </p:cNvPr>
          <p:cNvCxnSpPr>
            <a:cxnSpLocks/>
          </p:cNvCxnSpPr>
          <p:nvPr/>
        </p:nvCxnSpPr>
        <p:spPr>
          <a:xfrm flipH="1">
            <a:off x="1922657" y="3883479"/>
            <a:ext cx="1170247" cy="48645"/>
          </a:xfrm>
          <a:prstGeom prst="line">
            <a:avLst/>
          </a:prstGeom>
          <a:ln w="31750" cap="rnd">
            <a:solidFill>
              <a:srgbClr val="0070C0"/>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8B885A3-8B71-4755-89C0-8CD11770124A}"/>
              </a:ext>
            </a:extLst>
          </p:cNvPr>
          <p:cNvCxnSpPr>
            <a:cxnSpLocks/>
          </p:cNvCxnSpPr>
          <p:nvPr/>
        </p:nvCxnSpPr>
        <p:spPr>
          <a:xfrm flipH="1">
            <a:off x="1929477" y="4648200"/>
            <a:ext cx="1168869" cy="28234"/>
          </a:xfrm>
          <a:prstGeom prst="line">
            <a:avLst/>
          </a:prstGeom>
          <a:ln w="31750" cap="rnd">
            <a:solidFill>
              <a:srgbClr val="0070C0"/>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10498BD-8092-4936-A3D9-724863AA48B6}"/>
              </a:ext>
            </a:extLst>
          </p:cNvPr>
          <p:cNvCxnSpPr>
            <a:cxnSpLocks/>
          </p:cNvCxnSpPr>
          <p:nvPr/>
        </p:nvCxnSpPr>
        <p:spPr>
          <a:xfrm flipH="1">
            <a:off x="1922658" y="5415643"/>
            <a:ext cx="1166163" cy="5443"/>
          </a:xfrm>
          <a:prstGeom prst="line">
            <a:avLst/>
          </a:prstGeom>
          <a:ln w="31750" cap="rnd">
            <a:solidFill>
              <a:srgbClr val="0070C0"/>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2A3F7E0-0D4D-4BD6-A7A6-8482A59A6AA3}"/>
              </a:ext>
            </a:extLst>
          </p:cNvPr>
          <p:cNvCxnSpPr>
            <a:cxnSpLocks/>
          </p:cNvCxnSpPr>
          <p:nvPr/>
        </p:nvCxnSpPr>
        <p:spPr>
          <a:xfrm flipH="1" flipV="1">
            <a:off x="1937657" y="6090558"/>
            <a:ext cx="1164772" cy="92528"/>
          </a:xfrm>
          <a:prstGeom prst="line">
            <a:avLst/>
          </a:prstGeom>
          <a:ln w="31750" cap="rnd">
            <a:solidFill>
              <a:srgbClr val="0070C0"/>
            </a:solidFill>
            <a:tailEnd type="non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1D03B84-91C5-4C16-A1ED-6250E5FF10D9}"/>
              </a:ext>
            </a:extLst>
          </p:cNvPr>
          <p:cNvSpPr txBox="1">
            <a:spLocks noChangeArrowheads="1"/>
          </p:cNvSpPr>
          <p:nvPr/>
        </p:nvSpPr>
        <p:spPr bwMode="auto">
          <a:xfrm>
            <a:off x="74612" y="6604084"/>
            <a:ext cx="2860374" cy="253916"/>
          </a:xfrm>
          <a:prstGeom prst="rect">
            <a:avLst/>
          </a:prstGeom>
          <a:solidFill>
            <a:schemeClr val="bg1"/>
          </a:solid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050" dirty="0">
                <a:solidFill>
                  <a:srgbClr val="7030A0"/>
                </a:solidFill>
              </a:rPr>
              <a:t>Vesper SI-9173 picture courtesy of Leonardo DRS</a:t>
            </a:r>
          </a:p>
        </p:txBody>
      </p:sp>
    </p:spTree>
    <p:extLst>
      <p:ext uri="{BB962C8B-B14F-4D97-AF65-F5344CB8AC3E}">
        <p14:creationId xmlns:p14="http://schemas.microsoft.com/office/powerpoint/2010/main" val="118987708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10590212" y="838200"/>
            <a:ext cx="1598613" cy="3810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 name="Title 1"/>
          <p:cNvSpPr>
            <a:spLocks noGrp="1"/>
          </p:cNvSpPr>
          <p:nvPr>
            <p:ph type="title"/>
          </p:nvPr>
        </p:nvSpPr>
        <p:spPr/>
        <p:txBody>
          <a:bodyPr/>
          <a:lstStyle/>
          <a:p>
            <a:pPr>
              <a:lnSpc>
                <a:spcPct val="100000"/>
              </a:lnSpc>
            </a:pPr>
            <a:r>
              <a:rPr lang="en-US" sz="2400" dirty="0">
                <a:solidFill>
                  <a:schemeClr val="tx1"/>
                </a:solidFill>
              </a:rPr>
              <a:t>Switch Slot Profiles with VITA 66.x and 67.x Optical and/or Coax </a:t>
            </a:r>
          </a:p>
        </p:txBody>
      </p:sp>
      <p:sp>
        <p:nvSpPr>
          <p:cNvPr id="5" name="Content Placeholder 4"/>
          <p:cNvSpPr>
            <a:spLocks noGrp="1"/>
          </p:cNvSpPr>
          <p:nvPr>
            <p:ph idx="1"/>
          </p:nvPr>
        </p:nvSpPr>
        <p:spPr>
          <a:xfrm>
            <a:off x="303213" y="1289304"/>
            <a:ext cx="3429000" cy="4828032"/>
          </a:xfrm>
        </p:spPr>
        <p:txBody>
          <a:bodyPr/>
          <a:lstStyle/>
          <a:p>
            <a:r>
              <a:rPr lang="en-US" sz="1600" dirty="0"/>
              <a:t>All the OpenVPX Switch Slot Profiles with optical/coax</a:t>
            </a:r>
          </a:p>
          <a:p>
            <a:pPr>
              <a:spcBef>
                <a:spcPts val="1800"/>
              </a:spcBef>
            </a:pPr>
            <a:r>
              <a:rPr lang="en-US" sz="1600" dirty="0"/>
              <a:t>There is also one Switch Slot Profile on slide that does not have optical/coax</a:t>
            </a:r>
          </a:p>
        </p:txBody>
      </p:sp>
      <p:sp>
        <p:nvSpPr>
          <p:cNvPr id="4" name="Rectangle 3">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1510978723"/>
              </p:ext>
            </p:extLst>
          </p:nvPr>
        </p:nvGraphicFramePr>
        <p:xfrm>
          <a:off x="3703813" y="441325"/>
          <a:ext cx="8297862" cy="5959475"/>
        </p:xfrm>
        <a:graphic>
          <a:graphicData uri="http://schemas.openxmlformats.org/presentationml/2006/ole">
            <mc:AlternateContent xmlns:mc="http://schemas.openxmlformats.org/markup-compatibility/2006">
              <mc:Choice xmlns:v="urn:schemas-microsoft-com:vml" Requires="v">
                <p:oleObj spid="_x0000_s295879" name="Visio" r:id="rId5" imgW="8298074" imgH="5958998" progId="Visio.Drawing.11">
                  <p:embed/>
                </p:oleObj>
              </mc:Choice>
              <mc:Fallback>
                <p:oleObj name="Visio" r:id="rId5" imgW="8298074" imgH="5958998" progId="Visio.Drawing.11">
                  <p:embed/>
                  <p:pic>
                    <p:nvPicPr>
                      <p:cNvPr id="0" name=""/>
                      <p:cNvPicPr>
                        <a:picLocks noChangeAspect="1" noChangeArrowheads="1"/>
                      </p:cNvPicPr>
                      <p:nvPr/>
                    </p:nvPicPr>
                    <p:blipFill>
                      <a:blip r:embed="rId6"/>
                      <a:srcRect/>
                      <a:stretch>
                        <a:fillRect/>
                      </a:stretch>
                    </p:blipFill>
                    <p:spPr bwMode="auto">
                      <a:xfrm>
                        <a:off x="3703813" y="441325"/>
                        <a:ext cx="8297862" cy="595947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8408631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019214" cy="813816"/>
          </a:xfrm>
        </p:spPr>
        <p:txBody>
          <a:bodyPr/>
          <a:lstStyle/>
          <a:p>
            <a:pPr>
              <a:lnSpc>
                <a:spcPct val="100000"/>
              </a:lnSpc>
            </a:pPr>
            <a:r>
              <a:rPr lang="en-US" sz="2400" dirty="0">
                <a:solidFill>
                  <a:schemeClr val="tx1"/>
                </a:solidFill>
              </a:rPr>
              <a:t>3U Control Plane Switch Slot Profile with UTPs, TPs and Optical</a:t>
            </a:r>
          </a:p>
        </p:txBody>
      </p:sp>
      <p:sp>
        <p:nvSpPr>
          <p:cNvPr id="3" name="Content Placeholder 2"/>
          <p:cNvSpPr>
            <a:spLocks noGrp="1"/>
          </p:cNvSpPr>
          <p:nvPr>
            <p:ph idx="1"/>
          </p:nvPr>
        </p:nvSpPr>
        <p:spPr>
          <a:xfrm>
            <a:off x="4722812" y="1066800"/>
            <a:ext cx="7364439" cy="5181600"/>
          </a:xfrm>
        </p:spPr>
        <p:txBody>
          <a:bodyPr/>
          <a:lstStyle/>
          <a:p>
            <a:pPr marL="171450" indent="-171450">
              <a:lnSpc>
                <a:spcPct val="100000"/>
              </a:lnSpc>
              <a:tabLst>
                <a:tab pos="1085850" algn="l"/>
              </a:tabLst>
            </a:pPr>
            <a:r>
              <a:rPr lang="en-US" sz="1600" dirty="0"/>
              <a:t>SLT3‑SWH‑10U7T1E-14.8.2-n and</a:t>
            </a:r>
            <a:br>
              <a:rPr lang="en-US" sz="1600" dirty="0"/>
            </a:br>
            <a:r>
              <a:rPr lang="en-US" sz="1600" dirty="0"/>
              <a:t>SLT3‑SWH‑10U7T1J-14.8.1-n</a:t>
            </a:r>
          </a:p>
          <a:p>
            <a:pPr marL="473202" lvl="1" indent="-171450">
              <a:lnSpc>
                <a:spcPct val="100000"/>
              </a:lnSpc>
              <a:tabLst>
                <a:tab pos="1143000" algn="l"/>
              </a:tabLst>
            </a:pPr>
            <a:r>
              <a:rPr lang="en-US" sz="1400" dirty="0"/>
              <a:t>The two Slot Profiles are the same except they can take the following P2B/J2B, respectively:</a:t>
            </a:r>
          </a:p>
          <a:p>
            <a:pPr marL="692658" lvl="2" indent="-171450">
              <a:lnSpc>
                <a:spcPct val="100000"/>
              </a:lnSpc>
              <a:tabLst>
                <a:tab pos="1143000" algn="l"/>
              </a:tabLst>
            </a:pPr>
            <a:r>
              <a:rPr lang="en-US" sz="1400" b="0" dirty="0">
                <a:hlinkClick r:id="rId4" action="ppaction://hlinksldjump"/>
              </a:rPr>
              <a:t>[VITA 66.4]</a:t>
            </a:r>
            <a:r>
              <a:rPr lang="en-US" sz="1400" b="0" dirty="0"/>
              <a:t>, </a:t>
            </a:r>
            <a:r>
              <a:rPr lang="en-US" sz="1400" b="0" dirty="0">
                <a:hlinkClick r:id="rId4" action="ppaction://hlinksldjump"/>
              </a:rPr>
              <a:t>[VITA 67.1]</a:t>
            </a:r>
            <a:r>
              <a:rPr lang="en-US" sz="1400" b="0" dirty="0"/>
              <a:t>, or </a:t>
            </a:r>
            <a:r>
              <a:rPr lang="en-US" sz="1400" b="0" dirty="0">
                <a:hlinkClick r:id="rId5" action="ppaction://hlinksldjump"/>
              </a:rPr>
              <a:t>[VITA 67.3A]</a:t>
            </a:r>
            <a:r>
              <a:rPr lang="en-US" sz="1400" b="0" dirty="0"/>
              <a:t> – 0.8” pitch</a:t>
            </a:r>
          </a:p>
          <a:p>
            <a:pPr marL="860425" lvl="3" indent="-176213">
              <a:lnSpc>
                <a:spcPct val="100000"/>
              </a:lnSpc>
              <a:spcBef>
                <a:spcPts val="100"/>
              </a:spcBef>
              <a:buFont typeface="Courier New" panose="02070309020205020404" pitchFamily="49" charset="0"/>
              <a:buChar char="o"/>
              <a:tabLst>
                <a:tab pos="1143000" algn="l"/>
              </a:tabLst>
            </a:pPr>
            <a:r>
              <a:rPr lang="en-US" b="0" dirty="0"/>
              <a:t>Note: Most VITA 65 backplanes are 1.0” pitch or larger</a:t>
            </a:r>
          </a:p>
          <a:p>
            <a:pPr marL="692658" lvl="2" indent="-171450">
              <a:lnSpc>
                <a:spcPct val="100000"/>
              </a:lnSpc>
              <a:tabLst>
                <a:tab pos="1143000" algn="l"/>
              </a:tabLst>
            </a:pPr>
            <a:r>
              <a:rPr lang="en-US" sz="1400" b="0" dirty="0">
                <a:hlinkClick r:id="rId4" action="ppaction://hlinksldjump"/>
              </a:rPr>
              <a:t>[VITA 67.3]</a:t>
            </a:r>
            <a:r>
              <a:rPr lang="en-US" sz="1400" b="0" dirty="0"/>
              <a:t> Type D – 1.0” pitch</a:t>
            </a:r>
          </a:p>
          <a:p>
            <a:pPr marL="171450" indent="-171450">
              <a:lnSpc>
                <a:spcPct val="100000"/>
              </a:lnSpc>
              <a:spcBef>
                <a:spcPts val="1800"/>
              </a:spcBef>
            </a:pPr>
            <a:r>
              <a:rPr lang="en-US" sz="1600" dirty="0"/>
              <a:t>10 UTPs intended for connections within backplane, things like:</a:t>
            </a:r>
          </a:p>
          <a:p>
            <a:pPr marL="473202" lvl="1" indent="-171450">
              <a:lnSpc>
                <a:spcPct val="100000"/>
              </a:lnSpc>
              <a:spcBef>
                <a:spcPts val="400"/>
              </a:spcBef>
            </a:pPr>
            <a:r>
              <a:rPr lang="en-US" sz="1400" dirty="0"/>
              <a:t>1000BASE-KX or 10GBASE-KR</a:t>
            </a:r>
          </a:p>
          <a:p>
            <a:pPr marL="171450" indent="-171450">
              <a:lnSpc>
                <a:spcPct val="100000"/>
              </a:lnSpc>
              <a:spcBef>
                <a:spcPts val="1800"/>
              </a:spcBef>
            </a:pPr>
            <a:r>
              <a:rPr lang="en-US" sz="1600" dirty="0"/>
              <a:t>  7 TPs intended for external connections, things like: </a:t>
            </a:r>
          </a:p>
          <a:p>
            <a:pPr marL="473202" lvl="1" indent="-171450">
              <a:lnSpc>
                <a:spcPct val="100000"/>
              </a:lnSpc>
              <a:spcBef>
                <a:spcPts val="400"/>
              </a:spcBef>
            </a:pPr>
            <a:r>
              <a:rPr lang="en-US" sz="1400" dirty="0"/>
              <a:t>1000BASE-T or 10GBASE-T</a:t>
            </a:r>
          </a:p>
          <a:p>
            <a:pPr marL="171450" indent="-171450">
              <a:lnSpc>
                <a:spcPct val="100000"/>
              </a:lnSpc>
              <a:spcBef>
                <a:spcPts val="1800"/>
              </a:spcBef>
            </a:pPr>
            <a:r>
              <a:rPr lang="en-US" sz="1600" dirty="0"/>
              <a:t>Optical in P2B, intended for things like:</a:t>
            </a:r>
          </a:p>
          <a:p>
            <a:pPr marL="473202" lvl="1" indent="-171450">
              <a:lnSpc>
                <a:spcPct val="100000"/>
              </a:lnSpc>
              <a:spcBef>
                <a:spcPts val="400"/>
              </a:spcBef>
            </a:pPr>
            <a:r>
              <a:rPr lang="en-US" sz="1400" dirty="0"/>
              <a:t>40GBASE-SR4</a:t>
            </a:r>
          </a:p>
          <a:p>
            <a:pPr marL="473202" lvl="1" indent="-171450">
              <a:lnSpc>
                <a:spcPct val="100000"/>
              </a:lnSpc>
              <a:spcBef>
                <a:spcPts val="100"/>
              </a:spcBef>
            </a:pPr>
            <a:r>
              <a:rPr lang="en-US" sz="1400" dirty="0"/>
              <a:t>10GBASE-SR, 1000BASE-SX</a:t>
            </a:r>
          </a:p>
        </p:txBody>
      </p:sp>
      <p:sp>
        <p:nvSpPr>
          <p:cNvPr id="9" name="Rectangle 8">
            <a:hlinkClick r:id="rId6"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281100579"/>
              </p:ext>
            </p:extLst>
          </p:nvPr>
        </p:nvGraphicFramePr>
        <p:xfrm>
          <a:off x="463550" y="3810000"/>
          <a:ext cx="4194175" cy="2416175"/>
        </p:xfrm>
        <a:graphic>
          <a:graphicData uri="http://schemas.openxmlformats.org/presentationml/2006/ole">
            <mc:AlternateContent xmlns:mc="http://schemas.openxmlformats.org/markup-compatibility/2006">
              <mc:Choice xmlns:v="urn:schemas-microsoft-com:vml" Requires="v">
                <p:oleObj spid="_x0000_s378764" name="Visio" r:id="rId7" imgW="4194192" imgH="2416176" progId="Visio.Drawing.11">
                  <p:embed/>
                </p:oleObj>
              </mc:Choice>
              <mc:Fallback>
                <p:oleObj name="Visio" r:id="rId7" imgW="4194192" imgH="2416176" progId="Visio.Drawing.11">
                  <p:embed/>
                  <p:pic>
                    <p:nvPicPr>
                      <p:cNvPr id="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550" y="3810000"/>
                        <a:ext cx="4194175"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397357400"/>
              </p:ext>
            </p:extLst>
          </p:nvPr>
        </p:nvGraphicFramePr>
        <p:xfrm>
          <a:off x="455613" y="1143000"/>
          <a:ext cx="4194175" cy="2416175"/>
        </p:xfrm>
        <a:graphic>
          <a:graphicData uri="http://schemas.openxmlformats.org/presentationml/2006/ole">
            <mc:AlternateContent xmlns:mc="http://schemas.openxmlformats.org/markup-compatibility/2006">
              <mc:Choice xmlns:v="urn:schemas-microsoft-com:vml" Requires="v">
                <p:oleObj spid="_x0000_s378765" name="Visio" r:id="rId9" imgW="4194192" imgH="2416176" progId="Visio.Drawing.11">
                  <p:embed/>
                </p:oleObj>
              </mc:Choice>
              <mc:Fallback>
                <p:oleObj name="Visio" r:id="rId9" imgW="4194192" imgH="2416176" progId="Visio.Drawing.11">
                  <p:embed/>
                  <p:pic>
                    <p:nvPicPr>
                      <p:cNvPr id="0"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5613" y="1143000"/>
                        <a:ext cx="4194175"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0915132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019214" cy="813816"/>
          </a:xfrm>
        </p:spPr>
        <p:txBody>
          <a:bodyPr/>
          <a:lstStyle/>
          <a:p>
            <a:pPr>
              <a:lnSpc>
                <a:spcPct val="100000"/>
              </a:lnSpc>
            </a:pPr>
            <a:r>
              <a:rPr lang="en-US" sz="2400" dirty="0">
                <a:solidFill>
                  <a:schemeClr val="tx1"/>
                </a:solidFill>
              </a:rPr>
              <a:t>3U Control Plane Switch Slot Profiles and Stacking Ports</a:t>
            </a:r>
          </a:p>
        </p:txBody>
      </p:sp>
      <p:sp>
        <p:nvSpPr>
          <p:cNvPr id="3" name="Content Placeholder 2"/>
          <p:cNvSpPr>
            <a:spLocks noGrp="1"/>
          </p:cNvSpPr>
          <p:nvPr>
            <p:ph idx="1"/>
          </p:nvPr>
        </p:nvSpPr>
        <p:spPr>
          <a:xfrm>
            <a:off x="4722813" y="1066800"/>
            <a:ext cx="7239000" cy="3505200"/>
          </a:xfrm>
        </p:spPr>
        <p:txBody>
          <a:bodyPr/>
          <a:lstStyle/>
          <a:p>
            <a:pPr marL="171450" lvl="0" indent="-171450">
              <a:lnSpc>
                <a:spcPct val="100000"/>
              </a:lnSpc>
              <a:tabLst>
                <a:tab pos="1085850" algn="l"/>
              </a:tabLst>
            </a:pPr>
            <a:r>
              <a:rPr lang="en-US" sz="1600" dirty="0">
                <a:solidFill>
                  <a:srgbClr val="000000"/>
                </a:solidFill>
              </a:rPr>
              <a:t>SLT3‑SWH‑10U7T1E-14.8.2-n and</a:t>
            </a:r>
            <a:br>
              <a:rPr lang="en-US" sz="1600" dirty="0">
                <a:solidFill>
                  <a:srgbClr val="000000"/>
                </a:solidFill>
              </a:rPr>
            </a:br>
            <a:r>
              <a:rPr lang="en-US" sz="1600" dirty="0">
                <a:solidFill>
                  <a:srgbClr val="000000"/>
                </a:solidFill>
              </a:rPr>
              <a:t>SLT3‑SWH‑10U7T1J-14.8.1-n</a:t>
            </a:r>
          </a:p>
          <a:p>
            <a:pPr marL="171450" indent="-171450">
              <a:lnSpc>
                <a:spcPct val="100000"/>
              </a:lnSpc>
            </a:pPr>
            <a:r>
              <a:rPr lang="en-US" sz="1600" dirty="0"/>
              <a:t>When it is intended that optical connections be used to connect to other switches; it would make sense to have the optical ports connect to stacking ports, on the switches, located on the Plug-In Modules </a:t>
            </a:r>
          </a:p>
          <a:p>
            <a:pPr marL="473202" lvl="1" indent="-171450">
              <a:lnSpc>
                <a:spcPct val="100000"/>
              </a:lnSpc>
            </a:pPr>
            <a:r>
              <a:rPr lang="en-US" sz="1400" dirty="0"/>
              <a:t>This applies to all the Switch Slot Profiles with optical fiber connections</a:t>
            </a:r>
          </a:p>
        </p:txBody>
      </p:sp>
      <p:sp>
        <p:nvSpPr>
          <p:cNvPr id="7" name="Rectangle 6">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281100579"/>
              </p:ext>
            </p:extLst>
          </p:nvPr>
        </p:nvGraphicFramePr>
        <p:xfrm>
          <a:off x="463550" y="3810000"/>
          <a:ext cx="4194175" cy="2416175"/>
        </p:xfrm>
        <a:graphic>
          <a:graphicData uri="http://schemas.openxmlformats.org/presentationml/2006/ole">
            <mc:AlternateContent xmlns:mc="http://schemas.openxmlformats.org/markup-compatibility/2006">
              <mc:Choice xmlns:v="urn:schemas-microsoft-com:vml" Requires="v">
                <p:oleObj spid="_x0000_s383826" name="Visio" r:id="rId4" imgW="4194192" imgH="2416176" progId="Visio.Drawing.11">
                  <p:embed/>
                </p:oleObj>
              </mc:Choice>
              <mc:Fallback>
                <p:oleObj name="Visio" r:id="rId4" imgW="4194192" imgH="2416176" progId="Visio.Drawing.11">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550" y="3810000"/>
                        <a:ext cx="4194175"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397357400"/>
              </p:ext>
            </p:extLst>
          </p:nvPr>
        </p:nvGraphicFramePr>
        <p:xfrm>
          <a:off x="455613" y="1143000"/>
          <a:ext cx="4194175" cy="2416175"/>
        </p:xfrm>
        <a:graphic>
          <a:graphicData uri="http://schemas.openxmlformats.org/presentationml/2006/ole">
            <mc:AlternateContent xmlns:mc="http://schemas.openxmlformats.org/markup-compatibility/2006">
              <mc:Choice xmlns:v="urn:schemas-microsoft-com:vml" Requires="v">
                <p:oleObj spid="_x0000_s383827" name="Visio" r:id="rId6" imgW="4194192" imgH="2416176" progId="Visio.Drawing.11">
                  <p:embed/>
                </p:oleObj>
              </mc:Choice>
              <mc:Fallback>
                <p:oleObj name="Visio" r:id="rId6" imgW="4194192" imgH="2416176" progId="Visio.Drawing.11">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613" y="1143000"/>
                        <a:ext cx="4194175"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2317078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400" dirty="0">
                <a:solidFill>
                  <a:schemeClr val="tx1"/>
                </a:solidFill>
              </a:rPr>
              <a:t>3U Data Plane Switch Slot Profile with Optical</a:t>
            </a:r>
          </a:p>
        </p:txBody>
      </p:sp>
      <p:sp>
        <p:nvSpPr>
          <p:cNvPr id="3" name="Content Placeholder 2"/>
          <p:cNvSpPr>
            <a:spLocks noGrp="1"/>
          </p:cNvSpPr>
          <p:nvPr>
            <p:ph idx="1"/>
          </p:nvPr>
        </p:nvSpPr>
        <p:spPr>
          <a:xfrm>
            <a:off x="4722812" y="1066800"/>
            <a:ext cx="7364439" cy="5181600"/>
          </a:xfrm>
        </p:spPr>
        <p:txBody>
          <a:bodyPr/>
          <a:lstStyle/>
          <a:p>
            <a:pPr marL="171450" indent="-171450">
              <a:lnSpc>
                <a:spcPct val="100000"/>
              </a:lnSpc>
              <a:tabLst>
                <a:tab pos="1085850" algn="l"/>
              </a:tabLst>
            </a:pPr>
            <a:r>
              <a:rPr lang="en-US" sz="1600" dirty="0"/>
              <a:t>SLT3‑SWH‑6F1E-14.8.4-n and</a:t>
            </a:r>
            <a:br>
              <a:rPr lang="en-US" sz="1600" dirty="0"/>
            </a:br>
            <a:r>
              <a:rPr lang="en-US" sz="1600" dirty="0"/>
              <a:t>SLT3‑SWH‑6F1J-14.8.3-n</a:t>
            </a:r>
          </a:p>
          <a:p>
            <a:pPr marL="473202" lvl="1" indent="-171450">
              <a:lnSpc>
                <a:spcPct val="100000"/>
              </a:lnSpc>
              <a:tabLst>
                <a:tab pos="1143000" algn="l"/>
              </a:tabLst>
            </a:pPr>
            <a:r>
              <a:rPr lang="en-US" sz="1400" dirty="0"/>
              <a:t>The two Slot Profiles are the same except they can take the following P2B/J2B, respectively:</a:t>
            </a:r>
          </a:p>
          <a:p>
            <a:pPr marL="692658" lvl="2" indent="-171450">
              <a:lnSpc>
                <a:spcPct val="100000"/>
              </a:lnSpc>
              <a:spcBef>
                <a:spcPts val="200"/>
              </a:spcBef>
              <a:tabLst>
                <a:tab pos="1143000" algn="l"/>
              </a:tabLst>
            </a:pPr>
            <a:r>
              <a:rPr lang="en-US" sz="1400" b="0" dirty="0"/>
              <a:t>66.4, 67.1, or 67.3A – 0.8” pitch</a:t>
            </a:r>
          </a:p>
          <a:p>
            <a:pPr marL="692658" lvl="2" indent="-171450">
              <a:lnSpc>
                <a:spcPct val="100000"/>
              </a:lnSpc>
              <a:spcBef>
                <a:spcPts val="200"/>
              </a:spcBef>
              <a:tabLst>
                <a:tab pos="1143000" algn="l"/>
              </a:tabLst>
            </a:pPr>
            <a:r>
              <a:rPr lang="en-US" sz="1400" b="0" dirty="0"/>
              <a:t>67.3D – 1.0” pitch</a:t>
            </a:r>
          </a:p>
          <a:p>
            <a:pPr marL="473202" lvl="1" indent="-171450">
              <a:lnSpc>
                <a:spcPct val="100000"/>
              </a:lnSpc>
            </a:pPr>
            <a:r>
              <a:rPr lang="en-US" sz="1400" dirty="0"/>
              <a:t>Similar to SLT3-SWH-8F-14.4.2 except 2 less Data Plane FPs and fiber-optic added</a:t>
            </a:r>
          </a:p>
          <a:p>
            <a:pPr marL="171450" indent="-171450">
              <a:lnSpc>
                <a:spcPct val="100000"/>
              </a:lnSpc>
            </a:pPr>
            <a:r>
              <a:rPr lang="en-US" sz="1600" dirty="0"/>
              <a:t>Pairs of FPs repartitionable into mix of DFPs, FPs, TPs, and UTPs</a:t>
            </a:r>
          </a:p>
          <a:p>
            <a:pPr marL="473202" lvl="1" indent="-171450">
              <a:lnSpc>
                <a:spcPct val="100000"/>
              </a:lnSpc>
            </a:pPr>
            <a:r>
              <a:rPr lang="en-US" sz="1400" dirty="0"/>
              <a:t>For repartitioning options see tables on next slide </a:t>
            </a:r>
          </a:p>
          <a:p>
            <a:pPr marL="473202" lvl="1" indent="-171450">
              <a:lnSpc>
                <a:spcPct val="100000"/>
              </a:lnSpc>
            </a:pPr>
            <a:r>
              <a:rPr lang="en-US" sz="1400" dirty="0"/>
              <a:t>Intended for things like:</a:t>
            </a:r>
          </a:p>
          <a:p>
            <a:pPr marL="692658" lvl="2" indent="-171450">
              <a:lnSpc>
                <a:spcPct val="100000"/>
              </a:lnSpc>
              <a:spcBef>
                <a:spcPts val="100"/>
              </a:spcBef>
            </a:pPr>
            <a:r>
              <a:rPr lang="en-US" sz="1400" b="0" dirty="0"/>
              <a:t>PCIe Gen and 3 for all size pipes</a:t>
            </a:r>
          </a:p>
          <a:p>
            <a:pPr marL="692658" lvl="2" indent="-171450">
              <a:lnSpc>
                <a:spcPct val="100000"/>
              </a:lnSpc>
              <a:spcBef>
                <a:spcPts val="100"/>
              </a:spcBef>
            </a:pPr>
            <a:r>
              <a:rPr lang="en-US" sz="1400" b="0" dirty="0"/>
              <a:t>For UTPs: 1000BASE-KX, 10GBASE-KR</a:t>
            </a:r>
          </a:p>
          <a:p>
            <a:pPr marL="692658" lvl="2" indent="-171450">
              <a:lnSpc>
                <a:spcPct val="100000"/>
              </a:lnSpc>
              <a:spcBef>
                <a:spcPts val="100"/>
              </a:spcBef>
            </a:pPr>
            <a:r>
              <a:rPr lang="en-US" sz="1400" b="0" dirty="0"/>
              <a:t>For FPs: 10GBASE-KX4, 40GBASE-KR4</a:t>
            </a:r>
          </a:p>
          <a:p>
            <a:pPr marL="171450" indent="-171450">
              <a:lnSpc>
                <a:spcPct val="100000"/>
              </a:lnSpc>
            </a:pPr>
            <a:r>
              <a:rPr lang="en-US" sz="1600" dirty="0"/>
              <a:t>Optical in P2B, intended for things like:</a:t>
            </a:r>
          </a:p>
          <a:p>
            <a:pPr marL="473202" lvl="1" indent="-171450">
              <a:lnSpc>
                <a:spcPct val="100000"/>
              </a:lnSpc>
              <a:spcBef>
                <a:spcPts val="400"/>
              </a:spcBef>
            </a:pPr>
            <a:r>
              <a:rPr lang="en-US" sz="1400" dirty="0"/>
              <a:t>40GBASE-SR4</a:t>
            </a:r>
          </a:p>
          <a:p>
            <a:pPr marL="473202" lvl="1" indent="-171450">
              <a:lnSpc>
                <a:spcPct val="100000"/>
              </a:lnSpc>
              <a:spcBef>
                <a:spcPts val="100"/>
              </a:spcBef>
            </a:pPr>
            <a:r>
              <a:rPr lang="en-US" sz="1400" dirty="0"/>
              <a:t>10GBASE-SR, 1000BASE-SX</a:t>
            </a:r>
          </a:p>
        </p:txBody>
      </p:sp>
      <p:sp>
        <p:nvSpPr>
          <p:cNvPr id="7" name="Rectangle 6">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7673423"/>
              </p:ext>
            </p:extLst>
          </p:nvPr>
        </p:nvGraphicFramePr>
        <p:xfrm>
          <a:off x="455613" y="1143000"/>
          <a:ext cx="4194175" cy="2416175"/>
        </p:xfrm>
        <a:graphic>
          <a:graphicData uri="http://schemas.openxmlformats.org/presentationml/2006/ole">
            <mc:AlternateContent xmlns:mc="http://schemas.openxmlformats.org/markup-compatibility/2006">
              <mc:Choice xmlns:v="urn:schemas-microsoft-com:vml" Requires="v">
                <p:oleObj spid="_x0000_s384845" name="Visio" r:id="rId4" imgW="4194192" imgH="2416176" progId="Visio.Drawing.11">
                  <p:embed/>
                </p:oleObj>
              </mc:Choice>
              <mc:Fallback>
                <p:oleObj name="Visio" r:id="rId4" imgW="4194192" imgH="2416176" progId="Visio.Drawing.11">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13" y="1143000"/>
                        <a:ext cx="4194175"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983844557"/>
              </p:ext>
            </p:extLst>
          </p:nvPr>
        </p:nvGraphicFramePr>
        <p:xfrm>
          <a:off x="455613" y="3810000"/>
          <a:ext cx="4194175" cy="2416175"/>
        </p:xfrm>
        <a:graphic>
          <a:graphicData uri="http://schemas.openxmlformats.org/presentationml/2006/ole">
            <mc:AlternateContent xmlns:mc="http://schemas.openxmlformats.org/markup-compatibility/2006">
              <mc:Choice xmlns:v="urn:schemas-microsoft-com:vml" Requires="v">
                <p:oleObj spid="_x0000_s384846" name="Visio" r:id="rId6" imgW="4194192" imgH="2416176" progId="Visio.Drawing.11">
                  <p:embed/>
                </p:oleObj>
              </mc:Choice>
              <mc:Fallback>
                <p:oleObj name="Visio" r:id="rId6" imgW="4194192" imgH="2416176" progId="Visio.Drawing.11">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613" y="3810000"/>
                        <a:ext cx="4194175"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8110366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167" y="76200"/>
            <a:ext cx="10730229" cy="813816"/>
          </a:xfrm>
        </p:spPr>
        <p:txBody>
          <a:bodyPr/>
          <a:lstStyle/>
          <a:p>
            <a:r>
              <a:rPr lang="en-US" sz="2300" dirty="0">
                <a:solidFill>
                  <a:schemeClr val="tx1"/>
                </a:solidFill>
              </a:rPr>
              <a:t>Repartitioning of Data Plane FPs of SLT3‑SWH‑6F1E-14.8.4-n and SLT3‑SWH‑6F1J-14.8.3-n</a:t>
            </a:r>
          </a:p>
        </p:txBody>
      </p:sp>
      <p:sp>
        <p:nvSpPr>
          <p:cNvPr id="3" name="Content Placeholder 2"/>
          <p:cNvSpPr>
            <a:spLocks noGrp="1"/>
          </p:cNvSpPr>
          <p:nvPr>
            <p:ph idx="1"/>
          </p:nvPr>
        </p:nvSpPr>
        <p:spPr>
          <a:xfrm>
            <a:off x="303212" y="3581400"/>
            <a:ext cx="8025818" cy="2743200"/>
          </a:xfrm>
        </p:spPr>
        <p:txBody>
          <a:bodyPr/>
          <a:lstStyle/>
          <a:p>
            <a:pPr marL="169863" indent="-169863">
              <a:lnSpc>
                <a:spcPct val="100000"/>
              </a:lnSpc>
            </a:pPr>
            <a:r>
              <a:rPr lang="en-US" sz="1600" dirty="0"/>
              <a:t>Pairs of Data Plane FPs may be repartitioned as shown</a:t>
            </a:r>
          </a:p>
          <a:p>
            <a:pPr marL="400050" lvl="1" indent="-169863">
              <a:lnSpc>
                <a:spcPct val="100000"/>
              </a:lnSpc>
            </a:pPr>
            <a:r>
              <a:rPr lang="en-US" sz="1400" dirty="0"/>
              <a:t>This is the same as repartitioning of Data Plane of SLT3‑PAY‑2F2U‑14.2.3 </a:t>
            </a:r>
          </a:p>
          <a:p>
            <a:pPr marL="569913" lvl="2" indent="-109538">
              <a:lnSpc>
                <a:spcPct val="100000"/>
              </a:lnSpc>
              <a:spcBef>
                <a:spcPts val="200"/>
              </a:spcBef>
            </a:pPr>
            <a:r>
              <a:rPr lang="en-US" sz="1400" b="0" dirty="0"/>
              <a:t>In </a:t>
            </a:r>
            <a:r>
              <a:rPr lang="en-US" sz="1400" b="0" dirty="0">
                <a:hlinkClick r:id="rId3" action="ppaction://hlinksldjump"/>
              </a:rPr>
              <a:t>[VITA 65.0]</a:t>
            </a:r>
            <a:r>
              <a:rPr lang="en-US" sz="1400" b="0" dirty="0"/>
              <a:t> see Table 6.2.4.1-2 </a:t>
            </a:r>
          </a:p>
          <a:p>
            <a:pPr marL="400050" lvl="1" indent="-169863">
              <a:lnSpc>
                <a:spcPct val="100000"/>
              </a:lnSpc>
            </a:pPr>
            <a:r>
              <a:rPr lang="en-US" sz="1400" dirty="0"/>
              <a:t>Table also applies to the pairs DP04, DP03 and DP06, DP05</a:t>
            </a:r>
          </a:p>
          <a:p>
            <a:pPr marL="169863" indent="-169863">
              <a:lnSpc>
                <a:spcPct val="100000"/>
              </a:lnSpc>
            </a:pPr>
            <a:r>
              <a:rPr lang="en-US" sz="1600" dirty="0"/>
              <a:t>Each FP may be repartitioned into UTPs and TPs as shown</a:t>
            </a:r>
          </a:p>
          <a:p>
            <a:pPr marL="400050" lvl="1" indent="-169863">
              <a:lnSpc>
                <a:spcPct val="100000"/>
              </a:lnSpc>
            </a:pPr>
            <a:r>
              <a:rPr lang="en-US" sz="1400" dirty="0"/>
              <a:t>This is the same as repartitioning of Data Plane of SLT3-SWH-8F-14.4.2 </a:t>
            </a:r>
          </a:p>
          <a:p>
            <a:pPr marL="569913" lvl="2" indent="-109538">
              <a:lnSpc>
                <a:spcPct val="100000"/>
              </a:lnSpc>
              <a:spcBef>
                <a:spcPts val="200"/>
              </a:spcBef>
            </a:pPr>
            <a:r>
              <a:rPr lang="en-US" sz="1400" b="0" dirty="0"/>
              <a:t>In </a:t>
            </a:r>
            <a:r>
              <a:rPr lang="en-US" sz="1400" b="0" dirty="0">
                <a:hlinkClick r:id="rId3" action="ppaction://hlinksldjump"/>
              </a:rPr>
              <a:t>[VITA 65.0]</a:t>
            </a:r>
            <a:r>
              <a:rPr lang="en-US" sz="1400" b="0" dirty="0"/>
              <a:t> see Table 6.2.4.1-1 </a:t>
            </a:r>
          </a:p>
          <a:p>
            <a:pPr marL="169863" indent="-169863">
              <a:lnSpc>
                <a:spcPct val="100000"/>
              </a:lnSpc>
            </a:pPr>
            <a:r>
              <a:rPr lang="en-US" sz="1600" dirty="0"/>
              <a:t>Observation: In cases where repartitioning is supported, not all products will support all repartitioning options.</a:t>
            </a:r>
          </a:p>
        </p:txBody>
      </p:sp>
      <p:sp>
        <p:nvSpPr>
          <p:cNvPr id="11" name="Rectangle 10">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3642164295"/>
              </p:ext>
            </p:extLst>
          </p:nvPr>
        </p:nvGraphicFramePr>
        <p:xfrm>
          <a:off x="3351212" y="1143000"/>
          <a:ext cx="4194175" cy="2416175"/>
        </p:xfrm>
        <a:graphic>
          <a:graphicData uri="http://schemas.openxmlformats.org/presentationml/2006/ole">
            <mc:AlternateContent xmlns:mc="http://schemas.openxmlformats.org/markup-compatibility/2006">
              <mc:Choice xmlns:v="urn:schemas-microsoft-com:vml" Requires="v">
                <p:oleObj spid="_x0000_s301990" name="Visio" r:id="rId5" imgW="4194192" imgH="2416176" progId="Visio.Drawing.11">
                  <p:embed/>
                </p:oleObj>
              </mc:Choice>
              <mc:Fallback>
                <p:oleObj name="Visio" r:id="rId5" imgW="4194192" imgH="2416176"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1212" y="1143000"/>
                        <a:ext cx="4194175"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12644" t="-358" r="12659" b="4044"/>
          <a:stretch/>
        </p:blipFill>
        <p:spPr bwMode="auto">
          <a:xfrm>
            <a:off x="8151813" y="990600"/>
            <a:ext cx="3879553" cy="3304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44"/>
          <p:cNvPicPr>
            <a:picLocks noChangeAspect="1" noChangeArrowheads="1"/>
          </p:cNvPicPr>
          <p:nvPr/>
        </p:nvPicPr>
        <p:blipFill rotWithShape="1">
          <a:blip r:embed="rId8">
            <a:extLst>
              <a:ext uri="{28A0092B-C50C-407E-A947-70E740481C1C}">
                <a14:useLocalDpi xmlns:a14="http://schemas.microsoft.com/office/drawing/2010/main" val="0"/>
              </a:ext>
            </a:extLst>
          </a:blip>
          <a:srcRect l="25697" r="25890" b="6528"/>
          <a:stretch/>
        </p:blipFill>
        <p:spPr bwMode="auto">
          <a:xfrm>
            <a:off x="9523412" y="4372815"/>
            <a:ext cx="2513272" cy="1875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bwMode="auto">
          <a:xfrm>
            <a:off x="5062781" y="1752600"/>
            <a:ext cx="3546231" cy="152400"/>
          </a:xfrm>
          <a:prstGeom prst="line">
            <a:avLst/>
          </a:prstGeom>
          <a:solidFill>
            <a:schemeClr val="accent1"/>
          </a:solidFill>
          <a:ln w="19050" cap="rnd" cmpd="sng" algn="ctr">
            <a:solidFill>
              <a:srgbClr val="0070C0"/>
            </a:solidFill>
            <a:prstDash val="solid"/>
            <a:round/>
            <a:headEnd type="none" w="sm" len="sm"/>
            <a:tailEnd type="none" w="sm" len="sm"/>
          </a:ln>
          <a:effectLst/>
        </p:spPr>
      </p:cxnSp>
      <p:cxnSp>
        <p:nvCxnSpPr>
          <p:cNvPr id="16" name="Straight Connector 15"/>
          <p:cNvCxnSpPr/>
          <p:nvPr/>
        </p:nvCxnSpPr>
        <p:spPr bwMode="auto">
          <a:xfrm>
            <a:off x="5062781" y="2209800"/>
            <a:ext cx="3546231" cy="2057400"/>
          </a:xfrm>
          <a:prstGeom prst="line">
            <a:avLst/>
          </a:prstGeom>
          <a:solidFill>
            <a:schemeClr val="accent1"/>
          </a:solidFill>
          <a:ln w="19050" cap="rnd" cmpd="sng" algn="ctr">
            <a:solidFill>
              <a:srgbClr val="0070C0"/>
            </a:solidFill>
            <a:prstDash val="solid"/>
            <a:round/>
            <a:headEnd type="none" w="sm" len="sm"/>
            <a:tailEnd type="none" w="sm" len="sm"/>
          </a:ln>
          <a:effectLst/>
        </p:spPr>
      </p:cxnSp>
      <p:sp>
        <p:nvSpPr>
          <p:cNvPr id="17" name="Freeform 16"/>
          <p:cNvSpPr/>
          <p:nvPr/>
        </p:nvSpPr>
        <p:spPr bwMode="auto">
          <a:xfrm>
            <a:off x="5069413" y="2774399"/>
            <a:ext cx="4516156" cy="2284520"/>
          </a:xfrm>
          <a:custGeom>
            <a:avLst/>
            <a:gdLst>
              <a:gd name="connsiteX0" fmla="*/ 0 w 4436146"/>
              <a:gd name="connsiteY0" fmla="*/ 124590 h 2397527"/>
              <a:gd name="connsiteX1" fmla="*/ 773321 w 4436146"/>
              <a:gd name="connsiteY1" fmla="*/ 187292 h 2397527"/>
              <a:gd name="connsiteX2" fmla="*/ 3135086 w 4436146"/>
              <a:gd name="connsiteY2" fmla="*/ 1906364 h 2397527"/>
              <a:gd name="connsiteX3" fmla="*/ 4436146 w 4436146"/>
              <a:gd name="connsiteY3" fmla="*/ 2397527 h 2397527"/>
              <a:gd name="connsiteX0" fmla="*/ 0 w 4436146"/>
              <a:gd name="connsiteY0" fmla="*/ 28426 h 2301363"/>
              <a:gd name="connsiteX1" fmla="*/ 1310531 w 4436146"/>
              <a:gd name="connsiteY1" fmla="*/ 472128 h 2301363"/>
              <a:gd name="connsiteX2" fmla="*/ 3135086 w 4436146"/>
              <a:gd name="connsiteY2" fmla="*/ 1810200 h 2301363"/>
              <a:gd name="connsiteX3" fmla="*/ 4436146 w 4436146"/>
              <a:gd name="connsiteY3" fmla="*/ 2301363 h 2301363"/>
              <a:gd name="connsiteX0" fmla="*/ 0 w 4436146"/>
              <a:gd name="connsiteY0" fmla="*/ 24901 h 2297838"/>
              <a:gd name="connsiteX1" fmla="*/ 1310531 w 4436146"/>
              <a:gd name="connsiteY1" fmla="*/ 468603 h 2297838"/>
              <a:gd name="connsiteX2" fmla="*/ 3135086 w 4436146"/>
              <a:gd name="connsiteY2" fmla="*/ 1806675 h 2297838"/>
              <a:gd name="connsiteX3" fmla="*/ 4436146 w 4436146"/>
              <a:gd name="connsiteY3" fmla="*/ 2297838 h 2297838"/>
              <a:gd name="connsiteX0" fmla="*/ 0 w 4436146"/>
              <a:gd name="connsiteY0" fmla="*/ 153 h 2273090"/>
              <a:gd name="connsiteX1" fmla="*/ 1310531 w 4436146"/>
              <a:gd name="connsiteY1" fmla="*/ 443855 h 2273090"/>
              <a:gd name="connsiteX2" fmla="*/ 3135086 w 4436146"/>
              <a:gd name="connsiteY2" fmla="*/ 1781927 h 2273090"/>
              <a:gd name="connsiteX3" fmla="*/ 4436146 w 4436146"/>
              <a:gd name="connsiteY3" fmla="*/ 2273090 h 2273090"/>
              <a:gd name="connsiteX0" fmla="*/ 0 w 4516156"/>
              <a:gd name="connsiteY0" fmla="*/ 153 h 2284520"/>
              <a:gd name="connsiteX1" fmla="*/ 1310531 w 4516156"/>
              <a:gd name="connsiteY1" fmla="*/ 443855 h 2284520"/>
              <a:gd name="connsiteX2" fmla="*/ 3135086 w 4516156"/>
              <a:gd name="connsiteY2" fmla="*/ 1781927 h 2284520"/>
              <a:gd name="connsiteX3" fmla="*/ 4516156 w 4516156"/>
              <a:gd name="connsiteY3" fmla="*/ 2284520 h 2284520"/>
            </a:gdLst>
            <a:ahLst/>
            <a:cxnLst>
              <a:cxn ang="0">
                <a:pos x="connsiteX0" y="connsiteY0"/>
              </a:cxn>
              <a:cxn ang="0">
                <a:pos x="connsiteX1" y="connsiteY1"/>
              </a:cxn>
              <a:cxn ang="0">
                <a:pos x="connsiteX2" y="connsiteY2"/>
              </a:cxn>
              <a:cxn ang="0">
                <a:pos x="connsiteX3" y="connsiteY3"/>
              </a:cxn>
            </a:cxnLst>
            <a:rect l="l" t="t" r="r" b="b"/>
            <a:pathLst>
              <a:path w="4516156" h="2284520">
                <a:moveTo>
                  <a:pt x="0" y="153"/>
                </a:moveTo>
                <a:cubicBezTo>
                  <a:pt x="399723" y="-6487"/>
                  <a:pt x="963277" y="204043"/>
                  <a:pt x="1310531" y="443855"/>
                </a:cubicBezTo>
                <a:cubicBezTo>
                  <a:pt x="1657785" y="683667"/>
                  <a:pt x="2600815" y="1475150"/>
                  <a:pt x="3135086" y="1781927"/>
                </a:cubicBezTo>
                <a:cubicBezTo>
                  <a:pt x="3669357" y="2088705"/>
                  <a:pt x="4170861" y="2223124"/>
                  <a:pt x="4516156" y="2284520"/>
                </a:cubicBezTo>
              </a:path>
            </a:pathLst>
          </a:custGeom>
          <a:noFill/>
          <a:ln w="19050" cap="rnd" cmpd="sng" algn="ctr">
            <a:solidFill>
              <a:srgbClr val="0070C0"/>
            </a:solidFill>
            <a:prstDash val="solid"/>
            <a:round/>
            <a:headEnd type="none" w="sm" len="sm"/>
            <a:tailEnd type="none" w="sm" len="sm"/>
          </a:ln>
          <a:effectLst/>
        </p:spPr>
        <p:txBody>
          <a:bodyPr rtlCol="0" anchor="ctr"/>
          <a:lstStyle/>
          <a:p>
            <a:pPr algn="ctr"/>
            <a:endParaRPr lang="en-US" dirty="0"/>
          </a:p>
        </p:txBody>
      </p:sp>
      <p:sp>
        <p:nvSpPr>
          <p:cNvPr id="18" name="Freeform 17"/>
          <p:cNvSpPr/>
          <p:nvPr/>
        </p:nvSpPr>
        <p:spPr bwMode="auto">
          <a:xfrm>
            <a:off x="5090314" y="2983557"/>
            <a:ext cx="4504073" cy="3234363"/>
          </a:xfrm>
          <a:custGeom>
            <a:avLst/>
            <a:gdLst>
              <a:gd name="connsiteX0" fmla="*/ 72948 w 4577021"/>
              <a:gd name="connsiteY0" fmla="*/ 193135 h 3449025"/>
              <a:gd name="connsiteX1" fmla="*/ 527535 w 4577021"/>
              <a:gd name="connsiteY1" fmla="*/ 240161 h 3449025"/>
              <a:gd name="connsiteX2" fmla="*/ 4002255 w 4577021"/>
              <a:gd name="connsiteY2" fmla="*/ 2570575 h 3449025"/>
              <a:gd name="connsiteX3" fmla="*/ 4211261 w 4577021"/>
              <a:gd name="connsiteY3" fmla="*/ 3338671 h 3449025"/>
              <a:gd name="connsiteX4" fmla="*/ 4577021 w 4577021"/>
              <a:gd name="connsiteY4" fmla="*/ 3427498 h 3449025"/>
              <a:gd name="connsiteX0" fmla="*/ 0 w 4504073"/>
              <a:gd name="connsiteY0" fmla="*/ 115549 h 3371439"/>
              <a:gd name="connsiteX1" fmla="*/ 454587 w 4504073"/>
              <a:gd name="connsiteY1" fmla="*/ 162575 h 3371439"/>
              <a:gd name="connsiteX2" fmla="*/ 3929307 w 4504073"/>
              <a:gd name="connsiteY2" fmla="*/ 2492989 h 3371439"/>
              <a:gd name="connsiteX3" fmla="*/ 4138313 w 4504073"/>
              <a:gd name="connsiteY3" fmla="*/ 3261085 h 3371439"/>
              <a:gd name="connsiteX4" fmla="*/ 4504073 w 4504073"/>
              <a:gd name="connsiteY4" fmla="*/ 3349912 h 3371439"/>
              <a:gd name="connsiteX0" fmla="*/ 0 w 4504073"/>
              <a:gd name="connsiteY0" fmla="*/ 0 h 3255890"/>
              <a:gd name="connsiteX1" fmla="*/ 1456617 w 4504073"/>
              <a:gd name="connsiteY1" fmla="*/ 713776 h 3255890"/>
              <a:gd name="connsiteX2" fmla="*/ 3929307 w 4504073"/>
              <a:gd name="connsiteY2" fmla="*/ 2377440 h 3255890"/>
              <a:gd name="connsiteX3" fmla="*/ 4138313 w 4504073"/>
              <a:gd name="connsiteY3" fmla="*/ 3145536 h 3255890"/>
              <a:gd name="connsiteX4" fmla="*/ 4504073 w 4504073"/>
              <a:gd name="connsiteY4" fmla="*/ 3234363 h 3255890"/>
              <a:gd name="connsiteX0" fmla="*/ 0 w 4504073"/>
              <a:gd name="connsiteY0" fmla="*/ 0 h 3255890"/>
              <a:gd name="connsiteX1" fmla="*/ 1959537 w 4504073"/>
              <a:gd name="connsiteY1" fmla="*/ 1022386 h 3255890"/>
              <a:gd name="connsiteX2" fmla="*/ 3929307 w 4504073"/>
              <a:gd name="connsiteY2" fmla="*/ 2377440 h 3255890"/>
              <a:gd name="connsiteX3" fmla="*/ 4138313 w 4504073"/>
              <a:gd name="connsiteY3" fmla="*/ 3145536 h 3255890"/>
              <a:gd name="connsiteX4" fmla="*/ 4504073 w 4504073"/>
              <a:gd name="connsiteY4" fmla="*/ 3234363 h 3255890"/>
              <a:gd name="connsiteX0" fmla="*/ 0 w 4504073"/>
              <a:gd name="connsiteY0" fmla="*/ 0 h 3265972"/>
              <a:gd name="connsiteX1" fmla="*/ 1959537 w 4504073"/>
              <a:gd name="connsiteY1" fmla="*/ 1022386 h 3265972"/>
              <a:gd name="connsiteX2" fmla="*/ 3689277 w 4504073"/>
              <a:gd name="connsiteY2" fmla="*/ 2186940 h 3265972"/>
              <a:gd name="connsiteX3" fmla="*/ 4138313 w 4504073"/>
              <a:gd name="connsiteY3" fmla="*/ 3145536 h 3265972"/>
              <a:gd name="connsiteX4" fmla="*/ 4504073 w 4504073"/>
              <a:gd name="connsiteY4" fmla="*/ 3234363 h 3265972"/>
              <a:gd name="connsiteX0" fmla="*/ 0 w 4504073"/>
              <a:gd name="connsiteY0" fmla="*/ 0 h 3265972"/>
              <a:gd name="connsiteX1" fmla="*/ 1959537 w 4504073"/>
              <a:gd name="connsiteY1" fmla="*/ 1022386 h 3265972"/>
              <a:gd name="connsiteX2" fmla="*/ 3689277 w 4504073"/>
              <a:gd name="connsiteY2" fmla="*/ 2186940 h 3265972"/>
              <a:gd name="connsiteX3" fmla="*/ 4138313 w 4504073"/>
              <a:gd name="connsiteY3" fmla="*/ 3145536 h 3265972"/>
              <a:gd name="connsiteX4" fmla="*/ 4504073 w 4504073"/>
              <a:gd name="connsiteY4" fmla="*/ 3234363 h 3265972"/>
              <a:gd name="connsiteX0" fmla="*/ 0 w 4504073"/>
              <a:gd name="connsiteY0" fmla="*/ 0 h 3238148"/>
              <a:gd name="connsiteX1" fmla="*/ 1959537 w 4504073"/>
              <a:gd name="connsiteY1" fmla="*/ 1022386 h 3238148"/>
              <a:gd name="connsiteX2" fmla="*/ 3689277 w 4504073"/>
              <a:gd name="connsiteY2" fmla="*/ 2186940 h 3238148"/>
              <a:gd name="connsiteX3" fmla="*/ 4138313 w 4504073"/>
              <a:gd name="connsiteY3" fmla="*/ 2966466 h 3238148"/>
              <a:gd name="connsiteX4" fmla="*/ 4504073 w 4504073"/>
              <a:gd name="connsiteY4" fmla="*/ 3234363 h 3238148"/>
              <a:gd name="connsiteX0" fmla="*/ 0 w 4504073"/>
              <a:gd name="connsiteY0" fmla="*/ 0 h 3234363"/>
              <a:gd name="connsiteX1" fmla="*/ 1959537 w 4504073"/>
              <a:gd name="connsiteY1" fmla="*/ 1022386 h 3234363"/>
              <a:gd name="connsiteX2" fmla="*/ 3689277 w 4504073"/>
              <a:gd name="connsiteY2" fmla="*/ 2186940 h 3234363"/>
              <a:gd name="connsiteX3" fmla="*/ 4138313 w 4504073"/>
              <a:gd name="connsiteY3" fmla="*/ 2966466 h 3234363"/>
              <a:gd name="connsiteX4" fmla="*/ 4504073 w 4504073"/>
              <a:gd name="connsiteY4" fmla="*/ 3234363 h 3234363"/>
              <a:gd name="connsiteX0" fmla="*/ 0 w 4504073"/>
              <a:gd name="connsiteY0" fmla="*/ 0 h 3234363"/>
              <a:gd name="connsiteX1" fmla="*/ 1959537 w 4504073"/>
              <a:gd name="connsiteY1" fmla="*/ 1022386 h 3234363"/>
              <a:gd name="connsiteX2" fmla="*/ 3689277 w 4504073"/>
              <a:gd name="connsiteY2" fmla="*/ 2186940 h 3234363"/>
              <a:gd name="connsiteX3" fmla="*/ 4138313 w 4504073"/>
              <a:gd name="connsiteY3" fmla="*/ 2966466 h 3234363"/>
              <a:gd name="connsiteX4" fmla="*/ 4504073 w 4504073"/>
              <a:gd name="connsiteY4" fmla="*/ 3234363 h 3234363"/>
              <a:gd name="connsiteX0" fmla="*/ 0 w 4504073"/>
              <a:gd name="connsiteY0" fmla="*/ 0 h 3234363"/>
              <a:gd name="connsiteX1" fmla="*/ 1875717 w 4504073"/>
              <a:gd name="connsiteY1" fmla="*/ 908086 h 3234363"/>
              <a:gd name="connsiteX2" fmla="*/ 3689277 w 4504073"/>
              <a:gd name="connsiteY2" fmla="*/ 2186940 h 3234363"/>
              <a:gd name="connsiteX3" fmla="*/ 4138313 w 4504073"/>
              <a:gd name="connsiteY3" fmla="*/ 2966466 h 3234363"/>
              <a:gd name="connsiteX4" fmla="*/ 4504073 w 4504073"/>
              <a:gd name="connsiteY4" fmla="*/ 3234363 h 3234363"/>
              <a:gd name="connsiteX0" fmla="*/ 0 w 4504073"/>
              <a:gd name="connsiteY0" fmla="*/ 0 h 3234363"/>
              <a:gd name="connsiteX1" fmla="*/ 1875717 w 4504073"/>
              <a:gd name="connsiteY1" fmla="*/ 908086 h 3234363"/>
              <a:gd name="connsiteX2" fmla="*/ 3689277 w 4504073"/>
              <a:gd name="connsiteY2" fmla="*/ 2186940 h 3234363"/>
              <a:gd name="connsiteX3" fmla="*/ 4138313 w 4504073"/>
              <a:gd name="connsiteY3" fmla="*/ 2966466 h 3234363"/>
              <a:gd name="connsiteX4" fmla="*/ 4504073 w 4504073"/>
              <a:gd name="connsiteY4" fmla="*/ 3234363 h 3234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4073" h="3234363">
                <a:moveTo>
                  <a:pt x="0" y="0"/>
                </a:moveTo>
                <a:cubicBezTo>
                  <a:pt x="741861" y="118763"/>
                  <a:pt x="1337038" y="501686"/>
                  <a:pt x="1875717" y="908086"/>
                </a:cubicBezTo>
                <a:cubicBezTo>
                  <a:pt x="2414396" y="1314486"/>
                  <a:pt x="3312178" y="1843877"/>
                  <a:pt x="3689277" y="2186940"/>
                </a:cubicBezTo>
                <a:cubicBezTo>
                  <a:pt x="4066376" y="2530003"/>
                  <a:pt x="4002514" y="2791896"/>
                  <a:pt x="4138313" y="2966466"/>
                </a:cubicBezTo>
                <a:cubicBezTo>
                  <a:pt x="4274112" y="3141037"/>
                  <a:pt x="4292890" y="3181349"/>
                  <a:pt x="4504073" y="3234363"/>
                </a:cubicBezTo>
              </a:path>
            </a:pathLst>
          </a:custGeom>
          <a:noFill/>
          <a:ln w="19050" cap="rnd" cmpd="sng" algn="ctr">
            <a:solidFill>
              <a:srgbClr val="0070C0"/>
            </a:solidFill>
            <a:prstDash val="solid"/>
            <a:round/>
            <a:headEnd type="none" w="sm" len="sm"/>
            <a:tailEnd type="none" w="sm" len="sm"/>
          </a:ln>
          <a:effectLst/>
        </p:spPr>
        <p:txBody>
          <a:bodyPr rtlCol="0" anchor="ctr"/>
          <a:lstStyle/>
          <a:p>
            <a:pPr algn="ctr"/>
            <a:endParaRPr lang="en-US" dirty="0"/>
          </a:p>
        </p:txBody>
      </p:sp>
    </p:spTree>
    <p:extLst>
      <p:ext uri="{BB962C8B-B14F-4D97-AF65-F5344CB8AC3E}">
        <p14:creationId xmlns:p14="http://schemas.microsoft.com/office/powerpoint/2010/main" val="837661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a:t>Timeline VME, VXS, VPX, and OpenVPX Thru 2017</a:t>
            </a:r>
          </a:p>
        </p:txBody>
      </p:sp>
      <p:sp>
        <p:nvSpPr>
          <p:cNvPr id="3" name="Content Placeholder 2"/>
          <p:cNvSpPr>
            <a:spLocks noGrp="1"/>
          </p:cNvSpPr>
          <p:nvPr>
            <p:ph idx="1"/>
          </p:nvPr>
        </p:nvSpPr>
        <p:spPr>
          <a:xfrm>
            <a:off x="608012" y="1295400"/>
            <a:ext cx="10921187" cy="4828032"/>
          </a:xfrm>
        </p:spPr>
        <p:txBody>
          <a:bodyPr/>
          <a:lstStyle/>
          <a:p>
            <a:endParaRPr lang="en-US" dirty="0"/>
          </a:p>
          <a:p>
            <a:endParaRPr lang="en-US" dirty="0"/>
          </a:p>
        </p:txBody>
      </p:sp>
      <p:sp>
        <p:nvSpPr>
          <p:cNvPr id="5" name="Rectangle 4">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2" name="Content Placeholder 2"/>
          <p:cNvSpPr txBox="1">
            <a:spLocks/>
          </p:cNvSpPr>
          <p:nvPr/>
        </p:nvSpPr>
        <p:spPr>
          <a:xfrm>
            <a:off x="2158141" y="4876800"/>
            <a:ext cx="7872543" cy="1447800"/>
          </a:xfrm>
          <a:prstGeom prst="rect">
            <a:avLst/>
          </a:prstGeom>
        </p:spPr>
        <p:txBody>
          <a:bodyPr/>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173038" indent="-173038">
              <a:lnSpc>
                <a:spcPct val="100000"/>
              </a:lnSpc>
            </a:pPr>
            <a:r>
              <a:rPr lang="en-US" sz="1400" kern="0" dirty="0"/>
              <a:t>OpenVPX builds on VPX to add system thinking</a:t>
            </a:r>
          </a:p>
          <a:p>
            <a:pPr marL="474790" lvl="1" indent="-173038">
              <a:lnSpc>
                <a:spcPct val="100000"/>
              </a:lnSpc>
              <a:spcBef>
                <a:spcPts val="100"/>
              </a:spcBef>
            </a:pPr>
            <a:r>
              <a:rPr lang="en-US" sz="1200" b="0" kern="0" dirty="0"/>
              <a:t>VPX (VITA 46) has dot standards for each protocol and some others: VME, RapidIO, PCIe, Ethernet</a:t>
            </a:r>
          </a:p>
          <a:p>
            <a:pPr marL="474790" lvl="1" indent="-173038">
              <a:lnSpc>
                <a:spcPct val="100000"/>
              </a:lnSpc>
              <a:spcBef>
                <a:spcPts val="100"/>
              </a:spcBef>
            </a:pPr>
            <a:r>
              <a:rPr lang="en-US" sz="1200" b="0" kern="0" dirty="0"/>
              <a:t>OpenVPX has profiles which spell out how multiple protocols are to be used together</a:t>
            </a:r>
          </a:p>
          <a:p>
            <a:pPr marL="173038" indent="-173038">
              <a:lnSpc>
                <a:spcPct val="100000"/>
              </a:lnSpc>
              <a:spcBef>
                <a:spcPts val="600"/>
              </a:spcBef>
            </a:pPr>
            <a:r>
              <a:rPr lang="en-US" sz="1400" kern="0" dirty="0"/>
              <a:t>Not shown is the timeline for VITA 48 standards for cooling and packaging</a:t>
            </a:r>
          </a:p>
          <a:p>
            <a:pPr marL="173038" indent="-173038">
              <a:lnSpc>
                <a:spcPct val="100000"/>
              </a:lnSpc>
              <a:spcBef>
                <a:spcPts val="600"/>
              </a:spcBef>
            </a:pPr>
            <a:r>
              <a:rPr lang="en-US" sz="1400" kern="0" dirty="0"/>
              <a:t>Note with timeline: Products have frequently been available before the associated standards are all the way through the ANSI standardization process</a:t>
            </a:r>
          </a:p>
        </p:txBody>
      </p:sp>
      <p:graphicFrame>
        <p:nvGraphicFramePr>
          <p:cNvPr id="6" name="Object 5"/>
          <p:cNvGraphicFramePr>
            <a:graphicFrameLocks noChangeAspect="1"/>
          </p:cNvGraphicFramePr>
          <p:nvPr>
            <p:extLst>
              <p:ext uri="{D42A27DB-BD31-4B8C-83A1-F6EECF244321}">
                <p14:modId xmlns:p14="http://schemas.microsoft.com/office/powerpoint/2010/main" val="2421317895"/>
              </p:ext>
            </p:extLst>
          </p:nvPr>
        </p:nvGraphicFramePr>
        <p:xfrm>
          <a:off x="726281" y="974725"/>
          <a:ext cx="10736263" cy="3825875"/>
        </p:xfrm>
        <a:graphic>
          <a:graphicData uri="http://schemas.openxmlformats.org/presentationml/2006/ole">
            <mc:AlternateContent xmlns:mc="http://schemas.openxmlformats.org/markup-compatibility/2006">
              <mc:Choice xmlns:v="urn:schemas-microsoft-com:vml" Requires="v">
                <p:oleObj spid="_x0000_s401623" name="Visio" r:id="rId4" imgW="10736757" imgH="3825272" progId="Visio.Drawing.11">
                  <p:embed/>
                </p:oleObj>
              </mc:Choice>
              <mc:Fallback>
                <p:oleObj name="Visio" r:id="rId4" imgW="10736757" imgH="3825272" progId="Visio.Drawing.11">
                  <p:embed/>
                  <p:pic>
                    <p:nvPicPr>
                      <p:cNvPr id="0" name="Object 3"/>
                      <p:cNvPicPr>
                        <a:picLocks noChangeAspect="1" noChangeArrowheads="1"/>
                      </p:cNvPicPr>
                      <p:nvPr/>
                    </p:nvPicPr>
                    <p:blipFill>
                      <a:blip r:embed="rId5"/>
                      <a:srcRect/>
                      <a:stretch>
                        <a:fillRect/>
                      </a:stretch>
                    </p:blipFill>
                    <p:spPr bwMode="auto">
                      <a:xfrm>
                        <a:off x="726281" y="974725"/>
                        <a:ext cx="10736263" cy="3825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2808748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400" dirty="0">
                <a:solidFill>
                  <a:schemeClr val="tx1"/>
                </a:solidFill>
              </a:rPr>
              <a:t>3U Control and Data Plane Switch Slot Profile with Optical</a:t>
            </a:r>
          </a:p>
        </p:txBody>
      </p:sp>
      <p:sp>
        <p:nvSpPr>
          <p:cNvPr id="3" name="Content Placeholder 2"/>
          <p:cNvSpPr>
            <a:spLocks noGrp="1"/>
          </p:cNvSpPr>
          <p:nvPr>
            <p:ph idx="1"/>
          </p:nvPr>
        </p:nvSpPr>
        <p:spPr>
          <a:xfrm>
            <a:off x="4722812" y="1066800"/>
            <a:ext cx="7364439" cy="5050536"/>
          </a:xfrm>
        </p:spPr>
        <p:txBody>
          <a:bodyPr/>
          <a:lstStyle/>
          <a:p>
            <a:pPr marL="171450" indent="-171450">
              <a:lnSpc>
                <a:spcPct val="100000"/>
              </a:lnSpc>
            </a:pPr>
            <a:r>
              <a:rPr lang="en-US" sz="1600" dirty="0"/>
              <a:t>SLT3‑SWH‑4F1U7U1J-14.8.7</a:t>
            </a:r>
            <a:endParaRPr lang="en-US" sz="1600" dirty="0">
              <a:solidFill>
                <a:srgbClr val="C00000"/>
              </a:solidFill>
            </a:endParaRPr>
          </a:p>
          <a:p>
            <a:pPr marL="171450" indent="-171450">
              <a:lnSpc>
                <a:spcPct val="100000"/>
              </a:lnSpc>
            </a:pPr>
            <a:r>
              <a:rPr lang="en-US" sz="1600" dirty="0"/>
              <a:t>Similar to SLT3‑SWH‑4F8U1J-14.8.5-n, except 1 less Control Plane UTP</a:t>
            </a:r>
          </a:p>
          <a:p>
            <a:pPr marL="171450" indent="-171450">
              <a:lnSpc>
                <a:spcPct val="100000"/>
              </a:lnSpc>
            </a:pPr>
            <a:r>
              <a:rPr lang="en-US" sz="1600" dirty="0"/>
              <a:t>Control Plane within backplane – 7 UTPs </a:t>
            </a:r>
          </a:p>
          <a:p>
            <a:pPr marL="473202" lvl="1" indent="-171450">
              <a:lnSpc>
                <a:spcPct val="100000"/>
              </a:lnSpc>
            </a:pPr>
            <a:r>
              <a:rPr lang="en-US" sz="1400" dirty="0"/>
              <a:t>Module Profile will include following options:</a:t>
            </a:r>
          </a:p>
          <a:p>
            <a:pPr marL="692658" lvl="2" indent="-171450">
              <a:lnSpc>
                <a:spcPct val="100000"/>
              </a:lnSpc>
              <a:spcBef>
                <a:spcPts val="100"/>
              </a:spcBef>
            </a:pPr>
            <a:r>
              <a:rPr lang="en-US" sz="1400" b="0" dirty="0"/>
              <a:t>1000BASE-KX, or 10GBASE-KR</a:t>
            </a:r>
          </a:p>
          <a:p>
            <a:pPr marL="171450" indent="-171450">
              <a:lnSpc>
                <a:spcPct val="100000"/>
              </a:lnSpc>
            </a:pPr>
            <a:r>
              <a:rPr lang="en-US" sz="1600" dirty="0"/>
              <a:t>Data Plane – 4 FPs repartitionable into mix of DFPs, FPs, TPs, and UTPs </a:t>
            </a:r>
          </a:p>
          <a:p>
            <a:pPr marL="473202" lvl="1" indent="-171450">
              <a:lnSpc>
                <a:spcPct val="100000"/>
              </a:lnSpc>
            </a:pPr>
            <a:r>
              <a:rPr lang="en-US" sz="1400" dirty="0"/>
              <a:t>For repartitioning options see Data Plane of SLT3‑SWH‑6F1E-14.8.4-n</a:t>
            </a:r>
          </a:p>
          <a:p>
            <a:pPr marL="473202" lvl="1" indent="-171450">
              <a:lnSpc>
                <a:spcPct val="100000"/>
              </a:lnSpc>
            </a:pPr>
            <a:r>
              <a:rPr lang="en-US" sz="1400" dirty="0"/>
              <a:t>Intended for things like:</a:t>
            </a:r>
          </a:p>
          <a:p>
            <a:pPr marL="692658" lvl="2" indent="-171450">
              <a:lnSpc>
                <a:spcPct val="100000"/>
              </a:lnSpc>
              <a:spcBef>
                <a:spcPts val="100"/>
              </a:spcBef>
            </a:pPr>
            <a:r>
              <a:rPr lang="en-US" sz="1400" b="0" dirty="0"/>
              <a:t>PCIe Gen and 3 for all size pipes</a:t>
            </a:r>
          </a:p>
          <a:p>
            <a:pPr marL="692658" lvl="2" indent="-171450">
              <a:lnSpc>
                <a:spcPct val="100000"/>
              </a:lnSpc>
              <a:spcBef>
                <a:spcPts val="100"/>
              </a:spcBef>
            </a:pPr>
            <a:r>
              <a:rPr lang="en-US" sz="1400" b="0" dirty="0"/>
              <a:t>For UTPs: 1000BASE-KX, 10GBASE-KR</a:t>
            </a:r>
          </a:p>
          <a:p>
            <a:pPr marL="692658" lvl="2" indent="-171450">
              <a:lnSpc>
                <a:spcPct val="100000"/>
              </a:lnSpc>
              <a:spcBef>
                <a:spcPts val="100"/>
              </a:spcBef>
            </a:pPr>
            <a:r>
              <a:rPr lang="en-US" sz="1400" b="0" dirty="0"/>
              <a:t>For FPs: 10GBASE-KX4, 40GBASE-KR4</a:t>
            </a:r>
          </a:p>
          <a:p>
            <a:pPr marL="171450" indent="-171450">
              <a:lnSpc>
                <a:spcPct val="100000"/>
              </a:lnSpc>
            </a:pPr>
            <a:r>
              <a:rPr lang="en-US" sz="1600" dirty="0"/>
              <a:t>Optical in P2B, intended for things like:</a:t>
            </a:r>
          </a:p>
          <a:p>
            <a:pPr marL="473202" lvl="1" indent="-171450">
              <a:lnSpc>
                <a:spcPct val="100000"/>
              </a:lnSpc>
              <a:spcBef>
                <a:spcPts val="400"/>
              </a:spcBef>
            </a:pPr>
            <a:r>
              <a:rPr lang="en-US" sz="1400" dirty="0"/>
              <a:t>40GBASE-SR4</a:t>
            </a:r>
          </a:p>
          <a:p>
            <a:pPr marL="473202" lvl="1" indent="-171450">
              <a:lnSpc>
                <a:spcPct val="100000"/>
              </a:lnSpc>
              <a:spcBef>
                <a:spcPts val="100"/>
              </a:spcBef>
            </a:pPr>
            <a:r>
              <a:rPr lang="en-US" sz="1400" dirty="0"/>
              <a:t>10GBASE-SR, 1000BASE-SX</a:t>
            </a:r>
          </a:p>
        </p:txBody>
      </p:sp>
      <p:sp>
        <p:nvSpPr>
          <p:cNvPr id="7" name="Rectangle 6">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4234117610"/>
              </p:ext>
            </p:extLst>
          </p:nvPr>
        </p:nvGraphicFramePr>
        <p:xfrm>
          <a:off x="455613" y="1143000"/>
          <a:ext cx="4191000" cy="2414588"/>
        </p:xfrm>
        <a:graphic>
          <a:graphicData uri="http://schemas.openxmlformats.org/presentationml/2006/ole">
            <mc:AlternateContent xmlns:mc="http://schemas.openxmlformats.org/markup-compatibility/2006">
              <mc:Choice xmlns:v="urn:schemas-microsoft-com:vml" Requires="v">
                <p:oleObj spid="_x0000_s296875" name="Visio" r:id="rId4" imgW="5464789" imgH="3147666" progId="Visio.Drawing.11">
                  <p:embed/>
                </p:oleObj>
              </mc:Choice>
              <mc:Fallback>
                <p:oleObj name="Visio" r:id="rId4" imgW="5464789" imgH="3147666" progId="Visio.Drawing.11">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13" y="1143000"/>
                        <a:ext cx="4191000"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7652000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831802" cy="813816"/>
          </a:xfrm>
        </p:spPr>
        <p:txBody>
          <a:bodyPr/>
          <a:lstStyle/>
          <a:p>
            <a:pPr>
              <a:lnSpc>
                <a:spcPct val="100000"/>
              </a:lnSpc>
            </a:pPr>
            <a:r>
              <a:rPr lang="en-US" sz="2300" dirty="0">
                <a:solidFill>
                  <a:schemeClr val="tx1"/>
                </a:solidFill>
              </a:rPr>
              <a:t>3U Control and Data Plane Switch Slot Profile</a:t>
            </a:r>
          </a:p>
        </p:txBody>
      </p:sp>
      <p:sp>
        <p:nvSpPr>
          <p:cNvPr id="3" name="Content Placeholder 2"/>
          <p:cNvSpPr>
            <a:spLocks noGrp="1"/>
          </p:cNvSpPr>
          <p:nvPr>
            <p:ph idx="1"/>
          </p:nvPr>
        </p:nvSpPr>
        <p:spPr>
          <a:xfrm>
            <a:off x="4722812" y="1066800"/>
            <a:ext cx="7364439" cy="5050536"/>
          </a:xfrm>
        </p:spPr>
        <p:txBody>
          <a:bodyPr/>
          <a:lstStyle/>
          <a:p>
            <a:pPr marL="171450" indent="-171450">
              <a:lnSpc>
                <a:spcPct val="100000"/>
              </a:lnSpc>
            </a:pPr>
            <a:r>
              <a:rPr lang="en-US" sz="1600" dirty="0"/>
              <a:t>SLT3‑SWH‑6F1U7U-14.4.14-n</a:t>
            </a:r>
            <a:endParaRPr lang="en-US" sz="1600" dirty="0">
              <a:solidFill>
                <a:srgbClr val="C00000"/>
              </a:solidFill>
            </a:endParaRPr>
          </a:p>
          <a:p>
            <a:pPr marL="171450" indent="-171450">
              <a:lnSpc>
                <a:spcPct val="100000"/>
              </a:lnSpc>
            </a:pPr>
            <a:r>
              <a:rPr lang="en-US" sz="1600" dirty="0"/>
              <a:t>Similar to  SLT3‑SWH‑6F8U-14.4.9, except 1 less Control Plane UTP</a:t>
            </a:r>
          </a:p>
          <a:p>
            <a:pPr marL="171450" indent="-171450">
              <a:lnSpc>
                <a:spcPct val="100000"/>
              </a:lnSpc>
            </a:pPr>
            <a:r>
              <a:rPr lang="en-US" sz="1600" dirty="0"/>
              <a:t>Control Plane within backplane – 7 UTPs for things like: </a:t>
            </a:r>
          </a:p>
          <a:p>
            <a:pPr marL="473202" lvl="1" indent="-171450">
              <a:lnSpc>
                <a:spcPct val="100000"/>
              </a:lnSpc>
            </a:pPr>
            <a:r>
              <a:rPr lang="en-US" sz="1400" dirty="0"/>
              <a:t>1000BASE-KX, or 10GBASE-KR</a:t>
            </a:r>
          </a:p>
          <a:p>
            <a:pPr marL="171450" indent="-171450">
              <a:lnSpc>
                <a:spcPct val="100000"/>
              </a:lnSpc>
            </a:pPr>
            <a:r>
              <a:rPr lang="en-US" sz="1600" dirty="0"/>
              <a:t>Data Plane – 6 FPs repartitionable into mix of DFPs, FPs, TPs, and UTPs </a:t>
            </a:r>
          </a:p>
          <a:p>
            <a:pPr marL="473202" lvl="1" indent="-171450">
              <a:lnSpc>
                <a:spcPct val="100000"/>
              </a:lnSpc>
            </a:pPr>
            <a:r>
              <a:rPr lang="en-US" sz="1400" dirty="0"/>
              <a:t>For repartitioning options see Data Plane of SLT3‑SWH‑6F1E-14.8.4-n</a:t>
            </a:r>
          </a:p>
          <a:p>
            <a:pPr marL="473202" lvl="1" indent="-171450">
              <a:lnSpc>
                <a:spcPct val="100000"/>
              </a:lnSpc>
            </a:pPr>
            <a:r>
              <a:rPr lang="en-US" sz="1400" dirty="0"/>
              <a:t>Intended for things like:</a:t>
            </a:r>
          </a:p>
          <a:p>
            <a:pPr marL="692658" lvl="2" indent="-171450">
              <a:lnSpc>
                <a:spcPct val="100000"/>
              </a:lnSpc>
              <a:spcBef>
                <a:spcPts val="100"/>
              </a:spcBef>
            </a:pPr>
            <a:r>
              <a:rPr lang="en-US" sz="1400" b="0" dirty="0"/>
              <a:t>PCIe Gen and 3 for all size pipes</a:t>
            </a:r>
          </a:p>
          <a:p>
            <a:pPr marL="692658" lvl="2" indent="-171450">
              <a:lnSpc>
                <a:spcPct val="100000"/>
              </a:lnSpc>
              <a:spcBef>
                <a:spcPts val="100"/>
              </a:spcBef>
            </a:pPr>
            <a:r>
              <a:rPr lang="en-US" sz="1400" b="0" dirty="0"/>
              <a:t>For UTPs: 1000BASE-BX, 1000BASE-KX, 10GBASE-KR</a:t>
            </a:r>
          </a:p>
          <a:p>
            <a:pPr marL="692658" lvl="2" indent="-171450">
              <a:lnSpc>
                <a:spcPct val="100000"/>
              </a:lnSpc>
              <a:spcBef>
                <a:spcPts val="100"/>
              </a:spcBef>
            </a:pPr>
            <a:r>
              <a:rPr lang="en-US" sz="1400" b="0" dirty="0"/>
              <a:t>For FPs: 10GBASE-KX4, 40GBASE-KR4</a:t>
            </a:r>
          </a:p>
        </p:txBody>
      </p:sp>
      <p:sp>
        <p:nvSpPr>
          <p:cNvPr id="6" name="Rectangle 5">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11720592"/>
              </p:ext>
            </p:extLst>
          </p:nvPr>
        </p:nvGraphicFramePr>
        <p:xfrm>
          <a:off x="455613" y="1143000"/>
          <a:ext cx="4194175" cy="2416175"/>
        </p:xfrm>
        <a:graphic>
          <a:graphicData uri="http://schemas.openxmlformats.org/presentationml/2006/ole">
            <mc:AlternateContent xmlns:mc="http://schemas.openxmlformats.org/markup-compatibility/2006">
              <mc:Choice xmlns:v="urn:schemas-microsoft-com:vml" Requires="v">
                <p:oleObj spid="_x0000_s297899" name="Visio" r:id="rId4" imgW="4194192" imgH="2416176" progId="Visio.Drawing.11">
                  <p:embed/>
                </p:oleObj>
              </mc:Choice>
              <mc:Fallback>
                <p:oleObj name="Visio" r:id="rId4" imgW="4194192" imgH="2416176" progId="Visio.Drawing.11">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13" y="1143000"/>
                        <a:ext cx="4194175"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7211936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527082" cy="813816"/>
          </a:xfrm>
        </p:spPr>
        <p:txBody>
          <a:bodyPr/>
          <a:lstStyle/>
          <a:p>
            <a:pPr>
              <a:lnSpc>
                <a:spcPct val="100000"/>
              </a:lnSpc>
            </a:pPr>
            <a:r>
              <a:rPr lang="en-US" sz="2400" dirty="0"/>
              <a:t>3U Switch Slot Profiles with </a:t>
            </a:r>
            <a:r>
              <a:rPr lang="en-US" sz="2400" dirty="0">
                <a:hlinkClick r:id="rId3" action="ppaction://hlinksldjump"/>
              </a:rPr>
              <a:t>[VITA 67.3]</a:t>
            </a:r>
            <a:r>
              <a:rPr lang="en-US" sz="2400" dirty="0"/>
              <a:t> Type E Connector</a:t>
            </a:r>
          </a:p>
        </p:txBody>
      </p:sp>
      <p:sp>
        <p:nvSpPr>
          <p:cNvPr id="3" name="Content Placeholder 2"/>
          <p:cNvSpPr>
            <a:spLocks noGrp="1"/>
          </p:cNvSpPr>
          <p:nvPr>
            <p:ph idx="1"/>
          </p:nvPr>
        </p:nvSpPr>
        <p:spPr>
          <a:xfrm>
            <a:off x="5688118" y="1066800"/>
            <a:ext cx="6195986" cy="2667000"/>
          </a:xfrm>
        </p:spPr>
        <p:txBody>
          <a:bodyPr/>
          <a:lstStyle/>
          <a:p>
            <a:pPr marL="171450" indent="-171450">
              <a:lnSpc>
                <a:spcPct val="100000"/>
              </a:lnSpc>
            </a:pPr>
            <a:r>
              <a:rPr lang="en-US" sz="1600" dirty="0"/>
              <a:t>SLT3-SWH-1F1S1S1U1U1K-14.8.8-n</a:t>
            </a:r>
            <a:endParaRPr lang="en-US" sz="1600" dirty="0">
              <a:solidFill>
                <a:srgbClr val="C00000"/>
              </a:solidFill>
            </a:endParaRPr>
          </a:p>
          <a:p>
            <a:pPr marL="171450" indent="-171450">
              <a:lnSpc>
                <a:spcPct val="100000"/>
              </a:lnSpc>
            </a:pPr>
            <a:r>
              <a:rPr lang="en-US" sz="1600" dirty="0"/>
              <a:t>Appropriate for use as an optical or RF switch</a:t>
            </a:r>
          </a:p>
          <a:p>
            <a:pPr marL="473202" lvl="1" indent="-171450">
              <a:lnSpc>
                <a:spcPct val="100000"/>
              </a:lnSpc>
            </a:pPr>
            <a:r>
              <a:rPr lang="en-US" sz="1600" b="0" dirty="0"/>
              <a:t>Could also be used to implement passive optical “patch panel” connections in lieu of a switch</a:t>
            </a:r>
          </a:p>
          <a:p>
            <a:pPr marL="171450" indent="-171450">
              <a:lnSpc>
                <a:spcPct val="100000"/>
              </a:lnSpc>
            </a:pPr>
            <a:r>
              <a:rPr lang="en-US" sz="1600" dirty="0"/>
              <a:t>This can also be used for non-switch applications requiring a lot of optical/coax connections</a:t>
            </a:r>
          </a:p>
          <a:p>
            <a:pPr marL="473202" lvl="1" indent="-171450">
              <a:lnSpc>
                <a:spcPct val="100000"/>
              </a:lnSpc>
            </a:pPr>
            <a:r>
              <a:rPr lang="en-US" sz="1600" b="0" dirty="0"/>
              <a:t>Just because the Slot Profile has “SWH” in it, it is not required to be used as a switch</a:t>
            </a:r>
          </a:p>
        </p:txBody>
      </p:sp>
      <p:sp>
        <p:nvSpPr>
          <p:cNvPr id="4" name="Content Placeholder 3"/>
          <p:cNvSpPr>
            <a:spLocks noGrp="1"/>
          </p:cNvSpPr>
          <p:nvPr>
            <p:ph idx="10"/>
          </p:nvPr>
        </p:nvSpPr>
        <p:spPr>
          <a:xfrm>
            <a:off x="203147" y="3581400"/>
            <a:ext cx="11782531" cy="2667000"/>
          </a:xfrm>
        </p:spPr>
        <p:txBody>
          <a:bodyPr/>
          <a:lstStyle/>
          <a:p>
            <a:pPr marL="171450" indent="-171450">
              <a:lnSpc>
                <a:spcPct val="100000"/>
              </a:lnSpc>
            </a:pPr>
            <a:endParaRPr lang="en-US" sz="1200" b="0" dirty="0"/>
          </a:p>
        </p:txBody>
      </p:sp>
      <p:sp>
        <p:nvSpPr>
          <p:cNvPr id="7" name="Rectangle 6">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447926405"/>
              </p:ext>
            </p:extLst>
          </p:nvPr>
        </p:nvGraphicFramePr>
        <p:xfrm>
          <a:off x="446088" y="1133475"/>
          <a:ext cx="4214812" cy="2430463"/>
        </p:xfrm>
        <a:graphic>
          <a:graphicData uri="http://schemas.openxmlformats.org/presentationml/2006/ole">
            <mc:AlternateContent xmlns:mc="http://schemas.openxmlformats.org/markup-compatibility/2006">
              <mc:Choice xmlns:v="urn:schemas-microsoft-com:vml" Requires="v">
                <p:oleObj spid="_x0000_s294832" name="Visio" r:id="rId5" imgW="4190929" imgH="2415430" progId="Visio.Drawing.11">
                  <p:embed/>
                </p:oleObj>
              </mc:Choice>
              <mc:Fallback>
                <p:oleObj name="Visio" r:id="rId5" imgW="4190929" imgH="2415430" progId="Visio.Drawing.11">
                  <p:embed/>
                  <p:pic>
                    <p:nvPicPr>
                      <p:cNvPr id="7" name="Object 6"/>
                      <p:cNvPicPr>
                        <a:picLocks noChangeAspect="1" noChangeArrowheads="1"/>
                      </p:cNvPicPr>
                      <p:nvPr/>
                    </p:nvPicPr>
                    <p:blipFill>
                      <a:blip r:embed="rId6"/>
                      <a:srcRect/>
                      <a:stretch>
                        <a:fillRect/>
                      </a:stretch>
                    </p:blipFill>
                    <p:spPr bwMode="auto">
                      <a:xfrm>
                        <a:off x="446088" y="1133475"/>
                        <a:ext cx="4214812" cy="243046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90151206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2" y="100584"/>
            <a:ext cx="10287000" cy="813816"/>
          </a:xfrm>
        </p:spPr>
        <p:txBody>
          <a:bodyPr/>
          <a:lstStyle/>
          <a:p>
            <a:pPr>
              <a:spcBef>
                <a:spcPts val="2400"/>
              </a:spcBef>
            </a:pPr>
            <a:r>
              <a:rPr lang="en-US" sz="2400" dirty="0"/>
              <a:t>6U Switch with Aperture for Optical/Coax</a:t>
            </a:r>
          </a:p>
        </p:txBody>
      </p:sp>
      <p:sp>
        <p:nvSpPr>
          <p:cNvPr id="5" name="Content Placeholder 4"/>
          <p:cNvSpPr>
            <a:spLocks noGrp="1"/>
          </p:cNvSpPr>
          <p:nvPr>
            <p:ph idx="4294967295"/>
          </p:nvPr>
        </p:nvSpPr>
        <p:spPr>
          <a:xfrm>
            <a:off x="3732212" y="990600"/>
            <a:ext cx="8153400" cy="5334000"/>
          </a:xfrm>
          <a:prstGeom prst="rect">
            <a:avLst/>
          </a:prstGeom>
          <a:ln w="0">
            <a:noFill/>
          </a:ln>
        </p:spPr>
        <p:txBody>
          <a:bodyPr/>
          <a:lstStyle/>
          <a:p>
            <a:pPr marL="169863" indent="-169863">
              <a:lnSpc>
                <a:spcPct val="100000"/>
              </a:lnSpc>
              <a:spcBef>
                <a:spcPts val="1200"/>
              </a:spcBef>
            </a:pPr>
            <a:r>
              <a:rPr lang="en-US" sz="1600" dirty="0">
                <a:solidFill>
                  <a:srgbClr val="000000"/>
                </a:solidFill>
              </a:rPr>
              <a:t>Slot Profiles: SLT6-SWH-14F16U1U15U1J-10.8.1-n</a:t>
            </a:r>
          </a:p>
          <a:p>
            <a:pPr marL="400050" lvl="1" indent="-168275">
              <a:lnSpc>
                <a:spcPct val="100000"/>
              </a:lnSpc>
              <a:spcBef>
                <a:spcPts val="200"/>
              </a:spcBef>
            </a:pPr>
            <a:r>
              <a:rPr lang="en-US" sz="1400" b="0" dirty="0">
                <a:solidFill>
                  <a:srgbClr val="000000"/>
                </a:solidFill>
              </a:rPr>
              <a:t>Section number may change as standardization progresses</a:t>
            </a:r>
          </a:p>
          <a:p>
            <a:pPr marL="169863" indent="-169863">
              <a:lnSpc>
                <a:spcPct val="100000"/>
              </a:lnSpc>
              <a:spcBef>
                <a:spcPts val="1500"/>
              </a:spcBef>
            </a:pPr>
            <a:r>
              <a:rPr lang="en-US" sz="1600" dirty="0">
                <a:solidFill>
                  <a:srgbClr val="000000"/>
                </a:solidFill>
              </a:rPr>
              <a:t>14 FPs of Data Plane</a:t>
            </a:r>
          </a:p>
          <a:p>
            <a:pPr marL="400050" lvl="1" indent="-168275">
              <a:lnSpc>
                <a:spcPct val="100000"/>
              </a:lnSpc>
              <a:spcBef>
                <a:spcPts val="600"/>
              </a:spcBef>
            </a:pPr>
            <a:r>
              <a:rPr lang="en-US" sz="1400" b="0" dirty="0">
                <a:solidFill>
                  <a:srgbClr val="000000"/>
                </a:solidFill>
              </a:rPr>
              <a:t>Considered as a separate set of ports, from the Data Plane UTPs, for the purposes of not which might not be implemented, in accordance to [</a:t>
            </a:r>
            <a:r>
              <a:rPr lang="en-US" sz="1400" b="0" dirty="0">
                <a:solidFill>
                  <a:srgbClr val="000000"/>
                </a:solidFill>
                <a:hlinkClick r:id="rId4" action="ppaction://hlinksldjump"/>
              </a:rPr>
              <a:t>VITA 65.0</a:t>
            </a:r>
            <a:r>
              <a:rPr lang="en-US" sz="1400" b="0" dirty="0">
                <a:solidFill>
                  <a:srgbClr val="000000"/>
                </a:solidFill>
              </a:rPr>
              <a:t>] Rule 6.2.2-2</a:t>
            </a:r>
          </a:p>
          <a:p>
            <a:pPr marL="569913" lvl="2" indent="-169863">
              <a:lnSpc>
                <a:spcPct val="100000"/>
              </a:lnSpc>
              <a:spcBef>
                <a:spcPts val="300"/>
              </a:spcBef>
              <a:buSzPct val="90000"/>
              <a:buFont typeface="Arial"/>
              <a:buChar char="•"/>
            </a:pPr>
            <a:r>
              <a:rPr lang="en-US" sz="1200" dirty="0">
                <a:solidFill>
                  <a:srgbClr val="000000"/>
                </a:solidFill>
              </a:rPr>
              <a:t>Rule 6.2.2-2: </a:t>
            </a:r>
            <a:r>
              <a:rPr lang="en-US" sz="1200" b="0" dirty="0">
                <a:solidFill>
                  <a:srgbClr val="000000"/>
                </a:solidFill>
              </a:rPr>
              <a:t>When only a subset of the ports are used, it </a:t>
            </a:r>
            <a:r>
              <a:rPr lang="en-US" sz="1200" dirty="0">
                <a:solidFill>
                  <a:srgbClr val="000000"/>
                </a:solidFill>
              </a:rPr>
              <a:t>shall</a:t>
            </a:r>
            <a:r>
              <a:rPr lang="en-US" sz="1200" b="0" dirty="0">
                <a:solidFill>
                  <a:srgbClr val="000000"/>
                </a:solidFill>
              </a:rPr>
              <a:t> be the lower numbered ports that are the ones used.  (see port numbering on the slides that follow this one)</a:t>
            </a:r>
          </a:p>
          <a:p>
            <a:pPr marL="169863" indent="-169863">
              <a:lnSpc>
                <a:spcPct val="100000"/>
              </a:lnSpc>
              <a:spcBef>
                <a:spcPts val="1500"/>
              </a:spcBef>
            </a:pPr>
            <a:r>
              <a:rPr lang="en-US" sz="1600" dirty="0">
                <a:solidFill>
                  <a:srgbClr val="000000"/>
                </a:solidFill>
              </a:rPr>
              <a:t>16 UTPs of Data Plane</a:t>
            </a:r>
          </a:p>
          <a:p>
            <a:pPr marL="400050" lvl="1" indent="-168275">
              <a:lnSpc>
                <a:spcPct val="100000"/>
              </a:lnSpc>
              <a:spcBef>
                <a:spcPts val="600"/>
              </a:spcBef>
            </a:pPr>
            <a:r>
              <a:rPr lang="en-US" sz="1400" b="0" dirty="0">
                <a:solidFill>
                  <a:srgbClr val="000000"/>
                </a:solidFill>
              </a:rPr>
              <a:t>Some or all may be reconfigurable to FPs</a:t>
            </a:r>
          </a:p>
          <a:p>
            <a:pPr marL="569913" lvl="2" indent="-169863">
              <a:lnSpc>
                <a:spcPct val="100000"/>
              </a:lnSpc>
              <a:spcBef>
                <a:spcPts val="300"/>
              </a:spcBef>
              <a:buSzPct val="90000"/>
              <a:buFont typeface="Arial"/>
              <a:buChar char="•"/>
            </a:pPr>
            <a:r>
              <a:rPr lang="en-US" sz="1200" b="0" dirty="0">
                <a:solidFill>
                  <a:srgbClr val="000000"/>
                </a:solidFill>
              </a:rPr>
              <a:t>If only reconfiguring some of them, start with the ones closest to P1/J1 and work down</a:t>
            </a:r>
          </a:p>
          <a:p>
            <a:pPr marL="400050" lvl="1" indent="-168275">
              <a:lnSpc>
                <a:spcPct val="100000"/>
              </a:lnSpc>
              <a:spcBef>
                <a:spcPts val="600"/>
              </a:spcBef>
            </a:pPr>
            <a:r>
              <a:rPr lang="en-US" sz="1400" b="0" dirty="0">
                <a:solidFill>
                  <a:srgbClr val="000000"/>
                </a:solidFill>
              </a:rPr>
              <a:t>Proposed Module Profile requires all be reconfigurable: 10GBASE-KR and 40GBASE-KR4</a:t>
            </a:r>
          </a:p>
          <a:p>
            <a:pPr marL="569913" lvl="2" indent="-169863">
              <a:lnSpc>
                <a:spcPct val="100000"/>
              </a:lnSpc>
              <a:spcBef>
                <a:spcPts val="300"/>
              </a:spcBef>
              <a:buSzPct val="90000"/>
              <a:buFont typeface="Arial"/>
              <a:buChar char="•"/>
            </a:pPr>
            <a:r>
              <a:rPr lang="en-US" sz="1200" b="0" dirty="0">
                <a:solidFill>
                  <a:srgbClr val="000000"/>
                </a:solidFill>
              </a:rPr>
              <a:t>Not requiring the Data Plane FPs be reconfigurable because current switch ICs have limitations and might not be able to handle 72 ports – 16 Data Plane UTPs plus 56 for the FPs reconfigured as UTPs</a:t>
            </a:r>
          </a:p>
          <a:p>
            <a:pPr marL="169863" indent="-169863">
              <a:lnSpc>
                <a:spcPct val="100000"/>
              </a:lnSpc>
              <a:spcBef>
                <a:spcPts val="1500"/>
              </a:spcBef>
              <a:buFont typeface="Arial"/>
              <a:buChar char="•"/>
            </a:pPr>
            <a:r>
              <a:rPr lang="en-US" sz="1600" dirty="0">
                <a:solidFill>
                  <a:srgbClr val="000000"/>
                </a:solidFill>
              </a:rPr>
              <a:t>2 TPs of Data Plane intended for 1000BASE-T or 10GBASE-T</a:t>
            </a:r>
          </a:p>
          <a:p>
            <a:pPr marL="169863" indent="-169863">
              <a:lnSpc>
                <a:spcPct val="100000"/>
              </a:lnSpc>
              <a:spcBef>
                <a:spcPts val="1500"/>
              </a:spcBef>
              <a:buFont typeface="Arial"/>
              <a:buChar char="•"/>
            </a:pPr>
            <a:r>
              <a:rPr lang="en-US" sz="1600" dirty="0">
                <a:solidFill>
                  <a:srgbClr val="000000"/>
                </a:solidFill>
              </a:rPr>
              <a:t>15 UTPs of Control Plane</a:t>
            </a:r>
          </a:p>
          <a:p>
            <a:pPr marL="169863" indent="-169863">
              <a:lnSpc>
                <a:spcPct val="100000"/>
              </a:lnSpc>
              <a:spcBef>
                <a:spcPts val="1500"/>
              </a:spcBef>
              <a:buFont typeface="Arial"/>
              <a:buChar char="•"/>
            </a:pPr>
            <a:r>
              <a:rPr lang="en-US" sz="1600" dirty="0">
                <a:solidFill>
                  <a:srgbClr val="000000"/>
                </a:solidFill>
              </a:rPr>
              <a:t>1 UTP of Control Plane intended for 100BASE-T</a:t>
            </a:r>
          </a:p>
          <a:p>
            <a:pPr marL="169863" indent="-169863">
              <a:lnSpc>
                <a:spcPct val="100000"/>
              </a:lnSpc>
              <a:spcBef>
                <a:spcPts val="1500"/>
              </a:spcBef>
              <a:buFont typeface="Arial"/>
              <a:buChar char="•"/>
            </a:pPr>
            <a:r>
              <a:rPr lang="en-US" sz="1600" dirty="0">
                <a:solidFill>
                  <a:srgbClr val="000000"/>
                </a:solidFill>
              </a:rPr>
              <a:t>Aperture Pattern J in P6B/J6B of optical and coax – intended for optical</a:t>
            </a:r>
          </a:p>
          <a:p>
            <a:pPr marL="169863" indent="-169863">
              <a:lnSpc>
                <a:spcPct val="100000"/>
              </a:lnSpc>
              <a:spcBef>
                <a:spcPts val="1800"/>
              </a:spcBef>
              <a:buFont typeface="Arial"/>
              <a:buChar char="•"/>
            </a:pPr>
            <a:endParaRPr lang="en-US" sz="1600" dirty="0">
              <a:solidFill>
                <a:srgbClr val="000000"/>
              </a:solidFill>
            </a:endParaRPr>
          </a:p>
        </p:txBody>
      </p:sp>
      <p:graphicFrame>
        <p:nvGraphicFramePr>
          <p:cNvPr id="7" name="Object 6"/>
          <p:cNvGraphicFramePr>
            <a:graphicFrameLocks noChangeAspect="1"/>
          </p:cNvGraphicFramePr>
          <p:nvPr/>
        </p:nvGraphicFramePr>
        <p:xfrm>
          <a:off x="138113" y="973138"/>
          <a:ext cx="4065587" cy="5362575"/>
        </p:xfrm>
        <a:graphic>
          <a:graphicData uri="http://schemas.openxmlformats.org/presentationml/2006/ole">
            <mc:AlternateContent xmlns:mc="http://schemas.openxmlformats.org/markup-compatibility/2006">
              <mc:Choice xmlns:v="urn:schemas-microsoft-com:vml" Requires="v">
                <p:oleObj spid="_x0000_s291789" name="Visio" r:id="rId5" imgW="4295520" imgH="5667120" progId="Visio.Drawing.11">
                  <p:embed/>
                </p:oleObj>
              </mc:Choice>
              <mc:Fallback>
                <p:oleObj name="Visio" r:id="rId5" imgW="4295520" imgH="5667120" progId="Visio.Drawing.11">
                  <p:embed/>
                  <p:pic>
                    <p:nvPicPr>
                      <p:cNvPr id="7" name="Object 6"/>
                      <p:cNvPicPr>
                        <a:picLocks noChangeAspect="1" noChangeArrowheads="1"/>
                      </p:cNvPicPr>
                      <p:nvPr/>
                    </p:nvPicPr>
                    <p:blipFill>
                      <a:blip r:embed="rId6"/>
                      <a:srcRect/>
                      <a:stretch>
                        <a:fillRect/>
                      </a:stretch>
                    </p:blipFill>
                    <p:spPr bwMode="auto">
                      <a:xfrm>
                        <a:off x="138113" y="973138"/>
                        <a:ext cx="4065587" cy="5362575"/>
                      </a:xfrm>
                      <a:prstGeom prst="rect">
                        <a:avLst/>
                      </a:prstGeom>
                      <a:noFill/>
                      <a:ln>
                        <a:noFill/>
                      </a:ln>
                    </p:spPr>
                  </p:pic>
                </p:oleObj>
              </mc:Fallback>
            </mc:AlternateContent>
          </a:graphicData>
        </a:graphic>
      </p:graphicFrame>
      <p:sp>
        <p:nvSpPr>
          <p:cNvPr id="9" name="Rectangle 8">
            <a:hlinkClick r:id="rId7"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300881654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2" y="100584"/>
            <a:ext cx="10287000" cy="813816"/>
          </a:xfrm>
        </p:spPr>
        <p:txBody>
          <a:bodyPr/>
          <a:lstStyle/>
          <a:p>
            <a:pPr>
              <a:spcBef>
                <a:spcPts val="2400"/>
              </a:spcBef>
            </a:pPr>
            <a:r>
              <a:rPr lang="en-US" sz="2400" dirty="0"/>
              <a:t>6U Switch with Aperture for Optical/Coax – Port Numbering</a:t>
            </a:r>
          </a:p>
        </p:txBody>
      </p:sp>
      <p:grpSp>
        <p:nvGrpSpPr>
          <p:cNvPr id="4" name="Group 3"/>
          <p:cNvGrpSpPr/>
          <p:nvPr/>
        </p:nvGrpSpPr>
        <p:grpSpPr>
          <a:xfrm>
            <a:off x="1612899" y="1000780"/>
            <a:ext cx="5929313" cy="3182283"/>
            <a:chOff x="1536700" y="1000780"/>
            <a:chExt cx="5929313" cy="3182283"/>
          </a:xfrm>
        </p:grpSpPr>
        <p:graphicFrame>
          <p:nvGraphicFramePr>
            <p:cNvPr id="3" name="Object 2"/>
            <p:cNvGraphicFramePr>
              <a:graphicFrameLocks noChangeAspect="1"/>
            </p:cNvGraphicFramePr>
            <p:nvPr/>
          </p:nvGraphicFramePr>
          <p:xfrm>
            <a:off x="1536700" y="1524000"/>
            <a:ext cx="5929313" cy="2659063"/>
          </p:xfrm>
          <a:graphic>
            <a:graphicData uri="http://schemas.openxmlformats.org/presentationml/2006/ole">
              <mc:AlternateContent xmlns:mc="http://schemas.openxmlformats.org/markup-compatibility/2006">
                <mc:Choice xmlns:v="urn:schemas-microsoft-com:vml" Requires="v">
                  <p:oleObj spid="_x0000_s394083" name="Document" r:id="rId4" imgW="5928949" imgH="2659357" progId="Word.Document.12">
                    <p:embed/>
                  </p:oleObj>
                </mc:Choice>
                <mc:Fallback>
                  <p:oleObj name="Document" r:id="rId4" imgW="5928949" imgH="2659357" progId="Word.Document.12">
                    <p:embed/>
                    <p:pic>
                      <p:nvPicPr>
                        <p:cNvPr id="3" name="Object 2"/>
                        <p:cNvPicPr/>
                        <p:nvPr/>
                      </p:nvPicPr>
                      <p:blipFill>
                        <a:blip r:embed="rId5"/>
                        <a:stretch>
                          <a:fillRect/>
                        </a:stretch>
                      </p:blipFill>
                      <p:spPr>
                        <a:xfrm>
                          <a:off x="1536700" y="1524000"/>
                          <a:ext cx="5929313" cy="2659063"/>
                        </a:xfrm>
                        <a:prstGeom prst="rect">
                          <a:avLst/>
                        </a:prstGeom>
                      </p:spPr>
                    </p:pic>
                  </p:oleObj>
                </mc:Fallback>
              </mc:AlternateContent>
            </a:graphicData>
          </a:graphic>
        </p:graphicFrame>
        <p:sp>
          <p:nvSpPr>
            <p:cNvPr id="11" name="TextBox 10"/>
            <p:cNvSpPr txBox="1"/>
            <p:nvPr/>
          </p:nvSpPr>
          <p:spPr>
            <a:xfrm>
              <a:off x="3396456" y="1000780"/>
              <a:ext cx="2209800" cy="523220"/>
            </a:xfrm>
            <a:prstGeom prst="rect">
              <a:avLst/>
            </a:prstGeom>
            <a:noFill/>
            <a:ln w="12700">
              <a:noFill/>
              <a:prstDash val="solid"/>
            </a:ln>
          </p:spPr>
          <p:txBody>
            <a:bodyPr wrap="square" rtlCol="0" anchor="ctr" anchorCtr="1">
              <a:spAutoFit/>
            </a:bodyPr>
            <a:lstStyle/>
            <a:p>
              <a:r>
                <a:rPr lang="en-US" sz="1400" b="1" dirty="0"/>
                <a:t>Repartitioning of a Data Plane FP into UTPs</a:t>
              </a:r>
            </a:p>
          </p:txBody>
        </p:sp>
      </p:grpSp>
      <p:grpSp>
        <p:nvGrpSpPr>
          <p:cNvPr id="6" name="Group 5"/>
          <p:cNvGrpSpPr/>
          <p:nvPr/>
        </p:nvGrpSpPr>
        <p:grpSpPr>
          <a:xfrm>
            <a:off x="1624012" y="3683000"/>
            <a:ext cx="5905500" cy="3175000"/>
            <a:chOff x="1674019" y="3683000"/>
            <a:chExt cx="5905500" cy="3175000"/>
          </a:xfrm>
        </p:grpSpPr>
        <p:graphicFrame>
          <p:nvGraphicFramePr>
            <p:cNvPr id="10" name="Object 9"/>
            <p:cNvGraphicFramePr>
              <a:graphicFrameLocks noChangeAspect="1"/>
            </p:cNvGraphicFramePr>
            <p:nvPr/>
          </p:nvGraphicFramePr>
          <p:xfrm>
            <a:off x="1674019" y="4208463"/>
            <a:ext cx="5905500" cy="2649537"/>
          </p:xfrm>
          <a:graphic>
            <a:graphicData uri="http://schemas.openxmlformats.org/presentationml/2006/ole">
              <mc:AlternateContent xmlns:mc="http://schemas.openxmlformats.org/markup-compatibility/2006">
                <mc:Choice xmlns:v="urn:schemas-microsoft-com:vml" Requires="v">
                  <p:oleObj spid="_x0000_s394084" name="Document" r:id="rId6" imgW="5928949" imgH="2662599" progId="Word.Document.12">
                    <p:embed/>
                  </p:oleObj>
                </mc:Choice>
                <mc:Fallback>
                  <p:oleObj name="Document" r:id="rId6" imgW="5928949" imgH="2662599" progId="Word.Document.12">
                    <p:embed/>
                    <p:pic>
                      <p:nvPicPr>
                        <p:cNvPr id="10" name="Object 9"/>
                        <p:cNvPicPr/>
                        <p:nvPr/>
                      </p:nvPicPr>
                      <p:blipFill>
                        <a:blip r:embed="rId7"/>
                        <a:stretch>
                          <a:fillRect/>
                        </a:stretch>
                      </p:blipFill>
                      <p:spPr>
                        <a:xfrm>
                          <a:off x="1674019" y="4208463"/>
                          <a:ext cx="5905500" cy="2649537"/>
                        </a:xfrm>
                        <a:prstGeom prst="rect">
                          <a:avLst/>
                        </a:prstGeom>
                      </p:spPr>
                    </p:pic>
                  </p:oleObj>
                </mc:Fallback>
              </mc:AlternateContent>
            </a:graphicData>
          </a:graphic>
        </p:graphicFrame>
        <p:sp>
          <p:nvSpPr>
            <p:cNvPr id="12" name="TextBox 11"/>
            <p:cNvSpPr txBox="1"/>
            <p:nvPr/>
          </p:nvSpPr>
          <p:spPr>
            <a:xfrm>
              <a:off x="3481108" y="3683000"/>
              <a:ext cx="2292909" cy="523220"/>
            </a:xfrm>
            <a:prstGeom prst="rect">
              <a:avLst/>
            </a:prstGeom>
            <a:noFill/>
            <a:ln w="12700">
              <a:noFill/>
              <a:prstDash val="solid"/>
            </a:ln>
          </p:spPr>
          <p:txBody>
            <a:bodyPr wrap="square" rtlCol="0" anchor="ctr" anchorCtr="1">
              <a:spAutoFit/>
            </a:bodyPr>
            <a:lstStyle/>
            <a:p>
              <a:r>
                <a:rPr lang="en-US" sz="1400" b="1" dirty="0"/>
                <a:t>Repartitioning of Data Plane UTPs into an FP</a:t>
              </a:r>
            </a:p>
          </p:txBody>
        </p:sp>
      </p:grpSp>
      <p:sp>
        <p:nvSpPr>
          <p:cNvPr id="5" name="Content Placeholder 4"/>
          <p:cNvSpPr>
            <a:spLocks noGrp="1"/>
          </p:cNvSpPr>
          <p:nvPr>
            <p:ph idx="4294967295"/>
          </p:nvPr>
        </p:nvSpPr>
        <p:spPr>
          <a:xfrm>
            <a:off x="5942012" y="990600"/>
            <a:ext cx="6019800" cy="5334000"/>
          </a:xfrm>
          <a:prstGeom prst="rect">
            <a:avLst/>
          </a:prstGeom>
          <a:ln w="0">
            <a:noFill/>
          </a:ln>
        </p:spPr>
        <p:txBody>
          <a:bodyPr/>
          <a:lstStyle/>
          <a:p>
            <a:pPr marL="169863" indent="-169863">
              <a:lnSpc>
                <a:spcPct val="100000"/>
              </a:lnSpc>
              <a:spcBef>
                <a:spcPts val="1200"/>
              </a:spcBef>
            </a:pPr>
            <a:r>
              <a:rPr lang="en-US" sz="1600" dirty="0">
                <a:solidFill>
                  <a:srgbClr val="000000"/>
                </a:solidFill>
              </a:rPr>
              <a:t>Slot Profiles: SLT6-SWH-14F16U1U15U1J-10.8.1-n</a:t>
            </a:r>
          </a:p>
          <a:p>
            <a:pPr marL="169863" indent="-169863">
              <a:lnSpc>
                <a:spcPct val="100000"/>
              </a:lnSpc>
              <a:spcBef>
                <a:spcPts val="1800"/>
              </a:spcBef>
            </a:pPr>
            <a:r>
              <a:rPr lang="en-US" sz="1600" dirty="0">
                <a:solidFill>
                  <a:srgbClr val="000000"/>
                </a:solidFill>
              </a:rPr>
              <a:t>If only some of the</a:t>
            </a:r>
            <a:br>
              <a:rPr lang="en-US" sz="1600" dirty="0">
                <a:solidFill>
                  <a:srgbClr val="000000"/>
                </a:solidFill>
              </a:rPr>
            </a:br>
            <a:r>
              <a:rPr lang="en-US" sz="1600" dirty="0">
                <a:solidFill>
                  <a:srgbClr val="000000"/>
                </a:solidFill>
              </a:rPr>
              <a:t>Data Plane       FPs (      DP01 thru       DP14),</a:t>
            </a:r>
            <a:br>
              <a:rPr lang="en-US" sz="1600" dirty="0">
                <a:solidFill>
                  <a:srgbClr val="000000"/>
                </a:solidFill>
              </a:rPr>
            </a:br>
            <a:r>
              <a:rPr lang="en-US" sz="1600" dirty="0">
                <a:solidFill>
                  <a:srgbClr val="000000"/>
                </a:solidFill>
              </a:rPr>
              <a:t>Data Plane     UTPs (DPutp01 thru DPutp16), or</a:t>
            </a:r>
            <a:br>
              <a:rPr lang="en-US" sz="1600" dirty="0">
                <a:solidFill>
                  <a:srgbClr val="000000"/>
                </a:solidFill>
              </a:rPr>
            </a:br>
            <a:r>
              <a:rPr lang="en-US" sz="1600" dirty="0">
                <a:solidFill>
                  <a:srgbClr val="000000"/>
                </a:solidFill>
              </a:rPr>
              <a:t>Control Plane UTPs (CPutp01 thru CPutp15)</a:t>
            </a:r>
            <a:br>
              <a:rPr lang="en-US" sz="1600" dirty="0">
                <a:solidFill>
                  <a:srgbClr val="000000"/>
                </a:solidFill>
              </a:rPr>
            </a:br>
            <a:r>
              <a:rPr lang="en-US" sz="1600" dirty="0">
                <a:solidFill>
                  <a:srgbClr val="000000"/>
                </a:solidFill>
              </a:rPr>
              <a:t>are implemented, it shall be the higher numbered ones, which are left as not connected</a:t>
            </a:r>
          </a:p>
          <a:p>
            <a:pPr marL="457200" lvl="1" indent="-225425">
              <a:lnSpc>
                <a:spcPct val="100000"/>
              </a:lnSpc>
              <a:spcBef>
                <a:spcPts val="600"/>
              </a:spcBef>
            </a:pPr>
            <a:r>
              <a:rPr lang="en-US" sz="1400" b="0" dirty="0">
                <a:solidFill>
                  <a:srgbClr val="000000"/>
                </a:solidFill>
              </a:rPr>
              <a:t>This is specified by Section 6.2.2 of [VITA 65.0]</a:t>
            </a:r>
          </a:p>
          <a:p>
            <a:pPr marL="169863" indent="-169863">
              <a:lnSpc>
                <a:spcPct val="100000"/>
              </a:lnSpc>
              <a:spcBef>
                <a:spcPts val="1800"/>
              </a:spcBef>
            </a:pPr>
            <a:r>
              <a:rPr lang="en-US" sz="1600" dirty="0">
                <a:solidFill>
                  <a:srgbClr val="000000"/>
                </a:solidFill>
              </a:rPr>
              <a:t>The Data Plane FPs may be repartitioned</a:t>
            </a:r>
          </a:p>
          <a:p>
            <a:pPr marL="457200" lvl="1" indent="-225425">
              <a:lnSpc>
                <a:spcPct val="100000"/>
              </a:lnSpc>
              <a:spcBef>
                <a:spcPts val="600"/>
              </a:spcBef>
            </a:pPr>
            <a:r>
              <a:rPr lang="en-US" sz="1400" b="0" dirty="0">
                <a:solidFill>
                  <a:srgbClr val="000000"/>
                </a:solidFill>
              </a:rPr>
              <a:t>If Data Plane FPs are repartitioned, it shall be as shown in the table</a:t>
            </a:r>
          </a:p>
          <a:p>
            <a:pPr marL="457200" lvl="1" indent="-169863">
              <a:lnSpc>
                <a:spcPct val="100000"/>
              </a:lnSpc>
              <a:spcBef>
                <a:spcPts val="600"/>
              </a:spcBef>
            </a:pPr>
            <a:r>
              <a:rPr lang="en-US" sz="1400" b="0" dirty="0">
                <a:solidFill>
                  <a:srgbClr val="000000"/>
                </a:solidFill>
              </a:rPr>
              <a:t>If some Data Plane FPs are repartitioned, of those implemented, it should be the higher numbered ones, which are repartitioned</a:t>
            </a:r>
          </a:p>
          <a:p>
            <a:pPr marL="169863" indent="-169863">
              <a:lnSpc>
                <a:spcPct val="100000"/>
              </a:lnSpc>
              <a:spcBef>
                <a:spcPts val="1800"/>
              </a:spcBef>
            </a:pPr>
            <a:r>
              <a:rPr lang="en-US" sz="1600" dirty="0">
                <a:solidFill>
                  <a:srgbClr val="000000"/>
                </a:solidFill>
              </a:rPr>
              <a:t>The Data Plane UTPs may be repartitioned</a:t>
            </a:r>
          </a:p>
          <a:p>
            <a:pPr marL="457200" lvl="1" indent="-225425">
              <a:lnSpc>
                <a:spcPct val="100000"/>
              </a:lnSpc>
              <a:spcBef>
                <a:spcPts val="600"/>
              </a:spcBef>
            </a:pPr>
            <a:r>
              <a:rPr lang="en-US" sz="1400" b="0" dirty="0">
                <a:solidFill>
                  <a:srgbClr val="000000"/>
                </a:solidFill>
              </a:rPr>
              <a:t>If the Control Plane UTPs are repartitioned, it shall be as shown in the table</a:t>
            </a:r>
          </a:p>
          <a:p>
            <a:pPr marL="457200" lvl="1" indent="-169863">
              <a:lnSpc>
                <a:spcPct val="100000"/>
              </a:lnSpc>
              <a:spcBef>
                <a:spcPts val="600"/>
              </a:spcBef>
            </a:pPr>
            <a:r>
              <a:rPr lang="en-US" sz="1400" b="0" dirty="0">
                <a:solidFill>
                  <a:srgbClr val="000000"/>
                </a:solidFill>
              </a:rPr>
              <a:t>If some Control Plane UTPs are repartitioned, of those implemented, it should be the higher numbered ones, which are repartitioned</a:t>
            </a:r>
          </a:p>
        </p:txBody>
      </p:sp>
      <p:graphicFrame>
        <p:nvGraphicFramePr>
          <p:cNvPr id="14" name="Object 13"/>
          <p:cNvGraphicFramePr>
            <a:graphicFrameLocks noChangeAspect="1"/>
          </p:cNvGraphicFramePr>
          <p:nvPr/>
        </p:nvGraphicFramePr>
        <p:xfrm>
          <a:off x="144463" y="979488"/>
          <a:ext cx="4052887" cy="5349875"/>
        </p:xfrm>
        <a:graphic>
          <a:graphicData uri="http://schemas.openxmlformats.org/presentationml/2006/ole">
            <mc:AlternateContent xmlns:mc="http://schemas.openxmlformats.org/markup-compatibility/2006">
              <mc:Choice xmlns:v="urn:schemas-microsoft-com:vml" Requires="v">
                <p:oleObj spid="_x0000_s394085" name="Visio" r:id="rId8" imgW="4282369" imgH="5654119" progId="Visio.Drawing.11">
                  <p:embed/>
                </p:oleObj>
              </mc:Choice>
              <mc:Fallback>
                <p:oleObj name="Visio" r:id="rId8" imgW="4282369" imgH="5654119" progId="Visio.Drawing.11">
                  <p:embed/>
                  <p:pic>
                    <p:nvPicPr>
                      <p:cNvPr id="14" name="Object 13"/>
                      <p:cNvPicPr>
                        <a:picLocks noChangeAspect="1" noChangeArrowheads="1"/>
                      </p:cNvPicPr>
                      <p:nvPr/>
                    </p:nvPicPr>
                    <p:blipFill>
                      <a:blip r:embed="rId9"/>
                      <a:srcRect/>
                      <a:stretch>
                        <a:fillRect/>
                      </a:stretch>
                    </p:blipFill>
                    <p:spPr bwMode="auto">
                      <a:xfrm>
                        <a:off x="144463" y="979488"/>
                        <a:ext cx="4052887" cy="5349875"/>
                      </a:xfrm>
                      <a:prstGeom prst="rect">
                        <a:avLst/>
                      </a:prstGeom>
                      <a:noFill/>
                      <a:ln>
                        <a:noFill/>
                      </a:ln>
                    </p:spPr>
                  </p:pic>
                </p:oleObj>
              </mc:Fallback>
            </mc:AlternateContent>
          </a:graphicData>
        </a:graphic>
      </p:graphicFrame>
      <p:sp>
        <p:nvSpPr>
          <p:cNvPr id="13" name="Rectangle 12">
            <a:hlinkClick r:id="rId10"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225724471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425508" cy="813816"/>
          </a:xfrm>
        </p:spPr>
        <p:txBody>
          <a:bodyPr/>
          <a:lstStyle/>
          <a:p>
            <a:r>
              <a:rPr lang="en-US" sz="2400" dirty="0"/>
              <a:t>3U Slot Profile for Driving Radial Clocks</a:t>
            </a:r>
          </a:p>
        </p:txBody>
      </p:sp>
      <p:sp>
        <p:nvSpPr>
          <p:cNvPr id="3" name="Content Placeholder 2"/>
          <p:cNvSpPr>
            <a:spLocks noGrp="1"/>
          </p:cNvSpPr>
          <p:nvPr>
            <p:ph idx="1"/>
          </p:nvPr>
        </p:nvSpPr>
        <p:spPr>
          <a:xfrm>
            <a:off x="101575" y="4038600"/>
            <a:ext cx="5611837" cy="2286000"/>
          </a:xfrm>
          <a:ln w="0">
            <a:noFill/>
          </a:ln>
        </p:spPr>
        <p:txBody>
          <a:bodyPr/>
          <a:lstStyle/>
          <a:p>
            <a:pPr>
              <a:lnSpc>
                <a:spcPct val="100000"/>
              </a:lnSpc>
            </a:pPr>
            <a:r>
              <a:rPr lang="en-US" sz="1600" dirty="0"/>
              <a:t>Coax (</a:t>
            </a:r>
            <a:r>
              <a:rPr lang="en-US" sz="1600" dirty="0">
                <a:hlinkClick r:id="rId4" action="ppaction://hlinksldjump"/>
              </a:rPr>
              <a:t>[VITA 67.3]</a:t>
            </a:r>
            <a:r>
              <a:rPr lang="en-US" sz="1600" dirty="0"/>
              <a:t> Type C) connections might be used for: </a:t>
            </a:r>
            <a:r>
              <a:rPr lang="en-US" sz="1600" dirty="0">
                <a:solidFill>
                  <a:srgbClr val="000000"/>
                </a:solidFill>
              </a:rPr>
              <a:t>GPS antenna, timing inputs, timing outputs etc.</a:t>
            </a:r>
          </a:p>
          <a:p>
            <a:pPr>
              <a:lnSpc>
                <a:spcPct val="100000"/>
              </a:lnSpc>
            </a:pPr>
            <a:r>
              <a:rPr lang="en-US" sz="1600" dirty="0">
                <a:solidFill>
                  <a:srgbClr val="000000"/>
                </a:solidFill>
              </a:rPr>
              <a:t>If P2/J2 connector(s) are not needed the locations can be left open</a:t>
            </a:r>
          </a:p>
          <a:p>
            <a:pPr marL="457200" lvl="1" indent="-174625">
              <a:lnSpc>
                <a:spcPct val="100000"/>
              </a:lnSpc>
              <a:spcBef>
                <a:spcPts val="200"/>
              </a:spcBef>
            </a:pPr>
            <a:r>
              <a:rPr lang="en-US" sz="1400" b="0" dirty="0">
                <a:solidFill>
                  <a:srgbClr val="000000"/>
                </a:solidFill>
              </a:rPr>
              <a:t>Copper P2/J2 must be not present, but OK to have no 67.3C P2/J2 present</a:t>
            </a:r>
          </a:p>
        </p:txBody>
      </p:sp>
      <p:sp>
        <p:nvSpPr>
          <p:cNvPr id="5" name="Content Placeholder 4"/>
          <p:cNvSpPr>
            <a:spLocks noGrp="1"/>
          </p:cNvSpPr>
          <p:nvPr>
            <p:ph idx="10"/>
          </p:nvPr>
        </p:nvSpPr>
        <p:spPr>
          <a:xfrm>
            <a:off x="6399212" y="1143000"/>
            <a:ext cx="5410200" cy="5105400"/>
          </a:xfrm>
          <a:ln w="0">
            <a:noFill/>
          </a:ln>
        </p:spPr>
        <p:txBody>
          <a:bodyPr/>
          <a:lstStyle/>
          <a:p>
            <a:pPr>
              <a:lnSpc>
                <a:spcPct val="100000"/>
              </a:lnSpc>
              <a:spcBef>
                <a:spcPts val="1800"/>
              </a:spcBef>
            </a:pPr>
            <a:r>
              <a:rPr lang="en-US" sz="1600" dirty="0">
                <a:solidFill>
                  <a:srgbClr val="000000"/>
                </a:solidFill>
              </a:rPr>
              <a:t>Slot Profiles: SLT3x-TIM-4S16S1U2U1H-14.9.1-n</a:t>
            </a:r>
            <a:endParaRPr lang="en-US" sz="1600" dirty="0"/>
          </a:p>
          <a:p>
            <a:pPr lvl="0">
              <a:lnSpc>
                <a:spcPct val="100000"/>
              </a:lnSpc>
              <a:spcBef>
                <a:spcPts val="1800"/>
              </a:spcBef>
            </a:pPr>
            <a:r>
              <a:rPr lang="en-US" sz="1600" dirty="0">
                <a:solidFill>
                  <a:srgbClr val="000000"/>
                </a:solidFill>
              </a:rPr>
              <a:t>4 External clock/timing inputs (electrical characteristics of parallel terminated radial clocks)</a:t>
            </a:r>
          </a:p>
          <a:p>
            <a:pPr lvl="1">
              <a:lnSpc>
                <a:spcPct val="100000"/>
              </a:lnSpc>
              <a:spcBef>
                <a:spcPts val="300"/>
              </a:spcBef>
            </a:pPr>
            <a:r>
              <a:rPr lang="en-US" sz="1400" b="0" dirty="0">
                <a:solidFill>
                  <a:srgbClr val="000000"/>
                </a:solidFill>
              </a:rPr>
              <a:t>1 external input for REF_CLK</a:t>
            </a:r>
          </a:p>
          <a:p>
            <a:pPr lvl="1">
              <a:lnSpc>
                <a:spcPct val="100000"/>
              </a:lnSpc>
              <a:spcBef>
                <a:spcPts val="300"/>
              </a:spcBef>
            </a:pPr>
            <a:r>
              <a:rPr lang="en-US" sz="1400" b="0" dirty="0">
                <a:solidFill>
                  <a:srgbClr val="000000"/>
                </a:solidFill>
              </a:rPr>
              <a:t>1 external input for AUX_CLK</a:t>
            </a:r>
            <a:endParaRPr lang="en-US" sz="1600" dirty="0">
              <a:solidFill>
                <a:srgbClr val="000000"/>
              </a:solidFill>
            </a:endParaRPr>
          </a:p>
          <a:p>
            <a:pPr lvl="1">
              <a:lnSpc>
                <a:spcPct val="100000"/>
              </a:lnSpc>
              <a:spcBef>
                <a:spcPts val="300"/>
              </a:spcBef>
            </a:pPr>
            <a:r>
              <a:rPr lang="en-US" sz="1400" b="0" dirty="0">
                <a:solidFill>
                  <a:srgbClr val="000000"/>
                </a:solidFill>
              </a:rPr>
              <a:t>2 User Defined timing inputs</a:t>
            </a:r>
          </a:p>
          <a:p>
            <a:pPr lvl="0">
              <a:lnSpc>
                <a:spcPct val="100000"/>
              </a:lnSpc>
              <a:spcBef>
                <a:spcPts val="1800"/>
              </a:spcBef>
            </a:pPr>
            <a:r>
              <a:rPr lang="en-US" sz="1600" dirty="0">
                <a:solidFill>
                  <a:srgbClr val="000000"/>
                </a:solidFill>
              </a:rPr>
              <a:t>Drives 8 Radial REF_CLK and Radial AUX_CLK</a:t>
            </a:r>
            <a:endParaRPr lang="en-US" sz="1600" b="0" dirty="0">
              <a:solidFill>
                <a:srgbClr val="000000"/>
              </a:solidFill>
            </a:endParaRPr>
          </a:p>
          <a:p>
            <a:pPr>
              <a:lnSpc>
                <a:spcPct val="100000"/>
              </a:lnSpc>
              <a:spcBef>
                <a:spcPts val="1800"/>
              </a:spcBef>
            </a:pPr>
            <a:r>
              <a:rPr lang="en-US" sz="1600" dirty="0">
                <a:solidFill>
                  <a:srgbClr val="000000"/>
                </a:solidFill>
              </a:rPr>
              <a:t>Drives bussed REF &amp; AUX clock on P0</a:t>
            </a:r>
          </a:p>
          <a:p>
            <a:pPr lvl="1">
              <a:lnSpc>
                <a:spcPct val="100000"/>
              </a:lnSpc>
              <a:spcBef>
                <a:spcPts val="300"/>
              </a:spcBef>
            </a:pPr>
            <a:r>
              <a:rPr lang="en-US" sz="1400" b="0" dirty="0">
                <a:solidFill>
                  <a:srgbClr val="000000"/>
                </a:solidFill>
              </a:rPr>
              <a:t>Only drive bussed REF_CLK if SYS_CON* True</a:t>
            </a:r>
          </a:p>
          <a:p>
            <a:pPr lvl="1">
              <a:lnSpc>
                <a:spcPct val="100000"/>
              </a:lnSpc>
              <a:spcBef>
                <a:spcPts val="300"/>
              </a:spcBef>
            </a:pPr>
            <a:r>
              <a:rPr lang="en-US" sz="1400" b="0" dirty="0">
                <a:solidFill>
                  <a:srgbClr val="000000"/>
                </a:solidFill>
              </a:rPr>
              <a:t>Might want to drive other P0 signals sometimes driven by System Controller</a:t>
            </a:r>
          </a:p>
          <a:p>
            <a:pPr lvl="2">
              <a:lnSpc>
                <a:spcPct val="100000"/>
              </a:lnSpc>
              <a:spcBef>
                <a:spcPts val="0"/>
              </a:spcBef>
            </a:pPr>
            <a:r>
              <a:rPr lang="en-US" sz="1200" b="0" dirty="0">
                <a:solidFill>
                  <a:srgbClr val="000000"/>
                </a:solidFill>
              </a:rPr>
              <a:t>SYSRESET* and NVMRO</a:t>
            </a:r>
          </a:p>
          <a:p>
            <a:pPr>
              <a:lnSpc>
                <a:spcPct val="100000"/>
              </a:lnSpc>
              <a:spcBef>
                <a:spcPts val="1800"/>
              </a:spcBef>
            </a:pPr>
            <a:r>
              <a:rPr lang="en-US" sz="1600" dirty="0"/>
              <a:t>Control Plane Ultra-Thin Pipes</a:t>
            </a:r>
          </a:p>
          <a:p>
            <a:pPr lvl="1">
              <a:lnSpc>
                <a:spcPct val="100000"/>
              </a:lnSpc>
              <a:spcBef>
                <a:spcPts val="300"/>
              </a:spcBef>
            </a:pPr>
            <a:r>
              <a:rPr lang="en-US" sz="1400" b="0" dirty="0">
                <a:solidFill>
                  <a:srgbClr val="000000"/>
                </a:solidFill>
              </a:rPr>
              <a:t>Used to control this Plug-In Module</a:t>
            </a:r>
          </a:p>
          <a:p>
            <a:pPr lvl="1">
              <a:lnSpc>
                <a:spcPct val="100000"/>
              </a:lnSpc>
              <a:spcBef>
                <a:spcPts val="300"/>
              </a:spcBef>
            </a:pPr>
            <a:r>
              <a:rPr lang="en-US" sz="1400" b="0" dirty="0">
                <a:solidFill>
                  <a:srgbClr val="000000"/>
                </a:solidFill>
              </a:rPr>
              <a:t>Might use to originate PTP (Precision Time Protocol, </a:t>
            </a:r>
            <a:r>
              <a:rPr lang="en-US" sz="1400" b="0" dirty="0">
                <a:solidFill>
                  <a:srgbClr val="000000"/>
                </a:solidFill>
                <a:hlinkClick r:id="rId5" action="ppaction://hlinksldjump"/>
              </a:rPr>
              <a:t>[IEEE 1588]</a:t>
            </a:r>
            <a:r>
              <a:rPr lang="en-US" sz="1400" b="0" dirty="0">
                <a:solidFill>
                  <a:srgbClr val="000000"/>
                </a:solidFill>
              </a:rPr>
              <a:t> )</a:t>
            </a:r>
            <a:endParaRPr lang="en-US" sz="1200" b="0" dirty="0">
              <a:solidFill>
                <a:srgbClr val="000000"/>
              </a:solidFill>
            </a:endParaRPr>
          </a:p>
        </p:txBody>
      </p:sp>
      <p:sp>
        <p:nvSpPr>
          <p:cNvPr id="7" name="Rectangle 6">
            <a:hlinkClick r:id="rId6"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982197840"/>
              </p:ext>
            </p:extLst>
          </p:nvPr>
        </p:nvGraphicFramePr>
        <p:xfrm>
          <a:off x="0" y="990600"/>
          <a:ext cx="5257800" cy="2894013"/>
        </p:xfrm>
        <a:graphic>
          <a:graphicData uri="http://schemas.openxmlformats.org/presentationml/2006/ole">
            <mc:AlternateContent xmlns:mc="http://schemas.openxmlformats.org/markup-compatibility/2006">
              <mc:Choice xmlns:v="urn:schemas-microsoft-com:vml" Requires="v">
                <p:oleObj spid="_x0000_s307125" name="Visio" r:id="rId7" imgW="4295762" imgH="2365416" progId="Visio.Drawing.11">
                  <p:embed/>
                </p:oleObj>
              </mc:Choice>
              <mc:Fallback>
                <p:oleObj name="Visio" r:id="rId7" imgW="4295762" imgH="2365416" progId="Visio.Drawing.11">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990600"/>
                        <a:ext cx="52578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7945348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p:cNvGraphicFramePr>
            <a:graphicFrameLocks noChangeAspect="1"/>
          </p:cNvGraphicFramePr>
          <p:nvPr>
            <p:extLst>
              <p:ext uri="{D42A27DB-BD31-4B8C-83A1-F6EECF244321}">
                <p14:modId xmlns:p14="http://schemas.microsoft.com/office/powerpoint/2010/main" val="1577687444"/>
              </p:ext>
            </p:extLst>
          </p:nvPr>
        </p:nvGraphicFramePr>
        <p:xfrm>
          <a:off x="7938" y="984250"/>
          <a:ext cx="5364162" cy="2886075"/>
        </p:xfrm>
        <a:graphic>
          <a:graphicData uri="http://schemas.openxmlformats.org/presentationml/2006/ole">
            <mc:AlternateContent xmlns:mc="http://schemas.openxmlformats.org/markup-compatibility/2006">
              <mc:Choice xmlns:v="urn:schemas-microsoft-com:vml" Requires="v">
                <p:oleObj spid="_x0000_s283604" name="Visio" r:id="rId4" imgW="4397040" imgH="2365200" progId="Visio.Drawing.11">
                  <p:embed/>
                </p:oleObj>
              </mc:Choice>
              <mc:Fallback>
                <p:oleObj name="Visio" r:id="rId4" imgW="4397040" imgH="2365200" progId="Visio.Drawing.11">
                  <p:embed/>
                  <p:pic>
                    <p:nvPicPr>
                      <p:cNvPr id="16" name="Object 15"/>
                      <p:cNvPicPr>
                        <a:picLocks noChangeAspect="1" noChangeArrowheads="1"/>
                      </p:cNvPicPr>
                      <p:nvPr/>
                    </p:nvPicPr>
                    <p:blipFill>
                      <a:blip r:embed="rId5"/>
                      <a:srcRect/>
                      <a:stretch>
                        <a:fillRect/>
                      </a:stretch>
                    </p:blipFill>
                    <p:spPr bwMode="auto">
                      <a:xfrm>
                        <a:off x="7938" y="984250"/>
                        <a:ext cx="5364162" cy="2886075"/>
                      </a:xfrm>
                      <a:prstGeom prst="rect">
                        <a:avLst/>
                      </a:prstGeom>
                      <a:noFill/>
                      <a:ln>
                        <a:noFill/>
                      </a:ln>
                    </p:spPr>
                  </p:pic>
                </p:oleObj>
              </mc:Fallback>
            </mc:AlternateContent>
          </a:graphicData>
        </a:graphic>
      </p:graphicFrame>
      <p:sp>
        <p:nvSpPr>
          <p:cNvPr id="2" name="Title 1"/>
          <p:cNvSpPr>
            <a:spLocks noGrp="1"/>
          </p:cNvSpPr>
          <p:nvPr>
            <p:ph type="title"/>
          </p:nvPr>
        </p:nvSpPr>
        <p:spPr>
          <a:xfrm>
            <a:off x="1141412" y="100584"/>
            <a:ext cx="10820399" cy="813816"/>
          </a:xfrm>
        </p:spPr>
        <p:txBody>
          <a:bodyPr/>
          <a:lstStyle/>
          <a:p>
            <a:r>
              <a:rPr lang="en-US" sz="2400" dirty="0"/>
              <a:t>3U Slot Profile for Driving Radial Clocks with No User Defined Pins </a:t>
            </a:r>
          </a:p>
        </p:txBody>
      </p:sp>
      <p:sp>
        <p:nvSpPr>
          <p:cNvPr id="3" name="Content Placeholder 2"/>
          <p:cNvSpPr>
            <a:spLocks noGrp="1"/>
          </p:cNvSpPr>
          <p:nvPr>
            <p:ph idx="1"/>
          </p:nvPr>
        </p:nvSpPr>
        <p:spPr>
          <a:xfrm>
            <a:off x="101575" y="3962400"/>
            <a:ext cx="5611837" cy="2362200"/>
          </a:xfrm>
          <a:ln w="0">
            <a:noFill/>
          </a:ln>
        </p:spPr>
        <p:txBody>
          <a:bodyPr/>
          <a:lstStyle/>
          <a:p>
            <a:pPr>
              <a:lnSpc>
                <a:spcPct val="100000"/>
              </a:lnSpc>
            </a:pPr>
            <a:r>
              <a:rPr lang="en-US" sz="1600" dirty="0"/>
              <a:t>Coax (VITA 67.3C) connections might be used for: </a:t>
            </a:r>
            <a:r>
              <a:rPr lang="en-US" sz="1600" dirty="0">
                <a:solidFill>
                  <a:srgbClr val="000000"/>
                </a:solidFill>
              </a:rPr>
              <a:t>GPS antenna, timing inputs, timing outputs etc.</a:t>
            </a:r>
          </a:p>
          <a:p>
            <a:pPr>
              <a:lnSpc>
                <a:spcPct val="100000"/>
              </a:lnSpc>
            </a:pPr>
            <a:r>
              <a:rPr lang="en-US" sz="1600" dirty="0">
                <a:solidFill>
                  <a:srgbClr val="000000"/>
                </a:solidFill>
              </a:rPr>
              <a:t>If P2/J2 connector(s) are not needed the locations can be left open</a:t>
            </a:r>
          </a:p>
          <a:p>
            <a:pPr marL="457200" lvl="1" indent="-174625">
              <a:lnSpc>
                <a:spcPct val="100000"/>
              </a:lnSpc>
              <a:spcBef>
                <a:spcPts val="200"/>
              </a:spcBef>
            </a:pPr>
            <a:r>
              <a:rPr lang="en-US" sz="1400" b="0" dirty="0">
                <a:solidFill>
                  <a:srgbClr val="000000"/>
                </a:solidFill>
              </a:rPr>
              <a:t>Copper P2/J2 must be not present, but OK to have no 67.3C P2/J2 present</a:t>
            </a:r>
          </a:p>
        </p:txBody>
      </p:sp>
      <p:sp>
        <p:nvSpPr>
          <p:cNvPr id="5" name="Content Placeholder 4"/>
          <p:cNvSpPr>
            <a:spLocks noGrp="1"/>
          </p:cNvSpPr>
          <p:nvPr>
            <p:ph idx="10"/>
          </p:nvPr>
        </p:nvSpPr>
        <p:spPr>
          <a:xfrm>
            <a:off x="6170612" y="1072816"/>
            <a:ext cx="5815066" cy="5251784"/>
          </a:xfrm>
          <a:ln w="0">
            <a:noFill/>
          </a:ln>
        </p:spPr>
        <p:txBody>
          <a:bodyPr/>
          <a:lstStyle/>
          <a:p>
            <a:pPr>
              <a:lnSpc>
                <a:spcPct val="100000"/>
              </a:lnSpc>
              <a:spcBef>
                <a:spcPts val="1500"/>
              </a:spcBef>
            </a:pPr>
            <a:r>
              <a:rPr lang="en-US" sz="1600" dirty="0">
                <a:solidFill>
                  <a:srgbClr val="000000"/>
                </a:solidFill>
              </a:rPr>
              <a:t>Slot Profiles: SLT3x-TIM-2S1U22S1U2U1H-14.9.2-n</a:t>
            </a:r>
          </a:p>
          <a:p>
            <a:pPr lvl="1">
              <a:lnSpc>
                <a:spcPct val="100000"/>
              </a:lnSpc>
            </a:pPr>
            <a:r>
              <a:rPr lang="en-US" sz="1400" b="0" dirty="0">
                <a:solidFill>
                  <a:srgbClr val="000000"/>
                </a:solidFill>
              </a:rPr>
              <a:t>Section number may change as standardization progresses</a:t>
            </a:r>
            <a:endParaRPr lang="en-US" sz="1600" dirty="0"/>
          </a:p>
          <a:p>
            <a:pPr lvl="0">
              <a:lnSpc>
                <a:spcPct val="100000"/>
              </a:lnSpc>
            </a:pPr>
            <a:r>
              <a:rPr lang="en-US" sz="1600" dirty="0">
                <a:solidFill>
                  <a:srgbClr val="000000"/>
                </a:solidFill>
              </a:rPr>
              <a:t>2 External clock/timing inputs (electrical characteristics of parallel terminated radial clocks)</a:t>
            </a:r>
          </a:p>
          <a:p>
            <a:pPr lvl="1">
              <a:lnSpc>
                <a:spcPct val="100000"/>
              </a:lnSpc>
            </a:pPr>
            <a:r>
              <a:rPr lang="en-US" sz="1400" b="0" dirty="0">
                <a:solidFill>
                  <a:srgbClr val="000000"/>
                </a:solidFill>
              </a:rPr>
              <a:t>1 external input for REF_CLK</a:t>
            </a:r>
          </a:p>
          <a:p>
            <a:pPr lvl="1">
              <a:lnSpc>
                <a:spcPct val="100000"/>
              </a:lnSpc>
            </a:pPr>
            <a:r>
              <a:rPr lang="en-US" sz="1400" b="0" dirty="0">
                <a:solidFill>
                  <a:srgbClr val="000000"/>
                </a:solidFill>
              </a:rPr>
              <a:t>1 external input for AUX_CLK</a:t>
            </a:r>
            <a:endParaRPr lang="en-US" sz="1600" dirty="0">
              <a:solidFill>
                <a:srgbClr val="000000"/>
              </a:solidFill>
            </a:endParaRPr>
          </a:p>
          <a:p>
            <a:pPr lvl="0">
              <a:lnSpc>
                <a:spcPct val="100000"/>
              </a:lnSpc>
            </a:pPr>
            <a:r>
              <a:rPr lang="en-US" sz="1600" dirty="0">
                <a:solidFill>
                  <a:srgbClr val="000000"/>
                </a:solidFill>
              </a:rPr>
              <a:t>Drives 11 Radial REF_CLK and Radial AUX_CLK</a:t>
            </a:r>
          </a:p>
          <a:p>
            <a:pPr>
              <a:lnSpc>
                <a:spcPct val="100000"/>
              </a:lnSpc>
            </a:pPr>
            <a:r>
              <a:rPr lang="en-US" sz="1600" dirty="0">
                <a:solidFill>
                  <a:srgbClr val="000000"/>
                </a:solidFill>
              </a:rPr>
              <a:t>Drives bussed REF &amp; AUX clock on P0</a:t>
            </a:r>
          </a:p>
          <a:p>
            <a:pPr lvl="1">
              <a:lnSpc>
                <a:spcPct val="100000"/>
              </a:lnSpc>
            </a:pPr>
            <a:r>
              <a:rPr lang="en-US" sz="1400" b="0" dirty="0">
                <a:solidFill>
                  <a:srgbClr val="000000"/>
                </a:solidFill>
              </a:rPr>
              <a:t>Only drive bussed REF_CLK if SYS_CON* True</a:t>
            </a:r>
          </a:p>
          <a:p>
            <a:pPr lvl="1">
              <a:lnSpc>
                <a:spcPct val="100000"/>
              </a:lnSpc>
            </a:pPr>
            <a:r>
              <a:rPr lang="en-US" sz="1400" b="0" dirty="0">
                <a:solidFill>
                  <a:srgbClr val="000000"/>
                </a:solidFill>
              </a:rPr>
              <a:t>Might want to drive other P0 signals sometimes driven by System Controller</a:t>
            </a:r>
          </a:p>
          <a:p>
            <a:pPr lvl="2">
              <a:lnSpc>
                <a:spcPct val="100000"/>
              </a:lnSpc>
              <a:spcBef>
                <a:spcPts val="0"/>
              </a:spcBef>
            </a:pPr>
            <a:r>
              <a:rPr lang="en-US" sz="1200" b="0" dirty="0">
                <a:solidFill>
                  <a:srgbClr val="000000"/>
                </a:solidFill>
              </a:rPr>
              <a:t>SYSRESET* and NVMRO</a:t>
            </a:r>
          </a:p>
          <a:p>
            <a:pPr>
              <a:lnSpc>
                <a:spcPct val="100000"/>
              </a:lnSpc>
            </a:pPr>
            <a:r>
              <a:rPr lang="en-US" sz="1600" dirty="0"/>
              <a:t>Control Plane Ultra-Thin Pipes</a:t>
            </a:r>
          </a:p>
          <a:p>
            <a:pPr lvl="1">
              <a:lnSpc>
                <a:spcPct val="100000"/>
              </a:lnSpc>
            </a:pPr>
            <a:r>
              <a:rPr lang="en-US" sz="1400" b="0" dirty="0">
                <a:solidFill>
                  <a:srgbClr val="000000"/>
                </a:solidFill>
              </a:rPr>
              <a:t>Used to control this Plug-In Module</a:t>
            </a:r>
          </a:p>
          <a:p>
            <a:pPr lvl="1">
              <a:lnSpc>
                <a:spcPct val="100000"/>
              </a:lnSpc>
            </a:pPr>
            <a:r>
              <a:rPr lang="en-US" sz="1400" b="0" dirty="0">
                <a:solidFill>
                  <a:srgbClr val="000000"/>
                </a:solidFill>
              </a:rPr>
              <a:t>Might use to originate PTP (Precision Time Protocol, [IEEE 1588™-2008] )</a:t>
            </a:r>
          </a:p>
          <a:p>
            <a:pPr lvl="0">
              <a:lnSpc>
                <a:spcPct val="100000"/>
              </a:lnSpc>
            </a:pPr>
            <a:r>
              <a:rPr lang="en-US" sz="1600" dirty="0">
                <a:solidFill>
                  <a:srgbClr val="000000"/>
                </a:solidFill>
              </a:rPr>
              <a:t>Data Plane Ultra-Thin Pipe</a:t>
            </a:r>
          </a:p>
        </p:txBody>
      </p:sp>
      <p:sp>
        <p:nvSpPr>
          <p:cNvPr id="13" name="Rectangle 12">
            <a:hlinkClick r:id="rId6"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267650260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2012" y="100584"/>
            <a:ext cx="9067800" cy="813816"/>
          </a:xfrm>
        </p:spPr>
        <p:txBody>
          <a:bodyPr/>
          <a:lstStyle/>
          <a:p>
            <a:r>
              <a:rPr lang="en-US" sz="2400" dirty="0">
                <a:solidFill>
                  <a:schemeClr val="tx1"/>
                </a:solidFill>
              </a:rPr>
              <a:t>3U Slot Profile for Driving Radial Clocks – P1-VBAT for High</a:t>
            </a:r>
            <a:r>
              <a:rPr lang="en-US" sz="2400" dirty="0"/>
              <a:t>‑</a:t>
            </a:r>
            <a:r>
              <a:rPr lang="en-US" sz="2400" dirty="0">
                <a:solidFill>
                  <a:schemeClr val="tx1"/>
                </a:solidFill>
              </a:rPr>
              <a:t>Precision Frequency Source</a:t>
            </a:r>
          </a:p>
        </p:txBody>
      </p:sp>
      <p:sp>
        <p:nvSpPr>
          <p:cNvPr id="3" name="Content Placeholder 2"/>
          <p:cNvSpPr>
            <a:spLocks noGrp="1"/>
          </p:cNvSpPr>
          <p:nvPr>
            <p:ph idx="1"/>
          </p:nvPr>
        </p:nvSpPr>
        <p:spPr>
          <a:xfrm>
            <a:off x="507868" y="4114800"/>
            <a:ext cx="4291144" cy="2209800"/>
          </a:xfrm>
          <a:ln w="0">
            <a:noFill/>
          </a:ln>
        </p:spPr>
        <p:txBody>
          <a:bodyPr/>
          <a:lstStyle/>
          <a:p>
            <a:pPr>
              <a:lnSpc>
                <a:spcPct val="100000"/>
              </a:lnSpc>
            </a:pPr>
            <a:endParaRPr lang="en-US" sz="1400" dirty="0">
              <a:solidFill>
                <a:srgbClr val="000000"/>
              </a:solidFill>
            </a:endParaRPr>
          </a:p>
        </p:txBody>
      </p:sp>
      <p:sp>
        <p:nvSpPr>
          <p:cNvPr id="5" name="Content Placeholder 4"/>
          <p:cNvSpPr>
            <a:spLocks noGrp="1"/>
          </p:cNvSpPr>
          <p:nvPr>
            <p:ph idx="10"/>
          </p:nvPr>
        </p:nvSpPr>
        <p:spPr>
          <a:xfrm>
            <a:off x="5561012" y="1143000"/>
            <a:ext cx="6424666" cy="5029200"/>
          </a:xfrm>
          <a:ln w="0">
            <a:noFill/>
          </a:ln>
        </p:spPr>
        <p:txBody>
          <a:bodyPr/>
          <a:lstStyle/>
          <a:p>
            <a:pPr marL="169863" indent="-169863">
              <a:lnSpc>
                <a:spcPct val="100000"/>
              </a:lnSpc>
              <a:spcBef>
                <a:spcPts val="1800"/>
              </a:spcBef>
            </a:pPr>
            <a:r>
              <a:rPr lang="en-US" sz="1600" dirty="0">
                <a:solidFill>
                  <a:srgbClr val="000000"/>
                </a:solidFill>
              </a:rPr>
              <a:t>Rule 14.9.2.1.2-1: The current draw on P1-VBAT by Plug-In Modules using this Slot Profile, shall not exceed 2.2 Amp.</a:t>
            </a:r>
          </a:p>
          <a:p>
            <a:pPr marL="400050" lvl="1" indent="-169863">
              <a:lnSpc>
                <a:spcPct val="100000"/>
              </a:lnSpc>
              <a:spcBef>
                <a:spcPts val="0"/>
              </a:spcBef>
            </a:pPr>
            <a:r>
              <a:rPr lang="en-US" sz="1400" b="0" dirty="0">
                <a:solidFill>
                  <a:srgbClr val="000000"/>
                </a:solidFill>
              </a:rPr>
              <a:t>P1-VBAT is 2.55V to 3.5V</a:t>
            </a:r>
          </a:p>
          <a:p>
            <a:pPr marL="619506" lvl="2" indent="-169863">
              <a:lnSpc>
                <a:spcPct val="100000"/>
              </a:lnSpc>
              <a:spcBef>
                <a:spcPts val="0"/>
              </a:spcBef>
            </a:pPr>
            <a:r>
              <a:rPr lang="en-US" sz="1400" b="0" dirty="0">
                <a:solidFill>
                  <a:srgbClr val="000000"/>
                </a:solidFill>
              </a:rPr>
              <a:t>There are OCXOs that draw on order of 4.5W at 3.3V +/- 5%. If have DC-to-DC and assume 2.2A available; get 2.55V * 2.2A * 85% = 4.7W</a:t>
            </a:r>
          </a:p>
          <a:p>
            <a:pPr marL="619506" lvl="2" indent="-169863">
              <a:lnSpc>
                <a:spcPct val="100000"/>
              </a:lnSpc>
              <a:spcBef>
                <a:spcPts val="0"/>
              </a:spcBef>
            </a:pPr>
            <a:r>
              <a:rPr lang="en-US" sz="1400" b="0" dirty="0">
                <a:solidFill>
                  <a:srgbClr val="000000"/>
                </a:solidFill>
              </a:rPr>
              <a:t>For background concerning connector current carrying capability see: </a:t>
            </a:r>
            <a:r>
              <a:rPr lang="en-US" sz="1400" b="0" dirty="0">
                <a:solidFill>
                  <a:srgbClr val="000000"/>
                </a:solidFill>
                <a:hlinkClick r:id="rId4" action="ppaction://hlinksldjump"/>
              </a:rPr>
              <a:t>[TE 502-134158]</a:t>
            </a:r>
            <a:r>
              <a:rPr lang="en-US" sz="1400" b="0" dirty="0">
                <a:solidFill>
                  <a:srgbClr val="000000"/>
                </a:solidFill>
              </a:rPr>
              <a:t> </a:t>
            </a:r>
          </a:p>
          <a:p>
            <a:pPr marL="400050" lvl="1" indent="-169863">
              <a:lnSpc>
                <a:spcPct val="100000"/>
              </a:lnSpc>
            </a:pPr>
            <a:r>
              <a:rPr lang="en-US" sz="1400" dirty="0">
                <a:solidFill>
                  <a:srgbClr val="000000"/>
                </a:solidFill>
              </a:rPr>
              <a:t>Observation 14.9.2.1.2-1:</a:t>
            </a:r>
            <a:r>
              <a:rPr lang="en-US" sz="1400" b="0" dirty="0">
                <a:solidFill>
                  <a:srgbClr val="000000"/>
                </a:solidFill>
              </a:rPr>
              <a:t> Rule 14.9.2.1.2-1 supersedes the 1 ma maximum requirement in </a:t>
            </a:r>
            <a:r>
              <a:rPr lang="en-US" sz="1400" b="0" dirty="0">
                <a:solidFill>
                  <a:srgbClr val="000000"/>
                </a:solidFill>
                <a:hlinkClick r:id="rId5" action="ppaction://hlinksldjump"/>
              </a:rPr>
              <a:t>[VITA 46.0]</a:t>
            </a:r>
            <a:r>
              <a:rPr lang="en-US" sz="1400" b="0" dirty="0">
                <a:solidFill>
                  <a:srgbClr val="000000"/>
                </a:solidFill>
              </a:rPr>
              <a:t>. The higher current is intended to enable temperature control of high-precision frequency sources, while operating on batteries. Rule 14.9.2.1.2-1 only applies to this Slot Profile. Note: In accordance with Rule 6.1-2 and Rule 1.6-1, Slot Profile sections take precedence over other sections within this standard and this standard takes precedence over those standards it references.</a:t>
            </a:r>
          </a:p>
          <a:p>
            <a:pPr marL="169863" indent="-169863">
              <a:lnSpc>
                <a:spcPct val="100000"/>
              </a:lnSpc>
              <a:spcBef>
                <a:spcPts val="1800"/>
              </a:spcBef>
            </a:pPr>
            <a:r>
              <a:rPr lang="en-US" sz="1600" dirty="0">
                <a:solidFill>
                  <a:srgbClr val="000000"/>
                </a:solidFill>
              </a:rPr>
              <a:t>Recommendation 14.9.2.1.2-1: Given that </a:t>
            </a:r>
            <a:r>
              <a:rPr lang="en-US" sz="1600" dirty="0">
                <a:solidFill>
                  <a:srgbClr val="000000"/>
                </a:solidFill>
                <a:hlinkClick r:id="rId5" action="ppaction://hlinksldjump"/>
              </a:rPr>
              <a:t>[VITA 46.0]</a:t>
            </a:r>
            <a:r>
              <a:rPr lang="en-US" sz="1600" dirty="0">
                <a:solidFill>
                  <a:srgbClr val="000000"/>
                </a:solidFill>
              </a:rPr>
              <a:t> specifies the maximum current drawn by each Plug-In Module on P1-VBAT be limited to 1 ma, system integrators should make sure that there is enough P1-VBAT power available for the Plug-In Module being integrated. </a:t>
            </a:r>
          </a:p>
          <a:p>
            <a:pPr marL="400050" lvl="1" indent="-169863">
              <a:lnSpc>
                <a:spcPct val="100000"/>
              </a:lnSpc>
            </a:pPr>
            <a:endParaRPr lang="en-US" sz="1400" b="0" dirty="0">
              <a:solidFill>
                <a:srgbClr val="000000"/>
              </a:solidFill>
            </a:endParaRPr>
          </a:p>
        </p:txBody>
      </p:sp>
      <p:sp>
        <p:nvSpPr>
          <p:cNvPr id="7" name="Rectangle 6">
            <a:hlinkClick r:id="rId6"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949268645"/>
              </p:ext>
            </p:extLst>
          </p:nvPr>
        </p:nvGraphicFramePr>
        <p:xfrm>
          <a:off x="7938" y="984250"/>
          <a:ext cx="5364162" cy="2886075"/>
        </p:xfrm>
        <a:graphic>
          <a:graphicData uri="http://schemas.openxmlformats.org/presentationml/2006/ole">
            <mc:AlternateContent xmlns:mc="http://schemas.openxmlformats.org/markup-compatibility/2006">
              <mc:Choice xmlns:v="urn:schemas-microsoft-com:vml" Requires="v">
                <p:oleObj spid="_x0000_s309171" name="Visio" r:id="rId7" imgW="4397040" imgH="2365200" progId="Visio.Drawing.11">
                  <p:embed/>
                </p:oleObj>
              </mc:Choice>
              <mc:Fallback>
                <p:oleObj name="Visio" r:id="rId7" imgW="4397040" imgH="2365200" progId="Visio.Drawing.11">
                  <p:embed/>
                  <p:pic>
                    <p:nvPicPr>
                      <p:cNvPr id="16" name="Object 15"/>
                      <p:cNvPicPr>
                        <a:picLocks noChangeAspect="1" noChangeArrowheads="1"/>
                      </p:cNvPicPr>
                      <p:nvPr/>
                    </p:nvPicPr>
                    <p:blipFill>
                      <a:blip r:embed="rId8"/>
                      <a:srcRect/>
                      <a:stretch>
                        <a:fillRect/>
                      </a:stretch>
                    </p:blipFill>
                    <p:spPr bwMode="auto">
                      <a:xfrm>
                        <a:off x="7938" y="984250"/>
                        <a:ext cx="5364162" cy="288607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81347099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p:txBody>
          <a:bodyPr/>
          <a:lstStyle/>
          <a:p>
            <a:pPr>
              <a:lnSpc>
                <a:spcPct val="100000"/>
              </a:lnSpc>
            </a:pPr>
            <a:r>
              <a:rPr lang="en-US" sz="2400" dirty="0">
                <a:ea typeface="ＭＳ Ｐゴシック" pitchFamily="34" charset="-128"/>
              </a:rPr>
              <a:t>3-Slot 3U Backplane Profile: </a:t>
            </a:r>
            <a:r>
              <a:rPr lang="en-US" sz="2400" dirty="0"/>
              <a:t>BKP3-CEN03-15.3.5-n </a:t>
            </a:r>
            <a:endParaRPr lang="en-US" sz="2400" dirty="0">
              <a:ea typeface="ＭＳ Ｐゴシック" pitchFamily="34" charset="-128"/>
            </a:endParaRPr>
          </a:p>
        </p:txBody>
      </p:sp>
      <p:sp>
        <p:nvSpPr>
          <p:cNvPr id="1028" name="Rectangle 4"/>
          <p:cNvSpPr>
            <a:spLocks noGrp="1"/>
          </p:cNvSpPr>
          <p:nvPr>
            <p:ph idx="1"/>
          </p:nvPr>
        </p:nvSpPr>
        <p:spPr>
          <a:xfrm>
            <a:off x="4570809" y="990600"/>
            <a:ext cx="7414869" cy="2286000"/>
          </a:xfrm>
        </p:spPr>
        <p:txBody>
          <a:bodyPr>
            <a:noAutofit/>
          </a:bodyPr>
          <a:lstStyle/>
          <a:p>
            <a:pPr>
              <a:lnSpc>
                <a:spcPct val="100000"/>
              </a:lnSpc>
              <a:spcBef>
                <a:spcPts val="1800"/>
              </a:spcBef>
            </a:pPr>
            <a:r>
              <a:rPr lang="en-US" sz="1600" dirty="0">
                <a:ea typeface="ＭＳ Ｐゴシック" pitchFamily="34" charset="-128"/>
              </a:rPr>
              <a:t>Slot 1 uses: SLT3-PAY-2F2U-14.2.3</a:t>
            </a:r>
          </a:p>
          <a:p>
            <a:pPr>
              <a:lnSpc>
                <a:spcPct val="100000"/>
              </a:lnSpc>
              <a:spcBef>
                <a:spcPts val="900"/>
              </a:spcBef>
            </a:pPr>
            <a:r>
              <a:rPr lang="en-US" sz="1600" dirty="0">
                <a:ea typeface="ＭＳ Ｐゴシック" pitchFamily="34" charset="-128"/>
              </a:rPr>
              <a:t>Slot 2 uses: SLT3-PAY-2F2U1E-14.6.10-n</a:t>
            </a:r>
          </a:p>
          <a:p>
            <a:pPr lvl="1">
              <a:lnSpc>
                <a:spcPct val="100000"/>
              </a:lnSpc>
              <a:spcBef>
                <a:spcPts val="300"/>
              </a:spcBef>
            </a:pPr>
            <a:r>
              <a:rPr lang="en-US" sz="1600" b="0" dirty="0">
                <a:ea typeface="ＭＳ Ｐゴシック" pitchFamily="34" charset="-128"/>
              </a:rPr>
              <a:t>This backplane only uses 1 of the 2 FPs</a:t>
            </a:r>
          </a:p>
          <a:p>
            <a:pPr lvl="1">
              <a:lnSpc>
                <a:spcPct val="100000"/>
              </a:lnSpc>
              <a:spcBef>
                <a:spcPts val="300"/>
              </a:spcBef>
            </a:pPr>
            <a:r>
              <a:rPr lang="en-US" sz="1600" b="0" dirty="0">
                <a:ea typeface="ＭＳ Ｐゴシック" pitchFamily="34" charset="-128"/>
              </a:rPr>
              <a:t>Control Plane not routed, available via RTM</a:t>
            </a:r>
          </a:p>
          <a:p>
            <a:pPr>
              <a:lnSpc>
                <a:spcPct val="100000"/>
              </a:lnSpc>
              <a:spcBef>
                <a:spcPts val="900"/>
              </a:spcBef>
            </a:pPr>
            <a:r>
              <a:rPr lang="en-US" sz="1600" dirty="0">
                <a:ea typeface="ＭＳ Ｐゴシック" pitchFamily="34" charset="-128"/>
              </a:rPr>
              <a:t>Each Data Plane connection is an FP (Fat Pipe = 4 lanes)</a:t>
            </a:r>
          </a:p>
          <a:p>
            <a:pPr>
              <a:lnSpc>
                <a:spcPct val="100000"/>
              </a:lnSpc>
              <a:spcBef>
                <a:spcPts val="900"/>
              </a:spcBef>
            </a:pPr>
            <a:r>
              <a:rPr lang="en-US" sz="1600" dirty="0">
                <a:ea typeface="ＭＳ Ｐゴシック" pitchFamily="34" charset="-128"/>
              </a:rPr>
              <a:t>Similar to BKP3-CEN03-15.2.9-n except accommodates </a:t>
            </a:r>
            <a:r>
              <a:rPr lang="en-US" sz="1600" dirty="0">
                <a:ea typeface="ＭＳ Ｐゴシック" pitchFamily="34" charset="-128"/>
                <a:hlinkClick r:id="rId4" action="ppaction://hlinksldjump"/>
              </a:rPr>
              <a:t>[VITA 66.4]</a:t>
            </a:r>
            <a:r>
              <a:rPr lang="en-US" sz="1600" dirty="0">
                <a:ea typeface="ＭＳ Ｐゴシック" pitchFamily="34" charset="-128"/>
              </a:rPr>
              <a:t> (optical), 66.1 (4 coax) and 67.3A Connector Modules</a:t>
            </a:r>
          </a:p>
        </p:txBody>
      </p:sp>
      <p:sp>
        <p:nvSpPr>
          <p:cNvPr id="11" name="Rectangle 10">
            <a:hlinkClick r:id="rId5"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4" name="TextBox 13"/>
          <p:cNvSpPr txBox="1"/>
          <p:nvPr/>
        </p:nvSpPr>
        <p:spPr>
          <a:xfrm>
            <a:off x="1821068" y="6642556"/>
            <a:ext cx="7110148" cy="215444"/>
          </a:xfrm>
          <a:prstGeom prst="rect">
            <a:avLst/>
          </a:prstGeom>
          <a:noFill/>
        </p:spPr>
        <p:txBody>
          <a:bodyPr wrap="square" rtlCol="0">
            <a:spAutoFit/>
          </a:bodyPr>
          <a:lstStyle/>
          <a:p>
            <a:pPr>
              <a:defRPr/>
            </a:pPr>
            <a:r>
              <a:rPr lang="en-US" sz="800" b="1" dirty="0"/>
              <a:t>Links: </a:t>
            </a:r>
            <a:r>
              <a:rPr lang="en-US" sz="800" b="1" dirty="0">
                <a:hlinkClick r:id="rId6" action="ppaction://hlinksldjump"/>
              </a:rPr>
              <a:t>SLT3‑PAY‑2F2U1E-14.6.10-n</a:t>
            </a:r>
            <a:endParaRPr lang="en-US" sz="800" b="1" dirty="0"/>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1010" y="3352800"/>
            <a:ext cx="4505142" cy="2883804"/>
          </a:xfrm>
          <a:prstGeom prst="rect">
            <a:avLst/>
          </a:prstGeom>
        </p:spPr>
      </p:pic>
      <p:sp>
        <p:nvSpPr>
          <p:cNvPr id="12" name="TextBox 11"/>
          <p:cNvSpPr txBox="1">
            <a:spLocks noChangeArrowheads="1"/>
          </p:cNvSpPr>
          <p:nvPr/>
        </p:nvSpPr>
        <p:spPr bwMode="auto">
          <a:xfrm>
            <a:off x="6102351" y="6077607"/>
            <a:ext cx="687766" cy="233910"/>
          </a:xfrm>
          <a:prstGeom prst="rect">
            <a:avLst/>
          </a:prstGeom>
          <a:solidFill>
            <a:schemeClr val="bg1"/>
          </a:solidFill>
          <a:ln>
            <a:noFill/>
          </a:ln>
        </p:spPr>
        <p:txBody>
          <a:bodyPr wrap="square" lIns="45720" tIns="9144" rIns="45720" bIns="9144">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defTabSz="457200" eaLnBrk="1" hangingPunct="1"/>
            <a:r>
              <a:rPr lang="en-US" sz="1400" b="1" dirty="0"/>
              <a:t>Front</a:t>
            </a:r>
          </a:p>
        </p:txBody>
      </p:sp>
      <p:sp>
        <p:nvSpPr>
          <p:cNvPr id="17" name="TextBox 16"/>
          <p:cNvSpPr txBox="1">
            <a:spLocks noChangeArrowheads="1"/>
          </p:cNvSpPr>
          <p:nvPr/>
        </p:nvSpPr>
        <p:spPr bwMode="auto">
          <a:xfrm>
            <a:off x="8344600" y="6066638"/>
            <a:ext cx="687766" cy="233910"/>
          </a:xfrm>
          <a:prstGeom prst="rect">
            <a:avLst/>
          </a:prstGeom>
          <a:solidFill>
            <a:schemeClr val="bg1"/>
          </a:solidFill>
          <a:ln>
            <a:noFill/>
          </a:ln>
        </p:spPr>
        <p:txBody>
          <a:bodyPr wrap="square" lIns="45720" tIns="9144" rIns="45720" bIns="9144">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defTabSz="457200" eaLnBrk="1" hangingPunct="1"/>
            <a:r>
              <a:rPr lang="en-US" sz="1400" b="1" dirty="0"/>
              <a:t>Rear</a:t>
            </a:r>
          </a:p>
        </p:txBody>
      </p:sp>
      <p:sp>
        <p:nvSpPr>
          <p:cNvPr id="18" name="TextBox 17"/>
          <p:cNvSpPr txBox="1">
            <a:spLocks noChangeArrowheads="1"/>
          </p:cNvSpPr>
          <p:nvPr/>
        </p:nvSpPr>
        <p:spPr bwMode="auto">
          <a:xfrm>
            <a:off x="9904412" y="5721928"/>
            <a:ext cx="1665181" cy="461665"/>
          </a:xfrm>
          <a:prstGeom prst="rect">
            <a:avLst/>
          </a:prstGeom>
          <a:no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200" dirty="0">
                <a:solidFill>
                  <a:srgbClr val="0070C0"/>
                </a:solidFill>
              </a:rPr>
              <a:t>Elma 1OVX303PZ3-1X11R backplane</a:t>
            </a:r>
          </a:p>
        </p:txBody>
      </p:sp>
      <p:graphicFrame>
        <p:nvGraphicFramePr>
          <p:cNvPr id="19" name="Object 18"/>
          <p:cNvGraphicFramePr>
            <a:graphicFrameLocks noChangeAspect="1"/>
          </p:cNvGraphicFramePr>
          <p:nvPr>
            <p:extLst>
              <p:ext uri="{D42A27DB-BD31-4B8C-83A1-F6EECF244321}">
                <p14:modId xmlns:p14="http://schemas.microsoft.com/office/powerpoint/2010/main" val="4225806760"/>
              </p:ext>
            </p:extLst>
          </p:nvPr>
        </p:nvGraphicFramePr>
        <p:xfrm>
          <a:off x="303212" y="1219200"/>
          <a:ext cx="3856037" cy="4940300"/>
        </p:xfrm>
        <a:graphic>
          <a:graphicData uri="http://schemas.openxmlformats.org/presentationml/2006/ole">
            <mc:AlternateContent xmlns:mc="http://schemas.openxmlformats.org/markup-compatibility/2006">
              <mc:Choice xmlns:v="urn:schemas-microsoft-com:vml" Requires="v">
                <p:oleObj spid="_x0000_s409783" name="Visio" r:id="rId8" imgW="3855974" imgH="4940874" progId="Visio.Drawing.11">
                  <p:embed/>
                </p:oleObj>
              </mc:Choice>
              <mc:Fallback>
                <p:oleObj name="Visio" r:id="rId8" imgW="3855974" imgH="4940874" progId="Visio.Drawing.11">
                  <p:embed/>
                  <p:pic>
                    <p:nvPicPr>
                      <p:cNvPr id="0" name=""/>
                      <p:cNvPicPr/>
                      <p:nvPr/>
                    </p:nvPicPr>
                    <p:blipFill>
                      <a:blip r:embed="rId9"/>
                      <a:stretch>
                        <a:fillRect/>
                      </a:stretch>
                    </p:blipFill>
                    <p:spPr>
                      <a:xfrm>
                        <a:off x="303212" y="1219200"/>
                        <a:ext cx="3856037" cy="4940300"/>
                      </a:xfrm>
                      <a:prstGeom prst="rect">
                        <a:avLst/>
                      </a:prstGeom>
                    </p:spPr>
                  </p:pic>
                </p:oleObj>
              </mc:Fallback>
            </mc:AlternateContent>
          </a:graphicData>
        </a:graphic>
      </p:graphicFrame>
    </p:spTree>
    <p:extLst>
      <p:ext uri="{BB962C8B-B14F-4D97-AF65-F5344CB8AC3E}">
        <p14:creationId xmlns:p14="http://schemas.microsoft.com/office/powerpoint/2010/main" val="116075107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18412" y="1066800"/>
            <a:ext cx="4343400" cy="5257800"/>
          </a:xfrm>
          <a:noFill/>
        </p:spPr>
        <p:txBody>
          <a:bodyPr rIns="91440"/>
          <a:lstStyle/>
          <a:p>
            <a:pPr marL="171450" indent="-171450">
              <a:lnSpc>
                <a:spcPct val="100000"/>
              </a:lnSpc>
              <a:spcBef>
                <a:spcPts val="700"/>
              </a:spcBef>
            </a:pPr>
            <a:r>
              <a:rPr lang="en-US" sz="1400" dirty="0"/>
              <a:t>Slot 1: SLT3-PAY-2F2U-14.2.3</a:t>
            </a:r>
          </a:p>
          <a:p>
            <a:pPr marL="473202" lvl="1" indent="-171450">
              <a:lnSpc>
                <a:spcPct val="100000"/>
              </a:lnSpc>
              <a:spcBef>
                <a:spcPts val="200"/>
              </a:spcBef>
            </a:pPr>
            <a:r>
              <a:rPr lang="en-US" sz="1200" b="0" dirty="0"/>
              <a:t>Plug-In Module for control </a:t>
            </a:r>
          </a:p>
          <a:p>
            <a:pPr marL="171450" indent="-171450">
              <a:lnSpc>
                <a:spcPct val="100000"/>
              </a:lnSpc>
              <a:spcBef>
                <a:spcPts val="700"/>
              </a:spcBef>
            </a:pPr>
            <a:r>
              <a:rPr lang="en-US" sz="1400" dirty="0"/>
              <a:t>Slots 2, 4, 9, 11: SLT3x‑PAY‑2F1F2U1H-14.6.3-n </a:t>
            </a:r>
          </a:p>
          <a:p>
            <a:pPr marL="473202" lvl="1" indent="-171450">
              <a:lnSpc>
                <a:spcPct val="100000"/>
              </a:lnSpc>
              <a:spcBef>
                <a:spcPts val="200"/>
              </a:spcBef>
            </a:pPr>
            <a:r>
              <a:rPr lang="en-US" sz="1200" b="0" dirty="0"/>
              <a:t>For FPGA or RF Plug-In Modules with coax/optical </a:t>
            </a:r>
          </a:p>
          <a:p>
            <a:pPr marL="473202" lvl="1" indent="-171450">
              <a:lnSpc>
                <a:spcPct val="100000"/>
              </a:lnSpc>
              <a:spcBef>
                <a:spcPts val="200"/>
              </a:spcBef>
            </a:pPr>
            <a:r>
              <a:rPr lang="en-US" sz="1200" b="0" dirty="0"/>
              <a:t>Can also be used by Plug-In Modules with a Profile of SLT3x‑PAY‑2F1F2U2E-14.6.4-n provided appropriate 67.3C connector is used in backplane</a:t>
            </a:r>
          </a:p>
          <a:p>
            <a:pPr marL="171450" indent="-171450">
              <a:lnSpc>
                <a:spcPct val="100000"/>
              </a:lnSpc>
              <a:spcBef>
                <a:spcPts val="700"/>
              </a:spcBef>
            </a:pPr>
            <a:r>
              <a:rPr lang="en-US" sz="1400" dirty="0"/>
              <a:t>Slots 3, 5, 10, 12: SLT3x-PAY-2F2U-14.2.3</a:t>
            </a:r>
          </a:p>
          <a:p>
            <a:pPr marL="473202" lvl="1" indent="-171450">
              <a:lnSpc>
                <a:spcPct val="100000"/>
              </a:lnSpc>
              <a:spcBef>
                <a:spcPts val="200"/>
              </a:spcBef>
            </a:pPr>
            <a:r>
              <a:rPr lang="en-US" sz="1200" b="0" dirty="0"/>
              <a:t>For FPGAs or RF Plug-In Modules with only front panel RF/optical connections</a:t>
            </a:r>
          </a:p>
          <a:p>
            <a:pPr marL="473202" lvl="1" indent="-171450">
              <a:lnSpc>
                <a:spcPct val="100000"/>
              </a:lnSpc>
              <a:spcBef>
                <a:spcPts val="200"/>
              </a:spcBef>
            </a:pPr>
            <a:r>
              <a:rPr lang="en-US" sz="1200" b="0" dirty="0"/>
              <a:t>SBC, I/O carrier or possibly GPGPU – Slots 4 &amp; 6 better because have a FP Data Plane</a:t>
            </a:r>
          </a:p>
          <a:p>
            <a:pPr marL="692658" lvl="2" indent="-171450">
              <a:lnSpc>
                <a:spcPct val="100000"/>
              </a:lnSpc>
              <a:spcBef>
                <a:spcPts val="0"/>
              </a:spcBef>
            </a:pPr>
            <a:r>
              <a:rPr lang="en-US" sz="1200" b="0" dirty="0"/>
              <a:t>Make sure clock driver is series terminated if expecting bussed clocks</a:t>
            </a:r>
          </a:p>
          <a:p>
            <a:pPr marL="171450" indent="-171450">
              <a:lnSpc>
                <a:spcPct val="100000"/>
              </a:lnSpc>
              <a:spcBef>
                <a:spcPts val="800"/>
              </a:spcBef>
            </a:pPr>
            <a:r>
              <a:rPr lang="en-US" sz="1400" dirty="0"/>
              <a:t>Slot 6: SLT3‑SWH‑6F1J-14.8.3-n</a:t>
            </a:r>
          </a:p>
          <a:p>
            <a:pPr marL="473202" lvl="1" indent="-171450">
              <a:lnSpc>
                <a:spcPct val="100000"/>
              </a:lnSpc>
              <a:spcBef>
                <a:spcPts val="200"/>
              </a:spcBef>
            </a:pPr>
            <a:r>
              <a:rPr lang="en-US" sz="1200" b="0" dirty="0"/>
              <a:t>Data Plane Switch</a:t>
            </a:r>
          </a:p>
          <a:p>
            <a:pPr marL="473202" lvl="1" indent="-171450">
              <a:lnSpc>
                <a:spcPct val="100000"/>
              </a:lnSpc>
              <a:spcBef>
                <a:spcPts val="200"/>
              </a:spcBef>
            </a:pPr>
            <a:r>
              <a:rPr lang="en-US" sz="1200" b="0" dirty="0"/>
              <a:t>Repartitioned into 3 FPs + 6 TPs</a:t>
            </a:r>
          </a:p>
          <a:p>
            <a:pPr marL="171450" indent="-171450">
              <a:lnSpc>
                <a:spcPct val="100000"/>
              </a:lnSpc>
              <a:spcBef>
                <a:spcPts val="700"/>
              </a:spcBef>
            </a:pPr>
            <a:r>
              <a:rPr lang="en-US" sz="1400" dirty="0"/>
              <a:t>Slot 7: </a:t>
            </a:r>
            <a:r>
              <a:rPr lang="en-US" sz="1400" dirty="0">
                <a:solidFill>
                  <a:srgbClr val="000000"/>
                </a:solidFill>
              </a:rPr>
              <a:t>SLT3x</a:t>
            </a:r>
            <a:r>
              <a:rPr lang="en-US" sz="1400" dirty="0"/>
              <a:t>‑</a:t>
            </a:r>
            <a:r>
              <a:rPr lang="en-US" sz="1400" dirty="0">
                <a:solidFill>
                  <a:srgbClr val="000000"/>
                </a:solidFill>
              </a:rPr>
              <a:t>TIM</a:t>
            </a:r>
            <a:r>
              <a:rPr lang="en-US" sz="1400" dirty="0"/>
              <a:t>‑</a:t>
            </a:r>
            <a:r>
              <a:rPr lang="en-US" sz="1400" dirty="0">
                <a:solidFill>
                  <a:srgbClr val="000000"/>
                </a:solidFill>
              </a:rPr>
              <a:t>4S16S1U2U1H</a:t>
            </a:r>
            <a:r>
              <a:rPr lang="en-US" sz="1400" dirty="0"/>
              <a:t>‑14.9.1-n</a:t>
            </a:r>
          </a:p>
          <a:p>
            <a:pPr marL="473202" lvl="1" indent="-171450">
              <a:lnSpc>
                <a:spcPct val="100000"/>
              </a:lnSpc>
              <a:spcBef>
                <a:spcPts val="200"/>
              </a:spcBef>
            </a:pPr>
            <a:r>
              <a:rPr lang="en-US" sz="1200" b="0" dirty="0"/>
              <a:t>Radial clocks out</a:t>
            </a:r>
          </a:p>
          <a:p>
            <a:pPr marL="473202" lvl="1" indent="-171450">
              <a:lnSpc>
                <a:spcPct val="100000"/>
              </a:lnSpc>
              <a:spcBef>
                <a:spcPts val="200"/>
              </a:spcBef>
            </a:pPr>
            <a:r>
              <a:rPr lang="en-US" sz="1200" b="0" dirty="0"/>
              <a:t>Generally also drives bussed clocks</a:t>
            </a:r>
          </a:p>
          <a:p>
            <a:pPr marL="473202" lvl="1" indent="-171450">
              <a:lnSpc>
                <a:spcPct val="100000"/>
              </a:lnSpc>
              <a:spcBef>
                <a:spcPts val="200"/>
              </a:spcBef>
            </a:pPr>
            <a:r>
              <a:rPr lang="en-US" sz="1200" b="0" dirty="0"/>
              <a:t>Slots not receiving radial clocks have bussed clocks</a:t>
            </a:r>
          </a:p>
          <a:p>
            <a:pPr marL="171450" lvl="0" indent="-171450">
              <a:lnSpc>
                <a:spcPct val="100000"/>
              </a:lnSpc>
              <a:spcBef>
                <a:spcPts val="700"/>
              </a:spcBef>
            </a:pPr>
            <a:r>
              <a:rPr lang="en-US" sz="1400" dirty="0"/>
              <a:t>Slot 8: </a:t>
            </a:r>
            <a:r>
              <a:rPr lang="en-US" sz="1400" dirty="0">
                <a:solidFill>
                  <a:srgbClr val="000000"/>
                </a:solidFill>
              </a:rPr>
              <a:t>SLT3‑SWH‑10U7T1J-14.8.1-n</a:t>
            </a:r>
            <a:endParaRPr lang="en-US" sz="1400" dirty="0"/>
          </a:p>
          <a:p>
            <a:pPr marL="473202" lvl="1" indent="-171450">
              <a:lnSpc>
                <a:spcPct val="100000"/>
              </a:lnSpc>
              <a:spcBef>
                <a:spcPts val="200"/>
              </a:spcBef>
            </a:pPr>
            <a:r>
              <a:rPr lang="en-US" sz="1200" b="0" dirty="0"/>
              <a:t>Control Plane Switch</a:t>
            </a:r>
            <a:endParaRPr lang="en-US" sz="1200" dirty="0"/>
          </a:p>
        </p:txBody>
      </p:sp>
      <p:sp>
        <p:nvSpPr>
          <p:cNvPr id="2" name="Title 1"/>
          <p:cNvSpPr>
            <a:spLocks noGrp="1"/>
          </p:cNvSpPr>
          <p:nvPr>
            <p:ph type="title"/>
          </p:nvPr>
        </p:nvSpPr>
        <p:spPr>
          <a:xfrm>
            <a:off x="1141412" y="100584"/>
            <a:ext cx="10641119" cy="813816"/>
          </a:xfrm>
        </p:spPr>
        <p:txBody>
          <a:bodyPr/>
          <a:lstStyle/>
          <a:p>
            <a:pPr>
              <a:lnSpc>
                <a:spcPct val="100000"/>
              </a:lnSpc>
            </a:pPr>
            <a:r>
              <a:rPr lang="en-US" sz="2400" dirty="0">
                <a:solidFill>
                  <a:schemeClr val="tx1"/>
                </a:solidFill>
              </a:rPr>
              <a:t>12-Slot 3U Backplane Implementing Radial Clocks: </a:t>
            </a:r>
            <a:r>
              <a:rPr lang="en-US" sz="2400" dirty="0"/>
              <a:t>BKP3-TIM12-15.3.4-n</a:t>
            </a:r>
            <a:endParaRPr lang="en-US" sz="2400" dirty="0">
              <a:solidFill>
                <a:schemeClr val="tx1"/>
              </a:solidFill>
            </a:endParaRPr>
          </a:p>
        </p:txBody>
      </p:sp>
      <p:sp>
        <p:nvSpPr>
          <p:cNvPr id="7" name="Rectangle 6">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812821408"/>
              </p:ext>
            </p:extLst>
          </p:nvPr>
        </p:nvGraphicFramePr>
        <p:xfrm>
          <a:off x="74612" y="1143000"/>
          <a:ext cx="7718368" cy="5101367"/>
        </p:xfrm>
        <a:graphic>
          <a:graphicData uri="http://schemas.openxmlformats.org/presentationml/2006/ole">
            <mc:AlternateContent xmlns:mc="http://schemas.openxmlformats.org/markup-compatibility/2006">
              <mc:Choice xmlns:v="urn:schemas-microsoft-com:vml" Requires="v">
                <p:oleObj spid="_x0000_s303012" name="Visio" r:id="rId4" imgW="14293274" imgH="9446976" progId="Visio.Drawing.11">
                  <p:embed/>
                </p:oleObj>
              </mc:Choice>
              <mc:Fallback>
                <p:oleObj name="Visio" r:id="rId4" imgW="14293274" imgH="9446976" progId="Visio.Drawing.11">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12" y="1143000"/>
                        <a:ext cx="7718368" cy="510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13067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002060"/>
                </a:solidFill>
              </a:rPr>
              <a:t>Outline</a:t>
            </a:r>
          </a:p>
        </p:txBody>
      </p:sp>
      <p:sp>
        <p:nvSpPr>
          <p:cNvPr id="3" name="Content Placeholder 2"/>
          <p:cNvSpPr>
            <a:spLocks noGrp="1"/>
          </p:cNvSpPr>
          <p:nvPr>
            <p:ph idx="1"/>
          </p:nvPr>
        </p:nvSpPr>
        <p:spPr/>
        <p:txBody>
          <a:bodyPr/>
          <a:lstStyle/>
          <a:p>
            <a:pPr>
              <a:lnSpc>
                <a:spcPct val="100000"/>
              </a:lnSpc>
              <a:spcBef>
                <a:spcPts val="1800"/>
              </a:spcBef>
            </a:pPr>
            <a:r>
              <a:rPr lang="en-US" dirty="0">
                <a:hlinkClick r:id="rId3" action="ppaction://hlinksldjump"/>
              </a:rPr>
              <a:t>Introduction</a:t>
            </a:r>
          </a:p>
          <a:p>
            <a:pPr>
              <a:lnSpc>
                <a:spcPct val="100000"/>
              </a:lnSpc>
              <a:spcBef>
                <a:spcPts val="1800"/>
              </a:spcBef>
            </a:pPr>
            <a:r>
              <a:rPr lang="en-US" sz="2000" dirty="0">
                <a:hlinkClick r:id="rId4" action="ppaction://hlinksldjump"/>
              </a:rPr>
              <a:t>Protocols</a:t>
            </a:r>
            <a:endParaRPr lang="en-US" dirty="0">
              <a:hlinkClick r:id="rId3" action="ppaction://hlinksldjump"/>
            </a:endParaRPr>
          </a:p>
          <a:p>
            <a:pPr>
              <a:lnSpc>
                <a:spcPct val="100000"/>
              </a:lnSpc>
              <a:spcBef>
                <a:spcPts val="1800"/>
              </a:spcBef>
            </a:pPr>
            <a:r>
              <a:rPr lang="en-US" dirty="0">
                <a:hlinkClick r:id="rId5" action="ppaction://hlinksldjump"/>
              </a:rPr>
              <a:t>Cooling, form factors, and copper connectors</a:t>
            </a:r>
            <a:endParaRPr lang="en-US" dirty="0"/>
          </a:p>
          <a:p>
            <a:pPr>
              <a:lnSpc>
                <a:spcPct val="100000"/>
              </a:lnSpc>
              <a:spcBef>
                <a:spcPts val="1800"/>
              </a:spcBef>
            </a:pPr>
            <a:r>
              <a:rPr lang="en-US" dirty="0">
                <a:hlinkClick r:id="rId6" action="ppaction://hlinksldjump"/>
              </a:rPr>
              <a:t>Blind mate optical and coax connectors</a:t>
            </a:r>
            <a:endParaRPr lang="en-US" dirty="0"/>
          </a:p>
          <a:p>
            <a:pPr>
              <a:lnSpc>
                <a:spcPct val="100000"/>
              </a:lnSpc>
              <a:spcBef>
                <a:spcPts val="1800"/>
              </a:spcBef>
            </a:pPr>
            <a:r>
              <a:rPr lang="en-US" dirty="0">
                <a:hlinkClick r:id="rId7" action="ppaction://hlinksldjump"/>
              </a:rPr>
              <a:t>Utility Plane including radial clocks and VITA 62 power supply Plug-In Modules</a:t>
            </a:r>
            <a:endParaRPr lang="en-US" dirty="0"/>
          </a:p>
          <a:p>
            <a:pPr>
              <a:lnSpc>
                <a:spcPct val="100000"/>
              </a:lnSpc>
              <a:spcBef>
                <a:spcPts val="1800"/>
              </a:spcBef>
            </a:pPr>
            <a:r>
              <a:rPr lang="en-US" dirty="0">
                <a:hlinkClick r:id="rId8" action="ppaction://hlinksldjump"/>
              </a:rPr>
              <a:t>Slot, Backplane, and Module Profiles (Including AMPS)</a:t>
            </a:r>
            <a:endParaRPr lang="en-US" dirty="0"/>
          </a:p>
          <a:p>
            <a:pPr>
              <a:lnSpc>
                <a:spcPct val="100000"/>
              </a:lnSpc>
              <a:spcBef>
                <a:spcPts val="1800"/>
              </a:spcBef>
            </a:pPr>
            <a:r>
              <a:rPr lang="en-US" dirty="0">
                <a:hlinkClick r:id="rId9" action="ppaction://hlinksldjump"/>
              </a:rPr>
              <a:t>Slot Profile and Backplane Profile examples</a:t>
            </a:r>
            <a:endParaRPr lang="en-US" dirty="0">
              <a:hlinkClick r:id="rId10" action="ppaction://hlinksldjump"/>
            </a:endParaRPr>
          </a:p>
          <a:p>
            <a:pPr>
              <a:lnSpc>
                <a:spcPct val="100000"/>
              </a:lnSpc>
              <a:spcBef>
                <a:spcPts val="1800"/>
              </a:spcBef>
            </a:pPr>
            <a:r>
              <a:rPr lang="en-US" dirty="0">
                <a:hlinkClick r:id="rId10" action="ppaction://hlinksldjump"/>
              </a:rPr>
              <a:t>Summary and References</a:t>
            </a:r>
            <a:endParaRPr lang="en-US" dirty="0"/>
          </a:p>
        </p:txBody>
      </p:sp>
      <p:sp>
        <p:nvSpPr>
          <p:cNvPr id="5" name="TextBox 4"/>
          <p:cNvSpPr txBox="1"/>
          <p:nvPr/>
        </p:nvSpPr>
        <p:spPr>
          <a:xfrm>
            <a:off x="1821068" y="6642556"/>
            <a:ext cx="7110148" cy="215444"/>
          </a:xfrm>
          <a:prstGeom prst="rect">
            <a:avLst/>
          </a:prstGeom>
          <a:noFill/>
        </p:spPr>
        <p:txBody>
          <a:bodyPr wrap="square" rtlCol="0">
            <a:spAutoFit/>
          </a:bodyPr>
          <a:lstStyle/>
          <a:p>
            <a:pPr>
              <a:defRPr/>
            </a:pPr>
            <a:r>
              <a:rPr lang="en-US" sz="800" b="1" dirty="0"/>
              <a:t>Slideshows: </a:t>
            </a:r>
            <a:r>
              <a:rPr lang="en-US" sz="800" b="1" dirty="0">
                <a:hlinkClick r:id="" action="ppaction://customshow?id=0&amp;return=true"/>
              </a:rPr>
              <a:t>Sections</a:t>
            </a:r>
            <a:r>
              <a:rPr lang="en-US" sz="800" b="1" dirty="0"/>
              <a:t>, </a:t>
            </a:r>
            <a:r>
              <a:rPr lang="en-US" sz="800" b="1" dirty="0">
                <a:hlinkClick r:id="" action="ppaction://customshow?id=6&amp;return=true"/>
              </a:rPr>
              <a:t>Overview</a:t>
            </a:r>
            <a:r>
              <a:rPr lang="en-US" sz="800" b="1" dirty="0"/>
              <a:t>, </a:t>
            </a:r>
            <a:r>
              <a:rPr lang="en-US" sz="800" b="1" dirty="0">
                <a:hlinkClick r:id="" action="ppaction://customshow?id=9&amp;return=true"/>
              </a:rPr>
              <a:t>Moderate Overall</a:t>
            </a:r>
            <a:r>
              <a:rPr lang="en-US" sz="800" b="1" dirty="0"/>
              <a:t>, </a:t>
            </a:r>
            <a:r>
              <a:rPr lang="en-US" sz="800" b="1" dirty="0">
                <a:hlinkClick r:id="" action="ppaction://customshow?id=11&amp;return=true"/>
              </a:rPr>
              <a:t>VITA F2F 2024-03</a:t>
            </a:r>
            <a:endParaRPr lang="en-US" sz="800" b="1" dirty="0"/>
          </a:p>
        </p:txBody>
      </p:sp>
      <p:sp>
        <p:nvSpPr>
          <p:cNvPr id="4" name="Rectangle 3">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6" name="TextBox 10"/>
          <p:cNvSpPr txBox="1">
            <a:spLocks noChangeArrowheads="1"/>
          </p:cNvSpPr>
          <p:nvPr/>
        </p:nvSpPr>
        <p:spPr bwMode="auto">
          <a:xfrm>
            <a:off x="2055812" y="5943601"/>
            <a:ext cx="8321775" cy="307777"/>
          </a:xfrm>
          <a:prstGeom prst="rect">
            <a:avLst/>
          </a:prstGeom>
          <a:solidFill>
            <a:schemeClr val="bg1"/>
          </a:solid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400" dirty="0"/>
              <a:t>This tutorial along with some others is available at: </a:t>
            </a:r>
            <a:r>
              <a:rPr lang="en-US" sz="1400" dirty="0">
                <a:hlinkClick r:id="rId11"/>
              </a:rPr>
              <a:t>http://www.vita.com/Tutorials</a:t>
            </a:r>
            <a:r>
              <a:rPr lang="en-US" sz="1400" dirty="0"/>
              <a:t> </a:t>
            </a:r>
          </a:p>
        </p:txBody>
      </p:sp>
    </p:spTree>
    <p:extLst>
      <p:ext uri="{BB962C8B-B14F-4D97-AF65-F5344CB8AC3E}">
        <p14:creationId xmlns:p14="http://schemas.microsoft.com/office/powerpoint/2010/main" val="3064338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a:t>The VMEbus</a:t>
            </a:r>
          </a:p>
        </p:txBody>
      </p:sp>
      <p:sp>
        <p:nvSpPr>
          <p:cNvPr id="3" name="Content Placeholder 2"/>
          <p:cNvSpPr>
            <a:spLocks noGrp="1"/>
          </p:cNvSpPr>
          <p:nvPr>
            <p:ph idx="1"/>
          </p:nvPr>
        </p:nvSpPr>
        <p:spPr>
          <a:xfrm>
            <a:off x="406294" y="1143000"/>
            <a:ext cx="5789692" cy="5105400"/>
          </a:xfrm>
        </p:spPr>
        <p:txBody>
          <a:bodyPr/>
          <a:lstStyle/>
          <a:p>
            <a:pPr>
              <a:lnSpc>
                <a:spcPct val="100000"/>
              </a:lnSpc>
              <a:spcBef>
                <a:spcPts val="1800"/>
              </a:spcBef>
            </a:pPr>
            <a:r>
              <a:rPr lang="en-US" sz="1800" dirty="0"/>
              <a:t>Started in early 1980’s</a:t>
            </a:r>
          </a:p>
          <a:p>
            <a:pPr>
              <a:lnSpc>
                <a:spcPct val="100000"/>
              </a:lnSpc>
              <a:spcBef>
                <a:spcPts val="1800"/>
              </a:spcBef>
            </a:pPr>
            <a:r>
              <a:rPr lang="en-US" sz="1800" dirty="0"/>
              <a:t>Parallel bus, similar to Motorola 68000 address/data memory architecture</a:t>
            </a:r>
          </a:p>
          <a:p>
            <a:pPr>
              <a:lnSpc>
                <a:spcPct val="100000"/>
              </a:lnSpc>
              <a:spcBef>
                <a:spcPts val="1800"/>
              </a:spcBef>
            </a:pPr>
            <a:r>
              <a:rPr lang="en-US" sz="1800" dirty="0"/>
              <a:t>Initial support for 16, 24, and 32 bit address bus</a:t>
            </a:r>
          </a:p>
          <a:p>
            <a:pPr>
              <a:lnSpc>
                <a:spcPct val="100000"/>
              </a:lnSpc>
              <a:spcBef>
                <a:spcPts val="1800"/>
              </a:spcBef>
            </a:pPr>
            <a:r>
              <a:rPr lang="en-US" sz="1800" dirty="0"/>
              <a:t>Initial support for 8, 16, and 32 bit data bus</a:t>
            </a:r>
          </a:p>
          <a:p>
            <a:pPr>
              <a:lnSpc>
                <a:spcPct val="100000"/>
              </a:lnSpc>
              <a:spcBef>
                <a:spcPts val="1800"/>
              </a:spcBef>
            </a:pPr>
            <a:r>
              <a:rPr lang="en-US" sz="1800" dirty="0"/>
              <a:t>Evolved into ANSI/VITA 1-1994 VME64</a:t>
            </a:r>
          </a:p>
          <a:p>
            <a:pPr lvl="1">
              <a:lnSpc>
                <a:spcPct val="100000"/>
              </a:lnSpc>
            </a:pPr>
            <a:r>
              <a:rPr lang="en-US" sz="1600" b="0" dirty="0"/>
              <a:t>64-bit address and 64-bit data bus support</a:t>
            </a:r>
          </a:p>
          <a:p>
            <a:pPr lvl="1">
              <a:lnSpc>
                <a:spcPct val="100000"/>
              </a:lnSpc>
            </a:pPr>
            <a:r>
              <a:rPr lang="en-US" sz="1600" b="0" dirty="0"/>
              <a:t>Interoperable connector for P1 and P2 expanded from 96 to 160 pins</a:t>
            </a:r>
          </a:p>
        </p:txBody>
      </p:sp>
      <p:sp>
        <p:nvSpPr>
          <p:cNvPr id="12" name="Rectangle 11">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14" name="Picture 13"/>
          <p:cNvPicPr>
            <a:picLocks noChangeAspect="1"/>
          </p:cNvPicPr>
          <p:nvPr/>
        </p:nvPicPr>
        <p:blipFill>
          <a:blip r:embed="rId4"/>
          <a:stretch>
            <a:fillRect/>
          </a:stretch>
        </p:blipFill>
        <p:spPr>
          <a:xfrm>
            <a:off x="6633269" y="1752600"/>
            <a:ext cx="5555556" cy="3507936"/>
          </a:xfrm>
          <a:prstGeom prst="rect">
            <a:avLst/>
          </a:prstGeom>
        </p:spPr>
      </p:pic>
      <p:sp>
        <p:nvSpPr>
          <p:cNvPr id="15" name="TextBox 14"/>
          <p:cNvSpPr txBox="1"/>
          <p:nvPr/>
        </p:nvSpPr>
        <p:spPr>
          <a:xfrm>
            <a:off x="8532812" y="4419600"/>
            <a:ext cx="3352800" cy="738664"/>
          </a:xfrm>
          <a:prstGeom prst="rect">
            <a:avLst/>
          </a:prstGeom>
          <a:noFill/>
        </p:spPr>
        <p:txBody>
          <a:bodyPr wrap="square" rtlCol="0">
            <a:spAutoFit/>
          </a:bodyPr>
          <a:lstStyle/>
          <a:p>
            <a:pPr algn="ctr"/>
            <a:r>
              <a:rPr lang="en-US" sz="1400" b="1" dirty="0">
                <a:solidFill>
                  <a:srgbClr val="0070C0"/>
                </a:solidFill>
              </a:rPr>
              <a:t>6U x 160 mm VMEbus Module –</a:t>
            </a:r>
            <a:br>
              <a:rPr lang="en-US" sz="1400" b="1" dirty="0">
                <a:solidFill>
                  <a:srgbClr val="0070C0"/>
                </a:solidFill>
              </a:rPr>
            </a:br>
            <a:r>
              <a:rPr lang="en-US" sz="1400" b="1" dirty="0">
                <a:solidFill>
                  <a:srgbClr val="0070C0"/>
                </a:solidFill>
              </a:rPr>
              <a:t>233.35 mm x 160 mm or</a:t>
            </a:r>
            <a:br>
              <a:rPr lang="en-US" sz="1400" b="1" dirty="0">
                <a:solidFill>
                  <a:srgbClr val="0070C0"/>
                </a:solidFill>
              </a:rPr>
            </a:br>
            <a:r>
              <a:rPr lang="en-US" sz="1400" b="1" dirty="0">
                <a:solidFill>
                  <a:srgbClr val="0070C0"/>
                </a:solidFill>
              </a:rPr>
              <a:t>9.187” x 6.299”</a:t>
            </a:r>
          </a:p>
        </p:txBody>
      </p:sp>
      <p:sp>
        <p:nvSpPr>
          <p:cNvPr id="16" name="TextBox 15"/>
          <p:cNvSpPr txBox="1"/>
          <p:nvPr/>
        </p:nvSpPr>
        <p:spPr>
          <a:xfrm>
            <a:off x="7093682" y="2007891"/>
            <a:ext cx="685800" cy="304800"/>
          </a:xfrm>
          <a:prstGeom prst="rect">
            <a:avLst/>
          </a:prstGeom>
          <a:noFill/>
        </p:spPr>
        <p:txBody>
          <a:bodyPr wrap="square" rtlCol="0">
            <a:spAutoFit/>
          </a:bodyPr>
          <a:lstStyle/>
          <a:p>
            <a:pPr algn="ctr"/>
            <a:r>
              <a:rPr lang="en-US" sz="1400" b="1" dirty="0">
                <a:solidFill>
                  <a:srgbClr val="0070C0"/>
                </a:solidFill>
              </a:rPr>
              <a:t>P1</a:t>
            </a:r>
          </a:p>
        </p:txBody>
      </p:sp>
      <p:sp>
        <p:nvSpPr>
          <p:cNvPr id="17" name="TextBox 16"/>
          <p:cNvSpPr txBox="1"/>
          <p:nvPr/>
        </p:nvSpPr>
        <p:spPr>
          <a:xfrm>
            <a:off x="8848996" y="1622425"/>
            <a:ext cx="685800" cy="304800"/>
          </a:xfrm>
          <a:prstGeom prst="rect">
            <a:avLst/>
          </a:prstGeom>
          <a:noFill/>
        </p:spPr>
        <p:txBody>
          <a:bodyPr wrap="square" rtlCol="0">
            <a:spAutoFit/>
          </a:bodyPr>
          <a:lstStyle/>
          <a:p>
            <a:pPr algn="ctr"/>
            <a:r>
              <a:rPr lang="en-US" sz="1400" b="1" dirty="0">
                <a:solidFill>
                  <a:srgbClr val="0070C0"/>
                </a:solidFill>
              </a:rPr>
              <a:t>P2</a:t>
            </a:r>
          </a:p>
        </p:txBody>
      </p:sp>
      <p:sp>
        <p:nvSpPr>
          <p:cNvPr id="19" name="TextBox 18"/>
          <p:cNvSpPr txBox="1"/>
          <p:nvPr/>
        </p:nvSpPr>
        <p:spPr>
          <a:xfrm>
            <a:off x="7477078" y="1572544"/>
            <a:ext cx="1421520" cy="307777"/>
          </a:xfrm>
          <a:prstGeom prst="rect">
            <a:avLst/>
          </a:prstGeom>
          <a:noFill/>
        </p:spPr>
        <p:txBody>
          <a:bodyPr wrap="none" rtlCol="0">
            <a:spAutoFit/>
          </a:bodyPr>
          <a:lstStyle/>
          <a:p>
            <a:pPr algn="ctr"/>
            <a:r>
              <a:rPr lang="en-US" sz="1400" b="1" dirty="0">
                <a:solidFill>
                  <a:srgbClr val="0070C0"/>
                </a:solidFill>
              </a:rPr>
              <a:t>P0 – (optional)</a:t>
            </a:r>
          </a:p>
        </p:txBody>
      </p:sp>
      <p:cxnSp>
        <p:nvCxnSpPr>
          <p:cNvPr id="20" name="Straight Connector 19"/>
          <p:cNvCxnSpPr>
            <a:stCxn id="19" idx="2"/>
          </p:cNvCxnSpPr>
          <p:nvPr/>
        </p:nvCxnSpPr>
        <p:spPr>
          <a:xfrm>
            <a:off x="8187838" y="1880321"/>
            <a:ext cx="203640" cy="432370"/>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6" idx="2"/>
          </p:cNvCxnSpPr>
          <p:nvPr/>
        </p:nvCxnSpPr>
        <p:spPr>
          <a:xfrm>
            <a:off x="7436582" y="2312691"/>
            <a:ext cx="38100" cy="222250"/>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191896" y="1876425"/>
            <a:ext cx="38100" cy="222250"/>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77538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6588" y="2034091"/>
            <a:ext cx="8758410" cy="3321812"/>
          </a:xfrm>
          <a:prstGeom prst="rect">
            <a:avLst/>
          </a:prstGeom>
        </p:spPr>
      </p:pic>
      <p:sp>
        <p:nvSpPr>
          <p:cNvPr id="32" name="Content Placeholder 2"/>
          <p:cNvSpPr txBox="1">
            <a:spLocks/>
          </p:cNvSpPr>
          <p:nvPr/>
        </p:nvSpPr>
        <p:spPr>
          <a:xfrm>
            <a:off x="8151812" y="1026753"/>
            <a:ext cx="3883198" cy="762000"/>
          </a:xfrm>
          <a:prstGeom prst="rect">
            <a:avLst/>
          </a:prstGeom>
          <a:noFill/>
        </p:spPr>
        <p:txBody>
          <a:bodyPr/>
          <a:lstStyle>
            <a:lvl1pPr marL="342900" indent="-342900" algn="l" rtl="0" eaLnBrk="1" fontAlgn="base" hangingPunct="1">
              <a:lnSpc>
                <a:spcPct val="90000"/>
              </a:lnSpc>
              <a:spcBef>
                <a:spcPct val="25000"/>
              </a:spcBef>
              <a:spcAft>
                <a:spcPct val="0"/>
              </a:spcAft>
              <a:buSzPct val="125000"/>
              <a:buChar char="•"/>
              <a:defRPr sz="20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171450" indent="-171450">
              <a:lnSpc>
                <a:spcPct val="100000"/>
              </a:lnSpc>
              <a:spcBef>
                <a:spcPts val="900"/>
              </a:spcBef>
            </a:pPr>
            <a:r>
              <a:rPr lang="en-US" sz="1400" kern="0" dirty="0">
                <a:solidFill>
                  <a:srgbClr val="002060"/>
                </a:solidFill>
              </a:rPr>
              <a:t>Slot 7: </a:t>
            </a:r>
            <a:r>
              <a:rPr lang="en-US" sz="1400" dirty="0">
                <a:solidFill>
                  <a:srgbClr val="002060"/>
                </a:solidFill>
              </a:rPr>
              <a:t>SLT3x‑TIM‑4S16S1U2U1H‑14.9.1-0</a:t>
            </a:r>
          </a:p>
          <a:p>
            <a:pPr marL="473202" lvl="1" indent="-171450">
              <a:lnSpc>
                <a:spcPct val="100000"/>
              </a:lnSpc>
              <a:spcBef>
                <a:spcPts val="200"/>
              </a:spcBef>
            </a:pPr>
            <a:r>
              <a:rPr lang="en-US" sz="1200" b="0" dirty="0">
                <a:solidFill>
                  <a:srgbClr val="002060"/>
                </a:solidFill>
              </a:rPr>
              <a:t>Ra</a:t>
            </a:r>
            <a:r>
              <a:rPr lang="en-US" sz="1200" b="0" kern="0" dirty="0">
                <a:solidFill>
                  <a:srgbClr val="002060"/>
                </a:solidFill>
              </a:rPr>
              <a:t>dial clocks out</a:t>
            </a:r>
          </a:p>
          <a:p>
            <a:pPr marL="473202" lvl="1" indent="-171450">
              <a:lnSpc>
                <a:spcPct val="100000"/>
              </a:lnSpc>
              <a:spcBef>
                <a:spcPts val="200"/>
              </a:spcBef>
            </a:pPr>
            <a:r>
              <a:rPr lang="en-US" sz="1200" b="0" kern="0" dirty="0">
                <a:solidFill>
                  <a:srgbClr val="002060"/>
                </a:solidFill>
              </a:rPr>
              <a:t>Has [VITA 67.3] Type C footprint for optical/coax</a:t>
            </a:r>
          </a:p>
        </p:txBody>
      </p:sp>
      <p:sp>
        <p:nvSpPr>
          <p:cNvPr id="33" name="Content Placeholder 2"/>
          <p:cNvSpPr txBox="1">
            <a:spLocks/>
          </p:cNvSpPr>
          <p:nvPr/>
        </p:nvSpPr>
        <p:spPr>
          <a:xfrm flipH="1">
            <a:off x="3301578" y="1026753"/>
            <a:ext cx="5002634" cy="908284"/>
          </a:xfrm>
          <a:prstGeom prst="rect">
            <a:avLst/>
          </a:prstGeom>
          <a:noFill/>
        </p:spPr>
        <p:txBody>
          <a:bodyPr/>
          <a:lstStyle>
            <a:lvl1pPr marL="342900" indent="-342900" algn="l" rtl="0" eaLnBrk="1" fontAlgn="base" hangingPunct="1">
              <a:lnSpc>
                <a:spcPct val="90000"/>
              </a:lnSpc>
              <a:spcBef>
                <a:spcPct val="25000"/>
              </a:spcBef>
              <a:spcAft>
                <a:spcPct val="0"/>
              </a:spcAft>
              <a:buSzPct val="125000"/>
              <a:buChar char="•"/>
              <a:defRPr sz="20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171450" indent="-171450">
              <a:lnSpc>
                <a:spcPct val="100000"/>
              </a:lnSpc>
              <a:spcBef>
                <a:spcPts val="900"/>
              </a:spcBef>
            </a:pPr>
            <a:r>
              <a:rPr lang="en-US" sz="1400" kern="0" dirty="0">
                <a:solidFill>
                  <a:srgbClr val="0070C0"/>
                </a:solidFill>
              </a:rPr>
              <a:t>Slots 2, 4, 9, 11: </a:t>
            </a:r>
            <a:r>
              <a:rPr lang="en-US" sz="1400" dirty="0">
                <a:solidFill>
                  <a:srgbClr val="0070C0"/>
                </a:solidFill>
              </a:rPr>
              <a:t>SLT3x‑PAY‑2F1F2U1H-14.6.3-0</a:t>
            </a:r>
            <a:endParaRPr lang="en-US" sz="1400" kern="0" dirty="0">
              <a:solidFill>
                <a:srgbClr val="0070C0"/>
              </a:solidFill>
            </a:endParaRPr>
          </a:p>
          <a:p>
            <a:pPr marL="473202" lvl="1" indent="-171450">
              <a:lnSpc>
                <a:spcPct val="100000"/>
              </a:lnSpc>
              <a:spcBef>
                <a:spcPts val="200"/>
              </a:spcBef>
            </a:pPr>
            <a:r>
              <a:rPr lang="en-US" sz="1200" b="0" kern="0" dirty="0">
                <a:solidFill>
                  <a:srgbClr val="0070C0"/>
                </a:solidFill>
              </a:rPr>
              <a:t>For FPGA or RF Plug-In Modules</a:t>
            </a:r>
          </a:p>
          <a:p>
            <a:pPr marL="473202" lvl="1" indent="-171450">
              <a:lnSpc>
                <a:spcPct val="100000"/>
              </a:lnSpc>
              <a:spcBef>
                <a:spcPts val="200"/>
              </a:spcBef>
            </a:pPr>
            <a:r>
              <a:rPr lang="en-US" sz="1200" b="0" kern="0" dirty="0">
                <a:solidFill>
                  <a:srgbClr val="0070C0"/>
                </a:solidFill>
              </a:rPr>
              <a:t>Has two [VITA 66.4], VITA 67.1], [VITA 67.3] Type A footprints, which can be milled away to leave a [VITA 67.3] Type C footprint</a:t>
            </a:r>
          </a:p>
        </p:txBody>
      </p:sp>
      <p:sp>
        <p:nvSpPr>
          <p:cNvPr id="34" name="Content Placeholder 2"/>
          <p:cNvSpPr txBox="1">
            <a:spLocks/>
          </p:cNvSpPr>
          <p:nvPr/>
        </p:nvSpPr>
        <p:spPr>
          <a:xfrm flipH="1">
            <a:off x="159265" y="1026752"/>
            <a:ext cx="3066109" cy="1411647"/>
          </a:xfrm>
          <a:prstGeom prst="rect">
            <a:avLst/>
          </a:prstGeom>
          <a:noFill/>
        </p:spPr>
        <p:txBody>
          <a:bodyPr/>
          <a:lstStyle>
            <a:lvl1pPr marL="342900" indent="-342900" algn="l" rtl="0" eaLnBrk="1" fontAlgn="base" hangingPunct="1">
              <a:lnSpc>
                <a:spcPct val="90000"/>
              </a:lnSpc>
              <a:spcBef>
                <a:spcPct val="25000"/>
              </a:spcBef>
              <a:spcAft>
                <a:spcPct val="0"/>
              </a:spcAft>
              <a:buSzPct val="125000"/>
              <a:buChar char="•"/>
              <a:defRPr sz="20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171450" indent="-171450">
              <a:lnSpc>
                <a:spcPct val="100000"/>
              </a:lnSpc>
              <a:spcBef>
                <a:spcPts val="800"/>
              </a:spcBef>
            </a:pPr>
            <a:r>
              <a:rPr lang="en-US" sz="1400" kern="0" dirty="0">
                <a:solidFill>
                  <a:srgbClr val="002060"/>
                </a:solidFill>
              </a:rPr>
              <a:t>Slot 6: </a:t>
            </a:r>
            <a:r>
              <a:rPr lang="en-US" sz="1400" dirty="0">
                <a:solidFill>
                  <a:srgbClr val="002060"/>
                </a:solidFill>
              </a:rPr>
              <a:t>SLT3‑SWH‑6F1J-14.8.3-0 </a:t>
            </a:r>
            <a:endParaRPr lang="en-US" sz="1400" kern="0" dirty="0">
              <a:solidFill>
                <a:srgbClr val="002060"/>
              </a:solidFill>
            </a:endParaRPr>
          </a:p>
          <a:p>
            <a:pPr marL="473202" lvl="1" indent="-171450">
              <a:lnSpc>
                <a:spcPct val="100000"/>
              </a:lnSpc>
              <a:spcBef>
                <a:spcPts val="200"/>
              </a:spcBef>
            </a:pPr>
            <a:r>
              <a:rPr lang="en-US" sz="1200" b="0" kern="0" dirty="0">
                <a:solidFill>
                  <a:srgbClr val="002060"/>
                </a:solidFill>
              </a:rPr>
              <a:t>Data Plane Switch</a:t>
            </a:r>
          </a:p>
          <a:p>
            <a:pPr marL="473202" lvl="1" indent="-171450">
              <a:lnSpc>
                <a:spcPct val="100000"/>
              </a:lnSpc>
              <a:spcBef>
                <a:spcPts val="200"/>
              </a:spcBef>
            </a:pPr>
            <a:r>
              <a:rPr lang="en-US" sz="1200" b="0" kern="0" dirty="0">
                <a:solidFill>
                  <a:srgbClr val="002060"/>
                </a:solidFill>
              </a:rPr>
              <a:t>Has [VITA 66.4], [VITA 67.1], [VITA 67.3] Type A footprint, which can be milled away to leave a [VITA 67.3] Type D footprint</a:t>
            </a:r>
            <a:br>
              <a:rPr lang="en-US" sz="1200" kern="0" dirty="0">
                <a:solidFill>
                  <a:srgbClr val="002060"/>
                </a:solidFill>
              </a:rPr>
            </a:br>
            <a:endParaRPr lang="en-US" sz="1200" kern="0" dirty="0">
              <a:solidFill>
                <a:srgbClr val="002060"/>
              </a:solidFill>
            </a:endParaRPr>
          </a:p>
        </p:txBody>
      </p:sp>
      <p:sp>
        <p:nvSpPr>
          <p:cNvPr id="36" name="Content Placeholder 2"/>
          <p:cNvSpPr txBox="1">
            <a:spLocks/>
          </p:cNvSpPr>
          <p:nvPr/>
        </p:nvSpPr>
        <p:spPr>
          <a:xfrm>
            <a:off x="2413320" y="5410200"/>
            <a:ext cx="4021428" cy="990599"/>
          </a:xfrm>
          <a:prstGeom prst="rect">
            <a:avLst/>
          </a:prstGeom>
        </p:spPr>
        <p:txBody>
          <a:bodyPr/>
          <a:lstStyle>
            <a:lvl1pPr marL="342900" indent="-342900" algn="l" rtl="0" eaLnBrk="1" fontAlgn="base" hangingPunct="1">
              <a:lnSpc>
                <a:spcPct val="90000"/>
              </a:lnSpc>
              <a:spcBef>
                <a:spcPct val="25000"/>
              </a:spcBef>
              <a:spcAft>
                <a:spcPct val="0"/>
              </a:spcAft>
              <a:buSzPct val="125000"/>
              <a:buChar char="•"/>
              <a:defRPr sz="20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171450" indent="-171450">
              <a:lnSpc>
                <a:spcPct val="100000"/>
              </a:lnSpc>
              <a:spcBef>
                <a:spcPts val="900"/>
              </a:spcBef>
            </a:pPr>
            <a:r>
              <a:rPr lang="en-US" sz="1400" kern="0" dirty="0">
                <a:solidFill>
                  <a:srgbClr val="0070C0"/>
                </a:solidFill>
              </a:rPr>
              <a:t>Slots 3, 5, 10, 12: SLT3x-PAY-2F2U-14.2.3</a:t>
            </a:r>
          </a:p>
          <a:p>
            <a:pPr marL="473202" lvl="1" indent="-171450">
              <a:lnSpc>
                <a:spcPct val="100000"/>
              </a:lnSpc>
              <a:spcBef>
                <a:spcPts val="200"/>
              </a:spcBef>
            </a:pPr>
            <a:r>
              <a:rPr lang="en-US" sz="1200" b="0" kern="0" dirty="0">
                <a:solidFill>
                  <a:srgbClr val="0070C0"/>
                </a:solidFill>
              </a:rPr>
              <a:t>For RF Plug-In Modules with front panel connections or FPGA board without optical</a:t>
            </a:r>
          </a:p>
          <a:p>
            <a:pPr marL="473202" lvl="1" indent="-171450">
              <a:lnSpc>
                <a:spcPct val="100000"/>
              </a:lnSpc>
              <a:spcBef>
                <a:spcPts val="200"/>
              </a:spcBef>
            </a:pPr>
            <a:r>
              <a:rPr lang="en-US" sz="1200" b="0" kern="0" dirty="0">
                <a:solidFill>
                  <a:srgbClr val="0070C0"/>
                </a:solidFill>
              </a:rPr>
              <a:t>SBC, I/O carrier or possibly GPGPU</a:t>
            </a:r>
          </a:p>
        </p:txBody>
      </p:sp>
      <p:sp>
        <p:nvSpPr>
          <p:cNvPr id="37" name="Content Placeholder 2"/>
          <p:cNvSpPr txBox="1">
            <a:spLocks/>
          </p:cNvSpPr>
          <p:nvPr/>
        </p:nvSpPr>
        <p:spPr>
          <a:xfrm>
            <a:off x="7008813" y="5410200"/>
            <a:ext cx="5003444" cy="898525"/>
          </a:xfrm>
          <a:prstGeom prst="rect">
            <a:avLst/>
          </a:prstGeom>
        </p:spPr>
        <p:txBody>
          <a:bodyPr/>
          <a:lstStyle>
            <a:lvl1pPr marL="342900" indent="-342900" algn="l" rtl="0" eaLnBrk="1" fontAlgn="base" hangingPunct="1">
              <a:lnSpc>
                <a:spcPct val="90000"/>
              </a:lnSpc>
              <a:spcBef>
                <a:spcPct val="25000"/>
              </a:spcBef>
              <a:spcAft>
                <a:spcPct val="0"/>
              </a:spcAft>
              <a:buSzPct val="125000"/>
              <a:buChar char="•"/>
              <a:defRPr sz="20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171450" lvl="0" indent="-171450">
              <a:lnSpc>
                <a:spcPct val="100000"/>
              </a:lnSpc>
              <a:spcBef>
                <a:spcPts val="900"/>
              </a:spcBef>
            </a:pPr>
            <a:r>
              <a:rPr lang="en-US" sz="1400" kern="0" dirty="0">
                <a:solidFill>
                  <a:srgbClr val="002060"/>
                </a:solidFill>
              </a:rPr>
              <a:t>Slot 8: SLT3-SWH-10U7T1J-14.8.1-0</a:t>
            </a:r>
            <a:endParaRPr lang="en-US" sz="1400" dirty="0">
              <a:solidFill>
                <a:srgbClr val="002060"/>
              </a:solidFill>
            </a:endParaRPr>
          </a:p>
          <a:p>
            <a:pPr marL="473202" lvl="1" indent="-171450">
              <a:lnSpc>
                <a:spcPct val="100000"/>
              </a:lnSpc>
              <a:spcBef>
                <a:spcPts val="200"/>
              </a:spcBef>
            </a:pPr>
            <a:r>
              <a:rPr lang="en-US" sz="1200" b="0" dirty="0">
                <a:solidFill>
                  <a:srgbClr val="002060"/>
                </a:solidFill>
              </a:rPr>
              <a:t>Control Plane Switch</a:t>
            </a:r>
          </a:p>
          <a:p>
            <a:pPr marL="473202" lvl="1" indent="-171450">
              <a:lnSpc>
                <a:spcPct val="100000"/>
              </a:lnSpc>
              <a:spcBef>
                <a:spcPts val="200"/>
              </a:spcBef>
            </a:pPr>
            <a:r>
              <a:rPr lang="en-US" sz="1200" b="0" kern="0" dirty="0">
                <a:solidFill>
                  <a:srgbClr val="002060"/>
                </a:solidFill>
              </a:rPr>
              <a:t>Has [VITA 66.4], [VITA 67.1], [VITA 67.3] Type A footprint, which can be milled away to leave a [VITA 67.3] Type D footprint</a:t>
            </a:r>
            <a:br>
              <a:rPr lang="en-US" sz="1200" kern="0" dirty="0">
                <a:solidFill>
                  <a:srgbClr val="002060"/>
                </a:solidFill>
              </a:rPr>
            </a:br>
            <a:endParaRPr lang="en-US" sz="1200" kern="0" dirty="0">
              <a:solidFill>
                <a:srgbClr val="002060"/>
              </a:solidFill>
            </a:endParaRPr>
          </a:p>
          <a:p>
            <a:pPr marL="473202" lvl="1" indent="-171450">
              <a:lnSpc>
                <a:spcPct val="100000"/>
              </a:lnSpc>
              <a:spcBef>
                <a:spcPts val="200"/>
              </a:spcBef>
            </a:pPr>
            <a:endParaRPr lang="en-US" sz="1200" b="0" kern="0" dirty="0">
              <a:solidFill>
                <a:srgbClr val="002060"/>
              </a:solidFill>
            </a:endParaRPr>
          </a:p>
        </p:txBody>
      </p:sp>
      <p:sp>
        <p:nvSpPr>
          <p:cNvPr id="38" name="Content Placeholder 2"/>
          <p:cNvSpPr txBox="1">
            <a:spLocks/>
          </p:cNvSpPr>
          <p:nvPr/>
        </p:nvSpPr>
        <p:spPr>
          <a:xfrm>
            <a:off x="74611" y="2971800"/>
            <a:ext cx="2261977" cy="763587"/>
          </a:xfrm>
          <a:prstGeom prst="rect">
            <a:avLst/>
          </a:prstGeom>
        </p:spPr>
        <p:txBody>
          <a:bodyPr/>
          <a:lstStyle>
            <a:lvl1pPr marL="342900" indent="-342900" algn="l" rtl="0" eaLnBrk="1" fontAlgn="base" hangingPunct="1">
              <a:lnSpc>
                <a:spcPct val="90000"/>
              </a:lnSpc>
              <a:spcBef>
                <a:spcPct val="25000"/>
              </a:spcBef>
              <a:spcAft>
                <a:spcPct val="0"/>
              </a:spcAft>
              <a:buSzPct val="125000"/>
              <a:buChar char="•"/>
              <a:defRPr sz="20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171450" indent="-171450">
              <a:lnSpc>
                <a:spcPct val="100000"/>
              </a:lnSpc>
              <a:spcBef>
                <a:spcPts val="900"/>
              </a:spcBef>
            </a:pPr>
            <a:r>
              <a:rPr lang="en-US" sz="1400" kern="0" dirty="0">
                <a:solidFill>
                  <a:srgbClr val="002060"/>
                </a:solidFill>
              </a:rPr>
              <a:t>Slot 1:</a:t>
            </a:r>
            <a:br>
              <a:rPr lang="en-US" sz="1400" kern="0" dirty="0">
                <a:solidFill>
                  <a:srgbClr val="002060"/>
                </a:solidFill>
              </a:rPr>
            </a:br>
            <a:r>
              <a:rPr lang="en-US" sz="1400" kern="0" dirty="0">
                <a:solidFill>
                  <a:srgbClr val="002060"/>
                </a:solidFill>
              </a:rPr>
              <a:t>SLT3-PAY-2F2U-14.2.3</a:t>
            </a:r>
          </a:p>
          <a:p>
            <a:pPr marL="473202" lvl="1" indent="-171450">
              <a:lnSpc>
                <a:spcPct val="100000"/>
              </a:lnSpc>
              <a:spcBef>
                <a:spcPts val="200"/>
              </a:spcBef>
            </a:pPr>
            <a:r>
              <a:rPr lang="en-US" sz="1200" b="0" kern="0" dirty="0">
                <a:solidFill>
                  <a:srgbClr val="002060"/>
                </a:solidFill>
              </a:rPr>
              <a:t>System Controller</a:t>
            </a:r>
          </a:p>
        </p:txBody>
      </p:sp>
      <p:cxnSp>
        <p:nvCxnSpPr>
          <p:cNvPr id="39" name="Straight Connector 38"/>
          <p:cNvCxnSpPr/>
          <p:nvPr/>
        </p:nvCxnSpPr>
        <p:spPr>
          <a:xfrm flipH="1">
            <a:off x="4215977" y="1935037"/>
            <a:ext cx="354435" cy="850001"/>
          </a:xfrm>
          <a:prstGeom prst="line">
            <a:avLst/>
          </a:prstGeom>
          <a:ln w="31750" cap="rnd">
            <a:solidFill>
              <a:srgbClr val="00B0F0"/>
            </a:solidFill>
            <a:tailEnd type="stealt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627812" y="1935037"/>
            <a:ext cx="1398165" cy="877543"/>
          </a:xfrm>
          <a:prstGeom prst="line">
            <a:avLst/>
          </a:prstGeom>
          <a:ln w="31750" cap="rnd">
            <a:solidFill>
              <a:srgbClr val="00B0F0"/>
            </a:solidFill>
            <a:tailEnd type="stealt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68363" y="1905000"/>
            <a:ext cx="2076814" cy="913695"/>
          </a:xfrm>
          <a:prstGeom prst="line">
            <a:avLst/>
          </a:prstGeom>
          <a:ln w="31750" cap="rnd">
            <a:solidFill>
              <a:srgbClr val="00B0F0"/>
            </a:solidFill>
            <a:tailEnd type="stealt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132012" y="3505200"/>
            <a:ext cx="990600" cy="76200"/>
          </a:xfrm>
          <a:prstGeom prst="line">
            <a:avLst/>
          </a:prstGeom>
          <a:ln w="31750" cap="rnd">
            <a:solidFill>
              <a:srgbClr val="002060"/>
            </a:solidFill>
            <a:tailEnd type="stealt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5408612" y="4690038"/>
            <a:ext cx="381000" cy="720164"/>
          </a:xfrm>
          <a:prstGeom prst="line">
            <a:avLst/>
          </a:prstGeom>
          <a:ln w="31750" cap="rnd">
            <a:solidFill>
              <a:srgbClr val="00B0F0"/>
            </a:solidFill>
            <a:tailEnd type="stealt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942012" y="4613840"/>
            <a:ext cx="2617365" cy="796360"/>
          </a:xfrm>
          <a:prstGeom prst="line">
            <a:avLst/>
          </a:prstGeom>
          <a:ln w="31750" cap="rnd">
            <a:solidFill>
              <a:srgbClr val="00B0F0"/>
            </a:solidFill>
            <a:tailEnd type="stealt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197177" y="4537640"/>
            <a:ext cx="3581400" cy="948760"/>
          </a:xfrm>
          <a:prstGeom prst="line">
            <a:avLst/>
          </a:prstGeom>
          <a:ln w="31750" cap="rnd">
            <a:solidFill>
              <a:srgbClr val="00B0F0"/>
            </a:solidFill>
            <a:tailEnd type="stealt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7168364" y="1752600"/>
            <a:ext cx="1516848" cy="1032438"/>
          </a:xfrm>
          <a:prstGeom prst="line">
            <a:avLst/>
          </a:prstGeom>
          <a:ln w="31750" cap="rnd">
            <a:solidFill>
              <a:srgbClr val="002060"/>
            </a:solidFill>
            <a:tailEnd type="stealt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7873577" y="4613840"/>
            <a:ext cx="278235" cy="838197"/>
          </a:xfrm>
          <a:prstGeom prst="line">
            <a:avLst/>
          </a:prstGeom>
          <a:ln w="31750" cap="rnd">
            <a:solidFill>
              <a:srgbClr val="002060"/>
            </a:solidFill>
            <a:tailEnd type="stealt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36" idx="0"/>
          </p:cNvCxnSpPr>
          <p:nvPr/>
        </p:nvCxnSpPr>
        <p:spPr>
          <a:xfrm flipV="1">
            <a:off x="4424034" y="4613840"/>
            <a:ext cx="146378" cy="796360"/>
          </a:xfrm>
          <a:prstGeom prst="line">
            <a:avLst/>
          </a:prstGeom>
          <a:ln w="31750" cap="rnd">
            <a:solidFill>
              <a:srgbClr val="00B0F0"/>
            </a:solidFill>
            <a:tailEnd type="stealt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339111" y="1935037"/>
            <a:ext cx="0" cy="773801"/>
          </a:xfrm>
          <a:prstGeom prst="line">
            <a:avLst/>
          </a:prstGeom>
          <a:ln w="31750" cap="rnd">
            <a:solidFill>
              <a:srgbClr val="00B0F0"/>
            </a:solidFill>
            <a:tailEnd type="stealt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122612" y="1752600"/>
            <a:ext cx="3074565" cy="1066095"/>
          </a:xfrm>
          <a:prstGeom prst="line">
            <a:avLst/>
          </a:prstGeom>
          <a:ln w="31750" cap="rnd">
            <a:solidFill>
              <a:srgbClr val="002060"/>
            </a:solidFill>
            <a:tailEnd type="stealth"/>
          </a:ln>
        </p:spPr>
        <p:style>
          <a:lnRef idx="1">
            <a:schemeClr val="accent1"/>
          </a:lnRef>
          <a:fillRef idx="0">
            <a:schemeClr val="accent1"/>
          </a:fillRef>
          <a:effectRef idx="0">
            <a:schemeClr val="accent1"/>
          </a:effectRef>
          <a:fontRef idx="minor">
            <a:schemeClr val="tx1"/>
          </a:fontRef>
        </p:style>
      </p:cxnSp>
      <p:sp>
        <p:nvSpPr>
          <p:cNvPr id="52" name="TextBox 51"/>
          <p:cNvSpPr txBox="1">
            <a:spLocks noChangeArrowheads="1"/>
          </p:cNvSpPr>
          <p:nvPr/>
        </p:nvSpPr>
        <p:spPr bwMode="auto">
          <a:xfrm>
            <a:off x="155166" y="5355903"/>
            <a:ext cx="1911762" cy="830997"/>
          </a:xfrm>
          <a:prstGeom prst="rect">
            <a:avLst/>
          </a:prstGeom>
          <a:solidFill>
            <a:schemeClr val="bg1"/>
          </a:solid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a:r>
              <a:rPr lang="en-US" sz="1200" dirty="0"/>
              <a:t>Picture courtesy of Annapolis Micro Systems and Johns Hopkins Applied Physics Laboratory</a:t>
            </a:r>
          </a:p>
        </p:txBody>
      </p:sp>
      <p:sp>
        <p:nvSpPr>
          <p:cNvPr id="2" name="Title 1"/>
          <p:cNvSpPr>
            <a:spLocks noGrp="1"/>
          </p:cNvSpPr>
          <p:nvPr>
            <p:ph type="title"/>
          </p:nvPr>
        </p:nvSpPr>
        <p:spPr>
          <a:xfrm>
            <a:off x="1141411" y="100584"/>
            <a:ext cx="10641119" cy="813816"/>
          </a:xfrm>
        </p:spPr>
        <p:txBody>
          <a:bodyPr/>
          <a:lstStyle/>
          <a:p>
            <a:pPr>
              <a:lnSpc>
                <a:spcPct val="100000"/>
              </a:lnSpc>
              <a:spcBef>
                <a:spcPts val="0"/>
              </a:spcBef>
            </a:pPr>
            <a:r>
              <a:rPr lang="en-US" sz="2400" dirty="0">
                <a:solidFill>
                  <a:schemeClr val="tx1"/>
                </a:solidFill>
              </a:rPr>
              <a:t>12-Slot 3U Backplane Implementing Radial Clocks: </a:t>
            </a:r>
            <a:r>
              <a:rPr lang="en-US" sz="2400" dirty="0"/>
              <a:t>BKP3-TIM12-15.3.4-n</a:t>
            </a:r>
            <a:endParaRPr lang="en-US" sz="2400" dirty="0">
              <a:solidFill>
                <a:schemeClr val="tx1"/>
              </a:solidFill>
            </a:endParaRPr>
          </a:p>
        </p:txBody>
      </p:sp>
      <p:sp>
        <p:nvSpPr>
          <p:cNvPr id="25" name="Rectangle 24">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291237269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00584"/>
            <a:ext cx="10896600" cy="813816"/>
          </a:xfrm>
        </p:spPr>
        <p:txBody>
          <a:bodyPr/>
          <a:lstStyle/>
          <a:p>
            <a:pPr>
              <a:lnSpc>
                <a:spcPct val="100000"/>
              </a:lnSpc>
            </a:pPr>
            <a:r>
              <a:rPr lang="en-US" sz="2400" dirty="0">
                <a:solidFill>
                  <a:schemeClr val="tx1"/>
                </a:solidFill>
              </a:rPr>
              <a:t>12-Slot 3U Backplane Implementing Radial Clocks: </a:t>
            </a:r>
            <a:r>
              <a:rPr lang="en-US" sz="2400" dirty="0"/>
              <a:t>BKP3-TIM12-15.3.4-n</a:t>
            </a:r>
            <a:r>
              <a:rPr lang="en-US" sz="2400" dirty="0">
                <a:solidFill>
                  <a:schemeClr val="tx1"/>
                </a:solidFill>
              </a:rPr>
              <a:t> – Additional Details</a:t>
            </a:r>
          </a:p>
        </p:txBody>
      </p:sp>
      <p:sp>
        <p:nvSpPr>
          <p:cNvPr id="3" name="Content Placeholder 2"/>
          <p:cNvSpPr>
            <a:spLocks noGrp="1"/>
          </p:cNvSpPr>
          <p:nvPr>
            <p:ph idx="1"/>
          </p:nvPr>
        </p:nvSpPr>
        <p:spPr>
          <a:xfrm>
            <a:off x="7694612" y="1066800"/>
            <a:ext cx="4291066" cy="5105400"/>
          </a:xfrm>
          <a:solidFill>
            <a:schemeClr val="bg1"/>
          </a:solidFill>
        </p:spPr>
        <p:txBody>
          <a:bodyPr/>
          <a:lstStyle/>
          <a:p>
            <a:pPr marL="114300" indent="-114300">
              <a:lnSpc>
                <a:spcPct val="100000"/>
              </a:lnSpc>
            </a:pPr>
            <a:r>
              <a:rPr lang="en-US" sz="1400" dirty="0"/>
              <a:t>Data Plane should support  ≥ 10.3125 Gbaud for PCIe Gen 3 and 40GBASE-KR4</a:t>
            </a:r>
          </a:p>
          <a:p>
            <a:pPr marL="114300" indent="-114300">
              <a:lnSpc>
                <a:spcPct val="100000"/>
              </a:lnSpc>
            </a:pPr>
            <a:r>
              <a:rPr lang="en-US" sz="1400" dirty="0"/>
              <a:t>Control Plane should support ≥ 10.3125 Gbaud for 10GBASE-KR</a:t>
            </a:r>
          </a:p>
          <a:p>
            <a:pPr marL="112713" indent="-112713">
              <a:lnSpc>
                <a:spcPct val="100000"/>
              </a:lnSpc>
              <a:buSzPts val="1100"/>
            </a:pPr>
            <a:r>
              <a:rPr lang="en-US" sz="1400" dirty="0"/>
              <a:t>With Control Plane, have UTP ports 9 and 10 of the Switch Slot go to slots 8 and 10</a:t>
            </a:r>
          </a:p>
          <a:p>
            <a:pPr marL="344488" lvl="1" indent="-176213">
              <a:lnSpc>
                <a:spcPct val="100000"/>
              </a:lnSpc>
              <a:buSzPts val="1100"/>
            </a:pPr>
            <a:r>
              <a:rPr lang="en-US" sz="1400" b="0" dirty="0"/>
              <a:t>If the Control Plane Switch only has 8 ports, slots 8 and 10 will be the ones left with no Control Plane connectivity</a:t>
            </a:r>
          </a:p>
          <a:p>
            <a:pPr marL="569913" lvl="2" indent="-166688">
              <a:lnSpc>
                <a:spcPct val="100000"/>
              </a:lnSpc>
              <a:buSzPts val="1100"/>
            </a:pPr>
            <a:r>
              <a:rPr lang="en-US" sz="1400" b="0" dirty="0"/>
              <a:t>If slots 9 and 11 are used by SBCs they are likely to need the Control Plane more than slots 8 and 10</a:t>
            </a:r>
          </a:p>
          <a:p>
            <a:pPr marL="117475" indent="-117475">
              <a:lnSpc>
                <a:spcPct val="100000"/>
              </a:lnSpc>
            </a:pPr>
            <a:r>
              <a:rPr lang="en-US" sz="1400" dirty="0"/>
              <a:t>With slots 1 – 5 and 9 – 12 the 2</a:t>
            </a:r>
            <a:r>
              <a:rPr lang="en-US" sz="1400" baseline="30000" dirty="0"/>
              <a:t>nd</a:t>
            </a:r>
            <a:r>
              <a:rPr lang="en-US" sz="1400" dirty="0"/>
              <a:t> Data Plane FP is available for cables</a:t>
            </a:r>
          </a:p>
          <a:p>
            <a:pPr marL="117475" indent="-117475">
              <a:lnSpc>
                <a:spcPct val="100000"/>
              </a:lnSpc>
            </a:pPr>
            <a:r>
              <a:rPr lang="en-US" sz="1400" dirty="0"/>
              <a:t>With slots 2, 4, 9, 11 the Expansion Plane FP is available for cables</a:t>
            </a:r>
          </a:p>
        </p:txBody>
      </p:sp>
      <p:sp>
        <p:nvSpPr>
          <p:cNvPr id="5" name="Rectangle 4">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812821408"/>
              </p:ext>
            </p:extLst>
          </p:nvPr>
        </p:nvGraphicFramePr>
        <p:xfrm>
          <a:off x="74613" y="1143000"/>
          <a:ext cx="7718425" cy="5100638"/>
        </p:xfrm>
        <a:graphic>
          <a:graphicData uri="http://schemas.openxmlformats.org/presentationml/2006/ole">
            <mc:AlternateContent xmlns:mc="http://schemas.openxmlformats.org/markup-compatibility/2006">
              <mc:Choice xmlns:v="urn:schemas-microsoft-com:vml" Requires="v">
                <p:oleObj spid="_x0000_s306081" name="Visio" r:id="rId4" imgW="14293274" imgH="9446976" progId="Visio.Drawing.11">
                  <p:embed/>
                </p:oleObj>
              </mc:Choice>
              <mc:Fallback>
                <p:oleObj name="Visio" r:id="rId4" imgW="14293274" imgH="9446976" progId="Visio.Drawing.11">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13" y="1143000"/>
                        <a:ext cx="7718425"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7486420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00584"/>
            <a:ext cx="10896600" cy="813816"/>
          </a:xfrm>
        </p:spPr>
        <p:txBody>
          <a:bodyPr/>
          <a:lstStyle/>
          <a:p>
            <a:pPr>
              <a:lnSpc>
                <a:spcPct val="100000"/>
              </a:lnSpc>
            </a:pPr>
            <a:r>
              <a:rPr lang="en-US" sz="2400" dirty="0">
                <a:solidFill>
                  <a:schemeClr val="tx1"/>
                </a:solidFill>
              </a:rPr>
              <a:t>12-Slot 3U Backplane Implementing Radial Clocks: </a:t>
            </a:r>
            <a:r>
              <a:rPr lang="en-US" sz="2400" dirty="0"/>
              <a:t>BKP3-TIM12-15.3.4-n</a:t>
            </a:r>
            <a:r>
              <a:rPr lang="en-US" sz="2400" dirty="0">
                <a:solidFill>
                  <a:schemeClr val="tx1"/>
                </a:solidFill>
              </a:rPr>
              <a:t> –</a:t>
            </a:r>
            <a:br>
              <a:rPr lang="en-US" sz="2400" dirty="0">
                <a:solidFill>
                  <a:schemeClr val="tx1"/>
                </a:solidFill>
              </a:rPr>
            </a:br>
            <a:r>
              <a:rPr lang="en-US" sz="2400" dirty="0">
                <a:solidFill>
                  <a:schemeClr val="tx1"/>
                </a:solidFill>
              </a:rPr>
              <a:t>Slot Numbering</a:t>
            </a:r>
          </a:p>
        </p:txBody>
      </p:sp>
      <p:sp>
        <p:nvSpPr>
          <p:cNvPr id="3" name="Content Placeholder 2"/>
          <p:cNvSpPr>
            <a:spLocks noGrp="1"/>
          </p:cNvSpPr>
          <p:nvPr>
            <p:ph idx="1"/>
          </p:nvPr>
        </p:nvSpPr>
        <p:spPr>
          <a:xfrm>
            <a:off x="7694612" y="1066800"/>
            <a:ext cx="4392640" cy="5105400"/>
          </a:xfrm>
          <a:solidFill>
            <a:schemeClr val="bg1"/>
          </a:solidFill>
        </p:spPr>
        <p:txBody>
          <a:bodyPr/>
          <a:lstStyle/>
          <a:p>
            <a:pPr marL="114300" indent="-114300">
              <a:lnSpc>
                <a:spcPct val="100000"/>
              </a:lnSpc>
            </a:pPr>
            <a:r>
              <a:rPr lang="en-US" sz="1400" dirty="0"/>
              <a:t>The following two groups of slots shall be located next  to each other in the order shown</a:t>
            </a:r>
            <a:br>
              <a:rPr lang="en-US" sz="1400" dirty="0"/>
            </a:br>
            <a:r>
              <a:rPr lang="en-US" sz="1400" dirty="0"/>
              <a:t>group one: 2, 3, 4, and 5;</a:t>
            </a:r>
            <a:br>
              <a:rPr lang="en-US" sz="1400" dirty="0"/>
            </a:br>
            <a:r>
              <a:rPr lang="en-US" sz="1400" dirty="0"/>
              <a:t>group two: 9, 10, 11, and 12</a:t>
            </a:r>
          </a:p>
          <a:p>
            <a:pPr marL="416052" lvl="1" indent="-114300">
              <a:lnSpc>
                <a:spcPct val="100000"/>
              </a:lnSpc>
            </a:pPr>
            <a:r>
              <a:rPr lang="en-US" sz="1400" b="0" dirty="0"/>
              <a:t>Enables multi-slot Plug-In Modules and front panel short cables within these groups</a:t>
            </a:r>
          </a:p>
          <a:p>
            <a:pPr marL="114300" indent="-114300">
              <a:lnSpc>
                <a:spcPct val="100000"/>
              </a:lnSpc>
            </a:pPr>
            <a:r>
              <a:rPr lang="en-US" sz="1400" dirty="0"/>
              <a:t>Other slots may be moved around to accommodate issues such as ease of backplane PCB layout</a:t>
            </a:r>
          </a:p>
          <a:p>
            <a:pPr marL="114300" indent="-114300">
              <a:lnSpc>
                <a:spcPct val="100000"/>
              </a:lnSpc>
            </a:pPr>
            <a:r>
              <a:rPr lang="en-US" sz="1400" dirty="0"/>
              <a:t>Note: Most OpenVPX Backplane Profiles treat the slot numbers, in the backplane diagram, as logical with a permission to change the order</a:t>
            </a:r>
          </a:p>
        </p:txBody>
      </p:sp>
      <p:sp>
        <p:nvSpPr>
          <p:cNvPr id="5" name="Rectangle 4">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4" name="Rectangle 661"/>
          <p:cNvSpPr>
            <a:spLocks noChangeArrowheads="1"/>
          </p:cNvSpPr>
          <p:nvPr/>
        </p:nvSpPr>
        <p:spPr bwMode="auto">
          <a:xfrm>
            <a:off x="0" y="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468470397"/>
              </p:ext>
            </p:extLst>
          </p:nvPr>
        </p:nvGraphicFramePr>
        <p:xfrm>
          <a:off x="74613" y="1143000"/>
          <a:ext cx="7718425" cy="5100638"/>
        </p:xfrm>
        <a:graphic>
          <a:graphicData uri="http://schemas.openxmlformats.org/presentationml/2006/ole">
            <mc:AlternateContent xmlns:mc="http://schemas.openxmlformats.org/markup-compatibility/2006">
              <mc:Choice xmlns:v="urn:schemas-microsoft-com:vml" Requires="v">
                <p:oleObj spid="_x0000_s305059" name="Visio" r:id="rId4" imgW="14293274" imgH="9446976" progId="Visio.Drawing.11">
                  <p:embed/>
                </p:oleObj>
              </mc:Choice>
              <mc:Fallback>
                <p:oleObj name="Visio" r:id="rId4" imgW="14293274" imgH="9446976" progId="Visio.Drawing.11">
                  <p:embed/>
                  <p:pic>
                    <p:nvPicPr>
                      <p:cNvPr id="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13" y="1143000"/>
                        <a:ext cx="7718425"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532092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42212" y="1143000"/>
            <a:ext cx="4419600" cy="5181600"/>
          </a:xfrm>
          <a:noFill/>
        </p:spPr>
        <p:txBody>
          <a:bodyPr rIns="91440"/>
          <a:lstStyle/>
          <a:p>
            <a:pPr marL="171450" indent="-171450">
              <a:lnSpc>
                <a:spcPct val="100000"/>
              </a:lnSpc>
              <a:spcBef>
                <a:spcPts val="700"/>
              </a:spcBef>
            </a:pPr>
            <a:r>
              <a:rPr lang="en-US" sz="1400" dirty="0"/>
              <a:t>Slot 1, 3, 10, 12:</a:t>
            </a:r>
            <a:br>
              <a:rPr lang="en-US" sz="1400" dirty="0"/>
            </a:br>
            <a:r>
              <a:rPr lang="en-US" sz="1400" dirty="0"/>
              <a:t>SLT3-PAY-2F2U-14.2.3</a:t>
            </a:r>
            <a:endParaRPr lang="en-US" sz="1200" dirty="0"/>
          </a:p>
          <a:p>
            <a:pPr marL="473202" lvl="1" indent="-171450">
              <a:lnSpc>
                <a:spcPct val="100000"/>
              </a:lnSpc>
              <a:spcBef>
                <a:spcPts val="200"/>
              </a:spcBef>
            </a:pPr>
            <a:r>
              <a:rPr lang="en-US" sz="1200" b="0" dirty="0"/>
              <a:t>With slots 3 and 10 the Data Plane ports are being used on the Expansion Plane </a:t>
            </a:r>
          </a:p>
          <a:p>
            <a:pPr marL="171450" indent="-171450">
              <a:lnSpc>
                <a:spcPct val="100000"/>
              </a:lnSpc>
            </a:pPr>
            <a:r>
              <a:rPr lang="en-US" sz="1400" dirty="0"/>
              <a:t>Slots 2: SLT3x-SWH-4F1U7U1J-14.8.7</a:t>
            </a:r>
            <a:r>
              <a:rPr lang="en-US" sz="1200" dirty="0"/>
              <a:t>-n </a:t>
            </a:r>
          </a:p>
          <a:p>
            <a:pPr marL="473202" lvl="1" indent="-171450">
              <a:lnSpc>
                <a:spcPct val="100000"/>
              </a:lnSpc>
              <a:spcBef>
                <a:spcPts val="200"/>
              </a:spcBef>
            </a:pPr>
            <a:r>
              <a:rPr lang="en-US" sz="1200" b="0" dirty="0"/>
              <a:t>Data and Control Plane switch with optical/coax</a:t>
            </a:r>
          </a:p>
          <a:p>
            <a:pPr marL="473202" lvl="1" indent="-171450">
              <a:lnSpc>
                <a:spcPct val="100000"/>
              </a:lnSpc>
              <a:spcBef>
                <a:spcPts val="200"/>
              </a:spcBef>
            </a:pPr>
            <a:r>
              <a:rPr lang="en-US" sz="1200" b="0" dirty="0"/>
              <a:t>A Data Plane FP is repartitioned into 4 UTPs</a:t>
            </a:r>
          </a:p>
          <a:p>
            <a:pPr marL="171450" indent="-171450">
              <a:lnSpc>
                <a:spcPct val="100000"/>
              </a:lnSpc>
            </a:pPr>
            <a:r>
              <a:rPr lang="en-US" sz="1400" dirty="0"/>
              <a:t>Slots 4, 5, 8, 9:</a:t>
            </a:r>
            <a:br>
              <a:rPr lang="en-US" sz="1400" dirty="0"/>
            </a:br>
            <a:r>
              <a:rPr lang="en-US" sz="1400" dirty="0"/>
              <a:t>SLT3x-PAY-1F1U1S1S1U1U2F1H-14.6.11-n</a:t>
            </a:r>
            <a:endParaRPr lang="en-US" sz="1200" dirty="0"/>
          </a:p>
          <a:p>
            <a:pPr marL="473202" lvl="1" indent="-171450">
              <a:lnSpc>
                <a:spcPct val="100000"/>
              </a:lnSpc>
              <a:spcBef>
                <a:spcPts val="200"/>
              </a:spcBef>
            </a:pPr>
            <a:r>
              <a:rPr lang="en-US" sz="1200" b="0" dirty="0"/>
              <a:t>Payload slots with optical/coax</a:t>
            </a:r>
          </a:p>
          <a:p>
            <a:pPr marL="171450" indent="-171450">
              <a:lnSpc>
                <a:spcPct val="100000"/>
              </a:lnSpc>
            </a:pPr>
            <a:r>
              <a:rPr lang="en-US" sz="1400" dirty="0"/>
              <a:t>Slot 6: SLT3x-SWH-6F1U7U-14.4.14</a:t>
            </a:r>
            <a:endParaRPr lang="en-US" sz="1200" dirty="0"/>
          </a:p>
          <a:p>
            <a:pPr marL="473202" lvl="1" indent="-171450">
              <a:lnSpc>
                <a:spcPct val="100000"/>
              </a:lnSpc>
              <a:spcBef>
                <a:spcPts val="200"/>
              </a:spcBef>
            </a:pPr>
            <a:r>
              <a:rPr lang="en-US" sz="1200" b="0" dirty="0"/>
              <a:t>Data and Control Plane switch without optical/coax</a:t>
            </a:r>
          </a:p>
          <a:p>
            <a:pPr marL="473202" lvl="1" indent="-171450">
              <a:lnSpc>
                <a:spcPct val="100000"/>
              </a:lnSpc>
              <a:spcBef>
                <a:spcPts val="200"/>
              </a:spcBef>
            </a:pPr>
            <a:r>
              <a:rPr lang="en-US" sz="1200" b="0" dirty="0"/>
              <a:t>A Data Plane FP is repartitioned into 4 UTPs</a:t>
            </a:r>
          </a:p>
          <a:p>
            <a:pPr marL="171450" indent="-171450">
              <a:lnSpc>
                <a:spcPct val="100000"/>
              </a:lnSpc>
            </a:pPr>
            <a:r>
              <a:rPr lang="en-US" sz="1400" dirty="0"/>
              <a:t>Slot 7: </a:t>
            </a:r>
            <a:r>
              <a:rPr lang="en-US" sz="1400" dirty="0">
                <a:solidFill>
                  <a:srgbClr val="000000"/>
                </a:solidFill>
              </a:rPr>
              <a:t>SLT3x</a:t>
            </a:r>
            <a:r>
              <a:rPr lang="en-US" sz="1400" dirty="0"/>
              <a:t>‑</a:t>
            </a:r>
            <a:r>
              <a:rPr lang="en-US" sz="1400" dirty="0">
                <a:solidFill>
                  <a:srgbClr val="000000"/>
                </a:solidFill>
              </a:rPr>
              <a:t>TIM</a:t>
            </a:r>
            <a:r>
              <a:rPr lang="en-US" sz="1400" dirty="0"/>
              <a:t>‑</a:t>
            </a:r>
            <a:r>
              <a:rPr lang="en-US" sz="1400" dirty="0">
                <a:solidFill>
                  <a:srgbClr val="000000"/>
                </a:solidFill>
              </a:rPr>
              <a:t>4S16S1U2U1H</a:t>
            </a:r>
            <a:r>
              <a:rPr lang="en-US" sz="1400" dirty="0"/>
              <a:t>‑14.9.1-n</a:t>
            </a:r>
          </a:p>
          <a:p>
            <a:pPr marL="473202" lvl="1" indent="-171450">
              <a:lnSpc>
                <a:spcPct val="100000"/>
              </a:lnSpc>
              <a:spcBef>
                <a:spcPts val="200"/>
              </a:spcBef>
            </a:pPr>
            <a:r>
              <a:rPr lang="en-US" sz="1200" b="0" dirty="0"/>
              <a:t>Radial clocks out</a:t>
            </a:r>
          </a:p>
          <a:p>
            <a:pPr marL="473202" lvl="1" indent="-171450">
              <a:lnSpc>
                <a:spcPct val="100000"/>
              </a:lnSpc>
              <a:spcBef>
                <a:spcPts val="200"/>
              </a:spcBef>
            </a:pPr>
            <a:r>
              <a:rPr lang="en-US" sz="1200" b="0" dirty="0"/>
              <a:t>Generally also drives bussed clocks</a:t>
            </a:r>
          </a:p>
          <a:p>
            <a:pPr marL="473202" lvl="1" indent="-171450">
              <a:lnSpc>
                <a:spcPct val="100000"/>
              </a:lnSpc>
              <a:spcBef>
                <a:spcPts val="200"/>
              </a:spcBef>
            </a:pPr>
            <a:r>
              <a:rPr lang="en-US" sz="1200" b="0" dirty="0"/>
              <a:t>Slots not receiving radial clocks have bussed clocks</a:t>
            </a:r>
          </a:p>
          <a:p>
            <a:pPr marL="171450" lvl="0" indent="-171450">
              <a:lnSpc>
                <a:spcPct val="100000"/>
              </a:lnSpc>
            </a:pPr>
            <a:r>
              <a:rPr lang="en-US" sz="1400" dirty="0"/>
              <a:t>Slot 11: </a:t>
            </a:r>
            <a:r>
              <a:rPr lang="en-US" sz="1400" dirty="0">
                <a:solidFill>
                  <a:srgbClr val="000000"/>
                </a:solidFill>
              </a:rPr>
              <a:t>SLT3x-SWH-1F1S1S1U1U1K-14.8.8-n</a:t>
            </a:r>
            <a:endParaRPr lang="en-US" sz="1400" dirty="0"/>
          </a:p>
          <a:p>
            <a:pPr marL="473202" lvl="1" indent="-171450">
              <a:lnSpc>
                <a:spcPct val="100000"/>
              </a:lnSpc>
              <a:spcBef>
                <a:spcPts val="200"/>
              </a:spcBef>
            </a:pPr>
            <a:r>
              <a:rPr lang="en-US" sz="1200" b="0" dirty="0"/>
              <a:t>Optical or RF Switch</a:t>
            </a:r>
          </a:p>
        </p:txBody>
      </p:sp>
      <p:sp>
        <p:nvSpPr>
          <p:cNvPr id="2" name="Title 1"/>
          <p:cNvSpPr>
            <a:spLocks noGrp="1"/>
          </p:cNvSpPr>
          <p:nvPr>
            <p:ph type="title"/>
          </p:nvPr>
        </p:nvSpPr>
        <p:spPr>
          <a:xfrm>
            <a:off x="1255449" y="100584"/>
            <a:ext cx="10401563" cy="813816"/>
          </a:xfrm>
        </p:spPr>
        <p:txBody>
          <a:bodyPr/>
          <a:lstStyle/>
          <a:p>
            <a:pPr>
              <a:lnSpc>
                <a:spcPct val="100000"/>
              </a:lnSpc>
            </a:pPr>
            <a:r>
              <a:rPr lang="en-US" sz="2400" dirty="0">
                <a:solidFill>
                  <a:schemeClr val="tx1"/>
                </a:solidFill>
              </a:rPr>
              <a:t>Second 12-Slot 3U Backplane Example: </a:t>
            </a:r>
            <a:r>
              <a:rPr lang="en-US" sz="2400" dirty="0"/>
              <a:t>BKP3-TIM12-15.3.6-n</a:t>
            </a:r>
            <a:endParaRPr lang="en-US" sz="2400" dirty="0">
              <a:solidFill>
                <a:schemeClr val="tx1"/>
              </a:solidFill>
            </a:endParaRPr>
          </a:p>
        </p:txBody>
      </p:sp>
      <p:sp>
        <p:nvSpPr>
          <p:cNvPr id="7" name="Rectangle 6">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960217311"/>
              </p:ext>
            </p:extLst>
          </p:nvPr>
        </p:nvGraphicFramePr>
        <p:xfrm>
          <a:off x="-1588" y="914400"/>
          <a:ext cx="7126288" cy="5446713"/>
        </p:xfrm>
        <a:graphic>
          <a:graphicData uri="http://schemas.openxmlformats.org/presentationml/2006/ole">
            <mc:AlternateContent xmlns:mc="http://schemas.openxmlformats.org/markup-compatibility/2006">
              <mc:Choice xmlns:v="urn:schemas-microsoft-com:vml" Requires="v">
                <p:oleObj spid="_x0000_s395540" name="Visio" r:id="rId4" imgW="13195886" imgH="10086984" progId="Visio.Drawing.11">
                  <p:embed/>
                </p:oleObj>
              </mc:Choice>
              <mc:Fallback>
                <p:oleObj name="Visio" r:id="rId4" imgW="13195886" imgH="10086984" progId="Visio.Drawing.11">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914400"/>
                        <a:ext cx="7126288"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6889631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1CBE8C7-4D3B-4312-B63B-C888E6AA4EF4}"/>
              </a:ext>
            </a:extLst>
          </p:cNvPr>
          <p:cNvPicPr>
            <a:picLocks noChangeAspect="1"/>
          </p:cNvPicPr>
          <p:nvPr/>
        </p:nvPicPr>
        <p:blipFill rotWithShape="1">
          <a:blip r:embed="rId3"/>
          <a:srcRect t="1212" b="1"/>
          <a:stretch/>
        </p:blipFill>
        <p:spPr>
          <a:xfrm>
            <a:off x="74612" y="3163735"/>
            <a:ext cx="8946957" cy="3223078"/>
          </a:xfrm>
          <a:prstGeom prst="rect">
            <a:avLst/>
          </a:prstGeom>
        </p:spPr>
      </p:pic>
      <p:sp>
        <p:nvSpPr>
          <p:cNvPr id="3" name="Content Placeholder 2"/>
          <p:cNvSpPr>
            <a:spLocks noGrp="1"/>
          </p:cNvSpPr>
          <p:nvPr>
            <p:ph idx="1"/>
          </p:nvPr>
        </p:nvSpPr>
        <p:spPr>
          <a:xfrm>
            <a:off x="9194334" y="1045029"/>
            <a:ext cx="2843678" cy="4974771"/>
          </a:xfrm>
          <a:noFill/>
        </p:spPr>
        <p:txBody>
          <a:bodyPr rIns="91440"/>
          <a:lstStyle/>
          <a:p>
            <a:pPr marL="171450" indent="-171450">
              <a:lnSpc>
                <a:spcPct val="100000"/>
              </a:lnSpc>
              <a:spcBef>
                <a:spcPts val="700"/>
              </a:spcBef>
            </a:pPr>
            <a:r>
              <a:rPr lang="en-US" sz="1200" dirty="0">
                <a:solidFill>
                  <a:srgbClr val="0070C0"/>
                </a:solidFill>
              </a:rPr>
              <a:t>Slot 1, 3, 10, 12:</a:t>
            </a:r>
            <a:br>
              <a:rPr lang="en-US" sz="1200" dirty="0">
                <a:solidFill>
                  <a:srgbClr val="0070C0"/>
                </a:solidFill>
              </a:rPr>
            </a:br>
            <a:r>
              <a:rPr lang="en-US" sz="1200" dirty="0">
                <a:solidFill>
                  <a:srgbClr val="0070C0"/>
                </a:solidFill>
              </a:rPr>
              <a:t>SLT3-PAY-2F2U-14.2.3</a:t>
            </a:r>
            <a:endParaRPr lang="en-US" sz="1100" dirty="0">
              <a:solidFill>
                <a:srgbClr val="0070C0"/>
              </a:solidFill>
            </a:endParaRPr>
          </a:p>
          <a:p>
            <a:pPr marL="171450" indent="-171450">
              <a:lnSpc>
                <a:spcPct val="100000"/>
              </a:lnSpc>
            </a:pPr>
            <a:r>
              <a:rPr lang="en-US" sz="1200" dirty="0">
                <a:solidFill>
                  <a:srgbClr val="0070C0"/>
                </a:solidFill>
              </a:rPr>
              <a:t>Slots 2:</a:t>
            </a:r>
            <a:br>
              <a:rPr lang="en-US" sz="1200" dirty="0">
                <a:solidFill>
                  <a:srgbClr val="0070C0"/>
                </a:solidFill>
              </a:rPr>
            </a:br>
            <a:r>
              <a:rPr lang="en-US" sz="1200" dirty="0">
                <a:solidFill>
                  <a:srgbClr val="0070C0"/>
                </a:solidFill>
              </a:rPr>
              <a:t>SLT3x-SWH-4F1U7U1J-14.8.7</a:t>
            </a:r>
            <a:r>
              <a:rPr lang="en-US" sz="1100" dirty="0">
                <a:solidFill>
                  <a:srgbClr val="0070C0"/>
                </a:solidFill>
              </a:rPr>
              <a:t>-1 </a:t>
            </a:r>
          </a:p>
          <a:p>
            <a:pPr marL="473202" lvl="1" indent="-171450">
              <a:lnSpc>
                <a:spcPct val="100000"/>
              </a:lnSpc>
              <a:spcBef>
                <a:spcPts val="100"/>
              </a:spcBef>
            </a:pPr>
            <a:r>
              <a:rPr lang="en-US" sz="1100" b="0" dirty="0">
                <a:solidFill>
                  <a:srgbClr val="0070C0"/>
                </a:solidFill>
              </a:rPr>
              <a:t>[VITA 67.3] Type D footprint for Plug-In Modules with [VITA 66.4]</a:t>
            </a:r>
          </a:p>
          <a:p>
            <a:pPr marL="171450" indent="-171450">
              <a:lnSpc>
                <a:spcPct val="100000"/>
              </a:lnSpc>
            </a:pPr>
            <a:r>
              <a:rPr lang="en-US" sz="1200" dirty="0">
                <a:solidFill>
                  <a:srgbClr val="0070C0"/>
                </a:solidFill>
              </a:rPr>
              <a:t>Slots 4, 5, 8, 9:</a:t>
            </a:r>
            <a:br>
              <a:rPr lang="en-US" sz="1200" dirty="0">
                <a:solidFill>
                  <a:srgbClr val="0070C0"/>
                </a:solidFill>
              </a:rPr>
            </a:br>
            <a:r>
              <a:rPr lang="en-US" sz="1200" dirty="0">
                <a:solidFill>
                  <a:srgbClr val="0070C0"/>
                </a:solidFill>
              </a:rPr>
              <a:t>SLT3x-PAY-</a:t>
            </a:r>
            <a:br>
              <a:rPr lang="en-US" sz="1200" dirty="0">
                <a:solidFill>
                  <a:srgbClr val="0070C0"/>
                </a:solidFill>
              </a:rPr>
            </a:br>
            <a:r>
              <a:rPr lang="en-US" sz="1200" dirty="0">
                <a:solidFill>
                  <a:srgbClr val="0070C0"/>
                </a:solidFill>
              </a:rPr>
              <a:t>1F1U1S1S1U1U2F1H-14.6.11-1</a:t>
            </a:r>
            <a:endParaRPr lang="en-US" sz="1100" dirty="0">
              <a:solidFill>
                <a:srgbClr val="0070C0"/>
              </a:solidFill>
            </a:endParaRPr>
          </a:p>
          <a:p>
            <a:pPr marL="473202" lvl="1" indent="-171450">
              <a:lnSpc>
                <a:spcPct val="100000"/>
              </a:lnSpc>
              <a:spcBef>
                <a:spcPts val="100"/>
              </a:spcBef>
            </a:pPr>
            <a:r>
              <a:rPr lang="en-US" sz="1100" b="0" dirty="0">
                <a:solidFill>
                  <a:srgbClr val="0070C0"/>
                </a:solidFill>
              </a:rPr>
              <a:t>[VITA 67.3] Type C footprint for Plug-In Modules with [VITA 66.4] and [VITA 66.1]</a:t>
            </a:r>
          </a:p>
          <a:p>
            <a:pPr marL="171450" indent="-171450">
              <a:lnSpc>
                <a:spcPct val="100000"/>
              </a:lnSpc>
            </a:pPr>
            <a:r>
              <a:rPr lang="en-US" sz="1200" dirty="0">
                <a:solidFill>
                  <a:srgbClr val="0070C0"/>
                </a:solidFill>
              </a:rPr>
              <a:t>Slot 6:</a:t>
            </a:r>
            <a:br>
              <a:rPr lang="en-US" sz="1200" dirty="0">
                <a:solidFill>
                  <a:srgbClr val="0070C0"/>
                </a:solidFill>
              </a:rPr>
            </a:br>
            <a:r>
              <a:rPr lang="en-US" sz="1200" dirty="0">
                <a:solidFill>
                  <a:srgbClr val="0070C0"/>
                </a:solidFill>
              </a:rPr>
              <a:t>SLT3x-SWH-6F1U7U-14.4.14</a:t>
            </a:r>
            <a:endParaRPr lang="en-US" sz="1100" dirty="0">
              <a:solidFill>
                <a:srgbClr val="0070C0"/>
              </a:solidFill>
            </a:endParaRPr>
          </a:p>
          <a:p>
            <a:pPr marL="171450" indent="-171450">
              <a:lnSpc>
                <a:spcPct val="100000"/>
              </a:lnSpc>
            </a:pPr>
            <a:r>
              <a:rPr lang="en-US" sz="1200" dirty="0">
                <a:solidFill>
                  <a:srgbClr val="0070C0"/>
                </a:solidFill>
              </a:rPr>
              <a:t>Slot 7: SLT3x‑TIM‑4S16S1U2U1H‑14.9.1-1</a:t>
            </a:r>
          </a:p>
          <a:p>
            <a:pPr marL="473202" lvl="1" indent="-171450">
              <a:lnSpc>
                <a:spcPct val="100000"/>
              </a:lnSpc>
              <a:spcBef>
                <a:spcPts val="100"/>
              </a:spcBef>
            </a:pPr>
            <a:r>
              <a:rPr lang="en-US" sz="1100" b="0" dirty="0">
                <a:solidFill>
                  <a:srgbClr val="0070C0"/>
                </a:solidFill>
              </a:rPr>
              <a:t>VITA 67.3C with 10 coax contacts</a:t>
            </a:r>
          </a:p>
          <a:p>
            <a:pPr marL="171450" lvl="0" indent="-171450">
              <a:lnSpc>
                <a:spcPct val="100000"/>
              </a:lnSpc>
            </a:pPr>
            <a:r>
              <a:rPr lang="en-US" sz="1200" dirty="0">
                <a:solidFill>
                  <a:srgbClr val="0070C0"/>
                </a:solidFill>
              </a:rPr>
              <a:t>Slot 11: SLT3x-SWH-1F1S1S1U1U1K-14.8.8-1</a:t>
            </a:r>
          </a:p>
          <a:p>
            <a:pPr marL="473202" lvl="1" indent="-171450">
              <a:lnSpc>
                <a:spcPct val="100000"/>
              </a:lnSpc>
              <a:spcBef>
                <a:spcPts val="100"/>
              </a:spcBef>
            </a:pPr>
            <a:r>
              <a:rPr lang="en-US" sz="1100" b="0" dirty="0">
                <a:solidFill>
                  <a:srgbClr val="0070C0"/>
                </a:solidFill>
              </a:rPr>
              <a:t>[VITA 67.3] Type E footprint for Plug-In Modules with 3 of [VITA 66.1]</a:t>
            </a:r>
          </a:p>
        </p:txBody>
      </p:sp>
      <p:sp>
        <p:nvSpPr>
          <p:cNvPr id="2" name="Title 1"/>
          <p:cNvSpPr>
            <a:spLocks noGrp="1"/>
          </p:cNvSpPr>
          <p:nvPr>
            <p:ph type="title"/>
          </p:nvPr>
        </p:nvSpPr>
        <p:spPr>
          <a:xfrm>
            <a:off x="1255449" y="100584"/>
            <a:ext cx="10401563" cy="813816"/>
          </a:xfrm>
        </p:spPr>
        <p:txBody>
          <a:bodyPr/>
          <a:lstStyle/>
          <a:p>
            <a:pPr>
              <a:lnSpc>
                <a:spcPct val="100000"/>
              </a:lnSpc>
            </a:pPr>
            <a:r>
              <a:rPr lang="en-US" sz="2400" dirty="0">
                <a:solidFill>
                  <a:schemeClr val="tx1"/>
                </a:solidFill>
              </a:rPr>
              <a:t>Second 12-Slot 3U Backplane Example: </a:t>
            </a:r>
            <a:r>
              <a:rPr lang="en-US" sz="2400" dirty="0"/>
              <a:t>BKP3-TIM12-15.3.6-n</a:t>
            </a:r>
            <a:endParaRPr lang="en-US" sz="2400" dirty="0">
              <a:solidFill>
                <a:schemeClr val="tx1"/>
              </a:solidFill>
            </a:endParaRPr>
          </a:p>
        </p:txBody>
      </p:sp>
      <p:sp>
        <p:nvSpPr>
          <p:cNvPr id="9" name="TextBox 8"/>
          <p:cNvSpPr txBox="1">
            <a:spLocks noChangeArrowheads="1"/>
          </p:cNvSpPr>
          <p:nvPr/>
        </p:nvSpPr>
        <p:spPr bwMode="auto">
          <a:xfrm>
            <a:off x="9293225" y="6019800"/>
            <a:ext cx="2439987" cy="276999"/>
          </a:xfrm>
          <a:prstGeom prst="rect">
            <a:avLst/>
          </a:prstGeom>
          <a:solidFill>
            <a:schemeClr val="bg1"/>
          </a:solidFill>
          <a:ln>
            <a:solidFill>
              <a:schemeClr val="tx1"/>
            </a:solid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a:r>
              <a:rPr lang="en-US" sz="1200" dirty="0"/>
              <a:t>Backplane Picture courtesy of Elma</a:t>
            </a:r>
            <a:endParaRPr lang="en-US" sz="1000" dirty="0"/>
          </a:p>
        </p:txBody>
      </p:sp>
      <p:sp>
        <p:nvSpPr>
          <p:cNvPr id="7" name="Rectangle 6">
            <a:hlinkClick r:id="rId4" action="ppaction://hlinksldjump"/>
          </p:cNvPr>
          <p:cNvSpPr/>
          <p:nvPr/>
        </p:nvSpPr>
        <p:spPr bwMode="auto">
          <a:xfrm>
            <a:off x="11782531" y="6400800"/>
            <a:ext cx="406294"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4" name="Object 3">
            <a:extLst>
              <a:ext uri="{FF2B5EF4-FFF2-40B4-BE49-F238E27FC236}">
                <a16:creationId xmlns:a16="http://schemas.microsoft.com/office/drawing/2014/main" id="{9D70976C-FEA3-42B2-86E7-E1C8A6B330A5}"/>
              </a:ext>
            </a:extLst>
          </p:cNvPr>
          <p:cNvGraphicFramePr>
            <a:graphicFrameLocks noChangeAspect="1"/>
          </p:cNvGraphicFramePr>
          <p:nvPr>
            <p:extLst>
              <p:ext uri="{D42A27DB-BD31-4B8C-83A1-F6EECF244321}">
                <p14:modId xmlns:p14="http://schemas.microsoft.com/office/powerpoint/2010/main" val="1934134823"/>
              </p:ext>
            </p:extLst>
          </p:nvPr>
        </p:nvGraphicFramePr>
        <p:xfrm>
          <a:off x="32845" y="838200"/>
          <a:ext cx="8804767" cy="2370515"/>
        </p:xfrm>
        <a:graphic>
          <a:graphicData uri="http://schemas.openxmlformats.org/presentationml/2006/ole">
            <mc:AlternateContent xmlns:mc="http://schemas.openxmlformats.org/markup-compatibility/2006">
              <mc:Choice xmlns:v="urn:schemas-microsoft-com:vml" Requires="v">
                <p:oleObj spid="_x0000_s346664" name="Visio" r:id="rId5" imgW="11407034" imgH="3070829" progId="Visio.Drawing.11">
                  <p:embed/>
                </p:oleObj>
              </mc:Choice>
              <mc:Fallback>
                <p:oleObj name="Visio" r:id="rId5" imgW="11407034" imgH="3070829" progId="Visio.Drawing.11">
                  <p:embed/>
                  <p:pic>
                    <p:nvPicPr>
                      <p:cNvPr id="0" name=""/>
                      <p:cNvPicPr/>
                      <p:nvPr/>
                    </p:nvPicPr>
                    <p:blipFill>
                      <a:blip r:embed="rId6"/>
                      <a:stretch>
                        <a:fillRect/>
                      </a:stretch>
                    </p:blipFill>
                    <p:spPr>
                      <a:xfrm>
                        <a:off x="32845" y="838200"/>
                        <a:ext cx="8804767" cy="2370515"/>
                      </a:xfrm>
                      <a:prstGeom prst="rect">
                        <a:avLst/>
                      </a:prstGeom>
                    </p:spPr>
                  </p:pic>
                </p:oleObj>
              </mc:Fallback>
            </mc:AlternateContent>
          </a:graphicData>
        </a:graphic>
      </p:graphicFrame>
    </p:spTree>
    <p:extLst>
      <p:ext uri="{BB962C8B-B14F-4D97-AF65-F5344CB8AC3E}">
        <p14:creationId xmlns:p14="http://schemas.microsoft.com/office/powerpoint/2010/main" val="312498640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400" dirty="0"/>
              <a:t>XMCs vs. 3U VPX For Fiber-Optic Sensor I/O</a:t>
            </a:r>
          </a:p>
        </p:txBody>
      </p:sp>
      <p:sp>
        <p:nvSpPr>
          <p:cNvPr id="3" name="Content Placeholder 2"/>
          <p:cNvSpPr>
            <a:spLocks noGrp="1"/>
          </p:cNvSpPr>
          <p:nvPr>
            <p:ph idx="1"/>
          </p:nvPr>
        </p:nvSpPr>
        <p:spPr>
          <a:xfrm>
            <a:off x="1878216" y="1289304"/>
            <a:ext cx="8559596" cy="4044696"/>
          </a:xfrm>
        </p:spPr>
        <p:txBody>
          <a:bodyPr/>
          <a:lstStyle/>
          <a:p>
            <a:pPr>
              <a:lnSpc>
                <a:spcPct val="100000"/>
              </a:lnSpc>
            </a:pPr>
            <a:r>
              <a:rPr lang="en-US" dirty="0"/>
              <a:t>XMC front panel optical connections are popular for sensor input</a:t>
            </a:r>
          </a:p>
          <a:p>
            <a:pPr lvl="1">
              <a:lnSpc>
                <a:spcPct val="100000"/>
              </a:lnSpc>
            </a:pPr>
            <a:r>
              <a:rPr lang="en-US" dirty="0"/>
              <a:t>With 2-level maintenance, front panel connections are problematic</a:t>
            </a:r>
          </a:p>
          <a:p>
            <a:pPr lvl="2">
              <a:lnSpc>
                <a:spcPct val="100000"/>
              </a:lnSpc>
              <a:spcBef>
                <a:spcPts val="100"/>
              </a:spcBef>
            </a:pPr>
            <a:r>
              <a:rPr lang="en-US" sz="1800" b="0" dirty="0"/>
              <a:t>Front panel connections make swapping a Plug-In Module more difficult</a:t>
            </a:r>
          </a:p>
          <a:p>
            <a:pPr>
              <a:lnSpc>
                <a:spcPct val="100000"/>
              </a:lnSpc>
              <a:spcBef>
                <a:spcPts val="1800"/>
              </a:spcBef>
            </a:pPr>
            <a:r>
              <a:rPr lang="en-US" dirty="0"/>
              <a:t>VITA 66.x optical I/O offers a good solution for 2-level maintenance</a:t>
            </a:r>
          </a:p>
          <a:p>
            <a:pPr>
              <a:lnSpc>
                <a:spcPct val="100000"/>
              </a:lnSpc>
              <a:spcBef>
                <a:spcPts val="1800"/>
              </a:spcBef>
            </a:pPr>
            <a:r>
              <a:rPr lang="en-US" dirty="0"/>
              <a:t>Some options:</a:t>
            </a:r>
          </a:p>
          <a:p>
            <a:pPr lvl="1">
              <a:lnSpc>
                <a:spcPct val="100000"/>
              </a:lnSpc>
            </a:pPr>
            <a:r>
              <a:rPr lang="en-US" dirty="0"/>
              <a:t>An XMC with fiber going to a VITA 66.x connector on the carrier card</a:t>
            </a:r>
          </a:p>
          <a:p>
            <a:pPr lvl="2">
              <a:lnSpc>
                <a:spcPct val="100000"/>
              </a:lnSpc>
              <a:spcBef>
                <a:spcPts val="100"/>
              </a:spcBef>
            </a:pPr>
            <a:r>
              <a:rPr lang="en-US" sz="1800" b="0" dirty="0"/>
              <a:t>Both the XMC and the carrier need to be set up for fiber</a:t>
            </a:r>
          </a:p>
          <a:p>
            <a:pPr lvl="1">
              <a:lnSpc>
                <a:spcPct val="100000"/>
              </a:lnSpc>
            </a:pPr>
            <a:r>
              <a:rPr lang="en-US" dirty="0"/>
              <a:t>A 3U or 6U board with a VITA 66.x connector</a:t>
            </a:r>
          </a:p>
          <a:p>
            <a:pPr lvl="1">
              <a:lnSpc>
                <a:spcPct val="100000"/>
              </a:lnSpc>
            </a:pPr>
            <a:r>
              <a:rPr lang="en-US" dirty="0"/>
              <a:t>In case of a system with 6U processing Plug-In Modules a 3U/6U hybrid chassis, where 66.x I/O is implemented on 3U Plug-In Modules</a:t>
            </a:r>
          </a:p>
        </p:txBody>
      </p:sp>
      <p:sp>
        <p:nvSpPr>
          <p:cNvPr id="5" name="Rectangle 4">
            <a:hlinkClick r:id="rId2"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6" name="Content Placeholder 55"/>
          <p:cNvSpPr txBox="1">
            <a:spLocks/>
          </p:cNvSpPr>
          <p:nvPr/>
        </p:nvSpPr>
        <p:spPr>
          <a:xfrm>
            <a:off x="1878216" y="5461279"/>
            <a:ext cx="8432393" cy="685800"/>
          </a:xfrm>
          <a:prstGeom prst="rect">
            <a:avLst/>
          </a:prstGeom>
          <a:solidFill>
            <a:schemeClr val="accent5"/>
          </a:solidFill>
          <a:ln w="12700">
            <a:solidFill>
              <a:schemeClr val="tx1"/>
            </a:solidFill>
          </a:ln>
        </p:spPr>
        <p:txBody>
          <a:bodyPr/>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a:lnSpc>
                <a:spcPct val="100000"/>
              </a:lnSpc>
            </a:pPr>
            <a:r>
              <a:rPr lang="en-US" sz="1800" kern="0" dirty="0"/>
              <a:t>3U fiber I/O Plug-In Modules using </a:t>
            </a:r>
            <a:r>
              <a:rPr lang="en-US" sz="1800" kern="0" dirty="0">
                <a:hlinkClick r:id="rId3" action="ppaction://hlinksldjump"/>
              </a:rPr>
              <a:t>[VITA 66.4]</a:t>
            </a:r>
            <a:r>
              <a:rPr lang="en-US" sz="1800" kern="0" dirty="0"/>
              <a:t> seem like a good solution</a:t>
            </a:r>
          </a:p>
          <a:p>
            <a:pPr lvl="1">
              <a:lnSpc>
                <a:spcPct val="100000"/>
              </a:lnSpc>
              <a:spcBef>
                <a:spcPts val="200"/>
              </a:spcBef>
            </a:pPr>
            <a:r>
              <a:rPr lang="en-US" sz="1600" kern="0" dirty="0"/>
              <a:t>Next slide gives an example backplane</a:t>
            </a:r>
          </a:p>
        </p:txBody>
      </p:sp>
    </p:spTree>
    <p:extLst>
      <p:ext uri="{BB962C8B-B14F-4D97-AF65-F5344CB8AC3E}">
        <p14:creationId xmlns:p14="http://schemas.microsoft.com/office/powerpoint/2010/main" val="146063677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a:xfrm>
            <a:off x="1255449" y="100584"/>
            <a:ext cx="10628655" cy="813816"/>
          </a:xfrm>
        </p:spPr>
        <p:txBody>
          <a:bodyPr/>
          <a:lstStyle/>
          <a:p>
            <a:pPr>
              <a:lnSpc>
                <a:spcPct val="100000"/>
              </a:lnSpc>
            </a:pPr>
            <a:r>
              <a:rPr lang="en-US" sz="2200" dirty="0">
                <a:ea typeface="ＭＳ Ｐゴシック" pitchFamily="34" charset="-128"/>
              </a:rPr>
              <a:t>Example Hybrid 3U/6U Backplane – 2 DFP From Each 3U</a:t>
            </a:r>
          </a:p>
        </p:txBody>
      </p:sp>
      <p:sp>
        <p:nvSpPr>
          <p:cNvPr id="1028" name="Rectangle 4"/>
          <p:cNvSpPr>
            <a:spLocks noGrp="1"/>
          </p:cNvSpPr>
          <p:nvPr>
            <p:ph idx="1"/>
          </p:nvPr>
        </p:nvSpPr>
        <p:spPr>
          <a:xfrm>
            <a:off x="6627812" y="1143000"/>
            <a:ext cx="5257800" cy="5105400"/>
          </a:xfrm>
        </p:spPr>
        <p:txBody>
          <a:bodyPr>
            <a:noAutofit/>
          </a:bodyPr>
          <a:lstStyle/>
          <a:p>
            <a:pPr marL="169863" indent="-169863">
              <a:lnSpc>
                <a:spcPct val="100000"/>
              </a:lnSpc>
            </a:pPr>
            <a:r>
              <a:rPr lang="en-US" sz="1400" dirty="0">
                <a:ea typeface="ＭＳ Ｐゴシック" pitchFamily="34" charset="-128"/>
              </a:rPr>
              <a:t>3U slots intended as I/O Expansion for 6U slots</a:t>
            </a:r>
          </a:p>
          <a:p>
            <a:pPr marL="396875" lvl="1" indent="-169863">
              <a:lnSpc>
                <a:spcPct val="100000"/>
              </a:lnSpc>
              <a:spcBef>
                <a:spcPts val="400"/>
              </a:spcBef>
            </a:pPr>
            <a:r>
              <a:rPr lang="en-US" sz="1400" b="0" dirty="0">
                <a:ea typeface="ＭＳ Ｐゴシック" pitchFamily="34" charset="-128"/>
              </a:rPr>
              <a:t>Assuming PCIe protocol, 3U slots are like virtual PCIe XMCs for 6U slots</a:t>
            </a:r>
          </a:p>
          <a:p>
            <a:pPr marL="169863" indent="-169863">
              <a:lnSpc>
                <a:spcPct val="100000"/>
              </a:lnSpc>
              <a:spcBef>
                <a:spcPts val="1800"/>
              </a:spcBef>
            </a:pPr>
            <a:r>
              <a:rPr lang="en-US" sz="1400" dirty="0">
                <a:ea typeface="ＭＳ Ｐゴシック" pitchFamily="34" charset="-128"/>
              </a:rPr>
              <a:t>For 3U slots use </a:t>
            </a:r>
            <a:r>
              <a:rPr lang="en-US" sz="1400" dirty="0"/>
              <a:t>SLT3‑SWH‑6F1J-14.8.3-n </a:t>
            </a:r>
            <a:endParaRPr lang="en-US" sz="1400" dirty="0">
              <a:ea typeface="ＭＳ Ｐゴシック" pitchFamily="34" charset="-128"/>
            </a:endParaRPr>
          </a:p>
          <a:p>
            <a:pPr marL="169863" indent="-169863">
              <a:lnSpc>
                <a:spcPct val="100000"/>
              </a:lnSpc>
            </a:pPr>
            <a:r>
              <a:rPr lang="en-US" sz="1400" dirty="0">
                <a:ea typeface="ＭＳ Ｐゴシック" pitchFamily="34" charset="-128"/>
              </a:rPr>
              <a:t>For backplane start with BKP6-CEN10-11.2.6-n add 3U and re-route Expansion Plane</a:t>
            </a:r>
          </a:p>
          <a:p>
            <a:pPr marL="396875" lvl="1" indent="-169863">
              <a:lnSpc>
                <a:spcPct val="100000"/>
              </a:lnSpc>
              <a:spcBef>
                <a:spcPts val="400"/>
              </a:spcBef>
            </a:pPr>
            <a:r>
              <a:rPr lang="en-US" sz="1400" b="0" dirty="0">
                <a:ea typeface="ＭＳ Ｐゴシック" pitchFamily="34" charset="-128"/>
              </a:rPr>
              <a:t>Each connection from Data Plane of 3U slots to 6U Expansion Plane is a DFP (Dual Fat Pipe = 8 lanes)</a:t>
            </a:r>
          </a:p>
          <a:p>
            <a:pPr marL="573088" lvl="2" indent="-127000">
              <a:lnSpc>
                <a:spcPct val="100000"/>
              </a:lnSpc>
              <a:spcBef>
                <a:spcPts val="100"/>
              </a:spcBef>
            </a:pPr>
            <a:r>
              <a:rPr lang="en-US" sz="1400" b="0" dirty="0">
                <a:ea typeface="ＭＳ Ｐゴシック" pitchFamily="34" charset="-128"/>
              </a:rPr>
              <a:t>Intended protocol: x8 PCIe</a:t>
            </a:r>
          </a:p>
          <a:p>
            <a:pPr marL="396875" lvl="1" indent="-169863">
              <a:lnSpc>
                <a:spcPct val="100000"/>
              </a:lnSpc>
              <a:spcBef>
                <a:spcPts val="400"/>
              </a:spcBef>
            </a:pPr>
            <a:r>
              <a:rPr lang="en-US" sz="1400" b="0" dirty="0">
                <a:ea typeface="ＭＳ Ｐゴシック" pitchFamily="34" charset="-128"/>
              </a:rPr>
              <a:t>6U Data Plane connections are FPs</a:t>
            </a:r>
          </a:p>
          <a:p>
            <a:pPr marL="396875" lvl="1" indent="-169863">
              <a:lnSpc>
                <a:spcPct val="100000"/>
              </a:lnSpc>
              <a:spcBef>
                <a:spcPts val="400"/>
              </a:spcBef>
            </a:pPr>
            <a:r>
              <a:rPr lang="en-US" sz="1400" b="0" dirty="0">
                <a:ea typeface="ＭＳ Ｐゴシック" pitchFamily="34" charset="-128"/>
              </a:rPr>
              <a:t>Control Plane connections are UTPs</a:t>
            </a:r>
          </a:p>
          <a:p>
            <a:pPr>
              <a:lnSpc>
                <a:spcPct val="100000"/>
              </a:lnSpc>
            </a:pPr>
            <a:r>
              <a:rPr lang="en-US" sz="1400" dirty="0">
                <a:ea typeface="ＭＳ Ｐゴシック" pitchFamily="34" charset="-128"/>
              </a:rPr>
              <a:t>Do not currently plan to add this Backplane Profile to OpenVPX standard, it is here just as an example</a:t>
            </a:r>
          </a:p>
        </p:txBody>
      </p:sp>
      <p:sp>
        <p:nvSpPr>
          <p:cNvPr id="6" name="Rectangle 5">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878531488"/>
              </p:ext>
            </p:extLst>
          </p:nvPr>
        </p:nvGraphicFramePr>
        <p:xfrm>
          <a:off x="76200" y="955675"/>
          <a:ext cx="6334125" cy="5368925"/>
        </p:xfrm>
        <a:graphic>
          <a:graphicData uri="http://schemas.openxmlformats.org/presentationml/2006/ole">
            <mc:AlternateContent xmlns:mc="http://schemas.openxmlformats.org/markup-compatibility/2006">
              <mc:Choice xmlns:v="urn:schemas-microsoft-com:vml" Requires="v">
                <p:oleObj spid="_x0000_s421986" name="Visio" r:id="rId5" imgW="13195886" imgH="11184264" progId="Visio.Drawing.11">
                  <p:embed/>
                </p:oleObj>
              </mc:Choice>
              <mc:Fallback>
                <p:oleObj name="Visio" r:id="rId5" imgW="13195886" imgH="11184264" progId="Visio.Drawing.11">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955675"/>
                        <a:ext cx="6334125"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6171217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a:t>Summary</a:t>
            </a:r>
          </a:p>
        </p:txBody>
      </p:sp>
      <p:sp>
        <p:nvSpPr>
          <p:cNvPr id="3" name="Content Placeholder 2"/>
          <p:cNvSpPr>
            <a:spLocks noGrp="1"/>
          </p:cNvSpPr>
          <p:nvPr>
            <p:ph idx="1"/>
          </p:nvPr>
        </p:nvSpPr>
        <p:spPr>
          <a:xfrm>
            <a:off x="303213" y="1289304"/>
            <a:ext cx="8534399" cy="4828032"/>
          </a:xfrm>
        </p:spPr>
        <p:txBody>
          <a:bodyPr/>
          <a:lstStyle/>
          <a:p>
            <a:pPr>
              <a:spcBef>
                <a:spcPts val="1800"/>
              </a:spcBef>
            </a:pPr>
            <a:r>
              <a:rPr lang="en-US" dirty="0"/>
              <a:t>OpenVPX and related standards were created and are maintained by an international organization</a:t>
            </a:r>
          </a:p>
          <a:p>
            <a:pPr lvl="1"/>
            <a:r>
              <a:rPr lang="en-US" b="0" dirty="0"/>
              <a:t>Open to all stakeholders who wish to join</a:t>
            </a:r>
          </a:p>
          <a:p>
            <a:pPr>
              <a:spcBef>
                <a:spcPts val="1800"/>
              </a:spcBef>
            </a:pPr>
            <a:r>
              <a:rPr lang="en-US" dirty="0"/>
              <a:t>OpenVPX adds a structure to VPX reducing the number of options and giving a way to document what is being implemented</a:t>
            </a:r>
          </a:p>
          <a:p>
            <a:pPr>
              <a:spcBef>
                <a:spcPts val="1800"/>
              </a:spcBef>
            </a:pPr>
            <a:r>
              <a:rPr lang="en-US" dirty="0"/>
              <a:t>For many systems off-the-shelf backplanes are used for development and custom backplanes are used for deployed</a:t>
            </a:r>
          </a:p>
          <a:p>
            <a:pPr>
              <a:spcBef>
                <a:spcPts val="1800"/>
              </a:spcBef>
            </a:pPr>
            <a:r>
              <a:rPr lang="en-US" dirty="0"/>
              <a:t>2-level maintenance includes easy replacement of Plug-In Modules</a:t>
            </a:r>
          </a:p>
          <a:p>
            <a:pPr lvl="1"/>
            <a:r>
              <a:rPr lang="en-US" b="0" dirty="0"/>
              <a:t>Blind-mate optical connections in place of front panel connections</a:t>
            </a:r>
          </a:p>
          <a:p>
            <a:pPr>
              <a:spcBef>
                <a:spcPts val="1800"/>
              </a:spcBef>
            </a:pPr>
            <a:r>
              <a:rPr lang="en-US" dirty="0"/>
              <a:t>Use prognostics to enable to predictive maintenance</a:t>
            </a:r>
          </a:p>
          <a:p>
            <a:pPr lvl="1"/>
            <a:r>
              <a:rPr lang="en-US" b="0" dirty="0"/>
              <a:t>Increase availability and decrease life-cycle cost</a:t>
            </a:r>
          </a:p>
          <a:p>
            <a:pPr>
              <a:spcBef>
                <a:spcPts val="1800"/>
              </a:spcBef>
            </a:pPr>
            <a:r>
              <a:rPr lang="en-US" dirty="0"/>
              <a:t>OpenVPX is evolving responding to the needs of the COTS market</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960" r="12571"/>
          <a:stretch/>
        </p:blipFill>
        <p:spPr>
          <a:xfrm rot="5400000">
            <a:off x="7828190" y="3219222"/>
            <a:ext cx="5224323" cy="919480"/>
          </a:xfrm>
          <a:prstGeom prst="rect">
            <a:avLst/>
          </a:prstGeom>
        </p:spPr>
      </p:pic>
      <p:grpSp>
        <p:nvGrpSpPr>
          <p:cNvPr id="5" name="Group 4"/>
          <p:cNvGrpSpPr/>
          <p:nvPr/>
        </p:nvGrpSpPr>
        <p:grpSpPr>
          <a:xfrm>
            <a:off x="9243593" y="3312160"/>
            <a:ext cx="640501" cy="634365"/>
            <a:chOff x="1239099" y="3312160"/>
            <a:chExt cx="640501" cy="634365"/>
          </a:xfrm>
        </p:grpSpPr>
        <p:grpSp>
          <p:nvGrpSpPr>
            <p:cNvPr id="6" name="Group 5"/>
            <p:cNvGrpSpPr/>
            <p:nvPr/>
          </p:nvGrpSpPr>
          <p:grpSpPr>
            <a:xfrm>
              <a:off x="1574800" y="3312160"/>
              <a:ext cx="304800" cy="634365"/>
              <a:chOff x="1574800" y="3312160"/>
              <a:chExt cx="304800" cy="634365"/>
            </a:xfrm>
          </p:grpSpPr>
          <p:sp>
            <p:nvSpPr>
              <p:cNvPr id="8" name="Arc 7"/>
              <p:cNvSpPr/>
              <p:nvPr/>
            </p:nvSpPr>
            <p:spPr bwMode="auto">
              <a:xfrm rot="10800000" flipV="1">
                <a:off x="1727200" y="331216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9" name="Arc 8"/>
              <p:cNvSpPr/>
              <p:nvPr/>
            </p:nvSpPr>
            <p:spPr bwMode="auto">
              <a:xfrm rot="10800000">
                <a:off x="1727200" y="3827145"/>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nvGrpSpPr>
              <p:cNvPr id="10" name="Group 9"/>
              <p:cNvGrpSpPr/>
              <p:nvPr/>
            </p:nvGrpSpPr>
            <p:grpSpPr>
              <a:xfrm flipH="1">
                <a:off x="1574800" y="3509962"/>
                <a:ext cx="152400" cy="238760"/>
                <a:chOff x="1447800" y="3225800"/>
                <a:chExt cx="152400" cy="238760"/>
              </a:xfrm>
            </p:grpSpPr>
            <p:sp>
              <p:nvSpPr>
                <p:cNvPr id="13" name="Arc 12"/>
                <p:cNvSpPr/>
                <p:nvPr/>
              </p:nvSpPr>
              <p:spPr bwMode="auto">
                <a:xfrm rot="10800000" flipV="1">
                  <a:off x="1447800" y="334518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14" name="Arc 13"/>
                <p:cNvSpPr/>
                <p:nvPr/>
              </p:nvSpPr>
              <p:spPr bwMode="auto">
                <a:xfrm rot="10800000">
                  <a:off x="1447800" y="322580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cxnSp>
            <p:nvCxnSpPr>
              <p:cNvPr id="11" name="Straight Connector 10"/>
              <p:cNvCxnSpPr>
                <a:stCxn id="8" idx="2"/>
              </p:cNvCxnSpPr>
              <p:nvPr/>
            </p:nvCxnSpPr>
            <p:spPr bwMode="auto">
              <a:xfrm>
                <a:off x="1727200" y="3371850"/>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12" name="Straight Connector 11"/>
              <p:cNvCxnSpPr/>
              <p:nvPr/>
            </p:nvCxnSpPr>
            <p:spPr bwMode="auto">
              <a:xfrm>
                <a:off x="1727200" y="3689033"/>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grpSp>
        <p:sp>
          <p:nvSpPr>
            <p:cNvPr id="7" name="TextBox 6"/>
            <p:cNvSpPr txBox="1"/>
            <p:nvPr/>
          </p:nvSpPr>
          <p:spPr>
            <a:xfrm>
              <a:off x="1239099" y="3475454"/>
              <a:ext cx="436485" cy="307777"/>
            </a:xfrm>
            <a:prstGeom prst="rect">
              <a:avLst/>
            </a:prstGeom>
            <a:noFill/>
          </p:spPr>
          <p:txBody>
            <a:bodyPr wrap="square" rtlCol="0" anchor="ctr" anchorCtr="0">
              <a:spAutoFit/>
            </a:bodyPr>
            <a:lstStyle/>
            <a:p>
              <a:pPr algn="r"/>
              <a:r>
                <a:rPr lang="en-US" sz="1400" b="1" dirty="0"/>
                <a:t>J3</a:t>
              </a:r>
            </a:p>
          </p:txBody>
        </p:sp>
      </p:grpSp>
      <p:grpSp>
        <p:nvGrpSpPr>
          <p:cNvPr id="15" name="Group 14"/>
          <p:cNvGrpSpPr/>
          <p:nvPr/>
        </p:nvGrpSpPr>
        <p:grpSpPr>
          <a:xfrm>
            <a:off x="9243593" y="3949065"/>
            <a:ext cx="640501" cy="634365"/>
            <a:chOff x="1239099" y="3312160"/>
            <a:chExt cx="640501" cy="634365"/>
          </a:xfrm>
        </p:grpSpPr>
        <p:grpSp>
          <p:nvGrpSpPr>
            <p:cNvPr id="16" name="Group 15"/>
            <p:cNvGrpSpPr/>
            <p:nvPr/>
          </p:nvGrpSpPr>
          <p:grpSpPr>
            <a:xfrm>
              <a:off x="1574800" y="3312160"/>
              <a:ext cx="304800" cy="634365"/>
              <a:chOff x="1574800" y="3312160"/>
              <a:chExt cx="304800" cy="634365"/>
            </a:xfrm>
          </p:grpSpPr>
          <p:sp>
            <p:nvSpPr>
              <p:cNvPr id="18" name="Arc 17"/>
              <p:cNvSpPr/>
              <p:nvPr/>
            </p:nvSpPr>
            <p:spPr bwMode="auto">
              <a:xfrm rot="10800000" flipV="1">
                <a:off x="1727200" y="331216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19" name="Arc 18"/>
              <p:cNvSpPr/>
              <p:nvPr/>
            </p:nvSpPr>
            <p:spPr bwMode="auto">
              <a:xfrm rot="10800000">
                <a:off x="1727200" y="3827145"/>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nvGrpSpPr>
              <p:cNvPr id="20" name="Group 19"/>
              <p:cNvGrpSpPr/>
              <p:nvPr/>
            </p:nvGrpSpPr>
            <p:grpSpPr>
              <a:xfrm flipH="1">
                <a:off x="1574800" y="3509962"/>
                <a:ext cx="152400" cy="238760"/>
                <a:chOff x="1447800" y="3225800"/>
                <a:chExt cx="152400" cy="238760"/>
              </a:xfrm>
            </p:grpSpPr>
            <p:sp>
              <p:nvSpPr>
                <p:cNvPr id="23" name="Arc 22"/>
                <p:cNvSpPr/>
                <p:nvPr/>
              </p:nvSpPr>
              <p:spPr bwMode="auto">
                <a:xfrm rot="10800000" flipV="1">
                  <a:off x="1447800" y="334518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24" name="Arc 23"/>
                <p:cNvSpPr/>
                <p:nvPr/>
              </p:nvSpPr>
              <p:spPr bwMode="auto">
                <a:xfrm rot="10800000">
                  <a:off x="1447800" y="322580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cxnSp>
            <p:nvCxnSpPr>
              <p:cNvPr id="21" name="Straight Connector 20"/>
              <p:cNvCxnSpPr>
                <a:stCxn id="18" idx="2"/>
              </p:cNvCxnSpPr>
              <p:nvPr/>
            </p:nvCxnSpPr>
            <p:spPr bwMode="auto">
              <a:xfrm>
                <a:off x="1727200" y="3371850"/>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22" name="Straight Connector 21"/>
              <p:cNvCxnSpPr/>
              <p:nvPr/>
            </p:nvCxnSpPr>
            <p:spPr bwMode="auto">
              <a:xfrm>
                <a:off x="1727200" y="3689033"/>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grpSp>
        <p:sp>
          <p:nvSpPr>
            <p:cNvPr id="17" name="TextBox 16"/>
            <p:cNvSpPr txBox="1"/>
            <p:nvPr/>
          </p:nvSpPr>
          <p:spPr>
            <a:xfrm>
              <a:off x="1239099" y="3475454"/>
              <a:ext cx="436485" cy="307777"/>
            </a:xfrm>
            <a:prstGeom prst="rect">
              <a:avLst/>
            </a:prstGeom>
            <a:noFill/>
          </p:spPr>
          <p:txBody>
            <a:bodyPr wrap="square" rtlCol="0" anchor="ctr" anchorCtr="0">
              <a:spAutoFit/>
            </a:bodyPr>
            <a:lstStyle/>
            <a:p>
              <a:pPr algn="r"/>
              <a:r>
                <a:rPr lang="en-US" sz="1400" b="1" dirty="0"/>
                <a:t>J4</a:t>
              </a:r>
            </a:p>
          </p:txBody>
        </p:sp>
      </p:grpSp>
      <p:grpSp>
        <p:nvGrpSpPr>
          <p:cNvPr id="25" name="Group 24"/>
          <p:cNvGrpSpPr/>
          <p:nvPr/>
        </p:nvGrpSpPr>
        <p:grpSpPr>
          <a:xfrm>
            <a:off x="9243593" y="4583430"/>
            <a:ext cx="640501" cy="634365"/>
            <a:chOff x="1239099" y="3312160"/>
            <a:chExt cx="640501" cy="634365"/>
          </a:xfrm>
        </p:grpSpPr>
        <p:grpSp>
          <p:nvGrpSpPr>
            <p:cNvPr id="26" name="Group 25"/>
            <p:cNvGrpSpPr/>
            <p:nvPr/>
          </p:nvGrpSpPr>
          <p:grpSpPr>
            <a:xfrm>
              <a:off x="1574800" y="3312160"/>
              <a:ext cx="304800" cy="634365"/>
              <a:chOff x="1574800" y="3312160"/>
              <a:chExt cx="304800" cy="634365"/>
            </a:xfrm>
          </p:grpSpPr>
          <p:sp>
            <p:nvSpPr>
              <p:cNvPr id="28" name="Arc 27"/>
              <p:cNvSpPr/>
              <p:nvPr/>
            </p:nvSpPr>
            <p:spPr bwMode="auto">
              <a:xfrm rot="10800000" flipV="1">
                <a:off x="1727200" y="331216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29" name="Arc 28"/>
              <p:cNvSpPr/>
              <p:nvPr/>
            </p:nvSpPr>
            <p:spPr bwMode="auto">
              <a:xfrm rot="10800000">
                <a:off x="1727200" y="3827145"/>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nvGrpSpPr>
              <p:cNvPr id="30" name="Group 29"/>
              <p:cNvGrpSpPr/>
              <p:nvPr/>
            </p:nvGrpSpPr>
            <p:grpSpPr>
              <a:xfrm flipH="1">
                <a:off x="1574800" y="3509962"/>
                <a:ext cx="152400" cy="238760"/>
                <a:chOff x="1447800" y="3225800"/>
                <a:chExt cx="152400" cy="238760"/>
              </a:xfrm>
            </p:grpSpPr>
            <p:sp>
              <p:nvSpPr>
                <p:cNvPr id="33" name="Arc 32"/>
                <p:cNvSpPr/>
                <p:nvPr/>
              </p:nvSpPr>
              <p:spPr bwMode="auto">
                <a:xfrm rot="10800000" flipV="1">
                  <a:off x="1447800" y="334518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34" name="Arc 33"/>
                <p:cNvSpPr/>
                <p:nvPr/>
              </p:nvSpPr>
              <p:spPr bwMode="auto">
                <a:xfrm rot="10800000">
                  <a:off x="1447800" y="322580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cxnSp>
            <p:nvCxnSpPr>
              <p:cNvPr id="31" name="Straight Connector 30"/>
              <p:cNvCxnSpPr>
                <a:stCxn id="28" idx="2"/>
              </p:cNvCxnSpPr>
              <p:nvPr/>
            </p:nvCxnSpPr>
            <p:spPr bwMode="auto">
              <a:xfrm>
                <a:off x="1727200" y="3371850"/>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32" name="Straight Connector 31"/>
              <p:cNvCxnSpPr/>
              <p:nvPr/>
            </p:nvCxnSpPr>
            <p:spPr bwMode="auto">
              <a:xfrm>
                <a:off x="1727200" y="3689033"/>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grpSp>
        <p:sp>
          <p:nvSpPr>
            <p:cNvPr id="27" name="TextBox 26"/>
            <p:cNvSpPr txBox="1"/>
            <p:nvPr/>
          </p:nvSpPr>
          <p:spPr>
            <a:xfrm>
              <a:off x="1239099" y="3475454"/>
              <a:ext cx="436485" cy="307777"/>
            </a:xfrm>
            <a:prstGeom prst="rect">
              <a:avLst/>
            </a:prstGeom>
            <a:noFill/>
          </p:spPr>
          <p:txBody>
            <a:bodyPr wrap="square" rtlCol="0" anchor="ctr" anchorCtr="0">
              <a:spAutoFit/>
            </a:bodyPr>
            <a:lstStyle/>
            <a:p>
              <a:pPr algn="r"/>
              <a:r>
                <a:rPr lang="en-US" sz="1400" b="1" dirty="0"/>
                <a:t>J5</a:t>
              </a:r>
            </a:p>
          </p:txBody>
        </p:sp>
      </p:grpSp>
      <p:grpSp>
        <p:nvGrpSpPr>
          <p:cNvPr id="35" name="Group 34"/>
          <p:cNvGrpSpPr/>
          <p:nvPr/>
        </p:nvGrpSpPr>
        <p:grpSpPr>
          <a:xfrm>
            <a:off x="9243593" y="5220335"/>
            <a:ext cx="640501" cy="634365"/>
            <a:chOff x="1239099" y="3312160"/>
            <a:chExt cx="640501" cy="634365"/>
          </a:xfrm>
        </p:grpSpPr>
        <p:grpSp>
          <p:nvGrpSpPr>
            <p:cNvPr id="36" name="Group 35"/>
            <p:cNvGrpSpPr/>
            <p:nvPr/>
          </p:nvGrpSpPr>
          <p:grpSpPr>
            <a:xfrm>
              <a:off x="1574800" y="3312160"/>
              <a:ext cx="304800" cy="634365"/>
              <a:chOff x="1574800" y="3312160"/>
              <a:chExt cx="304800" cy="634365"/>
            </a:xfrm>
          </p:grpSpPr>
          <p:sp>
            <p:nvSpPr>
              <p:cNvPr id="38" name="Arc 37"/>
              <p:cNvSpPr/>
              <p:nvPr/>
            </p:nvSpPr>
            <p:spPr bwMode="auto">
              <a:xfrm rot="10800000" flipV="1">
                <a:off x="1727200" y="331216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39" name="Arc 38"/>
              <p:cNvSpPr/>
              <p:nvPr/>
            </p:nvSpPr>
            <p:spPr bwMode="auto">
              <a:xfrm rot="10800000">
                <a:off x="1727200" y="3827145"/>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nvGrpSpPr>
              <p:cNvPr id="40" name="Group 39"/>
              <p:cNvGrpSpPr/>
              <p:nvPr/>
            </p:nvGrpSpPr>
            <p:grpSpPr>
              <a:xfrm flipH="1">
                <a:off x="1574800" y="3509962"/>
                <a:ext cx="152400" cy="238760"/>
                <a:chOff x="1447800" y="3225800"/>
                <a:chExt cx="152400" cy="238760"/>
              </a:xfrm>
            </p:grpSpPr>
            <p:sp>
              <p:nvSpPr>
                <p:cNvPr id="43" name="Arc 42"/>
                <p:cNvSpPr/>
                <p:nvPr/>
              </p:nvSpPr>
              <p:spPr bwMode="auto">
                <a:xfrm rot="10800000" flipV="1">
                  <a:off x="1447800" y="334518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44" name="Arc 43"/>
                <p:cNvSpPr/>
                <p:nvPr/>
              </p:nvSpPr>
              <p:spPr bwMode="auto">
                <a:xfrm rot="10800000">
                  <a:off x="1447800" y="322580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cxnSp>
            <p:nvCxnSpPr>
              <p:cNvPr id="41" name="Straight Connector 40"/>
              <p:cNvCxnSpPr>
                <a:stCxn id="38" idx="2"/>
              </p:cNvCxnSpPr>
              <p:nvPr/>
            </p:nvCxnSpPr>
            <p:spPr bwMode="auto">
              <a:xfrm>
                <a:off x="1727200" y="3371850"/>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42" name="Straight Connector 41"/>
              <p:cNvCxnSpPr/>
              <p:nvPr/>
            </p:nvCxnSpPr>
            <p:spPr bwMode="auto">
              <a:xfrm>
                <a:off x="1727200" y="3689033"/>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grpSp>
        <p:sp>
          <p:nvSpPr>
            <p:cNvPr id="37" name="TextBox 36"/>
            <p:cNvSpPr txBox="1"/>
            <p:nvPr/>
          </p:nvSpPr>
          <p:spPr>
            <a:xfrm>
              <a:off x="1239099" y="3475454"/>
              <a:ext cx="436485" cy="307777"/>
            </a:xfrm>
            <a:prstGeom prst="rect">
              <a:avLst/>
            </a:prstGeom>
            <a:noFill/>
          </p:spPr>
          <p:txBody>
            <a:bodyPr wrap="square" rtlCol="0" anchor="ctr" anchorCtr="0">
              <a:spAutoFit/>
            </a:bodyPr>
            <a:lstStyle/>
            <a:p>
              <a:pPr algn="r"/>
              <a:r>
                <a:rPr lang="en-US" sz="1400" b="1" dirty="0"/>
                <a:t>J6</a:t>
              </a:r>
            </a:p>
          </p:txBody>
        </p:sp>
      </p:grpSp>
      <p:grpSp>
        <p:nvGrpSpPr>
          <p:cNvPr id="45" name="Group 44"/>
          <p:cNvGrpSpPr/>
          <p:nvPr/>
        </p:nvGrpSpPr>
        <p:grpSpPr>
          <a:xfrm>
            <a:off x="9243593" y="1786890"/>
            <a:ext cx="640501" cy="634365"/>
            <a:chOff x="1239099" y="3312160"/>
            <a:chExt cx="640501" cy="634365"/>
          </a:xfrm>
        </p:grpSpPr>
        <p:grpSp>
          <p:nvGrpSpPr>
            <p:cNvPr id="46" name="Group 45"/>
            <p:cNvGrpSpPr/>
            <p:nvPr/>
          </p:nvGrpSpPr>
          <p:grpSpPr>
            <a:xfrm>
              <a:off x="1574800" y="3312160"/>
              <a:ext cx="304800" cy="634365"/>
              <a:chOff x="1574800" y="3312160"/>
              <a:chExt cx="304800" cy="634365"/>
            </a:xfrm>
          </p:grpSpPr>
          <p:sp>
            <p:nvSpPr>
              <p:cNvPr id="48" name="Arc 47"/>
              <p:cNvSpPr/>
              <p:nvPr/>
            </p:nvSpPr>
            <p:spPr bwMode="auto">
              <a:xfrm rot="10800000" flipV="1">
                <a:off x="1727200" y="331216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49" name="Arc 48"/>
              <p:cNvSpPr/>
              <p:nvPr/>
            </p:nvSpPr>
            <p:spPr bwMode="auto">
              <a:xfrm rot="10800000">
                <a:off x="1727200" y="3827145"/>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nvGrpSpPr>
              <p:cNvPr id="50" name="Group 49"/>
              <p:cNvGrpSpPr/>
              <p:nvPr/>
            </p:nvGrpSpPr>
            <p:grpSpPr>
              <a:xfrm flipH="1">
                <a:off x="1574800" y="3509962"/>
                <a:ext cx="152400" cy="238760"/>
                <a:chOff x="1447800" y="3225800"/>
                <a:chExt cx="152400" cy="238760"/>
              </a:xfrm>
            </p:grpSpPr>
            <p:sp>
              <p:nvSpPr>
                <p:cNvPr id="53" name="Arc 52"/>
                <p:cNvSpPr/>
                <p:nvPr/>
              </p:nvSpPr>
              <p:spPr bwMode="auto">
                <a:xfrm rot="10800000" flipV="1">
                  <a:off x="1447800" y="334518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54" name="Arc 53"/>
                <p:cNvSpPr/>
                <p:nvPr/>
              </p:nvSpPr>
              <p:spPr bwMode="auto">
                <a:xfrm rot="10800000">
                  <a:off x="1447800" y="322580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cxnSp>
            <p:nvCxnSpPr>
              <p:cNvPr id="51" name="Straight Connector 50"/>
              <p:cNvCxnSpPr>
                <a:stCxn id="48" idx="2"/>
              </p:cNvCxnSpPr>
              <p:nvPr/>
            </p:nvCxnSpPr>
            <p:spPr bwMode="auto">
              <a:xfrm>
                <a:off x="1727200" y="3371850"/>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52" name="Straight Connector 51"/>
              <p:cNvCxnSpPr/>
              <p:nvPr/>
            </p:nvCxnSpPr>
            <p:spPr bwMode="auto">
              <a:xfrm>
                <a:off x="1727200" y="3689033"/>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grpSp>
        <p:sp>
          <p:nvSpPr>
            <p:cNvPr id="47" name="TextBox 46"/>
            <p:cNvSpPr txBox="1"/>
            <p:nvPr/>
          </p:nvSpPr>
          <p:spPr>
            <a:xfrm>
              <a:off x="1239099" y="3475454"/>
              <a:ext cx="436485" cy="307777"/>
            </a:xfrm>
            <a:prstGeom prst="rect">
              <a:avLst/>
            </a:prstGeom>
            <a:noFill/>
          </p:spPr>
          <p:txBody>
            <a:bodyPr wrap="square" rtlCol="0" anchor="ctr" anchorCtr="0">
              <a:spAutoFit/>
            </a:bodyPr>
            <a:lstStyle/>
            <a:p>
              <a:pPr algn="r"/>
              <a:r>
                <a:rPr lang="en-US" sz="1400" b="1" dirty="0"/>
                <a:t>J1</a:t>
              </a:r>
            </a:p>
          </p:txBody>
        </p:sp>
      </p:grpSp>
      <p:grpSp>
        <p:nvGrpSpPr>
          <p:cNvPr id="55" name="Group 54"/>
          <p:cNvGrpSpPr/>
          <p:nvPr/>
        </p:nvGrpSpPr>
        <p:grpSpPr>
          <a:xfrm>
            <a:off x="9243593" y="2423795"/>
            <a:ext cx="640501" cy="634365"/>
            <a:chOff x="1239099" y="3312160"/>
            <a:chExt cx="640501" cy="634365"/>
          </a:xfrm>
        </p:grpSpPr>
        <p:grpSp>
          <p:nvGrpSpPr>
            <p:cNvPr id="56" name="Group 55"/>
            <p:cNvGrpSpPr/>
            <p:nvPr/>
          </p:nvGrpSpPr>
          <p:grpSpPr>
            <a:xfrm>
              <a:off x="1574800" y="3312160"/>
              <a:ext cx="304800" cy="634365"/>
              <a:chOff x="1574800" y="3312160"/>
              <a:chExt cx="304800" cy="634365"/>
            </a:xfrm>
          </p:grpSpPr>
          <p:sp>
            <p:nvSpPr>
              <p:cNvPr id="58" name="Arc 57"/>
              <p:cNvSpPr/>
              <p:nvPr/>
            </p:nvSpPr>
            <p:spPr bwMode="auto">
              <a:xfrm rot="10800000" flipV="1">
                <a:off x="1727200" y="331216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59" name="Arc 58"/>
              <p:cNvSpPr/>
              <p:nvPr/>
            </p:nvSpPr>
            <p:spPr bwMode="auto">
              <a:xfrm rot="10800000">
                <a:off x="1727200" y="3827145"/>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nvGrpSpPr>
              <p:cNvPr id="60" name="Group 59"/>
              <p:cNvGrpSpPr/>
              <p:nvPr/>
            </p:nvGrpSpPr>
            <p:grpSpPr>
              <a:xfrm flipH="1">
                <a:off x="1574800" y="3509962"/>
                <a:ext cx="152400" cy="238760"/>
                <a:chOff x="1447800" y="3225800"/>
                <a:chExt cx="152400" cy="238760"/>
              </a:xfrm>
            </p:grpSpPr>
            <p:sp>
              <p:nvSpPr>
                <p:cNvPr id="63" name="Arc 62"/>
                <p:cNvSpPr/>
                <p:nvPr/>
              </p:nvSpPr>
              <p:spPr bwMode="auto">
                <a:xfrm rot="10800000" flipV="1">
                  <a:off x="1447800" y="334518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64" name="Arc 63"/>
                <p:cNvSpPr/>
                <p:nvPr/>
              </p:nvSpPr>
              <p:spPr bwMode="auto">
                <a:xfrm rot="10800000">
                  <a:off x="1447800" y="322580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cxnSp>
            <p:nvCxnSpPr>
              <p:cNvPr id="61" name="Straight Connector 60"/>
              <p:cNvCxnSpPr>
                <a:stCxn id="58" idx="2"/>
              </p:cNvCxnSpPr>
              <p:nvPr/>
            </p:nvCxnSpPr>
            <p:spPr bwMode="auto">
              <a:xfrm>
                <a:off x="1727200" y="3371850"/>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62" name="Straight Connector 61"/>
              <p:cNvCxnSpPr/>
              <p:nvPr/>
            </p:nvCxnSpPr>
            <p:spPr bwMode="auto">
              <a:xfrm>
                <a:off x="1727200" y="3689033"/>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grpSp>
        <p:sp>
          <p:nvSpPr>
            <p:cNvPr id="57" name="TextBox 56"/>
            <p:cNvSpPr txBox="1"/>
            <p:nvPr/>
          </p:nvSpPr>
          <p:spPr>
            <a:xfrm>
              <a:off x="1239099" y="3475454"/>
              <a:ext cx="436485" cy="307777"/>
            </a:xfrm>
            <a:prstGeom prst="rect">
              <a:avLst/>
            </a:prstGeom>
            <a:noFill/>
          </p:spPr>
          <p:txBody>
            <a:bodyPr wrap="square" rtlCol="0" anchor="ctr" anchorCtr="0">
              <a:spAutoFit/>
            </a:bodyPr>
            <a:lstStyle/>
            <a:p>
              <a:pPr algn="r"/>
              <a:r>
                <a:rPr lang="en-US" sz="1400" b="1" dirty="0"/>
                <a:t>J2</a:t>
              </a:r>
            </a:p>
          </p:txBody>
        </p:sp>
      </p:grpSp>
      <p:grpSp>
        <p:nvGrpSpPr>
          <p:cNvPr id="65" name="Group 64"/>
          <p:cNvGrpSpPr/>
          <p:nvPr/>
        </p:nvGrpSpPr>
        <p:grpSpPr>
          <a:xfrm>
            <a:off x="9243593" y="1443106"/>
            <a:ext cx="640501" cy="342365"/>
            <a:chOff x="1235288" y="1443106"/>
            <a:chExt cx="640501" cy="342365"/>
          </a:xfrm>
        </p:grpSpPr>
        <p:sp>
          <p:nvSpPr>
            <p:cNvPr id="66" name="TextBox 65"/>
            <p:cNvSpPr txBox="1"/>
            <p:nvPr/>
          </p:nvSpPr>
          <p:spPr>
            <a:xfrm>
              <a:off x="1235288" y="1460400"/>
              <a:ext cx="436485" cy="307777"/>
            </a:xfrm>
            <a:prstGeom prst="rect">
              <a:avLst/>
            </a:prstGeom>
            <a:noFill/>
          </p:spPr>
          <p:txBody>
            <a:bodyPr wrap="square" rtlCol="0" anchor="ctr" anchorCtr="0">
              <a:spAutoFit/>
            </a:bodyPr>
            <a:lstStyle/>
            <a:p>
              <a:pPr algn="r"/>
              <a:r>
                <a:rPr lang="en-US" sz="1400" b="1" dirty="0"/>
                <a:t>J0</a:t>
              </a:r>
            </a:p>
          </p:txBody>
        </p:sp>
        <p:grpSp>
          <p:nvGrpSpPr>
            <p:cNvPr id="67" name="Group 66"/>
            <p:cNvGrpSpPr/>
            <p:nvPr/>
          </p:nvGrpSpPr>
          <p:grpSpPr>
            <a:xfrm>
              <a:off x="1570989" y="1443106"/>
              <a:ext cx="304800" cy="342365"/>
              <a:chOff x="1570989" y="1443106"/>
              <a:chExt cx="304800" cy="342365"/>
            </a:xfrm>
          </p:grpSpPr>
          <p:grpSp>
            <p:nvGrpSpPr>
              <p:cNvPr id="68" name="Group 67"/>
              <p:cNvGrpSpPr/>
              <p:nvPr/>
            </p:nvGrpSpPr>
            <p:grpSpPr>
              <a:xfrm>
                <a:off x="1723389" y="1443106"/>
                <a:ext cx="152400" cy="342365"/>
                <a:chOff x="1727199" y="1444525"/>
                <a:chExt cx="152400" cy="342365"/>
              </a:xfrm>
            </p:grpSpPr>
            <p:sp>
              <p:nvSpPr>
                <p:cNvPr id="74" name="Arc 73"/>
                <p:cNvSpPr/>
                <p:nvPr/>
              </p:nvSpPr>
              <p:spPr bwMode="auto">
                <a:xfrm rot="10800000" flipV="1">
                  <a:off x="1727199" y="1444525"/>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75" name="Arc 74"/>
                <p:cNvSpPr/>
                <p:nvPr/>
              </p:nvSpPr>
              <p:spPr bwMode="auto">
                <a:xfrm rot="10800000">
                  <a:off x="1727199" y="166751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grpSp>
            <p:nvGrpSpPr>
              <p:cNvPr id="69" name="Group 68"/>
              <p:cNvGrpSpPr/>
              <p:nvPr/>
            </p:nvGrpSpPr>
            <p:grpSpPr>
              <a:xfrm flipH="1">
                <a:off x="1570989" y="1494908"/>
                <a:ext cx="152400" cy="238760"/>
                <a:chOff x="1447800" y="3225800"/>
                <a:chExt cx="152400" cy="238760"/>
              </a:xfrm>
            </p:grpSpPr>
            <p:sp>
              <p:nvSpPr>
                <p:cNvPr id="72" name="Arc 71"/>
                <p:cNvSpPr/>
                <p:nvPr/>
              </p:nvSpPr>
              <p:spPr bwMode="auto">
                <a:xfrm rot="10800000" flipV="1">
                  <a:off x="1447800" y="334518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73" name="Arc 72"/>
                <p:cNvSpPr/>
                <p:nvPr/>
              </p:nvSpPr>
              <p:spPr bwMode="auto">
                <a:xfrm rot="10800000">
                  <a:off x="1447800" y="322580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cxnSp>
            <p:nvCxnSpPr>
              <p:cNvPr id="70" name="Straight Connector 69"/>
              <p:cNvCxnSpPr>
                <a:endCxn id="75" idx="2"/>
              </p:cNvCxnSpPr>
              <p:nvPr/>
            </p:nvCxnSpPr>
            <p:spPr bwMode="auto">
              <a:xfrm>
                <a:off x="1723387" y="1673978"/>
                <a:ext cx="2" cy="51803"/>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71" name="Straight Connector 70"/>
              <p:cNvCxnSpPr/>
              <p:nvPr/>
            </p:nvCxnSpPr>
            <p:spPr bwMode="auto">
              <a:xfrm>
                <a:off x="1723389" y="1502795"/>
                <a:ext cx="2" cy="51803"/>
              </a:xfrm>
              <a:prstGeom prst="line">
                <a:avLst/>
              </a:prstGeom>
              <a:solidFill>
                <a:schemeClr val="accent1"/>
              </a:solidFill>
              <a:ln w="19050" cap="flat" cmpd="sng" algn="ctr">
                <a:solidFill>
                  <a:schemeClr val="tx1"/>
                </a:solidFill>
                <a:prstDash val="solid"/>
                <a:round/>
                <a:headEnd type="none" w="sm" len="sm"/>
                <a:tailEnd type="none" w="sm" len="sm"/>
              </a:ln>
              <a:effectLst/>
            </p:spPr>
          </p:cxnSp>
        </p:grpSp>
      </p:grpSp>
      <p:graphicFrame>
        <p:nvGraphicFramePr>
          <p:cNvPr id="76" name="Object 75"/>
          <p:cNvGraphicFramePr>
            <a:graphicFrameLocks noChangeAspect="1"/>
          </p:cNvGraphicFramePr>
          <p:nvPr>
            <p:extLst>
              <p:ext uri="{D42A27DB-BD31-4B8C-83A1-F6EECF244321}">
                <p14:modId xmlns:p14="http://schemas.microsoft.com/office/powerpoint/2010/main" val="4103698630"/>
              </p:ext>
            </p:extLst>
          </p:nvPr>
        </p:nvGraphicFramePr>
        <p:xfrm>
          <a:off x="11143930" y="994568"/>
          <a:ext cx="1046482" cy="4952365"/>
        </p:xfrm>
        <a:graphic>
          <a:graphicData uri="http://schemas.openxmlformats.org/presentationml/2006/ole">
            <mc:AlternateContent xmlns:mc="http://schemas.openxmlformats.org/markup-compatibility/2006">
              <mc:Choice xmlns:v="urn:schemas-microsoft-com:vml" Requires="v">
                <p:oleObj spid="_x0000_s385391" name="Visio" r:id="rId4" imgW="1197013" imgH="5667408" progId="Visio.Drawing.11">
                  <p:embed/>
                </p:oleObj>
              </mc:Choice>
              <mc:Fallback>
                <p:oleObj name="Visio" r:id="rId4" imgW="1197013" imgH="5667408" progId="Visio.Drawing.11">
                  <p:embed/>
                  <p:pic>
                    <p:nvPicPr>
                      <p:cNvPr id="0" name=""/>
                      <p:cNvPicPr>
                        <a:picLocks noChangeAspect="1" noChangeArrowheads="1"/>
                      </p:cNvPicPr>
                      <p:nvPr/>
                    </p:nvPicPr>
                    <p:blipFill>
                      <a:blip r:embed="rId5"/>
                      <a:srcRect/>
                      <a:stretch>
                        <a:fillRect/>
                      </a:stretch>
                    </p:blipFill>
                    <p:spPr bwMode="auto">
                      <a:xfrm>
                        <a:off x="11143930" y="994568"/>
                        <a:ext cx="1046482" cy="4952365"/>
                      </a:xfrm>
                      <a:prstGeom prst="rect">
                        <a:avLst/>
                      </a:prstGeom>
                      <a:solidFill>
                        <a:schemeClr val="bg1"/>
                      </a:solidFill>
                      <a:ln>
                        <a:noFill/>
                      </a:ln>
                    </p:spPr>
                  </p:pic>
                </p:oleObj>
              </mc:Fallback>
            </mc:AlternateContent>
          </a:graphicData>
        </a:graphic>
      </p:graphicFrame>
      <p:sp>
        <p:nvSpPr>
          <p:cNvPr id="77" name="TextBox 76"/>
          <p:cNvSpPr txBox="1">
            <a:spLocks noChangeArrowheads="1"/>
          </p:cNvSpPr>
          <p:nvPr/>
        </p:nvSpPr>
        <p:spPr bwMode="auto">
          <a:xfrm>
            <a:off x="10900092" y="5909102"/>
            <a:ext cx="1212588" cy="415498"/>
          </a:xfrm>
          <a:prstGeom prst="rect">
            <a:avLst/>
          </a:prstGeom>
          <a:no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050" dirty="0"/>
              <a:t>Backplane pictures courtesy of Elma</a:t>
            </a:r>
          </a:p>
        </p:txBody>
      </p:sp>
      <p:sp>
        <p:nvSpPr>
          <p:cNvPr id="78" name="Rectangle 77">
            <a:hlinkClick r:id="rId6"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273817653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VITA Standards (VITA 46 thru VITA 49)</a:t>
            </a:r>
          </a:p>
        </p:txBody>
      </p:sp>
      <p:sp>
        <p:nvSpPr>
          <p:cNvPr id="3" name="Content Placeholder 2"/>
          <p:cNvSpPr>
            <a:spLocks noGrp="1"/>
          </p:cNvSpPr>
          <p:nvPr>
            <p:ph idx="1"/>
          </p:nvPr>
        </p:nvSpPr>
        <p:spPr>
          <a:xfrm>
            <a:off x="417513" y="1143000"/>
            <a:ext cx="11544299" cy="5105400"/>
          </a:xfrm>
        </p:spPr>
        <p:txBody>
          <a:bodyPr/>
          <a:lstStyle/>
          <a:p>
            <a:pPr marL="171450" lvl="1" indent="-171450">
              <a:lnSpc>
                <a:spcPct val="100000"/>
              </a:lnSpc>
              <a:spcBef>
                <a:spcPts val="500"/>
              </a:spcBef>
              <a:buFont typeface="Arial"/>
              <a:buChar char="•"/>
            </a:pPr>
            <a:r>
              <a:rPr lang="en-US" sz="1200" b="0" dirty="0">
                <a:solidFill>
                  <a:srgbClr val="000000"/>
                </a:solidFill>
              </a:rPr>
              <a:t>[VITA 42.0] ANSI/VITA 42.0-2021 XMC; September 2021</a:t>
            </a:r>
          </a:p>
          <a:p>
            <a:pPr marL="171450" lvl="1" indent="-171450">
              <a:lnSpc>
                <a:spcPct val="100000"/>
              </a:lnSpc>
              <a:spcBef>
                <a:spcPts val="500"/>
              </a:spcBef>
              <a:buFont typeface="Arial"/>
              <a:buChar char="•"/>
            </a:pPr>
            <a:r>
              <a:rPr lang="en-US" sz="1200" b="0" dirty="0">
                <a:solidFill>
                  <a:srgbClr val="000000"/>
                </a:solidFill>
              </a:rPr>
              <a:t>[VITA 46.0] ANSI/VITA 46.0-2019, VPX Baseline Standard; Revised February 2019</a:t>
            </a:r>
          </a:p>
          <a:p>
            <a:pPr marL="171450" lvl="1" indent="-171450">
              <a:lnSpc>
                <a:spcPct val="100000"/>
              </a:lnSpc>
              <a:spcBef>
                <a:spcPts val="500"/>
              </a:spcBef>
              <a:buFont typeface="Arial"/>
              <a:buChar char="•"/>
            </a:pPr>
            <a:r>
              <a:rPr lang="en-US" sz="1200" b="0" dirty="0">
                <a:solidFill>
                  <a:srgbClr val="000000"/>
                </a:solidFill>
              </a:rPr>
              <a:t>[VITA 46.10] ANSI/VITA 46.10-2009 (R2015), Rear Transition Module on VPX; Reaffirmed March 2015</a:t>
            </a:r>
          </a:p>
          <a:p>
            <a:pPr marL="171450" lvl="1" indent="-171450">
              <a:lnSpc>
                <a:spcPct val="100000"/>
              </a:lnSpc>
              <a:spcBef>
                <a:spcPts val="500"/>
              </a:spcBef>
              <a:buFont typeface="Arial"/>
              <a:buChar char="•"/>
            </a:pPr>
            <a:r>
              <a:rPr lang="en-US" sz="1200" b="0" dirty="0">
                <a:solidFill>
                  <a:srgbClr val="000000"/>
                </a:solidFill>
              </a:rPr>
              <a:t>[VITA 46.9] ANSI/VITA 46.9-2018, PMC/XMC Rear I/O Signal Mapping on 3U and 6U VPX Module; March 5, 2018</a:t>
            </a:r>
          </a:p>
          <a:p>
            <a:pPr marL="171450" lvl="1" indent="-171450">
              <a:lnSpc>
                <a:spcPct val="100000"/>
              </a:lnSpc>
              <a:spcBef>
                <a:spcPts val="500"/>
              </a:spcBef>
              <a:buFont typeface="Arial"/>
              <a:buChar char="•"/>
            </a:pPr>
            <a:r>
              <a:rPr lang="sv-SE" sz="1200" b="0" dirty="0">
                <a:solidFill>
                  <a:srgbClr val="000000"/>
                </a:solidFill>
              </a:rPr>
              <a:t>[VITA 46.11] ANSI/VITA 46.11-2022, System Management for VPX; July 7, 2020</a:t>
            </a:r>
          </a:p>
          <a:p>
            <a:pPr marL="171450" lvl="1" indent="-171450">
              <a:lnSpc>
                <a:spcPct val="100000"/>
              </a:lnSpc>
              <a:spcBef>
                <a:spcPts val="500"/>
              </a:spcBef>
              <a:buFont typeface="Arial"/>
              <a:buChar char="•"/>
            </a:pPr>
            <a:r>
              <a:rPr lang="en-US" sz="1200" b="0" dirty="0">
                <a:solidFill>
                  <a:srgbClr val="000000"/>
                </a:solidFill>
              </a:rPr>
              <a:t>[VITA 46.30] ANSI/VITA 46.30-2020 Higher Data Rate VPX; Rev 1.4, December 12, 2019</a:t>
            </a:r>
          </a:p>
          <a:p>
            <a:pPr marL="171450" lvl="1" indent="-171450">
              <a:lnSpc>
                <a:spcPct val="100000"/>
              </a:lnSpc>
              <a:spcBef>
                <a:spcPts val="500"/>
              </a:spcBef>
              <a:buFont typeface="Arial"/>
              <a:buChar char="•"/>
            </a:pPr>
            <a:r>
              <a:rPr lang="en-US" sz="1200" b="0" dirty="0">
                <a:solidFill>
                  <a:srgbClr val="000000"/>
                </a:solidFill>
              </a:rPr>
              <a:t>[VITA 46.31] VITA 46.31-2020-VDSTU Higher Data Rate VPX, Solder Tail; VITA Draft Standard for Trial Use approved September 10, 2020</a:t>
            </a:r>
          </a:p>
          <a:p>
            <a:pPr marL="171450" lvl="1" indent="-171450">
              <a:lnSpc>
                <a:spcPct val="100000"/>
              </a:lnSpc>
              <a:spcBef>
                <a:spcPts val="1200"/>
              </a:spcBef>
              <a:buFont typeface="Arial"/>
              <a:buChar char="•"/>
            </a:pPr>
            <a:r>
              <a:rPr lang="en-US" sz="1200" b="0" dirty="0">
                <a:solidFill>
                  <a:srgbClr val="000000"/>
                </a:solidFill>
              </a:rPr>
              <a:t>[VITA 47.1] ANSI/VITA 47.1-2019, Common Requirements for Environments, Design and Construction, Safety, and Quality for VITA 47 Plug-In Modules Dot Standard</a:t>
            </a:r>
          </a:p>
          <a:p>
            <a:pPr marL="171450" lvl="1" indent="-171450">
              <a:lnSpc>
                <a:spcPct val="100000"/>
              </a:lnSpc>
              <a:spcBef>
                <a:spcPts val="500"/>
              </a:spcBef>
              <a:buFont typeface="Arial"/>
              <a:buChar char="•"/>
            </a:pPr>
            <a:r>
              <a:rPr lang="en-US" sz="1200" b="0" dirty="0">
                <a:solidFill>
                  <a:srgbClr val="000000"/>
                </a:solidFill>
              </a:rPr>
              <a:t>[VITA 48.0] ANSI/VITA 48.0-2020, Mechanical Specifications for Microcomputers Using Ruggedized Enhanced Design Implementation (REDI); July 10, 2020</a:t>
            </a:r>
          </a:p>
          <a:p>
            <a:pPr marL="171450" lvl="1" indent="-171450">
              <a:lnSpc>
                <a:spcPct val="100000"/>
              </a:lnSpc>
              <a:spcBef>
                <a:spcPts val="500"/>
              </a:spcBef>
              <a:buFont typeface="Arial"/>
              <a:buChar char="•"/>
            </a:pPr>
            <a:r>
              <a:rPr lang="en-US" sz="1200" b="0" dirty="0">
                <a:solidFill>
                  <a:srgbClr val="000000"/>
                </a:solidFill>
              </a:rPr>
              <a:t>[VITA 48.1] ANSI/VITA 48.1-2020, Mechanical Specifications for Microcomputers Using REDI Air Cooling; July 10, 2020</a:t>
            </a:r>
          </a:p>
          <a:p>
            <a:pPr marL="171450" lvl="1" indent="-171450">
              <a:lnSpc>
                <a:spcPct val="100000"/>
              </a:lnSpc>
              <a:spcBef>
                <a:spcPts val="500"/>
              </a:spcBef>
              <a:buFont typeface="Arial"/>
              <a:buChar char="•"/>
            </a:pPr>
            <a:r>
              <a:rPr lang="en-US" sz="1200" b="0" dirty="0">
                <a:solidFill>
                  <a:srgbClr val="000000"/>
                </a:solidFill>
              </a:rPr>
              <a:t>[VITA 48.2] ANSI/VITA 48.2-2020, Mechanical Specification for Microcomputers Using REDI Conduction Cooling Applied to VITA VPX; July 10, 2020</a:t>
            </a:r>
          </a:p>
          <a:p>
            <a:pPr marL="171450" lvl="1" indent="-171450">
              <a:lnSpc>
                <a:spcPct val="100000"/>
              </a:lnSpc>
              <a:spcBef>
                <a:spcPts val="500"/>
              </a:spcBef>
              <a:buFont typeface="Arial"/>
              <a:buChar char="•"/>
            </a:pPr>
            <a:r>
              <a:rPr lang="en-US" sz="1200" b="0" dirty="0">
                <a:solidFill>
                  <a:srgbClr val="000000"/>
                </a:solidFill>
              </a:rPr>
              <a:t>[VITA 48.4] ANSI/VITA 48.4-2018, Liquid Flow Through VPX Plug-In Module Standard; June 8, 2018</a:t>
            </a:r>
          </a:p>
          <a:p>
            <a:pPr marL="171450" lvl="1" indent="-171450">
              <a:lnSpc>
                <a:spcPct val="100000"/>
              </a:lnSpc>
              <a:spcBef>
                <a:spcPts val="500"/>
              </a:spcBef>
              <a:buFont typeface="Arial"/>
              <a:buChar char="•"/>
            </a:pPr>
            <a:r>
              <a:rPr lang="en-US" sz="1200" b="0" dirty="0">
                <a:solidFill>
                  <a:srgbClr val="000000"/>
                </a:solidFill>
              </a:rPr>
              <a:t>[VITA 48.5] ANSI/VITA 48.5-2010 (R2017), Mechanical Standard for Electronic Plug-in units Using Air Flow Through Cooling Applied to VITA VPX; Reaffirmed 2017</a:t>
            </a:r>
          </a:p>
          <a:p>
            <a:pPr marL="171450" lvl="1" indent="-171450">
              <a:lnSpc>
                <a:spcPct val="100000"/>
              </a:lnSpc>
              <a:spcBef>
                <a:spcPts val="500"/>
              </a:spcBef>
              <a:buFont typeface="Arial"/>
              <a:buChar char="•"/>
            </a:pPr>
            <a:r>
              <a:rPr lang="en-US" sz="1200" b="0" dirty="0">
                <a:solidFill>
                  <a:srgbClr val="000000"/>
                </a:solidFill>
              </a:rPr>
              <a:t>[VITA 48.7] ANSI/VITA 48.7-2014, Mechanical Standard for Electronic Plug-in units using Air Flow-By™ Cooling Technology; October 2014</a:t>
            </a:r>
          </a:p>
          <a:p>
            <a:pPr marL="171450" lvl="1" indent="-171450">
              <a:lnSpc>
                <a:spcPct val="100000"/>
              </a:lnSpc>
              <a:spcBef>
                <a:spcPts val="500"/>
              </a:spcBef>
              <a:buFont typeface="Arial"/>
              <a:buChar char="•"/>
            </a:pPr>
            <a:r>
              <a:rPr lang="en-US" sz="1200" b="0" dirty="0">
                <a:solidFill>
                  <a:srgbClr val="000000"/>
                </a:solidFill>
              </a:rPr>
              <a:t>[VITA 48.8] ANSI/VITA 48.8-2017, Mechanical Standard for Electronic VPX Plug-in Modules Using Air Flow Through Cooling; April 2017</a:t>
            </a:r>
          </a:p>
          <a:p>
            <a:pPr marL="171450" lvl="1" indent="-171450">
              <a:lnSpc>
                <a:spcPct val="100000"/>
              </a:lnSpc>
              <a:spcBef>
                <a:spcPts val="1200"/>
              </a:spcBef>
              <a:buFont typeface="Arial"/>
              <a:buChar char="•"/>
            </a:pPr>
            <a:r>
              <a:rPr lang="en-US" sz="1200" b="0" dirty="0">
                <a:solidFill>
                  <a:srgbClr val="000000"/>
                </a:solidFill>
              </a:rPr>
              <a:t>[VITA 49.0] ANSI/VITA 49.0-2015 (R2021), VITA Radio Transport (VRT) Standard; Reaffirmed September 2021</a:t>
            </a:r>
          </a:p>
          <a:p>
            <a:pPr marL="171450" lvl="1" indent="-171450">
              <a:lnSpc>
                <a:spcPct val="100000"/>
              </a:lnSpc>
              <a:buFont typeface="Arial"/>
              <a:buChar char="•"/>
            </a:pPr>
            <a:r>
              <a:rPr lang="en-US" sz="1200" b="0" dirty="0">
                <a:solidFill>
                  <a:srgbClr val="000000"/>
                </a:solidFill>
              </a:rPr>
              <a:t>[VITA 49.2] ANSI/VITA 49.2-2017, VITA Radio Transport (VRT) Standard for Electromagnetic Spectrum: Signals and Applications; August 2017</a:t>
            </a:r>
          </a:p>
          <a:p>
            <a:pPr marL="171450" lvl="1" indent="-171450">
              <a:lnSpc>
                <a:spcPct val="100000"/>
              </a:lnSpc>
              <a:spcBef>
                <a:spcPts val="1200"/>
              </a:spcBef>
              <a:buFont typeface="Arial"/>
              <a:buChar char="•"/>
            </a:pPr>
            <a:r>
              <a:rPr lang="en-US" sz="1200" b="0" dirty="0">
                <a:solidFill>
                  <a:srgbClr val="000000"/>
                </a:solidFill>
              </a:rPr>
              <a:t>[VITA 57.1] </a:t>
            </a:r>
            <a:r>
              <a:rPr lang="it-IT" sz="1200" b="0" dirty="0">
                <a:solidFill>
                  <a:srgbClr val="000000"/>
                </a:solidFill>
              </a:rPr>
              <a:t>ANSI/VITA 57.1-2019, FPGA Mezzanine Card (FMC) Standard; Revised February 1, 2019</a:t>
            </a:r>
          </a:p>
          <a:p>
            <a:pPr marL="171450" lvl="1" indent="-171450">
              <a:lnSpc>
                <a:spcPct val="100000"/>
              </a:lnSpc>
              <a:spcBef>
                <a:spcPts val="500"/>
              </a:spcBef>
              <a:buFont typeface="Arial"/>
              <a:buChar char="•"/>
            </a:pPr>
            <a:r>
              <a:rPr lang="it-IT" sz="1200" b="0" dirty="0">
                <a:solidFill>
                  <a:srgbClr val="000000"/>
                </a:solidFill>
              </a:rPr>
              <a:t>[VITA 57.4] ANSI/VITA 57.4-2018 + Errata, FPGA Mezzanine Card Plus (FMC+) Standard; July 24, 2018, Errata added April 2020 and June 2021</a:t>
            </a:r>
            <a:endParaRPr lang="en-US" sz="1200" b="0" dirty="0">
              <a:solidFill>
                <a:srgbClr val="000000"/>
              </a:solidFill>
            </a:endParaRPr>
          </a:p>
          <a:p>
            <a:pPr marL="171450" lvl="1" indent="-171450">
              <a:lnSpc>
                <a:spcPct val="100000"/>
              </a:lnSpc>
              <a:buFont typeface="Arial"/>
              <a:buChar char="•"/>
            </a:pPr>
            <a:endParaRPr lang="en-US" sz="1200" b="0" dirty="0">
              <a:solidFill>
                <a:srgbClr val="000000"/>
              </a:solidFill>
            </a:endParaRPr>
          </a:p>
          <a:p>
            <a:pPr marL="171450" lvl="1" indent="-171450">
              <a:lnSpc>
                <a:spcPct val="100000"/>
              </a:lnSpc>
              <a:buFont typeface="Arial"/>
              <a:buChar char="•"/>
            </a:pPr>
            <a:endParaRPr lang="en-US" sz="1200" b="0" dirty="0">
              <a:solidFill>
                <a:srgbClr val="000000"/>
              </a:solidFill>
            </a:endParaRPr>
          </a:p>
        </p:txBody>
      </p:sp>
      <p:sp>
        <p:nvSpPr>
          <p:cNvPr id="4" name="Rectangle 3">
            <a:hlinkClick r:id="rId2"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273662626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VITA Standards (VITA 60 thru VITA 65)</a:t>
            </a:r>
          </a:p>
        </p:txBody>
      </p:sp>
      <p:sp>
        <p:nvSpPr>
          <p:cNvPr id="3" name="Content Placeholder 2"/>
          <p:cNvSpPr>
            <a:spLocks noGrp="1"/>
          </p:cNvSpPr>
          <p:nvPr>
            <p:ph idx="1"/>
          </p:nvPr>
        </p:nvSpPr>
        <p:spPr>
          <a:xfrm>
            <a:off x="417513" y="1143000"/>
            <a:ext cx="11353799" cy="5105400"/>
          </a:xfrm>
        </p:spPr>
        <p:txBody>
          <a:bodyPr/>
          <a:lstStyle/>
          <a:p>
            <a:pPr marL="171450" lvl="1" indent="-171450">
              <a:lnSpc>
                <a:spcPct val="100000"/>
              </a:lnSpc>
              <a:buFont typeface="Arial"/>
              <a:buChar char="•"/>
            </a:pPr>
            <a:r>
              <a:rPr lang="en-US" sz="1200" b="0" dirty="0">
                <a:solidFill>
                  <a:srgbClr val="000000"/>
                </a:solidFill>
              </a:rPr>
              <a:t>[VITA 60.0] ANSI/VITA 60.0, Alternative Connector for VPX; February 2012; Reaffirmed May 21, 2018</a:t>
            </a:r>
          </a:p>
          <a:p>
            <a:pPr marL="171450" lvl="1" indent="-171450">
              <a:lnSpc>
                <a:spcPct val="100000"/>
              </a:lnSpc>
              <a:buFont typeface="Arial"/>
              <a:buChar char="•"/>
            </a:pPr>
            <a:r>
              <a:rPr lang="en-US" sz="1200" b="0" dirty="0">
                <a:solidFill>
                  <a:srgbClr val="000000"/>
                </a:solidFill>
              </a:rPr>
              <a:t>[VITA 61.0] </a:t>
            </a:r>
            <a:r>
              <a:rPr lang="it-IT" sz="1200" b="0" dirty="0">
                <a:solidFill>
                  <a:srgbClr val="000000"/>
                </a:solidFill>
              </a:rPr>
              <a:t>ANSI/VITA 61.0-2011 (R2014) XMC 2.0; Reaffirmed August 2014</a:t>
            </a:r>
            <a:endParaRPr lang="en-US" sz="1200" b="0" dirty="0">
              <a:solidFill>
                <a:srgbClr val="000000"/>
              </a:solidFill>
            </a:endParaRPr>
          </a:p>
          <a:p>
            <a:pPr marL="171450" lvl="1" indent="-171450">
              <a:lnSpc>
                <a:spcPct val="100000"/>
              </a:lnSpc>
              <a:buFont typeface="Arial"/>
              <a:buChar char="•"/>
            </a:pPr>
            <a:r>
              <a:rPr lang="en-US" sz="1200" b="0" dirty="0">
                <a:solidFill>
                  <a:srgbClr val="000000"/>
                </a:solidFill>
              </a:rPr>
              <a:t>[VITA 62] ANSI/VITA 62-2016, Modular Power Supply Standard; August 2016</a:t>
            </a:r>
          </a:p>
          <a:p>
            <a:pPr marL="171450" lvl="1" indent="-171450">
              <a:lnSpc>
                <a:spcPct val="100000"/>
              </a:lnSpc>
              <a:buFont typeface="Arial"/>
              <a:buChar char="•"/>
            </a:pPr>
            <a:r>
              <a:rPr lang="it-IT" sz="1200" b="0" dirty="0">
                <a:solidFill>
                  <a:srgbClr val="000000"/>
                </a:solidFill>
              </a:rPr>
              <a:t>[VITA 63.0] ANSI/VITA 63.0-2015, Hyperboloid Alternative Connector for VPX; 2015</a:t>
            </a:r>
            <a:endParaRPr lang="en-US" sz="1200" b="0" dirty="0">
              <a:solidFill>
                <a:srgbClr val="000000"/>
              </a:solidFill>
            </a:endParaRPr>
          </a:p>
          <a:p>
            <a:pPr marL="171450" lvl="1" indent="-171450">
              <a:lnSpc>
                <a:spcPct val="100000"/>
              </a:lnSpc>
              <a:spcBef>
                <a:spcPts val="1200"/>
              </a:spcBef>
              <a:buFont typeface="Arial"/>
              <a:buChar char="•"/>
            </a:pPr>
            <a:r>
              <a:rPr lang="en-US" sz="1200" b="0" dirty="0">
                <a:solidFill>
                  <a:srgbClr val="000000"/>
                </a:solidFill>
              </a:rPr>
              <a:t>[VITA 65-2010] ANSI/VITA 65-2010, OpenVPX™ System Specification; June 2010</a:t>
            </a:r>
          </a:p>
          <a:p>
            <a:pPr marL="171450" lvl="1" indent="-171450">
              <a:lnSpc>
                <a:spcPct val="100000"/>
              </a:lnSpc>
              <a:buFont typeface="Arial"/>
              <a:buChar char="•"/>
            </a:pPr>
            <a:r>
              <a:rPr lang="en-US" sz="1200" b="0" dirty="0">
                <a:solidFill>
                  <a:srgbClr val="000000"/>
                </a:solidFill>
              </a:rPr>
              <a:t>[VITA 65-2012] ANSI/VITA 65-2010 (R2012), OpenVPX™ System Specification; February 2012</a:t>
            </a:r>
          </a:p>
          <a:p>
            <a:pPr marL="171450" lvl="1" indent="-171450">
              <a:lnSpc>
                <a:spcPct val="100000"/>
              </a:lnSpc>
              <a:buFont typeface="Arial"/>
              <a:buChar char="•"/>
            </a:pPr>
            <a:r>
              <a:rPr lang="en-US" sz="1200" b="0" dirty="0">
                <a:solidFill>
                  <a:srgbClr val="000000"/>
                </a:solidFill>
              </a:rPr>
              <a:t>[VITA 65.0-2017] ANSI/VITA 65.0-2017, OpenVPX™ System Standard; July 2017</a:t>
            </a:r>
          </a:p>
          <a:p>
            <a:pPr marL="171450" lvl="1" indent="-171450">
              <a:lnSpc>
                <a:spcPct val="100000"/>
              </a:lnSpc>
              <a:buFont typeface="Arial"/>
              <a:buChar char="•"/>
            </a:pPr>
            <a:r>
              <a:rPr lang="en-US" sz="1200" b="0" dirty="0">
                <a:solidFill>
                  <a:srgbClr val="000000"/>
                </a:solidFill>
              </a:rPr>
              <a:t>[VITA 65.0-2019] ANSI/VITA 65.0-2019, OpenVPX™ System Standard; November 2019</a:t>
            </a:r>
          </a:p>
          <a:p>
            <a:pPr marL="171450" lvl="1" indent="-171450">
              <a:lnSpc>
                <a:spcPct val="100000"/>
              </a:lnSpc>
              <a:buFont typeface="Arial"/>
              <a:buChar char="•"/>
            </a:pPr>
            <a:r>
              <a:rPr lang="en-US" sz="1200" b="0" dirty="0">
                <a:solidFill>
                  <a:srgbClr val="000000"/>
                </a:solidFill>
              </a:rPr>
              <a:t>[VITA 65.0-2021] ANSI/VITA 65.0-2021, OpenVPX™ System Standard; October 4, 2021</a:t>
            </a:r>
          </a:p>
          <a:p>
            <a:pPr marL="171450" lvl="1" indent="-171450">
              <a:lnSpc>
                <a:spcPct val="100000"/>
              </a:lnSpc>
              <a:buFont typeface="Arial"/>
              <a:buChar char="•"/>
            </a:pPr>
            <a:r>
              <a:rPr lang="en-US" sz="1200" b="0" dirty="0">
                <a:solidFill>
                  <a:srgbClr val="000000"/>
                </a:solidFill>
              </a:rPr>
              <a:t>[VITA 65.0-2023] ANSI/VITA 65.0-2023, OpenVPX™ System Standard; June 5, 2023</a:t>
            </a:r>
          </a:p>
          <a:p>
            <a:pPr marL="171450" lvl="1" indent="-171450">
              <a:lnSpc>
                <a:spcPct val="100000"/>
              </a:lnSpc>
              <a:buFont typeface="Arial"/>
              <a:buChar char="•"/>
            </a:pPr>
            <a:r>
              <a:rPr lang="en-US" sz="1200" b="0" dirty="0">
                <a:solidFill>
                  <a:srgbClr val="000000"/>
                </a:solidFill>
              </a:rPr>
              <a:t>[VITA 65.0] ANSI/VITA 65.0-2023, OpenVPX™ System Standard; June 5, 2023</a:t>
            </a:r>
          </a:p>
          <a:p>
            <a:pPr marL="171450" lvl="1" indent="-171450">
              <a:lnSpc>
                <a:spcPct val="100000"/>
              </a:lnSpc>
              <a:spcBef>
                <a:spcPts val="1200"/>
              </a:spcBef>
              <a:buFont typeface="Arial"/>
              <a:buChar char="•"/>
            </a:pPr>
            <a:r>
              <a:rPr lang="en-US" sz="1200" b="0" dirty="0">
                <a:solidFill>
                  <a:srgbClr val="000000"/>
                </a:solidFill>
              </a:rPr>
              <a:t>[VITA 65.1-2017] ANSI/VITA 65.1-2017, OpenVPX™ System Standard – Profile Tables; May 2017, with errata published July 2017</a:t>
            </a:r>
          </a:p>
          <a:p>
            <a:pPr marL="171450" lvl="1" indent="-171450">
              <a:lnSpc>
                <a:spcPct val="100000"/>
              </a:lnSpc>
              <a:buFont typeface="Arial"/>
              <a:buChar char="•"/>
            </a:pPr>
            <a:r>
              <a:rPr lang="en-US" sz="1200" b="0" dirty="0">
                <a:solidFill>
                  <a:srgbClr val="000000"/>
                </a:solidFill>
              </a:rPr>
              <a:t>[VITA 65.1-2019] ANSI/VITA 65.1-2019, OpenVPX™ System Standard – Profile Tables; November 2019</a:t>
            </a:r>
          </a:p>
          <a:p>
            <a:pPr marL="171450" lvl="1" indent="-171450">
              <a:lnSpc>
                <a:spcPct val="100000"/>
              </a:lnSpc>
              <a:buFont typeface="Arial"/>
              <a:buChar char="•"/>
            </a:pPr>
            <a:r>
              <a:rPr lang="en-US" sz="1200" b="0" dirty="0">
                <a:solidFill>
                  <a:srgbClr val="000000"/>
                </a:solidFill>
              </a:rPr>
              <a:t>[VITA 65.1-2021] ANSI/VITA 65.1-2021, OpenVPX™ System Standard – Profile Tables; October 4, 2021</a:t>
            </a:r>
          </a:p>
          <a:p>
            <a:pPr marL="171450" lvl="1" indent="-171450">
              <a:lnSpc>
                <a:spcPct val="100000"/>
              </a:lnSpc>
              <a:buFont typeface="Arial"/>
              <a:buChar char="•"/>
            </a:pPr>
            <a:r>
              <a:rPr lang="en-US" sz="1200" b="0" dirty="0">
                <a:solidFill>
                  <a:srgbClr val="000000"/>
                </a:solidFill>
              </a:rPr>
              <a:t>[VITA 65.1-2023] ANSI/VITA 65.1-2023, OpenVPX™ System Standard – Profile Tables; May 30, 2023</a:t>
            </a:r>
          </a:p>
          <a:p>
            <a:pPr marL="171450" lvl="1" indent="-171450">
              <a:lnSpc>
                <a:spcPct val="100000"/>
              </a:lnSpc>
              <a:buFont typeface="Arial"/>
              <a:buChar char="•"/>
            </a:pPr>
            <a:r>
              <a:rPr lang="en-US" sz="1200" b="0" dirty="0">
                <a:solidFill>
                  <a:srgbClr val="000000"/>
                </a:solidFill>
              </a:rPr>
              <a:t>[VITA 65.1] ANSI/VITA 65.1-2023, OpenVPX™ System Standard – Profile Tables; May 30, 2023</a:t>
            </a:r>
          </a:p>
        </p:txBody>
      </p:sp>
      <p:sp>
        <p:nvSpPr>
          <p:cNvPr id="4" name="Rectangle 3">
            <a:hlinkClick r:id="rId2"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1418605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a:t>VMEbus (continued)</a:t>
            </a:r>
          </a:p>
        </p:txBody>
      </p:sp>
      <p:sp>
        <p:nvSpPr>
          <p:cNvPr id="3" name="Content Placeholder 2"/>
          <p:cNvSpPr>
            <a:spLocks noGrp="1"/>
          </p:cNvSpPr>
          <p:nvPr>
            <p:ph idx="1"/>
          </p:nvPr>
        </p:nvSpPr>
        <p:spPr>
          <a:xfrm>
            <a:off x="406294" y="1295400"/>
            <a:ext cx="6983518" cy="4953000"/>
          </a:xfrm>
        </p:spPr>
        <p:txBody>
          <a:bodyPr/>
          <a:lstStyle/>
          <a:p>
            <a:pPr>
              <a:lnSpc>
                <a:spcPct val="100000"/>
              </a:lnSpc>
              <a:spcBef>
                <a:spcPts val="1800"/>
              </a:spcBef>
            </a:pPr>
            <a:r>
              <a:rPr lang="en-US" sz="1800" dirty="0"/>
              <a:t>Asynchronous handshaking bus, no clock required</a:t>
            </a:r>
          </a:p>
          <a:p>
            <a:pPr>
              <a:lnSpc>
                <a:spcPct val="100000"/>
              </a:lnSpc>
              <a:spcBef>
                <a:spcPts val="1800"/>
              </a:spcBef>
            </a:pPr>
            <a:r>
              <a:rPr lang="en-US" sz="1800" dirty="0"/>
              <a:t>Based on 3U and 6U, 160 mm Eurocard Printed Circuit Board Standard</a:t>
            </a:r>
          </a:p>
          <a:p>
            <a:pPr>
              <a:lnSpc>
                <a:spcPct val="100000"/>
              </a:lnSpc>
              <a:spcBef>
                <a:spcPts val="1800"/>
              </a:spcBef>
            </a:pPr>
            <a:r>
              <a:rPr lang="en-US" sz="1800" dirty="0"/>
              <a:t>Interoperable support</a:t>
            </a:r>
          </a:p>
          <a:p>
            <a:pPr lvl="1">
              <a:lnSpc>
                <a:spcPct val="100000"/>
              </a:lnSpc>
            </a:pPr>
            <a:r>
              <a:rPr lang="en-US" sz="1600" b="0" dirty="0"/>
              <a:t>Modules with larger address or data buses would interoperate with modules with smaller address or data buses</a:t>
            </a:r>
          </a:p>
          <a:p>
            <a:pPr>
              <a:lnSpc>
                <a:spcPct val="100000"/>
              </a:lnSpc>
              <a:spcBef>
                <a:spcPts val="1800"/>
              </a:spcBef>
            </a:pPr>
            <a:r>
              <a:rPr lang="en-US" sz="1800" dirty="0"/>
              <a:t>Provided 64 user defined pins for use as I/O interconnects or secondary buses (standard or proprietary)</a:t>
            </a:r>
          </a:p>
          <a:p>
            <a:pPr lvl="1">
              <a:lnSpc>
                <a:spcPct val="100000"/>
              </a:lnSpc>
            </a:pPr>
            <a:r>
              <a:rPr lang="en-US" sz="1600" b="0" dirty="0"/>
              <a:t>Does not include the additional pins by going from 96 to 160 pin connectors, which were all grounds or reserved until ANSI/VITA 1.1-1997 VME64 Extensions</a:t>
            </a:r>
            <a:endParaRPr lang="en-US" sz="1800" b="0" dirty="0"/>
          </a:p>
        </p:txBody>
      </p:sp>
      <p:pic>
        <p:nvPicPr>
          <p:cNvPr id="6" name="Picture 5"/>
          <p:cNvPicPr>
            <a:picLocks noChangeAspect="1"/>
          </p:cNvPicPr>
          <p:nvPr/>
        </p:nvPicPr>
        <p:blipFill>
          <a:blip r:embed="rId3"/>
          <a:stretch>
            <a:fillRect/>
          </a:stretch>
        </p:blipFill>
        <p:spPr>
          <a:xfrm>
            <a:off x="7847012" y="1075456"/>
            <a:ext cx="3657143" cy="3954286"/>
          </a:xfrm>
          <a:prstGeom prst="rect">
            <a:avLst/>
          </a:prstGeom>
        </p:spPr>
      </p:pic>
      <p:sp>
        <p:nvSpPr>
          <p:cNvPr id="7" name="TextBox 6"/>
          <p:cNvSpPr txBox="1"/>
          <p:nvPr/>
        </p:nvSpPr>
        <p:spPr>
          <a:xfrm>
            <a:off x="10259674" y="1072944"/>
            <a:ext cx="939681" cy="307777"/>
          </a:xfrm>
          <a:prstGeom prst="rect">
            <a:avLst/>
          </a:prstGeom>
          <a:noFill/>
        </p:spPr>
        <p:txBody>
          <a:bodyPr wrap="none" rtlCol="0">
            <a:spAutoFit/>
          </a:bodyPr>
          <a:lstStyle/>
          <a:p>
            <a:pPr algn="ctr"/>
            <a:r>
              <a:rPr lang="en-US" sz="1400" b="1" dirty="0">
                <a:solidFill>
                  <a:srgbClr val="0070C0"/>
                </a:solidFill>
              </a:rPr>
              <a:t>P1 (only)</a:t>
            </a:r>
          </a:p>
        </p:txBody>
      </p:sp>
      <p:sp>
        <p:nvSpPr>
          <p:cNvPr id="9" name="TextBox 8"/>
          <p:cNvSpPr txBox="1"/>
          <p:nvPr/>
        </p:nvSpPr>
        <p:spPr>
          <a:xfrm>
            <a:off x="7770812" y="4800600"/>
            <a:ext cx="2895600" cy="738664"/>
          </a:xfrm>
          <a:prstGeom prst="rect">
            <a:avLst/>
          </a:prstGeom>
          <a:noFill/>
        </p:spPr>
        <p:txBody>
          <a:bodyPr wrap="square" rtlCol="0">
            <a:spAutoFit/>
          </a:bodyPr>
          <a:lstStyle/>
          <a:p>
            <a:pPr algn="ctr"/>
            <a:r>
              <a:rPr lang="en-US" sz="1400" b="1" dirty="0">
                <a:solidFill>
                  <a:srgbClr val="0070C0"/>
                </a:solidFill>
              </a:rPr>
              <a:t>3U x 160 mm VMEbus Module –</a:t>
            </a:r>
            <a:br>
              <a:rPr lang="en-US" sz="1400" b="1" dirty="0">
                <a:solidFill>
                  <a:srgbClr val="0070C0"/>
                </a:solidFill>
              </a:rPr>
            </a:br>
            <a:r>
              <a:rPr lang="en-US" sz="1400" b="1" dirty="0">
                <a:solidFill>
                  <a:srgbClr val="0070C0"/>
                </a:solidFill>
              </a:rPr>
              <a:t>100 mm x 160 mm or</a:t>
            </a:r>
            <a:br>
              <a:rPr lang="en-US" sz="1400" b="1" dirty="0">
                <a:solidFill>
                  <a:srgbClr val="0070C0"/>
                </a:solidFill>
              </a:rPr>
            </a:br>
            <a:r>
              <a:rPr lang="en-US" sz="1400" b="1" dirty="0">
                <a:solidFill>
                  <a:srgbClr val="0070C0"/>
                </a:solidFill>
              </a:rPr>
              <a:t>3.937” x 6.299”</a:t>
            </a:r>
          </a:p>
        </p:txBody>
      </p:sp>
      <p:sp>
        <p:nvSpPr>
          <p:cNvPr id="8" name="Rectangle 7">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32873917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VITA Standards (VITA 66 thru VITA 68)</a:t>
            </a:r>
          </a:p>
        </p:txBody>
      </p:sp>
      <p:sp>
        <p:nvSpPr>
          <p:cNvPr id="3" name="Content Placeholder 2"/>
          <p:cNvSpPr>
            <a:spLocks noGrp="1"/>
          </p:cNvSpPr>
          <p:nvPr>
            <p:ph idx="1"/>
          </p:nvPr>
        </p:nvSpPr>
        <p:spPr>
          <a:xfrm>
            <a:off x="417513" y="1143000"/>
            <a:ext cx="11353799" cy="5105400"/>
          </a:xfrm>
        </p:spPr>
        <p:txBody>
          <a:bodyPr/>
          <a:lstStyle/>
          <a:p>
            <a:pPr marL="171450" lvl="1" indent="-171450">
              <a:lnSpc>
                <a:spcPct val="100000"/>
              </a:lnSpc>
              <a:buFont typeface="Arial"/>
              <a:buChar char="•"/>
            </a:pPr>
            <a:r>
              <a:rPr lang="en-US" sz="1200" b="0" dirty="0">
                <a:solidFill>
                  <a:srgbClr val="000000"/>
                </a:solidFill>
              </a:rPr>
              <a:t>[VITA 66.0] ANSI/VITA 66.0-2016, Optical Interconnect on VPX – Base Standard; July 1, 2016</a:t>
            </a:r>
          </a:p>
          <a:p>
            <a:pPr marL="171450" lvl="1" indent="-171450">
              <a:lnSpc>
                <a:spcPct val="100000"/>
              </a:lnSpc>
              <a:buFont typeface="Arial"/>
              <a:buChar char="•"/>
            </a:pPr>
            <a:r>
              <a:rPr lang="en-US" sz="1200" b="0" dirty="0">
                <a:solidFill>
                  <a:srgbClr val="000000"/>
                </a:solidFill>
              </a:rPr>
              <a:t>[VITA 66.1] ANSI/VITA 66.1-2012, Optical Interconnect on VPX – MT Variant; December 2011</a:t>
            </a:r>
          </a:p>
          <a:p>
            <a:pPr marL="171450" lvl="1" indent="-171450">
              <a:lnSpc>
                <a:spcPct val="100000"/>
              </a:lnSpc>
              <a:buFont typeface="Arial"/>
              <a:buChar char="•"/>
            </a:pPr>
            <a:r>
              <a:rPr lang="en-US" sz="1200" b="0" dirty="0">
                <a:solidFill>
                  <a:srgbClr val="000000"/>
                </a:solidFill>
              </a:rPr>
              <a:t>[VITA 66.2] ANSI/VITA 66.2-2013 (R2018) Optical Interconnect On VPX – ARINC 801 Termini Variant; May 2013, Reaffirmed August 2018</a:t>
            </a:r>
          </a:p>
          <a:p>
            <a:pPr marL="171450" lvl="1" indent="-171450">
              <a:lnSpc>
                <a:spcPct val="100000"/>
              </a:lnSpc>
              <a:buFont typeface="Arial"/>
              <a:buChar char="•"/>
            </a:pPr>
            <a:r>
              <a:rPr lang="en-US" sz="1200" b="0" dirty="0">
                <a:solidFill>
                  <a:srgbClr val="000000"/>
                </a:solidFill>
              </a:rPr>
              <a:t>[VITA 66.4] ANSI/VITA 66.4-2016, Optical Interconnect On VPX – Half Width MT Variant; April 2016</a:t>
            </a:r>
          </a:p>
          <a:p>
            <a:pPr marL="171450" lvl="1" indent="-171450">
              <a:lnSpc>
                <a:spcPct val="100000"/>
              </a:lnSpc>
              <a:buFont typeface="Arial"/>
              <a:buChar char="•"/>
            </a:pPr>
            <a:r>
              <a:rPr lang="en-US" sz="1200" b="0" dirty="0">
                <a:solidFill>
                  <a:srgbClr val="000000"/>
                </a:solidFill>
              </a:rPr>
              <a:t>[VITA 66.5] Currently in draft form, VITA 66.5, Optical Interconnect on VPX – Hybrid Variants; Rev 0.37, January 24, 2022; Expected to be completed in 2022</a:t>
            </a:r>
          </a:p>
          <a:p>
            <a:pPr marL="171450" lvl="1" indent="-171450">
              <a:lnSpc>
                <a:spcPct val="100000"/>
              </a:lnSpc>
              <a:spcBef>
                <a:spcPts val="1200"/>
              </a:spcBef>
              <a:buFont typeface="Arial"/>
              <a:buChar char="•"/>
            </a:pPr>
            <a:r>
              <a:rPr lang="en-US" sz="1200" b="0" dirty="0">
                <a:solidFill>
                  <a:srgbClr val="000000"/>
                </a:solidFill>
              </a:rPr>
              <a:t>[VITA 67.0] ANSI/VITA 67.0-2019, Coaxial Interconnect on VPX – Base Standard; April 9, 2019</a:t>
            </a:r>
          </a:p>
          <a:p>
            <a:pPr marL="171450" lvl="1" indent="-171450">
              <a:lnSpc>
                <a:spcPct val="100000"/>
              </a:lnSpc>
              <a:buFont typeface="Arial"/>
              <a:buChar char="•"/>
            </a:pPr>
            <a:r>
              <a:rPr lang="en-US" sz="1200" b="0" dirty="0">
                <a:solidFill>
                  <a:srgbClr val="000000"/>
                </a:solidFill>
              </a:rPr>
              <a:t>[VITA 67.1] ANSI/VITA 67.1-2019, Coaxial Interconnect on VPX, 3U, 4 Position SMPM Configuration; April 9, 2019</a:t>
            </a:r>
          </a:p>
          <a:p>
            <a:pPr marL="171450" lvl="1" indent="-171450">
              <a:lnSpc>
                <a:spcPct val="100000"/>
              </a:lnSpc>
              <a:buFont typeface="Arial"/>
              <a:buChar char="•"/>
            </a:pPr>
            <a:r>
              <a:rPr lang="en-US" sz="1200" b="0" dirty="0">
                <a:solidFill>
                  <a:srgbClr val="000000"/>
                </a:solidFill>
              </a:rPr>
              <a:t>[VITA 67.2] ANSI/VITA 67.2-2020, Coaxial Interconnect on VPX, 8 Position SMPM Configuration; October 2020</a:t>
            </a:r>
          </a:p>
          <a:p>
            <a:pPr marL="171450" lvl="1" indent="-171450">
              <a:lnSpc>
                <a:spcPct val="100000"/>
              </a:lnSpc>
              <a:buFont typeface="Arial"/>
              <a:buChar char="•"/>
            </a:pPr>
            <a:r>
              <a:rPr lang="en-US" sz="1200" b="0" dirty="0">
                <a:solidFill>
                  <a:srgbClr val="000000"/>
                </a:solidFill>
              </a:rPr>
              <a:t>[VITA 67.3] ANSI/VITA 67.3-2020, Coaxial Interconnect on VPX, Spring-Loaded Contact on Backplane; January 2021</a:t>
            </a:r>
          </a:p>
          <a:p>
            <a:pPr marL="171450" lvl="1" indent="-171450">
              <a:lnSpc>
                <a:spcPct val="100000"/>
              </a:lnSpc>
              <a:spcBef>
                <a:spcPts val="1200"/>
              </a:spcBef>
              <a:buFont typeface="Arial"/>
              <a:buChar char="•"/>
            </a:pPr>
            <a:r>
              <a:rPr lang="en-US" sz="1200" b="0" dirty="0">
                <a:solidFill>
                  <a:srgbClr val="000000"/>
                </a:solidFill>
              </a:rPr>
              <a:t>[VITA 68.1] ANSI/VITA 68.1-2017 + Errata, VPX Compliance Channel - Fixed Signal Integrity Budget Standard, Errata 1 to 3 added August 2021</a:t>
            </a:r>
          </a:p>
          <a:p>
            <a:pPr marL="171450" lvl="1" indent="-171450">
              <a:lnSpc>
                <a:spcPct val="100000"/>
              </a:lnSpc>
              <a:buFont typeface="Arial"/>
              <a:buChar char="•"/>
            </a:pPr>
            <a:r>
              <a:rPr lang="en-US" sz="1200" b="0" dirty="0">
                <a:solidFill>
                  <a:srgbClr val="000000"/>
                </a:solidFill>
              </a:rPr>
              <a:t>[VITA 68.2] ANSI/VITA 68.2-2021, VPX S-Parameter Definition; April 13, 2021</a:t>
            </a:r>
          </a:p>
        </p:txBody>
      </p:sp>
      <p:sp>
        <p:nvSpPr>
          <p:cNvPr id="4" name="Rectangle 3">
            <a:hlinkClick r:id="rId2"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346991574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References (1 of 2)</a:t>
            </a:r>
          </a:p>
        </p:txBody>
      </p:sp>
      <p:sp>
        <p:nvSpPr>
          <p:cNvPr id="3" name="Content Placeholder 2"/>
          <p:cNvSpPr>
            <a:spLocks noGrp="1"/>
          </p:cNvSpPr>
          <p:nvPr>
            <p:ph idx="1"/>
          </p:nvPr>
        </p:nvSpPr>
        <p:spPr>
          <a:xfrm>
            <a:off x="417513" y="1143000"/>
            <a:ext cx="11353799" cy="5181600"/>
          </a:xfrm>
        </p:spPr>
        <p:txBody>
          <a:bodyPr/>
          <a:lstStyle/>
          <a:p>
            <a:pPr marL="171450" lvl="1" indent="-171450">
              <a:lnSpc>
                <a:spcPct val="100000"/>
              </a:lnSpc>
              <a:spcBef>
                <a:spcPts val="900"/>
              </a:spcBef>
              <a:buFont typeface="Arial"/>
              <a:buChar char="•"/>
            </a:pPr>
            <a:r>
              <a:rPr lang="en-US" sz="1200" b="0" dirty="0">
                <a:solidFill>
                  <a:srgbClr val="000000"/>
                </a:solidFill>
              </a:rPr>
              <a:t>[ARINC 818]  ARINC 818-3, Avionics Digital Video Bus (ADVB) High Data Rate (Dec 16, 2019); </a:t>
            </a:r>
            <a:r>
              <a:rPr lang="en-US" sz="1200" b="0" dirty="0">
                <a:solidFill>
                  <a:srgbClr val="000000"/>
                </a:solidFill>
                <a:hlinkClick r:id="rId2"/>
              </a:rPr>
              <a:t>https://www.aviation-ia.com</a:t>
            </a:r>
            <a:endParaRPr lang="en-US" sz="1200" b="0" dirty="0">
              <a:solidFill>
                <a:srgbClr val="000000"/>
              </a:solidFill>
            </a:endParaRPr>
          </a:p>
          <a:p>
            <a:pPr marL="171450" lvl="1" indent="-171450">
              <a:lnSpc>
                <a:spcPct val="100000"/>
              </a:lnSpc>
              <a:spcBef>
                <a:spcPts val="900"/>
              </a:spcBef>
              <a:buFont typeface="Arial"/>
              <a:buChar char="•"/>
            </a:pPr>
            <a:r>
              <a:rPr lang="en-US" sz="1200" b="0" dirty="0">
                <a:solidFill>
                  <a:srgbClr val="000000"/>
                </a:solidFill>
              </a:rPr>
              <a:t>[CoaXPress]  JIIA CXP-001-2021, CoaXPress Standard v2.1; Jan 13, 2021; </a:t>
            </a:r>
            <a:r>
              <a:rPr lang="en-US" sz="1200" b="0" dirty="0">
                <a:solidFill>
                  <a:srgbClr val="000000"/>
                </a:solidFill>
                <a:hlinkClick r:id="rId3"/>
              </a:rPr>
              <a:t>https://www.coaxpress.com/resources</a:t>
            </a:r>
            <a:r>
              <a:rPr lang="en-US" sz="1200" b="0" dirty="0">
                <a:solidFill>
                  <a:srgbClr val="000000"/>
                </a:solidFill>
              </a:rPr>
              <a:t> </a:t>
            </a:r>
          </a:p>
          <a:p>
            <a:pPr marL="171450" lvl="1" indent="-171450">
              <a:lnSpc>
                <a:spcPct val="100000"/>
              </a:lnSpc>
              <a:spcBef>
                <a:spcPts val="900"/>
              </a:spcBef>
              <a:buFont typeface="Arial"/>
              <a:buChar char="•"/>
            </a:pPr>
            <a:r>
              <a:rPr lang="en-US" sz="1200" b="0" dirty="0">
                <a:solidFill>
                  <a:srgbClr val="000000"/>
                </a:solidFill>
              </a:rPr>
              <a:t>[IEEE 1101.10] IEEE 1101.10™-1996 (R2008), IEEE Standard for Additional Mechanical Specifications for Microcomputers Using the IEEE 1101.1-1991 Equipment Practice; Reaffirmed Jan 2008; http://standards.ieee.org/</a:t>
            </a:r>
          </a:p>
          <a:p>
            <a:pPr marL="171450" lvl="1" indent="-171450">
              <a:lnSpc>
                <a:spcPct val="100000"/>
              </a:lnSpc>
              <a:spcBef>
                <a:spcPts val="900"/>
              </a:spcBef>
              <a:buFont typeface="Arial"/>
              <a:buChar char="•"/>
            </a:pPr>
            <a:r>
              <a:rPr lang="en-US" sz="1200" b="0" dirty="0">
                <a:solidFill>
                  <a:srgbClr val="000000"/>
                </a:solidFill>
              </a:rPr>
              <a:t>[IEEE 1588] IEEE 1588™-2008, IEEE Standard for a Precision Clock Synchronization Protocol for Networked Measurement and Control Systems; July, 2008; </a:t>
            </a:r>
            <a:r>
              <a:rPr lang="en-US" sz="1200" b="0" dirty="0">
                <a:solidFill>
                  <a:srgbClr val="000000"/>
                </a:solidFill>
                <a:hlinkClick r:id="rId4"/>
              </a:rPr>
              <a:t>http://standards.ieee.org/</a:t>
            </a:r>
            <a:endParaRPr lang="en-US" sz="1200" b="0" dirty="0">
              <a:solidFill>
                <a:srgbClr val="000000"/>
              </a:solidFill>
            </a:endParaRPr>
          </a:p>
          <a:p>
            <a:pPr marL="171450" lvl="1" indent="-171450">
              <a:lnSpc>
                <a:spcPct val="100000"/>
              </a:lnSpc>
              <a:spcBef>
                <a:spcPts val="900"/>
              </a:spcBef>
              <a:buFont typeface="Arial"/>
              <a:buChar char="•"/>
            </a:pPr>
            <a:r>
              <a:rPr lang="en-US" sz="1200" b="0" dirty="0">
                <a:solidFill>
                  <a:srgbClr val="000000"/>
                </a:solidFill>
              </a:rPr>
              <a:t>[IEEE 802.3] IEEE 802.3™-2022, IEEE Standard for Ethernet; </a:t>
            </a:r>
            <a:r>
              <a:rPr lang="en-US" sz="1200" b="0" dirty="0">
                <a:solidFill>
                  <a:srgbClr val="000000"/>
                </a:solidFill>
                <a:hlinkClick r:id="rId4"/>
              </a:rPr>
              <a:t>http://standards.ieee.org/</a:t>
            </a:r>
            <a:r>
              <a:rPr lang="en-US" sz="1200" b="0" dirty="0">
                <a:solidFill>
                  <a:srgbClr val="000000"/>
                </a:solidFill>
              </a:rPr>
              <a:t>  </a:t>
            </a:r>
          </a:p>
          <a:p>
            <a:pPr marL="171450" lvl="1" indent="-171450">
              <a:lnSpc>
                <a:spcPct val="100000"/>
              </a:lnSpc>
              <a:spcBef>
                <a:spcPts val="900"/>
              </a:spcBef>
              <a:buFont typeface="Arial"/>
              <a:buChar char="•"/>
            </a:pPr>
            <a:r>
              <a:rPr lang="en-US" sz="1200" b="0" dirty="0">
                <a:solidFill>
                  <a:srgbClr val="000000"/>
                </a:solidFill>
              </a:rPr>
              <a:t>[LVDS] TIA-644-A Electrical Characteristics of Low Voltage Differential Signaling (LVDS) Interface Circuits; Feb 2001; </a:t>
            </a:r>
            <a:r>
              <a:rPr lang="en-US" sz="1200" b="0" dirty="0">
                <a:solidFill>
                  <a:srgbClr val="000000"/>
                </a:solidFill>
                <a:hlinkClick r:id="rId5"/>
              </a:rPr>
              <a:t>http://www.tiaonline.org/</a:t>
            </a:r>
            <a:r>
              <a:rPr lang="en-US" sz="1200" b="0" dirty="0">
                <a:solidFill>
                  <a:srgbClr val="000000"/>
                </a:solidFill>
              </a:rPr>
              <a:t> </a:t>
            </a:r>
          </a:p>
          <a:p>
            <a:pPr marL="171450" lvl="1" indent="-171450">
              <a:lnSpc>
                <a:spcPct val="100000"/>
              </a:lnSpc>
              <a:spcBef>
                <a:spcPts val="900"/>
              </a:spcBef>
              <a:buFont typeface="Arial"/>
              <a:buChar char="•"/>
            </a:pPr>
            <a:r>
              <a:rPr lang="en-US" sz="1200" b="0" dirty="0">
                <a:solidFill>
                  <a:srgbClr val="000000"/>
                </a:solidFill>
              </a:rPr>
              <a:t>[M-LVDS] TIA-899 Electrical Characteristics of Multipoint-Low_Voltage Differential Signaling (M-LVDS) Interface Circuits for Multipoint Data Interchange; March 2002; </a:t>
            </a:r>
            <a:r>
              <a:rPr lang="en-US" sz="1200" b="0" dirty="0">
                <a:solidFill>
                  <a:srgbClr val="000000"/>
                </a:solidFill>
                <a:hlinkClick r:id="rId5"/>
              </a:rPr>
              <a:t>http://www.tiaonline.org/</a:t>
            </a:r>
            <a:r>
              <a:rPr lang="en-US" sz="1200" b="0" dirty="0">
                <a:solidFill>
                  <a:srgbClr val="000000"/>
                </a:solidFill>
              </a:rPr>
              <a:t> </a:t>
            </a:r>
          </a:p>
          <a:p>
            <a:pPr marL="171450" lvl="1" indent="-171450">
              <a:lnSpc>
                <a:spcPct val="100000"/>
              </a:lnSpc>
              <a:spcBef>
                <a:spcPts val="900"/>
              </a:spcBef>
              <a:buFont typeface="Arial"/>
              <a:buChar char="•"/>
            </a:pPr>
            <a:r>
              <a:rPr lang="en-US" sz="1200" b="0" dirty="0">
                <a:solidFill>
                  <a:srgbClr val="000000"/>
                </a:solidFill>
              </a:rPr>
              <a:t>[PCB Weave] DesignCon 2007, Jeff Loyer, Richard Kunze, and Xiaoning Ye, Intel® Corp., Fiber Weave Effect: Practical Impact Analysis and Mitigation Strategies: </a:t>
            </a:r>
            <a:r>
              <a:rPr lang="en-US" sz="1200" b="0" dirty="0">
                <a:solidFill>
                  <a:srgbClr val="000000"/>
                </a:solidFill>
                <a:hlinkClick r:id="rId6"/>
              </a:rPr>
              <a:t>https://designcon.tech.ubm.com/all/Proceedings</a:t>
            </a:r>
            <a:r>
              <a:rPr lang="en-US" sz="1200" b="0" dirty="0">
                <a:solidFill>
                  <a:srgbClr val="000000"/>
                </a:solidFill>
              </a:rPr>
              <a:t> or </a:t>
            </a:r>
            <a:r>
              <a:rPr lang="en-US" sz="1200" b="0" dirty="0">
                <a:solidFill>
                  <a:srgbClr val="000000"/>
                </a:solidFill>
                <a:hlinkClick r:id="rId7"/>
              </a:rPr>
              <a:t>http://www.circuitree.com/CT/Home/Files/PDFs/Fiberweave_White_Paper_070301_CircuiTree.pdf</a:t>
            </a:r>
            <a:r>
              <a:rPr lang="en-US" sz="1200" b="0" dirty="0">
                <a:solidFill>
                  <a:srgbClr val="000000"/>
                </a:solidFill>
              </a:rPr>
              <a:t> (Note: CircuitTree has ceased publication but the paper is currently still available here.)</a:t>
            </a:r>
          </a:p>
        </p:txBody>
      </p:sp>
      <p:sp>
        <p:nvSpPr>
          <p:cNvPr id="4" name="Rectangle 3">
            <a:hlinkClick r:id="rId8" action="ppaction://hlinksldjump"/>
            <a:extLst>
              <a:ext uri="{FF2B5EF4-FFF2-40B4-BE49-F238E27FC236}">
                <a16:creationId xmlns:a16="http://schemas.microsoft.com/office/drawing/2014/main" id="{219B47F9-CA91-4538-B2EF-B5680E50C882}"/>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241763172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References (2 of 2)</a:t>
            </a:r>
          </a:p>
        </p:txBody>
      </p:sp>
      <p:sp>
        <p:nvSpPr>
          <p:cNvPr id="3" name="Content Placeholder 2"/>
          <p:cNvSpPr>
            <a:spLocks noGrp="1"/>
          </p:cNvSpPr>
          <p:nvPr>
            <p:ph idx="1"/>
          </p:nvPr>
        </p:nvSpPr>
        <p:spPr>
          <a:xfrm>
            <a:off x="417513" y="1143000"/>
            <a:ext cx="11353799" cy="5181600"/>
          </a:xfrm>
        </p:spPr>
        <p:txBody>
          <a:bodyPr/>
          <a:lstStyle/>
          <a:p>
            <a:pPr marL="171450" lvl="1" indent="-171450">
              <a:lnSpc>
                <a:spcPct val="100000"/>
              </a:lnSpc>
              <a:spcBef>
                <a:spcPts val="900"/>
              </a:spcBef>
              <a:buFont typeface="Arial"/>
              <a:buChar char="•"/>
            </a:pPr>
            <a:r>
              <a:rPr lang="en-US" sz="1200" b="0" dirty="0">
                <a:solidFill>
                  <a:srgbClr val="000000"/>
                </a:solidFill>
              </a:rPr>
              <a:t>[PCIe Base] PCI Express® Base Specification; Revision 6.1; July 12, 2023; </a:t>
            </a:r>
            <a:r>
              <a:rPr lang="en-US" sz="1200" b="0" dirty="0">
                <a:solidFill>
                  <a:srgbClr val="000000"/>
                </a:solidFill>
                <a:hlinkClick r:id="rId2"/>
              </a:rPr>
              <a:t>http://www.pcisig.com/</a:t>
            </a:r>
            <a:r>
              <a:rPr lang="en-US" sz="1200" b="0" dirty="0">
                <a:solidFill>
                  <a:srgbClr val="000000"/>
                </a:solidFill>
              </a:rPr>
              <a:t> </a:t>
            </a:r>
          </a:p>
          <a:p>
            <a:pPr marL="171450" lvl="1" indent="-171450">
              <a:lnSpc>
                <a:spcPct val="100000"/>
              </a:lnSpc>
              <a:spcBef>
                <a:spcPts val="900"/>
              </a:spcBef>
              <a:buFont typeface="Arial"/>
              <a:buChar char="•"/>
            </a:pPr>
            <a:r>
              <a:rPr lang="en-US" sz="1200" b="0" dirty="0">
                <a:solidFill>
                  <a:srgbClr val="000000"/>
                </a:solidFill>
              </a:rPr>
              <a:t>[PCIe Electromech] PCI Express® Card Electromechanical Specification; Rev 3.0, July 21, 2013; </a:t>
            </a:r>
            <a:r>
              <a:rPr lang="en-US" sz="1200" b="0" dirty="0">
                <a:solidFill>
                  <a:srgbClr val="000000"/>
                </a:solidFill>
                <a:hlinkClick r:id="rId3"/>
              </a:rPr>
              <a:t>http://www.pcisig.com/home/</a:t>
            </a:r>
            <a:r>
              <a:rPr lang="en-US" sz="1200" b="0" dirty="0">
                <a:solidFill>
                  <a:srgbClr val="000000"/>
                </a:solidFill>
              </a:rPr>
              <a:t> </a:t>
            </a:r>
          </a:p>
          <a:p>
            <a:pPr marL="171450" lvl="1" indent="-171450">
              <a:lnSpc>
                <a:spcPct val="100000"/>
              </a:lnSpc>
              <a:spcBef>
                <a:spcPts val="900"/>
              </a:spcBef>
              <a:buFont typeface="Arial"/>
              <a:buChar char="•"/>
            </a:pPr>
            <a:r>
              <a:rPr lang="en-US" sz="1200" b="0" dirty="0">
                <a:solidFill>
                  <a:srgbClr val="000000"/>
                </a:solidFill>
              </a:rPr>
              <a:t>[PXI]  PXI™-5 PCI; Express Hardware Specification; PCI Express eXtensions for Instrumentation; An Implementation of CompactPCI® Express; Revision 1.0; August 22, 2005; </a:t>
            </a:r>
            <a:r>
              <a:rPr lang="en-US" sz="1200" b="0" dirty="0">
                <a:solidFill>
                  <a:srgbClr val="000000"/>
                </a:solidFill>
                <a:hlinkClick r:id="rId4"/>
              </a:rPr>
              <a:t>http://www.pxisa.org/</a:t>
            </a:r>
            <a:r>
              <a:rPr lang="en-US" sz="1200" b="0" dirty="0">
                <a:solidFill>
                  <a:srgbClr val="000000"/>
                </a:solidFill>
              </a:rPr>
              <a:t> </a:t>
            </a:r>
          </a:p>
          <a:p>
            <a:pPr marL="171450" lvl="1" indent="-171450">
              <a:lnSpc>
                <a:spcPct val="100000"/>
              </a:lnSpc>
              <a:spcBef>
                <a:spcPts val="900"/>
              </a:spcBef>
              <a:buFont typeface="Arial"/>
              <a:buChar char="•"/>
            </a:pPr>
            <a:r>
              <a:rPr lang="en-US" sz="1200" b="0" dirty="0">
                <a:solidFill>
                  <a:srgbClr val="000000"/>
                </a:solidFill>
              </a:rPr>
              <a:t>[SOSA] Technical Standard for SOSA™ Reference Architecture, Edition 1.0; September 2021; </a:t>
            </a:r>
            <a:r>
              <a:rPr lang="en-US" sz="1200" b="0" dirty="0">
                <a:solidFill>
                  <a:srgbClr val="000000"/>
                </a:solidFill>
                <a:hlinkClick r:id="rId5"/>
              </a:rPr>
              <a:t>https://www.opengroup.org/sosa</a:t>
            </a:r>
            <a:r>
              <a:rPr lang="en-US" sz="1200" b="0" dirty="0">
                <a:solidFill>
                  <a:srgbClr val="000000"/>
                </a:solidFill>
              </a:rPr>
              <a:t> </a:t>
            </a:r>
          </a:p>
          <a:p>
            <a:pPr marL="171450" lvl="1" indent="-171450">
              <a:lnSpc>
                <a:spcPct val="100000"/>
              </a:lnSpc>
              <a:spcBef>
                <a:spcPts val="900"/>
              </a:spcBef>
              <a:buFont typeface="Arial"/>
              <a:buChar char="•"/>
            </a:pPr>
            <a:r>
              <a:rPr lang="en-US" sz="1200" b="0" dirty="0">
                <a:solidFill>
                  <a:srgbClr val="000000"/>
                </a:solidFill>
              </a:rPr>
              <a:t>[TE 502-</a:t>
            </a:r>
            <a:r>
              <a:rPr lang="en-US" sz="1200" b="0" dirty="0"/>
              <a:t>134158</a:t>
            </a:r>
            <a:r>
              <a:rPr lang="en-US" sz="1200" b="0" dirty="0">
                <a:solidFill>
                  <a:srgbClr val="000000"/>
                </a:solidFill>
              </a:rPr>
              <a:t>] Engineering Test Report </a:t>
            </a:r>
            <a:r>
              <a:rPr lang="en-US" sz="1200" b="0" dirty="0"/>
              <a:t>502-134158</a:t>
            </a:r>
            <a:r>
              <a:rPr lang="en-US" sz="1200" b="0" dirty="0">
                <a:solidFill>
                  <a:srgbClr val="000000"/>
                </a:solidFill>
              </a:rPr>
              <a:t> – MULTIGIG RT™ Printed Circuit Wafer Signal Trace Temperature Rise vs. Current Evaluation; Rev A, Oct. 7, 2015; TE connectivity; available at: </a:t>
            </a:r>
            <a:r>
              <a:rPr lang="en-US" sz="1150" b="0" dirty="0">
                <a:solidFill>
                  <a:srgbClr val="000000"/>
                </a:solidFill>
                <a:hlinkClick r:id="rId6"/>
              </a:rPr>
              <a:t>https://workspace.vita.com/apps/org/workgroup/vita65/download.php/1723/502-134158%20Rev%20A%20Multigig%20RT2%20Signal%20Trace%20T-Rise-2015-1130-Tsang.pdf</a:t>
            </a:r>
            <a:r>
              <a:rPr lang="en-US" sz="1150" b="0" dirty="0">
                <a:solidFill>
                  <a:srgbClr val="000000"/>
                </a:solidFill>
              </a:rPr>
              <a:t> </a:t>
            </a:r>
          </a:p>
          <a:p>
            <a:pPr marL="171450" lvl="1" indent="-171450">
              <a:lnSpc>
                <a:spcPct val="100000"/>
              </a:lnSpc>
              <a:spcBef>
                <a:spcPts val="900"/>
              </a:spcBef>
              <a:buFont typeface="Arial"/>
              <a:buChar char="•"/>
            </a:pPr>
            <a:r>
              <a:rPr lang="en-US" sz="1200" b="0" dirty="0">
                <a:solidFill>
                  <a:srgbClr val="000000"/>
                </a:solidFill>
              </a:rPr>
              <a:t>[TIA-604-5-E] TIA-604-5-E, Fiber Optic Connector Intermateability Standard- Type MPO; Nov. 2015; </a:t>
            </a:r>
            <a:r>
              <a:rPr lang="en-US" sz="1200" b="0" dirty="0">
                <a:solidFill>
                  <a:srgbClr val="000000"/>
                </a:solidFill>
                <a:hlinkClick r:id="rId7"/>
              </a:rPr>
              <a:t>http://www.tiaonline.org/</a:t>
            </a:r>
            <a:endParaRPr lang="en-US" sz="1200" b="0" dirty="0">
              <a:solidFill>
                <a:srgbClr val="000000"/>
              </a:solidFill>
            </a:endParaRPr>
          </a:p>
          <a:p>
            <a:pPr marL="171450" lvl="1" indent="-171450">
              <a:lnSpc>
                <a:spcPct val="100000"/>
              </a:lnSpc>
              <a:spcBef>
                <a:spcPts val="900"/>
              </a:spcBef>
              <a:buFont typeface="Arial"/>
              <a:buChar char="•"/>
            </a:pPr>
            <a:r>
              <a:rPr lang="en-US" sz="1200" b="0" dirty="0">
                <a:solidFill>
                  <a:srgbClr val="000000"/>
                </a:solidFill>
              </a:rPr>
              <a:t>[TIA-422] TIA-422-B (was RS-422), Electrical Characteristics of Balanced Voltage Digital Interface Circuits; May 1994; http://www.tiaonline.org </a:t>
            </a:r>
          </a:p>
          <a:p>
            <a:pPr marL="171450" lvl="1" indent="-171450">
              <a:lnSpc>
                <a:spcPct val="100000"/>
              </a:lnSpc>
              <a:spcBef>
                <a:spcPts val="900"/>
              </a:spcBef>
              <a:buFont typeface="Arial"/>
              <a:buChar char="•"/>
            </a:pPr>
            <a:r>
              <a:rPr lang="en-US" sz="1200" b="0" dirty="0">
                <a:solidFill>
                  <a:srgbClr val="000000"/>
                </a:solidFill>
              </a:rPr>
              <a:t>[TIA-485] TIA-485-A (was RS-485), Electrical Characteristics of Generators and Receivers for Use in Balanced Digital Multipoint Systems; March 1998; http://www.tiaonline.org </a:t>
            </a:r>
          </a:p>
          <a:p>
            <a:pPr marL="171450" lvl="1" indent="-171450">
              <a:lnSpc>
                <a:spcPct val="100000"/>
              </a:lnSpc>
              <a:spcBef>
                <a:spcPts val="900"/>
              </a:spcBef>
              <a:buFont typeface="Arial"/>
              <a:buChar char="•"/>
            </a:pPr>
            <a:r>
              <a:rPr lang="en-US" sz="1200" b="0" dirty="0">
                <a:solidFill>
                  <a:srgbClr val="000000"/>
                </a:solidFill>
              </a:rPr>
              <a:t>[TIA-644] TIA-644-A (Feb 2001), Electrical Characteristics of Low Voltage Differential Signaling (LVDS) Interface Circuits; http://www.tiaonline.org/</a:t>
            </a:r>
          </a:p>
          <a:p>
            <a:pPr marL="171450" lvl="1" indent="-171450">
              <a:lnSpc>
                <a:spcPct val="100000"/>
              </a:lnSpc>
              <a:spcBef>
                <a:spcPts val="900"/>
              </a:spcBef>
              <a:buFont typeface="Arial"/>
              <a:buChar char="•"/>
            </a:pPr>
            <a:r>
              <a:rPr lang="en-US" sz="1200" b="0" dirty="0">
                <a:solidFill>
                  <a:srgbClr val="000000"/>
                </a:solidFill>
              </a:rPr>
              <a:t>[TIA-899] TIA-899 (March 2002), Electrical Characteristics of Multipoint-Low-Voltage Differential Signaling (M-LVDS) Interface Circuits for Multipoint Data Interchange; http://www.tiaonline.org/</a:t>
            </a:r>
          </a:p>
          <a:p>
            <a:pPr marL="171450" lvl="1" indent="-171450">
              <a:lnSpc>
                <a:spcPct val="100000"/>
              </a:lnSpc>
              <a:spcBef>
                <a:spcPts val="900"/>
              </a:spcBef>
              <a:buFont typeface="Arial"/>
              <a:buChar char="•"/>
            </a:pPr>
            <a:r>
              <a:rPr lang="en-US" sz="1200" b="0" dirty="0">
                <a:solidFill>
                  <a:srgbClr val="000000"/>
                </a:solidFill>
              </a:rPr>
              <a:t>[VXI]  VMEbus Extensions for Instrumentation VXI bus System Specification VXI-1; Rev 4.0; May 27, 2010; </a:t>
            </a:r>
            <a:r>
              <a:rPr lang="en-US" sz="1200" b="0" dirty="0">
                <a:solidFill>
                  <a:srgbClr val="000000"/>
                </a:solidFill>
                <a:hlinkClick r:id="rId8"/>
              </a:rPr>
              <a:t>http://www.vxibus.org/</a:t>
            </a:r>
            <a:r>
              <a:rPr lang="en-US" sz="1200" b="0" dirty="0">
                <a:solidFill>
                  <a:srgbClr val="000000"/>
                </a:solidFill>
              </a:rPr>
              <a:t> </a:t>
            </a:r>
          </a:p>
          <a:p>
            <a:pPr marL="171450" lvl="1" indent="-171450">
              <a:lnSpc>
                <a:spcPct val="100000"/>
              </a:lnSpc>
              <a:spcBef>
                <a:spcPts val="900"/>
              </a:spcBef>
              <a:buFont typeface="Arial"/>
              <a:buChar char="•"/>
            </a:pPr>
            <a:r>
              <a:rPr lang="en-US" sz="1200" b="0" dirty="0">
                <a:solidFill>
                  <a:srgbClr val="000000"/>
                </a:solidFill>
              </a:rPr>
              <a:t>[µTCA]  MicroTCA® Enhancements for Rear I/O and Precision Timing; PICMG Specification MTCA.4; August 22, 2011; </a:t>
            </a:r>
            <a:r>
              <a:rPr lang="en-US" sz="1200" b="0" dirty="0">
                <a:solidFill>
                  <a:srgbClr val="000000"/>
                </a:solidFill>
                <a:hlinkClick r:id="rId9"/>
              </a:rPr>
              <a:t>http://www.picmg.org/</a:t>
            </a:r>
            <a:endParaRPr lang="en-US" sz="1200" b="0" dirty="0">
              <a:solidFill>
                <a:srgbClr val="000000"/>
              </a:solidFill>
            </a:endParaRPr>
          </a:p>
        </p:txBody>
      </p:sp>
    </p:spTree>
    <p:extLst>
      <p:ext uri="{BB962C8B-B14F-4D97-AF65-F5344CB8AC3E}">
        <p14:creationId xmlns:p14="http://schemas.microsoft.com/office/powerpoint/2010/main" val="3863145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a:t>Connectors – VME &amp; VME64</a:t>
            </a:r>
          </a:p>
        </p:txBody>
      </p:sp>
      <p:sp>
        <p:nvSpPr>
          <p:cNvPr id="3" name="Content Placeholder 2"/>
          <p:cNvSpPr>
            <a:spLocks noGrp="1"/>
          </p:cNvSpPr>
          <p:nvPr>
            <p:ph idx="1"/>
          </p:nvPr>
        </p:nvSpPr>
        <p:spPr>
          <a:xfrm>
            <a:off x="507868" y="1289304"/>
            <a:ext cx="6500707" cy="4828032"/>
          </a:xfrm>
        </p:spPr>
        <p:txBody>
          <a:bodyPr/>
          <a:lstStyle/>
          <a:p>
            <a:pPr>
              <a:lnSpc>
                <a:spcPct val="100000"/>
              </a:lnSpc>
            </a:pPr>
            <a:r>
              <a:rPr lang="en-US" sz="1800" dirty="0"/>
              <a:t>Original VME “DIN” 96 pin connector</a:t>
            </a:r>
          </a:p>
          <a:p>
            <a:pPr lvl="1">
              <a:lnSpc>
                <a:spcPct val="100000"/>
              </a:lnSpc>
            </a:pPr>
            <a:r>
              <a:rPr lang="en-US" sz="1600" dirty="0"/>
              <a:t>Supports both 32 and 64-bit address and data transfers</a:t>
            </a:r>
          </a:p>
          <a:p>
            <a:pPr>
              <a:lnSpc>
                <a:spcPct val="100000"/>
              </a:lnSpc>
              <a:spcBef>
                <a:spcPts val="7500"/>
              </a:spcBef>
            </a:pPr>
            <a:r>
              <a:rPr lang="en-US" sz="1800" dirty="0"/>
              <a:t>Enhanced VME 160 Pin Connector</a:t>
            </a:r>
          </a:p>
          <a:p>
            <a:pPr lvl="1">
              <a:lnSpc>
                <a:spcPct val="100000"/>
              </a:lnSpc>
            </a:pPr>
            <a:r>
              <a:rPr lang="en-US" sz="1600" dirty="0"/>
              <a:t>Interoperable with 96 pin connector</a:t>
            </a:r>
          </a:p>
          <a:p>
            <a:pPr lvl="1">
              <a:lnSpc>
                <a:spcPct val="100000"/>
              </a:lnSpc>
            </a:pPr>
            <a:r>
              <a:rPr lang="en-US" sz="1600" dirty="0"/>
              <a:t>ANSI/VITA 1-1994 left the additional pins as ground and reserved</a:t>
            </a:r>
          </a:p>
          <a:p>
            <a:pPr lvl="1">
              <a:lnSpc>
                <a:spcPct val="100000"/>
              </a:lnSpc>
            </a:pPr>
            <a:r>
              <a:rPr lang="en-US" sz="1600" dirty="0"/>
              <a:t>ANSI/VITA 1.1-1997 VME64 Extensions assigned the additional pins for additional power, some management functions, User Defined, and a few reserved</a:t>
            </a:r>
          </a:p>
          <a:p>
            <a:pPr lvl="2">
              <a:lnSpc>
                <a:spcPct val="100000"/>
              </a:lnSpc>
              <a:spcBef>
                <a:spcPts val="100"/>
              </a:spcBef>
            </a:pPr>
            <a:r>
              <a:rPr lang="en-US" sz="1400" b="0" dirty="0"/>
              <a:t>Among power pins, 3.3V added</a:t>
            </a:r>
          </a:p>
          <a:p>
            <a:pPr lvl="2">
              <a:lnSpc>
                <a:spcPct val="100000"/>
              </a:lnSpc>
              <a:spcBef>
                <a:spcPts val="100"/>
              </a:spcBef>
            </a:pPr>
            <a:r>
              <a:rPr lang="en-US" sz="1400" b="0" dirty="0"/>
              <a:t>The user defined pins were used for I/O and secondary buses such as RACE++ </a:t>
            </a:r>
          </a:p>
          <a:p>
            <a:pPr>
              <a:lnSpc>
                <a:spcPct val="100000"/>
              </a:lnSpc>
            </a:pPr>
            <a:endParaRPr lang="en-US" dirty="0"/>
          </a:p>
        </p:txBody>
      </p:sp>
      <p:pic>
        <p:nvPicPr>
          <p:cNvPr id="5" name="Picture 4"/>
          <p:cNvPicPr>
            <a:picLocks noChangeAspect="1"/>
          </p:cNvPicPr>
          <p:nvPr/>
        </p:nvPicPr>
        <p:blipFill rotWithShape="1">
          <a:blip r:embed="rId3"/>
          <a:srcRect l="7428" t="10491" r="7822" b="9197"/>
          <a:stretch/>
        </p:blipFill>
        <p:spPr>
          <a:xfrm>
            <a:off x="7263678" y="4114800"/>
            <a:ext cx="4842857" cy="2141654"/>
          </a:xfrm>
          <a:prstGeom prst="rect">
            <a:avLst/>
          </a:prstGeom>
        </p:spPr>
      </p:pic>
      <p:pic>
        <p:nvPicPr>
          <p:cNvPr id="9" name="Picture 8"/>
          <p:cNvPicPr>
            <a:picLocks noChangeAspect="1"/>
          </p:cNvPicPr>
          <p:nvPr/>
        </p:nvPicPr>
        <p:blipFill>
          <a:blip r:embed="rId4"/>
          <a:stretch>
            <a:fillRect/>
          </a:stretch>
        </p:blipFill>
        <p:spPr>
          <a:xfrm>
            <a:off x="8731508" y="1600200"/>
            <a:ext cx="2605079" cy="1739048"/>
          </a:xfrm>
          <a:prstGeom prst="rect">
            <a:avLst/>
          </a:prstGeom>
        </p:spPr>
      </p:pic>
      <p:sp>
        <p:nvSpPr>
          <p:cNvPr id="10" name="Rectangle 9">
            <a:hlinkClick r:id="rId5"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cxnSp>
        <p:nvCxnSpPr>
          <p:cNvPr id="6" name="Straight Connector 5"/>
          <p:cNvCxnSpPr/>
          <p:nvPr/>
        </p:nvCxnSpPr>
        <p:spPr bwMode="auto">
          <a:xfrm>
            <a:off x="7818759" y="6106341"/>
            <a:ext cx="172675" cy="316230"/>
          </a:xfrm>
          <a:prstGeom prst="line">
            <a:avLst/>
          </a:prstGeom>
          <a:solidFill>
            <a:schemeClr val="accent1"/>
          </a:solidFill>
          <a:ln w="19050" cap="rnd" cmpd="sng" algn="ctr">
            <a:solidFill>
              <a:schemeClr val="tx1"/>
            </a:solidFill>
            <a:prstDash val="solid"/>
            <a:round/>
            <a:headEnd type="none" w="sm" len="sm"/>
            <a:tailEnd type="none" w="sm" len="sm"/>
          </a:ln>
          <a:effectLst/>
        </p:spPr>
      </p:cxnSp>
      <p:cxnSp>
        <p:nvCxnSpPr>
          <p:cNvPr id="13" name="Straight Connector 12"/>
          <p:cNvCxnSpPr/>
          <p:nvPr/>
        </p:nvCxnSpPr>
        <p:spPr bwMode="auto">
          <a:xfrm>
            <a:off x="11776246" y="5185627"/>
            <a:ext cx="172675" cy="316230"/>
          </a:xfrm>
          <a:prstGeom prst="line">
            <a:avLst/>
          </a:prstGeom>
          <a:solidFill>
            <a:schemeClr val="accent1"/>
          </a:solidFill>
          <a:ln w="19050" cap="rnd" cmpd="sng" algn="ctr">
            <a:solidFill>
              <a:schemeClr val="tx1"/>
            </a:solidFill>
            <a:prstDash val="solid"/>
            <a:round/>
            <a:headEnd type="none" w="sm" len="sm"/>
            <a:tailEnd type="none" w="sm" len="sm"/>
          </a:ln>
          <a:effectLst/>
        </p:spPr>
      </p:cxnSp>
      <p:cxnSp>
        <p:nvCxnSpPr>
          <p:cNvPr id="15" name="Straight Connector 14"/>
          <p:cNvCxnSpPr/>
          <p:nvPr/>
        </p:nvCxnSpPr>
        <p:spPr bwMode="auto">
          <a:xfrm flipV="1">
            <a:off x="7923212" y="5343742"/>
            <a:ext cx="3939371" cy="912713"/>
          </a:xfrm>
          <a:prstGeom prst="line">
            <a:avLst/>
          </a:prstGeom>
          <a:solidFill>
            <a:schemeClr val="accent1"/>
          </a:solidFill>
          <a:ln w="19050" cap="rnd" cmpd="sng" algn="ctr">
            <a:solidFill>
              <a:schemeClr val="tx1"/>
            </a:solidFill>
            <a:prstDash val="solid"/>
            <a:round/>
            <a:headEnd type="stealth" w="med" len="med"/>
            <a:tailEnd type="stealth" w="med" len="med"/>
          </a:ln>
          <a:effectLst/>
        </p:spPr>
      </p:cxnSp>
      <p:sp>
        <p:nvSpPr>
          <p:cNvPr id="19" name="TextBox 18"/>
          <p:cNvSpPr txBox="1"/>
          <p:nvPr/>
        </p:nvSpPr>
        <p:spPr>
          <a:xfrm rot="20777057">
            <a:off x="9073485" y="5621665"/>
            <a:ext cx="1796480" cy="276999"/>
          </a:xfrm>
          <a:prstGeom prst="rect">
            <a:avLst/>
          </a:prstGeom>
          <a:solidFill>
            <a:schemeClr val="bg1"/>
          </a:solidFill>
        </p:spPr>
        <p:txBody>
          <a:bodyPr wrap="square" rtlCol="0">
            <a:spAutoFit/>
          </a:bodyPr>
          <a:lstStyle/>
          <a:p>
            <a:pPr algn="ctr"/>
            <a:r>
              <a:rPr lang="en-US" sz="1200" b="1" dirty="0"/>
              <a:t>3.10” (78.7 mm)</a:t>
            </a:r>
          </a:p>
        </p:txBody>
      </p:sp>
      <p:sp>
        <p:nvSpPr>
          <p:cNvPr id="17" name="Freeform 16"/>
          <p:cNvSpPr/>
          <p:nvPr/>
        </p:nvSpPr>
        <p:spPr bwMode="auto">
          <a:xfrm>
            <a:off x="4732774" y="3043847"/>
            <a:ext cx="4677507" cy="1604353"/>
          </a:xfrm>
          <a:custGeom>
            <a:avLst/>
            <a:gdLst>
              <a:gd name="connsiteX0" fmla="*/ 0 w 4677507"/>
              <a:gd name="connsiteY0" fmla="*/ 62091 h 1564320"/>
              <a:gd name="connsiteX1" fmla="*/ 3200400 w 4677507"/>
              <a:gd name="connsiteY1" fmla="*/ 177647 h 1564320"/>
              <a:gd name="connsiteX2" fmla="*/ 4677507 w 4677507"/>
              <a:gd name="connsiteY2" fmla="*/ 1564320 h 1564320"/>
              <a:gd name="connsiteX3" fmla="*/ 4677507 w 4677507"/>
              <a:gd name="connsiteY3" fmla="*/ 1564320 h 1564320"/>
              <a:gd name="connsiteX0" fmla="*/ 0 w 4677507"/>
              <a:gd name="connsiteY0" fmla="*/ 17756 h 1519985"/>
              <a:gd name="connsiteX1" fmla="*/ 3200400 w 4677507"/>
              <a:gd name="connsiteY1" fmla="*/ 133312 h 1519985"/>
              <a:gd name="connsiteX2" fmla="*/ 4677507 w 4677507"/>
              <a:gd name="connsiteY2" fmla="*/ 1519985 h 1519985"/>
              <a:gd name="connsiteX3" fmla="*/ 4677507 w 4677507"/>
              <a:gd name="connsiteY3" fmla="*/ 1519985 h 1519985"/>
              <a:gd name="connsiteX0" fmla="*/ 0 w 4677507"/>
              <a:gd name="connsiteY0" fmla="*/ 0 h 1502229"/>
              <a:gd name="connsiteX1" fmla="*/ 3331029 w 4677507"/>
              <a:gd name="connsiteY1" fmla="*/ 341366 h 1502229"/>
              <a:gd name="connsiteX2" fmla="*/ 4677507 w 4677507"/>
              <a:gd name="connsiteY2" fmla="*/ 1502229 h 1502229"/>
              <a:gd name="connsiteX3" fmla="*/ 4677507 w 4677507"/>
              <a:gd name="connsiteY3" fmla="*/ 1502229 h 1502229"/>
              <a:gd name="connsiteX0" fmla="*/ 0 w 4677507"/>
              <a:gd name="connsiteY0" fmla="*/ 0 h 1502229"/>
              <a:gd name="connsiteX1" fmla="*/ 3331029 w 4677507"/>
              <a:gd name="connsiteY1" fmla="*/ 341366 h 1502229"/>
              <a:gd name="connsiteX2" fmla="*/ 4677507 w 4677507"/>
              <a:gd name="connsiteY2" fmla="*/ 1502229 h 1502229"/>
              <a:gd name="connsiteX3" fmla="*/ 4677507 w 4677507"/>
              <a:gd name="connsiteY3" fmla="*/ 1502229 h 1502229"/>
              <a:gd name="connsiteX0" fmla="*/ 0 w 4677507"/>
              <a:gd name="connsiteY0" fmla="*/ 0 h 1502229"/>
              <a:gd name="connsiteX1" fmla="*/ 3341077 w 4677507"/>
              <a:gd name="connsiteY1" fmla="*/ 294322 h 1502229"/>
              <a:gd name="connsiteX2" fmla="*/ 4677507 w 4677507"/>
              <a:gd name="connsiteY2" fmla="*/ 1502229 h 1502229"/>
              <a:gd name="connsiteX3" fmla="*/ 4677507 w 4677507"/>
              <a:gd name="connsiteY3" fmla="*/ 1502229 h 1502229"/>
              <a:gd name="connsiteX0" fmla="*/ 0 w 4677507"/>
              <a:gd name="connsiteY0" fmla="*/ 0 h 1502229"/>
              <a:gd name="connsiteX1" fmla="*/ 3341077 w 4677507"/>
              <a:gd name="connsiteY1" fmla="*/ 294322 h 1502229"/>
              <a:gd name="connsiteX2" fmla="*/ 4677507 w 4677507"/>
              <a:gd name="connsiteY2" fmla="*/ 1502229 h 1502229"/>
              <a:gd name="connsiteX3" fmla="*/ 4677507 w 4677507"/>
              <a:gd name="connsiteY3" fmla="*/ 1502229 h 1502229"/>
              <a:gd name="connsiteX0" fmla="*/ 0 w 4677507"/>
              <a:gd name="connsiteY0" fmla="*/ 0 h 1502229"/>
              <a:gd name="connsiteX1" fmla="*/ 3341077 w 4677507"/>
              <a:gd name="connsiteY1" fmla="*/ 294322 h 1502229"/>
              <a:gd name="connsiteX2" fmla="*/ 4677507 w 4677507"/>
              <a:gd name="connsiteY2" fmla="*/ 1502229 h 1502229"/>
              <a:gd name="connsiteX3" fmla="*/ 4677507 w 4677507"/>
              <a:gd name="connsiteY3" fmla="*/ 1502229 h 1502229"/>
              <a:gd name="connsiteX0" fmla="*/ 0 w 4677507"/>
              <a:gd name="connsiteY0" fmla="*/ 0 h 1502229"/>
              <a:gd name="connsiteX1" fmla="*/ 3341077 w 4677507"/>
              <a:gd name="connsiteY1" fmla="*/ 294322 h 1502229"/>
              <a:gd name="connsiteX2" fmla="*/ 4677507 w 4677507"/>
              <a:gd name="connsiteY2" fmla="*/ 1502229 h 1502229"/>
              <a:gd name="connsiteX3" fmla="*/ 4677507 w 4677507"/>
              <a:gd name="connsiteY3" fmla="*/ 1502229 h 1502229"/>
              <a:gd name="connsiteX0" fmla="*/ 0 w 4677507"/>
              <a:gd name="connsiteY0" fmla="*/ 0 h 1502229"/>
              <a:gd name="connsiteX1" fmla="*/ 3341077 w 4677507"/>
              <a:gd name="connsiteY1" fmla="*/ 294322 h 1502229"/>
              <a:gd name="connsiteX2" fmla="*/ 4677507 w 4677507"/>
              <a:gd name="connsiteY2" fmla="*/ 1502229 h 1502229"/>
              <a:gd name="connsiteX3" fmla="*/ 4677507 w 4677507"/>
              <a:gd name="connsiteY3" fmla="*/ 1502229 h 1502229"/>
              <a:gd name="connsiteX0" fmla="*/ 0 w 4677507"/>
              <a:gd name="connsiteY0" fmla="*/ 0 h 1502229"/>
              <a:gd name="connsiteX1" fmla="*/ 3341077 w 4677507"/>
              <a:gd name="connsiteY1" fmla="*/ 294322 h 1502229"/>
              <a:gd name="connsiteX2" fmla="*/ 4677507 w 4677507"/>
              <a:gd name="connsiteY2" fmla="*/ 1502229 h 1502229"/>
              <a:gd name="connsiteX3" fmla="*/ 4677507 w 4677507"/>
              <a:gd name="connsiteY3" fmla="*/ 1502229 h 1502229"/>
              <a:gd name="connsiteX0" fmla="*/ 0 w 4677507"/>
              <a:gd name="connsiteY0" fmla="*/ 0 h 1502229"/>
              <a:gd name="connsiteX1" fmla="*/ 3341077 w 4677507"/>
              <a:gd name="connsiteY1" fmla="*/ 294322 h 1502229"/>
              <a:gd name="connsiteX2" fmla="*/ 4677507 w 4677507"/>
              <a:gd name="connsiteY2" fmla="*/ 1502229 h 1502229"/>
              <a:gd name="connsiteX3" fmla="*/ 4677507 w 4677507"/>
              <a:gd name="connsiteY3" fmla="*/ 1502229 h 1502229"/>
              <a:gd name="connsiteX0" fmla="*/ 0 w 4677507"/>
              <a:gd name="connsiteY0" fmla="*/ 0 h 1502229"/>
              <a:gd name="connsiteX1" fmla="*/ 4677507 w 4677507"/>
              <a:gd name="connsiteY1" fmla="*/ 1502229 h 1502229"/>
              <a:gd name="connsiteX2" fmla="*/ 4677507 w 4677507"/>
              <a:gd name="connsiteY2" fmla="*/ 1502229 h 1502229"/>
              <a:gd name="connsiteX0" fmla="*/ 0 w 4677507"/>
              <a:gd name="connsiteY0" fmla="*/ 0 h 1502229"/>
              <a:gd name="connsiteX1" fmla="*/ 4677507 w 4677507"/>
              <a:gd name="connsiteY1" fmla="*/ 1502229 h 1502229"/>
              <a:gd name="connsiteX2" fmla="*/ 4677507 w 4677507"/>
              <a:gd name="connsiteY2" fmla="*/ 1502229 h 1502229"/>
              <a:gd name="connsiteX0" fmla="*/ 0 w 4677507"/>
              <a:gd name="connsiteY0" fmla="*/ 0 h 1502229"/>
              <a:gd name="connsiteX1" fmla="*/ 4677507 w 4677507"/>
              <a:gd name="connsiteY1" fmla="*/ 1502229 h 1502229"/>
              <a:gd name="connsiteX2" fmla="*/ 4677507 w 4677507"/>
              <a:gd name="connsiteY2" fmla="*/ 1502229 h 1502229"/>
              <a:gd name="connsiteX0" fmla="*/ 0 w 4677507"/>
              <a:gd name="connsiteY0" fmla="*/ 0 h 1502229"/>
              <a:gd name="connsiteX1" fmla="*/ 4677507 w 4677507"/>
              <a:gd name="connsiteY1" fmla="*/ 1502229 h 1502229"/>
              <a:gd name="connsiteX2" fmla="*/ 4677507 w 4677507"/>
              <a:gd name="connsiteY2" fmla="*/ 1502229 h 1502229"/>
            </a:gdLst>
            <a:ahLst/>
            <a:cxnLst>
              <a:cxn ang="0">
                <a:pos x="connsiteX0" y="connsiteY0"/>
              </a:cxn>
              <a:cxn ang="0">
                <a:pos x="connsiteX1" y="connsiteY1"/>
              </a:cxn>
              <a:cxn ang="0">
                <a:pos x="connsiteX2" y="connsiteY2"/>
              </a:cxn>
            </a:cxnLst>
            <a:rect l="l" t="t" r="r" b="b"/>
            <a:pathLst>
              <a:path w="4677507" h="1502229">
                <a:moveTo>
                  <a:pt x="0" y="0"/>
                </a:moveTo>
                <a:cubicBezTo>
                  <a:pt x="2508738" y="209072"/>
                  <a:pt x="4449744" y="51204"/>
                  <a:pt x="4677507" y="1502229"/>
                </a:cubicBezTo>
                <a:lnTo>
                  <a:pt x="4677507" y="1502229"/>
                </a:lnTo>
              </a:path>
            </a:pathLst>
          </a:custGeom>
          <a:noFill/>
          <a:ln w="31750" cap="flat" cmpd="sng" algn="ctr">
            <a:solidFill>
              <a:schemeClr val="tx1"/>
            </a:solidFill>
            <a:prstDash val="solid"/>
            <a:round/>
            <a:headEnd type="none" w="med" len="med"/>
            <a:tailEnd type="stealth" w="med" len="med"/>
          </a:ln>
          <a:effectLst/>
        </p:spPr>
        <p:txBody>
          <a:bodyPr rtlCol="0" anchor="ctr"/>
          <a:lstStyle/>
          <a:p>
            <a:pPr algn="ctr"/>
            <a:endParaRPr lang="en-US" dirty="0"/>
          </a:p>
        </p:txBody>
      </p:sp>
      <p:sp>
        <p:nvSpPr>
          <p:cNvPr id="20" name="Freeform 19"/>
          <p:cNvSpPr/>
          <p:nvPr/>
        </p:nvSpPr>
        <p:spPr bwMode="auto">
          <a:xfrm>
            <a:off x="4888612" y="1504808"/>
            <a:ext cx="4772966" cy="343285"/>
          </a:xfrm>
          <a:custGeom>
            <a:avLst/>
            <a:gdLst>
              <a:gd name="connsiteX0" fmla="*/ 0 w 4677507"/>
              <a:gd name="connsiteY0" fmla="*/ 62091 h 1564320"/>
              <a:gd name="connsiteX1" fmla="*/ 3200400 w 4677507"/>
              <a:gd name="connsiteY1" fmla="*/ 177647 h 1564320"/>
              <a:gd name="connsiteX2" fmla="*/ 4677507 w 4677507"/>
              <a:gd name="connsiteY2" fmla="*/ 1564320 h 1564320"/>
              <a:gd name="connsiteX3" fmla="*/ 4677507 w 4677507"/>
              <a:gd name="connsiteY3" fmla="*/ 1564320 h 1564320"/>
              <a:gd name="connsiteX0" fmla="*/ 0 w 4677507"/>
              <a:gd name="connsiteY0" fmla="*/ 17756 h 1519985"/>
              <a:gd name="connsiteX1" fmla="*/ 3200400 w 4677507"/>
              <a:gd name="connsiteY1" fmla="*/ 133312 h 1519985"/>
              <a:gd name="connsiteX2" fmla="*/ 4677507 w 4677507"/>
              <a:gd name="connsiteY2" fmla="*/ 1519985 h 1519985"/>
              <a:gd name="connsiteX3" fmla="*/ 4677507 w 4677507"/>
              <a:gd name="connsiteY3" fmla="*/ 1519985 h 1519985"/>
              <a:gd name="connsiteX0" fmla="*/ 0 w 4677507"/>
              <a:gd name="connsiteY0" fmla="*/ 0 h 1502229"/>
              <a:gd name="connsiteX1" fmla="*/ 3331029 w 4677507"/>
              <a:gd name="connsiteY1" fmla="*/ 341366 h 1502229"/>
              <a:gd name="connsiteX2" fmla="*/ 4677507 w 4677507"/>
              <a:gd name="connsiteY2" fmla="*/ 1502229 h 1502229"/>
              <a:gd name="connsiteX3" fmla="*/ 4677507 w 4677507"/>
              <a:gd name="connsiteY3" fmla="*/ 1502229 h 1502229"/>
              <a:gd name="connsiteX0" fmla="*/ 0 w 4677507"/>
              <a:gd name="connsiteY0" fmla="*/ 0 h 1502229"/>
              <a:gd name="connsiteX1" fmla="*/ 3331029 w 4677507"/>
              <a:gd name="connsiteY1" fmla="*/ 341366 h 1502229"/>
              <a:gd name="connsiteX2" fmla="*/ 4677507 w 4677507"/>
              <a:gd name="connsiteY2" fmla="*/ 1502229 h 1502229"/>
              <a:gd name="connsiteX3" fmla="*/ 4677507 w 4677507"/>
              <a:gd name="connsiteY3" fmla="*/ 1502229 h 1502229"/>
              <a:gd name="connsiteX0" fmla="*/ 0 w 4677507"/>
              <a:gd name="connsiteY0" fmla="*/ 0 h 1502229"/>
              <a:gd name="connsiteX1" fmla="*/ 3341077 w 4677507"/>
              <a:gd name="connsiteY1" fmla="*/ 294322 h 1502229"/>
              <a:gd name="connsiteX2" fmla="*/ 4677507 w 4677507"/>
              <a:gd name="connsiteY2" fmla="*/ 1502229 h 1502229"/>
              <a:gd name="connsiteX3" fmla="*/ 4677507 w 4677507"/>
              <a:gd name="connsiteY3" fmla="*/ 1502229 h 1502229"/>
              <a:gd name="connsiteX0" fmla="*/ 0 w 4677507"/>
              <a:gd name="connsiteY0" fmla="*/ 0 h 1502229"/>
              <a:gd name="connsiteX1" fmla="*/ 3341077 w 4677507"/>
              <a:gd name="connsiteY1" fmla="*/ 294322 h 1502229"/>
              <a:gd name="connsiteX2" fmla="*/ 4677507 w 4677507"/>
              <a:gd name="connsiteY2" fmla="*/ 1502229 h 1502229"/>
              <a:gd name="connsiteX3" fmla="*/ 4677507 w 4677507"/>
              <a:gd name="connsiteY3" fmla="*/ 1502229 h 1502229"/>
              <a:gd name="connsiteX0" fmla="*/ 0 w 4677507"/>
              <a:gd name="connsiteY0" fmla="*/ 0 h 1502229"/>
              <a:gd name="connsiteX1" fmla="*/ 3341077 w 4677507"/>
              <a:gd name="connsiteY1" fmla="*/ 294322 h 1502229"/>
              <a:gd name="connsiteX2" fmla="*/ 4677507 w 4677507"/>
              <a:gd name="connsiteY2" fmla="*/ 1502229 h 1502229"/>
              <a:gd name="connsiteX3" fmla="*/ 4677507 w 4677507"/>
              <a:gd name="connsiteY3" fmla="*/ 1502229 h 1502229"/>
              <a:gd name="connsiteX0" fmla="*/ 0 w 4677507"/>
              <a:gd name="connsiteY0" fmla="*/ 0 h 1502229"/>
              <a:gd name="connsiteX1" fmla="*/ 3341077 w 4677507"/>
              <a:gd name="connsiteY1" fmla="*/ 294322 h 1502229"/>
              <a:gd name="connsiteX2" fmla="*/ 4677507 w 4677507"/>
              <a:gd name="connsiteY2" fmla="*/ 1502229 h 1502229"/>
              <a:gd name="connsiteX3" fmla="*/ 4677507 w 4677507"/>
              <a:gd name="connsiteY3" fmla="*/ 1502229 h 1502229"/>
              <a:gd name="connsiteX0" fmla="*/ 0 w 4677507"/>
              <a:gd name="connsiteY0" fmla="*/ 0 h 1502229"/>
              <a:gd name="connsiteX1" fmla="*/ 3341077 w 4677507"/>
              <a:gd name="connsiteY1" fmla="*/ 294322 h 1502229"/>
              <a:gd name="connsiteX2" fmla="*/ 4677507 w 4677507"/>
              <a:gd name="connsiteY2" fmla="*/ 1502229 h 1502229"/>
              <a:gd name="connsiteX3" fmla="*/ 4677507 w 4677507"/>
              <a:gd name="connsiteY3" fmla="*/ 1502229 h 1502229"/>
              <a:gd name="connsiteX0" fmla="*/ 0 w 4677507"/>
              <a:gd name="connsiteY0" fmla="*/ 0 h 1502229"/>
              <a:gd name="connsiteX1" fmla="*/ 3341077 w 4677507"/>
              <a:gd name="connsiteY1" fmla="*/ 294322 h 1502229"/>
              <a:gd name="connsiteX2" fmla="*/ 4677507 w 4677507"/>
              <a:gd name="connsiteY2" fmla="*/ 1502229 h 1502229"/>
              <a:gd name="connsiteX3" fmla="*/ 4677507 w 4677507"/>
              <a:gd name="connsiteY3" fmla="*/ 1502229 h 1502229"/>
              <a:gd name="connsiteX0" fmla="*/ 0 w 4677507"/>
              <a:gd name="connsiteY0" fmla="*/ 0 h 1502229"/>
              <a:gd name="connsiteX1" fmla="*/ 3341077 w 4677507"/>
              <a:gd name="connsiteY1" fmla="*/ 294322 h 1502229"/>
              <a:gd name="connsiteX2" fmla="*/ 4677507 w 4677507"/>
              <a:gd name="connsiteY2" fmla="*/ 1502229 h 1502229"/>
              <a:gd name="connsiteX3" fmla="*/ 4677507 w 4677507"/>
              <a:gd name="connsiteY3" fmla="*/ 1502229 h 1502229"/>
              <a:gd name="connsiteX0" fmla="*/ 0 w 4677507"/>
              <a:gd name="connsiteY0" fmla="*/ 0 h 1502229"/>
              <a:gd name="connsiteX1" fmla="*/ 4677507 w 4677507"/>
              <a:gd name="connsiteY1" fmla="*/ 1502229 h 1502229"/>
              <a:gd name="connsiteX2" fmla="*/ 4677507 w 4677507"/>
              <a:gd name="connsiteY2" fmla="*/ 1502229 h 1502229"/>
              <a:gd name="connsiteX0" fmla="*/ 0 w 4677507"/>
              <a:gd name="connsiteY0" fmla="*/ 0 h 1502229"/>
              <a:gd name="connsiteX1" fmla="*/ 4677507 w 4677507"/>
              <a:gd name="connsiteY1" fmla="*/ 1502229 h 1502229"/>
              <a:gd name="connsiteX2" fmla="*/ 4677507 w 4677507"/>
              <a:gd name="connsiteY2" fmla="*/ 1502229 h 1502229"/>
              <a:gd name="connsiteX0" fmla="*/ 0 w 4677507"/>
              <a:gd name="connsiteY0" fmla="*/ 0 h 1502229"/>
              <a:gd name="connsiteX1" fmla="*/ 4677507 w 4677507"/>
              <a:gd name="connsiteY1" fmla="*/ 1502229 h 1502229"/>
              <a:gd name="connsiteX2" fmla="*/ 4677507 w 4677507"/>
              <a:gd name="connsiteY2" fmla="*/ 1502229 h 1502229"/>
              <a:gd name="connsiteX0" fmla="*/ 0 w 4677507"/>
              <a:gd name="connsiteY0" fmla="*/ 0 h 1502229"/>
              <a:gd name="connsiteX1" fmla="*/ 4677507 w 4677507"/>
              <a:gd name="connsiteY1" fmla="*/ 1502229 h 1502229"/>
              <a:gd name="connsiteX2" fmla="*/ 4677507 w 4677507"/>
              <a:gd name="connsiteY2" fmla="*/ 1502229 h 1502229"/>
              <a:gd name="connsiteX0" fmla="*/ 0 w 5012480"/>
              <a:gd name="connsiteY0" fmla="*/ 0 h 1503562"/>
              <a:gd name="connsiteX1" fmla="*/ 4677507 w 5012480"/>
              <a:gd name="connsiteY1" fmla="*/ 1502229 h 1503562"/>
              <a:gd name="connsiteX2" fmla="*/ 4632290 w 5012480"/>
              <a:gd name="connsiteY2" fmla="*/ 241459 h 1503562"/>
              <a:gd name="connsiteX0" fmla="*/ 0 w 4632290"/>
              <a:gd name="connsiteY0" fmla="*/ 0 h 241459"/>
              <a:gd name="connsiteX1" fmla="*/ 4632290 w 4632290"/>
              <a:gd name="connsiteY1" fmla="*/ 241459 h 241459"/>
              <a:gd name="connsiteX0" fmla="*/ 0 w 4551903"/>
              <a:gd name="connsiteY0" fmla="*/ 0 h 429633"/>
              <a:gd name="connsiteX1" fmla="*/ 4551903 w 4551903"/>
              <a:gd name="connsiteY1" fmla="*/ 429633 h 429633"/>
              <a:gd name="connsiteX0" fmla="*/ 0 w 4551903"/>
              <a:gd name="connsiteY0" fmla="*/ 0 h 429633"/>
              <a:gd name="connsiteX1" fmla="*/ 4551903 w 4551903"/>
              <a:gd name="connsiteY1" fmla="*/ 429633 h 429633"/>
              <a:gd name="connsiteX0" fmla="*/ 0 w 4551903"/>
              <a:gd name="connsiteY0" fmla="*/ 0 h 429633"/>
              <a:gd name="connsiteX1" fmla="*/ 4551903 w 4551903"/>
              <a:gd name="connsiteY1" fmla="*/ 429633 h 429633"/>
              <a:gd name="connsiteX0" fmla="*/ 0 w 4788039"/>
              <a:gd name="connsiteY0" fmla="*/ 3449 h 386038"/>
              <a:gd name="connsiteX1" fmla="*/ 4788039 w 4788039"/>
              <a:gd name="connsiteY1" fmla="*/ 386038 h 386038"/>
              <a:gd name="connsiteX0" fmla="*/ 0 w 4788039"/>
              <a:gd name="connsiteY0" fmla="*/ 0 h 382589"/>
              <a:gd name="connsiteX1" fmla="*/ 4788039 w 4788039"/>
              <a:gd name="connsiteY1" fmla="*/ 382589 h 382589"/>
              <a:gd name="connsiteX0" fmla="*/ 0 w 4772966"/>
              <a:gd name="connsiteY0" fmla="*/ 0 h 321433"/>
              <a:gd name="connsiteX1" fmla="*/ 4772966 w 4772966"/>
              <a:gd name="connsiteY1" fmla="*/ 321433 h 321433"/>
            </a:gdLst>
            <a:ahLst/>
            <a:cxnLst>
              <a:cxn ang="0">
                <a:pos x="connsiteX0" y="connsiteY0"/>
              </a:cxn>
              <a:cxn ang="0">
                <a:pos x="connsiteX1" y="connsiteY1"/>
              </a:cxn>
            </a:cxnLst>
            <a:rect l="l" t="t" r="r" b="b"/>
            <a:pathLst>
              <a:path w="4772966" h="321433">
                <a:moveTo>
                  <a:pt x="0" y="0"/>
                </a:moveTo>
                <a:cubicBezTo>
                  <a:pt x="2647740" y="39715"/>
                  <a:pt x="4260501" y="-71108"/>
                  <a:pt x="4772966" y="321433"/>
                </a:cubicBezTo>
              </a:path>
            </a:pathLst>
          </a:custGeom>
          <a:noFill/>
          <a:ln w="31750" cap="flat" cmpd="sng" algn="ctr">
            <a:solidFill>
              <a:schemeClr val="tx1"/>
            </a:solidFill>
            <a:prstDash val="solid"/>
            <a:round/>
            <a:headEnd type="none" w="med" len="med"/>
            <a:tailEnd type="stealth" w="med" len="med"/>
          </a:ln>
          <a:effectLst/>
        </p:spPr>
        <p:txBody>
          <a:bodyPr rtlCol="0" anchor="ctr"/>
          <a:lstStyle/>
          <a:p>
            <a:pPr algn="ctr"/>
            <a:endParaRPr lang="en-US" dirty="0"/>
          </a:p>
        </p:txBody>
      </p:sp>
    </p:spTree>
    <p:extLst>
      <p:ext uri="{BB962C8B-B14F-4D97-AF65-F5344CB8AC3E}">
        <p14:creationId xmlns:p14="http://schemas.microsoft.com/office/powerpoint/2010/main" val="2170497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a:t>The VMEbus (Secondary Buses)</a:t>
            </a:r>
          </a:p>
        </p:txBody>
      </p:sp>
      <p:sp>
        <p:nvSpPr>
          <p:cNvPr id="3" name="Content Placeholder 2"/>
          <p:cNvSpPr>
            <a:spLocks noGrp="1"/>
          </p:cNvSpPr>
          <p:nvPr>
            <p:ph idx="1"/>
          </p:nvPr>
        </p:nvSpPr>
        <p:spPr>
          <a:xfrm>
            <a:off x="431966" y="1289304"/>
            <a:ext cx="6729246" cy="4959096"/>
          </a:xfrm>
        </p:spPr>
        <p:txBody>
          <a:bodyPr/>
          <a:lstStyle/>
          <a:p>
            <a:pPr>
              <a:lnSpc>
                <a:spcPct val="100000"/>
              </a:lnSpc>
              <a:spcBef>
                <a:spcPts val="1800"/>
              </a:spcBef>
            </a:pPr>
            <a:r>
              <a:rPr lang="en-US" sz="1800" dirty="0"/>
              <a:t>Secondary buses - provide additional data transfer capability concurrent with data transfers on the VMEbus</a:t>
            </a:r>
          </a:p>
          <a:p>
            <a:pPr lvl="1">
              <a:lnSpc>
                <a:spcPct val="100000"/>
              </a:lnSpc>
            </a:pPr>
            <a:r>
              <a:rPr lang="en-US" sz="1600" b="0" dirty="0"/>
              <a:t>Took advantage of user defined pins on P2</a:t>
            </a:r>
          </a:p>
          <a:p>
            <a:pPr>
              <a:lnSpc>
                <a:spcPct val="100000"/>
              </a:lnSpc>
              <a:spcBef>
                <a:spcPts val="1800"/>
              </a:spcBef>
            </a:pPr>
            <a:r>
              <a:rPr lang="en-US" sz="1800" dirty="0"/>
              <a:t>Early secondary buses (fabric* in case of RACEway)</a:t>
            </a:r>
          </a:p>
          <a:p>
            <a:pPr lvl="1">
              <a:lnSpc>
                <a:spcPct val="100000"/>
              </a:lnSpc>
            </a:pPr>
            <a:r>
              <a:rPr lang="en-US" sz="1600" b="0" dirty="0"/>
              <a:t>VMX, 24 bit address, 32 bit data, provided extended memory</a:t>
            </a:r>
          </a:p>
          <a:p>
            <a:pPr lvl="1">
              <a:lnSpc>
                <a:spcPct val="100000"/>
              </a:lnSpc>
            </a:pPr>
            <a:r>
              <a:rPr lang="en-US" sz="1600" b="0" dirty="0"/>
              <a:t>MVME32, 32 bit address, 32 bit data, added I/O capability</a:t>
            </a:r>
          </a:p>
          <a:p>
            <a:pPr lvl="1">
              <a:lnSpc>
                <a:spcPct val="100000"/>
              </a:lnSpc>
            </a:pPr>
            <a:r>
              <a:rPr lang="en-US" sz="1600" b="0" dirty="0"/>
              <a:t>VSBbus, combination of VMX and MVME32</a:t>
            </a:r>
          </a:p>
          <a:p>
            <a:pPr lvl="1">
              <a:lnSpc>
                <a:spcPct val="100000"/>
              </a:lnSpc>
            </a:pPr>
            <a:r>
              <a:rPr lang="en-US" sz="1600" b="0" dirty="0"/>
              <a:t>Raceway Interlink, circuit switched, active backplane, standardized as ANSI/VITA 5-1995, RACEway Interlink</a:t>
            </a:r>
          </a:p>
        </p:txBody>
      </p:sp>
      <p:pic>
        <p:nvPicPr>
          <p:cNvPr id="4" name="Picture 3"/>
          <p:cNvPicPr>
            <a:picLocks noChangeAspect="1"/>
          </p:cNvPicPr>
          <p:nvPr/>
        </p:nvPicPr>
        <p:blipFill rotWithShape="1">
          <a:blip r:embed="rId3"/>
          <a:srcRect l="10010" r="8655" b="3888"/>
          <a:stretch/>
        </p:blipFill>
        <p:spPr>
          <a:xfrm>
            <a:off x="7735586" y="1118212"/>
            <a:ext cx="4265525" cy="2980678"/>
          </a:xfrm>
          <a:prstGeom prst="rect">
            <a:avLst/>
          </a:prstGeom>
        </p:spPr>
      </p:pic>
      <p:sp>
        <p:nvSpPr>
          <p:cNvPr id="5" name="TextBox 4"/>
          <p:cNvSpPr txBox="1"/>
          <p:nvPr/>
        </p:nvSpPr>
        <p:spPr>
          <a:xfrm>
            <a:off x="8304212" y="4098890"/>
            <a:ext cx="2844059" cy="304800"/>
          </a:xfrm>
          <a:prstGeom prst="rect">
            <a:avLst/>
          </a:prstGeom>
          <a:noFill/>
        </p:spPr>
        <p:txBody>
          <a:bodyPr wrap="square" rtlCol="0">
            <a:spAutoFit/>
          </a:bodyPr>
          <a:lstStyle/>
          <a:p>
            <a:pPr algn="ctr"/>
            <a:r>
              <a:rPr lang="en-US" sz="1400" b="1" dirty="0"/>
              <a:t>Raceway Interlink</a:t>
            </a:r>
          </a:p>
        </p:txBody>
      </p:sp>
      <p:cxnSp>
        <p:nvCxnSpPr>
          <p:cNvPr id="8" name="Straight Connector 7"/>
          <p:cNvCxnSpPr>
            <a:stCxn id="3" idx="3"/>
          </p:cNvCxnSpPr>
          <p:nvPr/>
        </p:nvCxnSpPr>
        <p:spPr>
          <a:xfrm flipV="1">
            <a:off x="7161212" y="3352800"/>
            <a:ext cx="1728954" cy="416052"/>
          </a:xfrm>
          <a:prstGeom prst="line">
            <a:avLst/>
          </a:prstGeom>
          <a:ln w="3175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7" name="Rectangle 6">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9" name="TextBox 8"/>
          <p:cNvSpPr txBox="1"/>
          <p:nvPr/>
        </p:nvSpPr>
        <p:spPr>
          <a:xfrm>
            <a:off x="836612" y="5791201"/>
            <a:ext cx="4419466" cy="461665"/>
          </a:xfrm>
          <a:prstGeom prst="rect">
            <a:avLst/>
          </a:prstGeom>
          <a:noFill/>
        </p:spPr>
        <p:txBody>
          <a:bodyPr wrap="square" rtlCol="0">
            <a:spAutoFit/>
          </a:bodyPr>
          <a:lstStyle/>
          <a:p>
            <a:r>
              <a:rPr lang="en-US" sz="1200" dirty="0"/>
              <a:t>* Definition of </a:t>
            </a:r>
            <a:r>
              <a:rPr lang="en-US" sz="1200" b="1" dirty="0"/>
              <a:t>fabric</a:t>
            </a:r>
            <a:r>
              <a:rPr lang="en-US" sz="1200" dirty="0"/>
              <a:t>: A set of paths used for communication between elements of a system </a:t>
            </a:r>
          </a:p>
        </p:txBody>
      </p:sp>
    </p:spTree>
    <p:extLst>
      <p:ext uri="{BB962C8B-B14F-4D97-AF65-F5344CB8AC3E}">
        <p14:creationId xmlns:p14="http://schemas.microsoft.com/office/powerpoint/2010/main" val="2923033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a:t>Transition to Serial Fabrics</a:t>
            </a:r>
          </a:p>
        </p:txBody>
      </p:sp>
      <p:sp>
        <p:nvSpPr>
          <p:cNvPr id="3" name="Content Placeholder 2"/>
          <p:cNvSpPr>
            <a:spLocks noGrp="1"/>
          </p:cNvSpPr>
          <p:nvPr>
            <p:ph idx="1"/>
          </p:nvPr>
        </p:nvSpPr>
        <p:spPr>
          <a:xfrm>
            <a:off x="531813" y="1143000"/>
            <a:ext cx="11352292" cy="5105400"/>
          </a:xfrm>
        </p:spPr>
        <p:txBody>
          <a:bodyPr/>
          <a:lstStyle/>
          <a:p>
            <a:pPr>
              <a:lnSpc>
                <a:spcPct val="100000"/>
              </a:lnSpc>
            </a:pPr>
            <a:r>
              <a:rPr lang="en-US" sz="1700" dirty="0"/>
              <a:t>In 2000 Intel begin investigating using serial fabrics to replace parallel buses</a:t>
            </a:r>
          </a:p>
          <a:p>
            <a:pPr lvl="1">
              <a:lnSpc>
                <a:spcPct val="100000"/>
              </a:lnSpc>
              <a:spcBef>
                <a:spcPts val="400"/>
              </a:spcBef>
            </a:pPr>
            <a:r>
              <a:rPr lang="en-US" sz="1500" dirty="0"/>
              <a:t>Initial effort was called HSI for high speed interconnect</a:t>
            </a:r>
          </a:p>
          <a:p>
            <a:pPr lvl="1">
              <a:lnSpc>
                <a:spcPct val="100000"/>
              </a:lnSpc>
              <a:spcBef>
                <a:spcPts val="400"/>
              </a:spcBef>
            </a:pPr>
            <a:r>
              <a:rPr lang="en-US" sz="1500" dirty="0"/>
              <a:t>Later changed to 3GIO for 3</a:t>
            </a:r>
            <a:r>
              <a:rPr lang="en-US" sz="1500" baseline="30000" dirty="0"/>
              <a:t>rd</a:t>
            </a:r>
            <a:r>
              <a:rPr lang="en-US" sz="1500" dirty="0"/>
              <a:t> generation input/output</a:t>
            </a:r>
          </a:p>
          <a:p>
            <a:pPr lvl="1">
              <a:lnSpc>
                <a:spcPct val="100000"/>
              </a:lnSpc>
              <a:spcBef>
                <a:spcPts val="400"/>
              </a:spcBef>
            </a:pPr>
            <a:r>
              <a:rPr lang="en-US" sz="1500" dirty="0"/>
              <a:t>Eventually became upon release PCI Express</a:t>
            </a:r>
            <a:r>
              <a:rPr lang="en-US" sz="1500" baseline="30000" dirty="0"/>
              <a:t>®</a:t>
            </a:r>
            <a:r>
              <a:rPr lang="en-US" sz="1500" dirty="0"/>
              <a:t>, also known as PCIe</a:t>
            </a:r>
            <a:r>
              <a:rPr lang="en-US" sz="1500" baseline="30000" dirty="0"/>
              <a:t>®</a:t>
            </a:r>
            <a:endParaRPr lang="en-US" sz="1500" dirty="0"/>
          </a:p>
          <a:p>
            <a:pPr>
              <a:lnSpc>
                <a:spcPct val="100000"/>
              </a:lnSpc>
              <a:spcBef>
                <a:spcPts val="1500"/>
              </a:spcBef>
            </a:pPr>
            <a:r>
              <a:rPr lang="en-US" sz="1700" dirty="0"/>
              <a:t>RapidIO</a:t>
            </a:r>
            <a:r>
              <a:rPr lang="en-US" sz="1700" baseline="30000" dirty="0"/>
              <a:t>TM</a:t>
            </a:r>
            <a:r>
              <a:rPr lang="en-US" sz="1700" dirty="0"/>
              <a:t> started by Mercury and Motorola</a:t>
            </a:r>
          </a:p>
          <a:p>
            <a:pPr lvl="1">
              <a:lnSpc>
                <a:spcPct val="100000"/>
              </a:lnSpc>
              <a:spcBef>
                <a:spcPts val="400"/>
              </a:spcBef>
            </a:pPr>
            <a:r>
              <a:rPr lang="en-US" sz="1500" dirty="0"/>
              <a:t>RapidIO trade association formed in 2000</a:t>
            </a:r>
          </a:p>
          <a:p>
            <a:pPr lvl="1">
              <a:lnSpc>
                <a:spcPct val="100000"/>
              </a:lnSpc>
              <a:spcBef>
                <a:spcPts val="400"/>
              </a:spcBef>
            </a:pPr>
            <a:r>
              <a:rPr lang="en-US" sz="1500" dirty="0"/>
              <a:t>Released parallel version: Physical Layer 8/16 LP-LVDS in 2001 </a:t>
            </a:r>
          </a:p>
          <a:p>
            <a:pPr lvl="1">
              <a:lnSpc>
                <a:spcPct val="100000"/>
              </a:lnSpc>
              <a:spcBef>
                <a:spcPts val="400"/>
              </a:spcBef>
            </a:pPr>
            <a:r>
              <a:rPr lang="en-US" sz="1500" dirty="0"/>
              <a:t>Released serial version: 1x/4x LP-Serial Physical Layer in 2002</a:t>
            </a:r>
          </a:p>
          <a:p>
            <a:pPr>
              <a:lnSpc>
                <a:spcPct val="100000"/>
              </a:lnSpc>
              <a:spcBef>
                <a:spcPts val="1500"/>
              </a:spcBef>
            </a:pPr>
            <a:r>
              <a:rPr lang="en-US" sz="1700" dirty="0"/>
              <a:t>Other serial fabrics: Ethernet and InfiniBand</a:t>
            </a:r>
            <a:r>
              <a:rPr lang="en-US" sz="1700" baseline="30000" dirty="0"/>
              <a:t>TM</a:t>
            </a:r>
            <a:endParaRPr lang="en-US" sz="1700" dirty="0"/>
          </a:p>
          <a:p>
            <a:pPr>
              <a:lnSpc>
                <a:spcPct val="100000"/>
              </a:lnSpc>
              <a:spcBef>
                <a:spcPts val="1500"/>
              </a:spcBef>
            </a:pPr>
            <a:r>
              <a:rPr lang="en-US" sz="1700" dirty="0"/>
              <a:t>Serial fabrics advantages</a:t>
            </a:r>
          </a:p>
          <a:p>
            <a:pPr lvl="1">
              <a:lnSpc>
                <a:spcPct val="100000"/>
              </a:lnSpc>
              <a:spcBef>
                <a:spcPts val="400"/>
              </a:spcBef>
            </a:pPr>
            <a:r>
              <a:rPr lang="en-US" sz="1500" dirty="0"/>
              <a:t>Lower pin count</a:t>
            </a:r>
          </a:p>
          <a:p>
            <a:pPr lvl="1">
              <a:lnSpc>
                <a:spcPct val="100000"/>
              </a:lnSpc>
              <a:spcBef>
                <a:spcPts val="400"/>
              </a:spcBef>
            </a:pPr>
            <a:r>
              <a:rPr lang="en-US" sz="1500" dirty="0"/>
              <a:t>Lower power requirements</a:t>
            </a:r>
          </a:p>
          <a:p>
            <a:pPr lvl="1">
              <a:lnSpc>
                <a:spcPct val="100000"/>
              </a:lnSpc>
              <a:spcBef>
                <a:spcPts val="400"/>
              </a:spcBef>
            </a:pPr>
            <a:r>
              <a:rPr lang="en-US" sz="1500" dirty="0"/>
              <a:t>Less chip/board space required</a:t>
            </a:r>
          </a:p>
          <a:p>
            <a:pPr lvl="1">
              <a:lnSpc>
                <a:spcPct val="100000"/>
              </a:lnSpc>
              <a:spcBef>
                <a:spcPts val="400"/>
              </a:spcBef>
            </a:pPr>
            <a:r>
              <a:rPr lang="en-US" sz="1500" dirty="0"/>
              <a:t>Lack of timing skew increases data transfer speeds compared to parallel buses</a:t>
            </a:r>
          </a:p>
          <a:p>
            <a:pPr lvl="1">
              <a:lnSpc>
                <a:spcPct val="100000"/>
              </a:lnSpc>
              <a:spcBef>
                <a:spcPts val="400"/>
              </a:spcBef>
            </a:pPr>
            <a:r>
              <a:rPr lang="en-US" sz="1500" dirty="0"/>
              <a:t>Address bus not required</a:t>
            </a:r>
          </a:p>
          <a:p>
            <a:pPr lvl="1">
              <a:lnSpc>
                <a:spcPct val="100000"/>
              </a:lnSpc>
              <a:spcBef>
                <a:spcPts val="400"/>
              </a:spcBef>
            </a:pPr>
            <a:r>
              <a:rPr lang="en-US" sz="1500" dirty="0"/>
              <a:t>Increase data transfer by using additional channels</a:t>
            </a:r>
          </a:p>
          <a:p>
            <a:pPr lvl="1">
              <a:lnSpc>
                <a:spcPct val="100000"/>
              </a:lnSpc>
            </a:pPr>
            <a:endParaRPr lang="en-US" sz="1600" dirty="0"/>
          </a:p>
        </p:txBody>
      </p:sp>
      <p:sp>
        <p:nvSpPr>
          <p:cNvPr id="4" name="Rectangle 3">
            <a:hlinkClick r:id="rId2"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741908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627812" y="960012"/>
            <a:ext cx="5485715" cy="4285715"/>
          </a:xfrm>
          <a:prstGeom prst="rect">
            <a:avLst/>
          </a:prstGeom>
        </p:spPr>
      </p:pic>
      <p:sp>
        <p:nvSpPr>
          <p:cNvPr id="2" name="Title 1"/>
          <p:cNvSpPr>
            <a:spLocks noGrp="1"/>
          </p:cNvSpPr>
          <p:nvPr>
            <p:ph type="title"/>
          </p:nvPr>
        </p:nvSpPr>
        <p:spPr/>
        <p:txBody>
          <a:bodyPr/>
          <a:lstStyle/>
          <a:p>
            <a:pPr>
              <a:lnSpc>
                <a:spcPct val="100000"/>
              </a:lnSpc>
            </a:pPr>
            <a:r>
              <a:rPr lang="en-US" dirty="0"/>
              <a:t>VME to VXS</a:t>
            </a:r>
          </a:p>
        </p:txBody>
      </p:sp>
      <p:sp>
        <p:nvSpPr>
          <p:cNvPr id="3" name="Content Placeholder 2"/>
          <p:cNvSpPr>
            <a:spLocks noGrp="1"/>
          </p:cNvSpPr>
          <p:nvPr>
            <p:ph idx="1"/>
          </p:nvPr>
        </p:nvSpPr>
        <p:spPr>
          <a:xfrm>
            <a:off x="406294" y="1219200"/>
            <a:ext cx="6145318" cy="4898136"/>
          </a:xfrm>
        </p:spPr>
        <p:txBody>
          <a:bodyPr/>
          <a:lstStyle/>
          <a:p>
            <a:pPr>
              <a:lnSpc>
                <a:spcPct val="100000"/>
              </a:lnSpc>
              <a:spcBef>
                <a:spcPts val="1800"/>
              </a:spcBef>
            </a:pPr>
            <a:r>
              <a:rPr lang="en-US" sz="1600" dirty="0"/>
              <a:t>Serial fabrics added to VME early 2000’s as ANSI/VITA 41.0</a:t>
            </a:r>
          </a:p>
          <a:p>
            <a:pPr>
              <a:lnSpc>
                <a:spcPct val="100000"/>
              </a:lnSpc>
              <a:spcBef>
                <a:spcPts val="1800"/>
              </a:spcBef>
            </a:pPr>
            <a:r>
              <a:rPr lang="en-US" sz="1600" dirty="0"/>
              <a:t>VME’s P1 and P2 connectors were retained for backwards compatibility</a:t>
            </a:r>
          </a:p>
          <a:p>
            <a:pPr>
              <a:lnSpc>
                <a:spcPct val="100000"/>
              </a:lnSpc>
              <a:spcBef>
                <a:spcPts val="1800"/>
              </a:spcBef>
            </a:pPr>
            <a:r>
              <a:rPr lang="en-US" sz="1600" dirty="0"/>
              <a:t>High density P0 connector added</a:t>
            </a:r>
            <a:br>
              <a:rPr lang="en-US" sz="1600" dirty="0"/>
            </a:br>
            <a:r>
              <a:rPr lang="en-US" sz="1600" dirty="0"/>
              <a:t>for  serial fabric</a:t>
            </a:r>
          </a:p>
          <a:p>
            <a:pPr lvl="1">
              <a:lnSpc>
                <a:spcPct val="100000"/>
              </a:lnSpc>
            </a:pPr>
            <a:r>
              <a:rPr lang="en-US" sz="1400" b="0" dirty="0"/>
              <a:t>This is also a much higher bandwidth connector than P1 and P2</a:t>
            </a:r>
          </a:p>
          <a:p>
            <a:pPr lvl="1">
              <a:lnSpc>
                <a:spcPct val="100000"/>
              </a:lnSpc>
            </a:pPr>
            <a:r>
              <a:rPr lang="en-US" sz="1400" b="0" dirty="0"/>
              <a:t>Similar to the connectors used for VPX</a:t>
            </a:r>
          </a:p>
          <a:p>
            <a:pPr>
              <a:lnSpc>
                <a:spcPct val="100000"/>
              </a:lnSpc>
              <a:spcBef>
                <a:spcPts val="1800"/>
              </a:spcBef>
            </a:pPr>
            <a:r>
              <a:rPr lang="en-US" sz="1600" dirty="0"/>
              <a:t>This new VMEbus form factor was called VXS and was interoperable with VME except for the P0 connector</a:t>
            </a:r>
          </a:p>
          <a:p>
            <a:pPr lvl="1">
              <a:lnSpc>
                <a:spcPct val="100000"/>
              </a:lnSpc>
            </a:pPr>
            <a:r>
              <a:rPr lang="en-US" sz="1400" b="0" dirty="0"/>
              <a:t>VME boards without P0 can plug into VXS backplane, which has J0</a:t>
            </a:r>
          </a:p>
          <a:p>
            <a:pPr>
              <a:lnSpc>
                <a:spcPct val="100000"/>
              </a:lnSpc>
              <a:spcBef>
                <a:spcPts val="1800"/>
              </a:spcBef>
            </a:pPr>
            <a:r>
              <a:rPr lang="en-US" sz="1600" dirty="0"/>
              <a:t>A switch board was also defined to support multiple VXS payload boards</a:t>
            </a:r>
          </a:p>
        </p:txBody>
      </p:sp>
      <p:sp>
        <p:nvSpPr>
          <p:cNvPr id="9" name="TextBox 8"/>
          <p:cNvSpPr txBox="1"/>
          <p:nvPr/>
        </p:nvSpPr>
        <p:spPr>
          <a:xfrm>
            <a:off x="8363422" y="5557936"/>
            <a:ext cx="1808729" cy="307777"/>
          </a:xfrm>
          <a:prstGeom prst="rect">
            <a:avLst/>
          </a:prstGeom>
          <a:noFill/>
        </p:spPr>
        <p:txBody>
          <a:bodyPr wrap="square" rtlCol="0">
            <a:spAutoFit/>
          </a:bodyPr>
          <a:lstStyle/>
          <a:p>
            <a:pPr algn="ctr"/>
            <a:r>
              <a:rPr lang="en-US" sz="1400" b="1" dirty="0">
                <a:solidFill>
                  <a:srgbClr val="0070C0"/>
                </a:solidFill>
              </a:rPr>
              <a:t>New P0 Connector</a:t>
            </a:r>
          </a:p>
        </p:txBody>
      </p:sp>
      <p:cxnSp>
        <p:nvCxnSpPr>
          <p:cNvPr id="10" name="Straight Connector 9"/>
          <p:cNvCxnSpPr/>
          <p:nvPr/>
        </p:nvCxnSpPr>
        <p:spPr>
          <a:xfrm flipV="1">
            <a:off x="9267787" y="5285126"/>
            <a:ext cx="0" cy="274299"/>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532812" y="1371600"/>
            <a:ext cx="1901838" cy="307777"/>
          </a:xfrm>
          <a:prstGeom prst="rect">
            <a:avLst/>
          </a:prstGeom>
          <a:noFill/>
        </p:spPr>
        <p:txBody>
          <a:bodyPr wrap="square" rtlCol="0">
            <a:spAutoFit/>
          </a:bodyPr>
          <a:lstStyle/>
          <a:p>
            <a:pPr algn="ctr"/>
            <a:r>
              <a:rPr lang="en-US" sz="1400" b="1" dirty="0">
                <a:solidFill>
                  <a:srgbClr val="0070C0"/>
                </a:solidFill>
              </a:rPr>
              <a:t>VXS Module</a:t>
            </a:r>
          </a:p>
        </p:txBody>
      </p:sp>
      <p:sp>
        <p:nvSpPr>
          <p:cNvPr id="12" name="TextBox 11"/>
          <p:cNvSpPr txBox="1"/>
          <p:nvPr/>
        </p:nvSpPr>
        <p:spPr>
          <a:xfrm>
            <a:off x="10081174" y="5407025"/>
            <a:ext cx="914162" cy="304800"/>
          </a:xfrm>
          <a:prstGeom prst="rect">
            <a:avLst/>
          </a:prstGeom>
          <a:noFill/>
        </p:spPr>
        <p:txBody>
          <a:bodyPr wrap="square" rtlCol="0">
            <a:spAutoFit/>
          </a:bodyPr>
          <a:lstStyle/>
          <a:p>
            <a:pPr algn="ctr"/>
            <a:r>
              <a:rPr lang="en-US" sz="1400" b="1" dirty="0">
                <a:solidFill>
                  <a:srgbClr val="0070C0"/>
                </a:solidFill>
              </a:rPr>
              <a:t>P1</a:t>
            </a:r>
          </a:p>
        </p:txBody>
      </p:sp>
      <p:cxnSp>
        <p:nvCxnSpPr>
          <p:cNvPr id="13" name="Straight Connector 12"/>
          <p:cNvCxnSpPr>
            <a:stCxn id="12" idx="0"/>
          </p:cNvCxnSpPr>
          <p:nvPr/>
        </p:nvCxnSpPr>
        <p:spPr>
          <a:xfrm flipV="1">
            <a:off x="10538255" y="5207714"/>
            <a:ext cx="0" cy="199311"/>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409030" y="5407025"/>
            <a:ext cx="914162" cy="304800"/>
          </a:xfrm>
          <a:prstGeom prst="rect">
            <a:avLst/>
          </a:prstGeom>
          <a:noFill/>
        </p:spPr>
        <p:txBody>
          <a:bodyPr wrap="square" rtlCol="0">
            <a:spAutoFit/>
          </a:bodyPr>
          <a:lstStyle/>
          <a:p>
            <a:pPr algn="ctr"/>
            <a:r>
              <a:rPr lang="en-US" sz="1400" b="1" dirty="0">
                <a:solidFill>
                  <a:srgbClr val="0070C0"/>
                </a:solidFill>
              </a:rPr>
              <a:t>P2</a:t>
            </a:r>
          </a:p>
        </p:txBody>
      </p:sp>
      <p:cxnSp>
        <p:nvCxnSpPr>
          <p:cNvPr id="17" name="Straight Connector 16"/>
          <p:cNvCxnSpPr>
            <a:stCxn id="16" idx="0"/>
          </p:cNvCxnSpPr>
          <p:nvPr/>
        </p:nvCxnSpPr>
        <p:spPr>
          <a:xfrm flipV="1">
            <a:off x="7866111" y="5207714"/>
            <a:ext cx="0" cy="199311"/>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14" name="Rectangle 13">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cxnSp>
        <p:nvCxnSpPr>
          <p:cNvPr id="21" name="Straight Connector 20"/>
          <p:cNvCxnSpPr/>
          <p:nvPr/>
        </p:nvCxnSpPr>
        <p:spPr bwMode="auto">
          <a:xfrm>
            <a:off x="7008812" y="5914857"/>
            <a:ext cx="0" cy="316230"/>
          </a:xfrm>
          <a:prstGeom prst="line">
            <a:avLst/>
          </a:prstGeom>
          <a:solidFill>
            <a:schemeClr val="accent1"/>
          </a:solidFill>
          <a:ln w="19050" cap="rnd" cmpd="sng" algn="ctr">
            <a:solidFill>
              <a:schemeClr val="tx1"/>
            </a:solidFill>
            <a:prstDash val="solid"/>
            <a:round/>
            <a:headEnd type="none" w="sm" len="sm"/>
            <a:tailEnd type="none" w="sm" len="sm"/>
          </a:ln>
          <a:effectLst/>
        </p:spPr>
      </p:cxnSp>
      <p:cxnSp>
        <p:nvCxnSpPr>
          <p:cNvPr id="23" name="Straight Connector 22"/>
          <p:cNvCxnSpPr/>
          <p:nvPr/>
        </p:nvCxnSpPr>
        <p:spPr bwMode="auto">
          <a:xfrm flipV="1">
            <a:off x="7008812" y="6072972"/>
            <a:ext cx="4672146" cy="1"/>
          </a:xfrm>
          <a:prstGeom prst="line">
            <a:avLst/>
          </a:prstGeom>
          <a:solidFill>
            <a:schemeClr val="accent1"/>
          </a:solidFill>
          <a:ln w="19050" cap="rnd" cmpd="sng" algn="ctr">
            <a:solidFill>
              <a:schemeClr val="tx1"/>
            </a:solidFill>
            <a:prstDash val="solid"/>
            <a:round/>
            <a:headEnd type="stealth" w="med" len="med"/>
            <a:tailEnd type="stealth" w="med" len="med"/>
          </a:ln>
          <a:effectLst/>
        </p:spPr>
      </p:cxnSp>
      <p:cxnSp>
        <p:nvCxnSpPr>
          <p:cNvPr id="25" name="Straight Connector 24"/>
          <p:cNvCxnSpPr/>
          <p:nvPr/>
        </p:nvCxnSpPr>
        <p:spPr bwMode="auto">
          <a:xfrm>
            <a:off x="11680957" y="5914857"/>
            <a:ext cx="0" cy="316230"/>
          </a:xfrm>
          <a:prstGeom prst="line">
            <a:avLst/>
          </a:prstGeom>
          <a:solidFill>
            <a:schemeClr val="accent1"/>
          </a:solidFill>
          <a:ln w="19050" cap="rnd" cmpd="sng" algn="ctr">
            <a:solidFill>
              <a:schemeClr val="tx1"/>
            </a:solidFill>
            <a:prstDash val="solid"/>
            <a:round/>
            <a:headEnd type="none" w="sm" len="sm"/>
            <a:tailEnd type="none" w="sm" len="sm"/>
          </a:ln>
          <a:effectLst/>
        </p:spPr>
      </p:cxnSp>
      <p:sp>
        <p:nvSpPr>
          <p:cNvPr id="26" name="TextBox 25"/>
          <p:cNvSpPr txBox="1"/>
          <p:nvPr/>
        </p:nvSpPr>
        <p:spPr>
          <a:xfrm>
            <a:off x="8685212" y="5934474"/>
            <a:ext cx="1574469" cy="276999"/>
          </a:xfrm>
          <a:prstGeom prst="rect">
            <a:avLst/>
          </a:prstGeom>
          <a:solidFill>
            <a:schemeClr val="bg1"/>
          </a:solidFill>
        </p:spPr>
        <p:txBody>
          <a:bodyPr wrap="none" rtlCol="0">
            <a:spAutoFit/>
          </a:bodyPr>
          <a:lstStyle/>
          <a:p>
            <a:pPr algn="ctr"/>
            <a:r>
              <a:rPr lang="en-US" sz="1200" b="1" dirty="0"/>
              <a:t>9.187” (233.35 mm)</a:t>
            </a:r>
          </a:p>
        </p:txBody>
      </p:sp>
    </p:spTree>
    <p:extLst>
      <p:ext uri="{BB962C8B-B14F-4D97-AF65-F5344CB8AC3E}">
        <p14:creationId xmlns:p14="http://schemas.microsoft.com/office/powerpoint/2010/main" val="511596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VXS P0 Connector</a:t>
            </a:r>
          </a:p>
        </p:txBody>
      </p:sp>
      <p:sp>
        <p:nvSpPr>
          <p:cNvPr id="6" name="Rectangle 5">
            <a:hlinkClick r:id="rId2"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1" name="TextBox 10"/>
          <p:cNvSpPr txBox="1"/>
          <p:nvPr/>
        </p:nvSpPr>
        <p:spPr>
          <a:xfrm>
            <a:off x="1821068" y="6642556"/>
            <a:ext cx="7110148" cy="215444"/>
          </a:xfrm>
          <a:prstGeom prst="rect">
            <a:avLst/>
          </a:prstGeom>
          <a:noFill/>
        </p:spPr>
        <p:txBody>
          <a:bodyPr wrap="square" rtlCol="0">
            <a:spAutoFit/>
          </a:bodyPr>
          <a:lstStyle/>
          <a:p>
            <a:pPr>
              <a:defRPr/>
            </a:pPr>
            <a:r>
              <a:rPr lang="en-US" sz="800" b="1" dirty="0"/>
              <a:t>Links: </a:t>
            </a:r>
            <a:r>
              <a:rPr lang="en-US" sz="800" b="1" dirty="0">
                <a:hlinkClick r:id="rId3" action="ppaction://hlinksldjump"/>
              </a:rPr>
              <a:t>OpenVPX Profiles</a:t>
            </a:r>
            <a:r>
              <a:rPr lang="en-US" sz="800" b="1" dirty="0"/>
              <a:t>, </a:t>
            </a:r>
            <a:r>
              <a:rPr lang="en-US" sz="800" b="1" dirty="0">
                <a:hlinkClick r:id="rId4" action="ppaction://hlinksldjump"/>
              </a:rPr>
              <a:t>VXS P0</a:t>
            </a:r>
            <a:r>
              <a:rPr lang="en-US" sz="800" b="1" dirty="0"/>
              <a:t>, </a:t>
            </a:r>
            <a:r>
              <a:rPr lang="en-US" sz="800" b="1" dirty="0">
                <a:hlinkClick r:id="rId5" action="ppaction://hlinksldjump"/>
              </a:rPr>
              <a:t>RTM</a:t>
            </a:r>
            <a:r>
              <a:rPr lang="en-US" sz="800" b="1" dirty="0"/>
              <a:t>, </a:t>
            </a:r>
            <a:r>
              <a:rPr lang="en-US" sz="800" b="1" dirty="0">
                <a:hlinkClick r:id="rId6" action="ppaction://hlinksldjump"/>
              </a:rPr>
              <a:t>Connector</a:t>
            </a:r>
            <a:r>
              <a:rPr lang="en-US" sz="800" b="1" dirty="0"/>
              <a:t>, </a:t>
            </a:r>
            <a:r>
              <a:rPr lang="en-US" sz="800" b="1" dirty="0">
                <a:hlinkClick r:id="rId7" action="ppaction://hlinksldjump"/>
              </a:rPr>
              <a:t>Contacts</a:t>
            </a:r>
            <a:r>
              <a:rPr lang="en-US" sz="800" b="1" dirty="0"/>
              <a:t>, </a:t>
            </a:r>
            <a:r>
              <a:rPr lang="en-US" sz="800" b="1" dirty="0">
                <a:hlinkClick r:id="rId8" action="ppaction://hlinksldjump"/>
              </a:rPr>
              <a:t>RT 2-R Wafer</a:t>
            </a:r>
            <a:r>
              <a:rPr lang="en-US" sz="800" b="1" dirty="0"/>
              <a:t>, </a:t>
            </a:r>
            <a:r>
              <a:rPr lang="en-US" sz="800" b="1" dirty="0">
                <a:hlinkClick r:id="rId9" action="ppaction://hlinksldjump"/>
              </a:rPr>
              <a:t>Slot Profiles</a:t>
            </a:r>
            <a:r>
              <a:rPr lang="en-US" sz="800" b="1" dirty="0"/>
              <a:t>, </a:t>
            </a:r>
            <a:r>
              <a:rPr lang="en-US" sz="800" b="1" dirty="0">
                <a:hlinkClick r:id="rId10" action="ppaction://hlinksldjump"/>
              </a:rPr>
              <a:t>Pin Numbering</a:t>
            </a:r>
            <a:endParaRPr lang="en-US" sz="800" b="1" dirty="0"/>
          </a:p>
        </p:txBody>
      </p:sp>
      <p:pic>
        <p:nvPicPr>
          <p:cNvPr id="12" name="Picture 11"/>
          <p:cNvPicPr>
            <a:picLocks noChangeAspect="1"/>
          </p:cNvPicPr>
          <p:nvPr/>
        </p:nvPicPr>
        <p:blipFill>
          <a:blip r:embed="rId11"/>
          <a:stretch>
            <a:fillRect/>
          </a:stretch>
        </p:blipFill>
        <p:spPr>
          <a:xfrm>
            <a:off x="1522412" y="1276726"/>
            <a:ext cx="9144000" cy="4949190"/>
          </a:xfrm>
          <a:prstGeom prst="rect">
            <a:avLst/>
          </a:prstGeom>
        </p:spPr>
      </p:pic>
      <p:sp>
        <p:nvSpPr>
          <p:cNvPr id="13" name="TextBox 12"/>
          <p:cNvSpPr txBox="1"/>
          <p:nvPr/>
        </p:nvSpPr>
        <p:spPr>
          <a:xfrm>
            <a:off x="3579812" y="5257800"/>
            <a:ext cx="2671385" cy="523220"/>
          </a:xfrm>
          <a:prstGeom prst="rect">
            <a:avLst/>
          </a:prstGeom>
          <a:noFill/>
        </p:spPr>
        <p:txBody>
          <a:bodyPr wrap="square" rtlCol="0">
            <a:spAutoFit/>
          </a:bodyPr>
          <a:lstStyle/>
          <a:p>
            <a:pPr algn="ctr"/>
            <a:r>
              <a:rPr lang="en-US" sz="1400" b="1" dirty="0"/>
              <a:t>P0 connector supports channels for serial fabrics</a:t>
            </a:r>
          </a:p>
        </p:txBody>
      </p:sp>
      <p:cxnSp>
        <p:nvCxnSpPr>
          <p:cNvPr id="14" name="Straight Connector 13"/>
          <p:cNvCxnSpPr/>
          <p:nvPr/>
        </p:nvCxnSpPr>
        <p:spPr bwMode="auto">
          <a:xfrm>
            <a:off x="6517322" y="1509973"/>
            <a:ext cx="129540" cy="316230"/>
          </a:xfrm>
          <a:prstGeom prst="line">
            <a:avLst/>
          </a:prstGeom>
          <a:solidFill>
            <a:schemeClr val="accent1"/>
          </a:solidFill>
          <a:ln w="19050" cap="rnd" cmpd="sng" algn="ctr">
            <a:solidFill>
              <a:schemeClr val="tx1"/>
            </a:solidFill>
            <a:prstDash val="solid"/>
            <a:round/>
            <a:headEnd type="none" w="sm" len="sm"/>
            <a:tailEnd type="none" w="sm" len="sm"/>
          </a:ln>
          <a:effectLst/>
        </p:spPr>
      </p:cxnSp>
      <p:cxnSp>
        <p:nvCxnSpPr>
          <p:cNvPr id="15" name="Straight Connector 14"/>
          <p:cNvCxnSpPr/>
          <p:nvPr/>
        </p:nvCxnSpPr>
        <p:spPr bwMode="auto">
          <a:xfrm>
            <a:off x="8588057" y="1118454"/>
            <a:ext cx="129540" cy="316230"/>
          </a:xfrm>
          <a:prstGeom prst="line">
            <a:avLst/>
          </a:prstGeom>
          <a:solidFill>
            <a:schemeClr val="accent1"/>
          </a:solidFill>
          <a:ln w="19050" cap="rnd" cmpd="sng" algn="ctr">
            <a:solidFill>
              <a:schemeClr val="tx1"/>
            </a:solidFill>
            <a:prstDash val="solid"/>
            <a:round/>
            <a:headEnd type="none" w="sm" len="sm"/>
            <a:tailEnd type="none" w="sm" len="sm"/>
          </a:ln>
          <a:effectLst/>
        </p:spPr>
      </p:cxnSp>
      <p:cxnSp>
        <p:nvCxnSpPr>
          <p:cNvPr id="16" name="Straight Connector 15"/>
          <p:cNvCxnSpPr/>
          <p:nvPr/>
        </p:nvCxnSpPr>
        <p:spPr bwMode="auto">
          <a:xfrm flipV="1">
            <a:off x="6582092" y="1281373"/>
            <a:ext cx="2070735" cy="381001"/>
          </a:xfrm>
          <a:prstGeom prst="line">
            <a:avLst/>
          </a:prstGeom>
          <a:solidFill>
            <a:schemeClr val="accent1"/>
          </a:solidFill>
          <a:ln w="19050" cap="rnd" cmpd="sng" algn="ctr">
            <a:solidFill>
              <a:schemeClr val="tx1"/>
            </a:solidFill>
            <a:prstDash val="solid"/>
            <a:round/>
            <a:headEnd type="stealth" w="med" len="med"/>
            <a:tailEnd type="stealth" w="med" len="med"/>
          </a:ln>
          <a:effectLst/>
        </p:spPr>
      </p:cxnSp>
      <p:sp>
        <p:nvSpPr>
          <p:cNvPr id="17" name="TextBox 16"/>
          <p:cNvSpPr txBox="1"/>
          <p:nvPr/>
        </p:nvSpPr>
        <p:spPr>
          <a:xfrm rot="20959710">
            <a:off x="6901865" y="1321175"/>
            <a:ext cx="1498955" cy="276999"/>
          </a:xfrm>
          <a:prstGeom prst="rect">
            <a:avLst/>
          </a:prstGeom>
          <a:solidFill>
            <a:schemeClr val="bg1"/>
          </a:solidFill>
        </p:spPr>
        <p:txBody>
          <a:bodyPr wrap="square" rtlCol="0">
            <a:spAutoFit/>
          </a:bodyPr>
          <a:lstStyle/>
          <a:p>
            <a:pPr algn="ctr"/>
            <a:r>
              <a:rPr lang="en-US" sz="1200" b="1" dirty="0"/>
              <a:t>22.31 mm (0.878”)</a:t>
            </a:r>
          </a:p>
        </p:txBody>
      </p:sp>
      <p:sp>
        <p:nvSpPr>
          <p:cNvPr id="5" name="TextBox 4"/>
          <p:cNvSpPr txBox="1"/>
          <p:nvPr/>
        </p:nvSpPr>
        <p:spPr>
          <a:xfrm>
            <a:off x="1522412" y="6046980"/>
            <a:ext cx="3967213" cy="276999"/>
          </a:xfrm>
          <a:prstGeom prst="rect">
            <a:avLst/>
          </a:prstGeom>
          <a:noFill/>
        </p:spPr>
        <p:txBody>
          <a:bodyPr wrap="square" rtlCol="0">
            <a:spAutoFit/>
          </a:bodyPr>
          <a:lstStyle/>
          <a:p>
            <a:r>
              <a:rPr lang="en-US" sz="1200" b="1" dirty="0"/>
              <a:t>ESD = Electrostatic Discharge</a:t>
            </a:r>
          </a:p>
        </p:txBody>
      </p:sp>
    </p:spTree>
    <p:extLst>
      <p:ext uri="{BB962C8B-B14F-4D97-AF65-F5344CB8AC3E}">
        <p14:creationId xmlns:p14="http://schemas.microsoft.com/office/powerpoint/2010/main" val="3335599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a:t>The Need for More Pins – VPX is Started</a:t>
            </a:r>
          </a:p>
        </p:txBody>
      </p:sp>
      <p:sp>
        <p:nvSpPr>
          <p:cNvPr id="3" name="Content Placeholder 2"/>
          <p:cNvSpPr>
            <a:spLocks noGrp="1"/>
          </p:cNvSpPr>
          <p:nvPr>
            <p:ph idx="1"/>
          </p:nvPr>
        </p:nvSpPr>
        <p:spPr>
          <a:xfrm>
            <a:off x="1649616" y="1289304"/>
            <a:ext cx="8889593" cy="4828032"/>
          </a:xfrm>
        </p:spPr>
        <p:txBody>
          <a:bodyPr/>
          <a:lstStyle/>
          <a:p>
            <a:pPr>
              <a:lnSpc>
                <a:spcPct val="100000"/>
              </a:lnSpc>
            </a:pPr>
            <a:r>
              <a:rPr lang="en-US" sz="1800" dirty="0"/>
              <a:t>VXS incorporated serial fabrics into the 6U VMEbus framework, but still maintained a degree of interoperability with VME only boards</a:t>
            </a:r>
            <a:endParaRPr lang="en-US" sz="1600" dirty="0"/>
          </a:p>
          <a:p>
            <a:pPr>
              <a:lnSpc>
                <a:spcPct val="100000"/>
              </a:lnSpc>
              <a:spcBef>
                <a:spcPts val="1800"/>
              </a:spcBef>
            </a:pPr>
            <a:r>
              <a:rPr lang="en-US" sz="1800" dirty="0"/>
              <a:t>However, the need for more pins put pressure on the VME community to move away from the DIN connector to a more dense connector that would not be intermatable with standard VMEbus boards</a:t>
            </a:r>
          </a:p>
          <a:p>
            <a:pPr>
              <a:lnSpc>
                <a:spcPct val="100000"/>
              </a:lnSpc>
              <a:spcBef>
                <a:spcPts val="1800"/>
              </a:spcBef>
            </a:pPr>
            <a:r>
              <a:rPr lang="en-US" sz="1800" dirty="0"/>
              <a:t>There was also a need to bring serial fabrics to 3U systems</a:t>
            </a:r>
          </a:p>
          <a:p>
            <a:pPr lvl="1">
              <a:lnSpc>
                <a:spcPct val="100000"/>
              </a:lnSpc>
            </a:pPr>
            <a:r>
              <a:rPr lang="en-US" sz="1600" dirty="0"/>
              <a:t>VXS is not available with 3U</a:t>
            </a:r>
          </a:p>
        </p:txBody>
      </p:sp>
      <p:sp>
        <p:nvSpPr>
          <p:cNvPr id="4" name="Rectangle 3">
            <a:hlinkClick r:id="rId2"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3418904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085012" y="1219201"/>
            <a:ext cx="5038477" cy="3995810"/>
          </a:xfrm>
          <a:prstGeom prst="rect">
            <a:avLst/>
          </a:prstGeom>
        </p:spPr>
      </p:pic>
      <p:sp>
        <p:nvSpPr>
          <p:cNvPr id="3" name="Content Placeholder 2"/>
          <p:cNvSpPr>
            <a:spLocks noGrp="1"/>
          </p:cNvSpPr>
          <p:nvPr>
            <p:ph idx="1"/>
          </p:nvPr>
        </p:nvSpPr>
        <p:spPr>
          <a:xfrm>
            <a:off x="406294" y="1219200"/>
            <a:ext cx="11297052" cy="5050536"/>
          </a:xfrm>
        </p:spPr>
        <p:txBody>
          <a:bodyPr/>
          <a:lstStyle/>
          <a:p>
            <a:pPr>
              <a:lnSpc>
                <a:spcPct val="100000"/>
              </a:lnSpc>
              <a:spcBef>
                <a:spcPts val="1800"/>
              </a:spcBef>
            </a:pPr>
            <a:r>
              <a:rPr lang="en-US" sz="1600" dirty="0"/>
              <a:t>VPX working group started in</a:t>
            </a:r>
            <a:br>
              <a:rPr lang="en-US" sz="1600" dirty="0"/>
            </a:br>
            <a:r>
              <a:rPr lang="en-US" sz="1600" dirty="0"/>
              <a:t>March 2003 releasing a baseline</a:t>
            </a:r>
            <a:br>
              <a:rPr lang="en-US" sz="1600" dirty="0"/>
            </a:br>
            <a:r>
              <a:rPr lang="en-US" sz="1600" dirty="0"/>
              <a:t>VPX standard in 2007 followed</a:t>
            </a:r>
            <a:br>
              <a:rPr lang="en-US" sz="1600" dirty="0"/>
            </a:br>
            <a:r>
              <a:rPr lang="en-US" sz="1600" dirty="0"/>
              <a:t>by a series of dot standards</a:t>
            </a:r>
          </a:p>
          <a:p>
            <a:pPr lvl="1">
              <a:lnSpc>
                <a:spcPct val="100000"/>
              </a:lnSpc>
              <a:spcBef>
                <a:spcPts val="300"/>
              </a:spcBef>
            </a:pPr>
            <a:r>
              <a:rPr lang="en-US" sz="1400" b="0" dirty="0"/>
              <a:t>ANSI/VITA 46.0 Baseline Standard</a:t>
            </a:r>
          </a:p>
          <a:p>
            <a:pPr lvl="1">
              <a:lnSpc>
                <a:spcPct val="100000"/>
              </a:lnSpc>
              <a:spcBef>
                <a:spcPts val="300"/>
              </a:spcBef>
            </a:pPr>
            <a:r>
              <a:rPr lang="en-US" sz="1400" b="0" dirty="0"/>
              <a:t>ANSI/VITA 46.3 Serial RapidIO</a:t>
            </a:r>
          </a:p>
          <a:p>
            <a:pPr lvl="1">
              <a:lnSpc>
                <a:spcPct val="100000"/>
              </a:lnSpc>
              <a:spcBef>
                <a:spcPts val="300"/>
              </a:spcBef>
            </a:pPr>
            <a:r>
              <a:rPr lang="en-US" sz="1400" b="0" dirty="0"/>
              <a:t>ANSI/VITA 46.4 PCI Express</a:t>
            </a:r>
          </a:p>
          <a:p>
            <a:pPr lvl="1">
              <a:lnSpc>
                <a:spcPct val="100000"/>
              </a:lnSpc>
              <a:spcBef>
                <a:spcPts val="300"/>
              </a:spcBef>
            </a:pPr>
            <a:r>
              <a:rPr lang="en-US" sz="1400" b="0" dirty="0"/>
              <a:t>ANSI/VITA 46.6 Gigabit Ethernet Control Plane on VPX</a:t>
            </a:r>
          </a:p>
          <a:p>
            <a:pPr lvl="1">
              <a:lnSpc>
                <a:spcPct val="100000"/>
              </a:lnSpc>
              <a:spcBef>
                <a:spcPts val="300"/>
              </a:spcBef>
            </a:pPr>
            <a:r>
              <a:rPr lang="en-US" sz="1400" b="0" dirty="0"/>
              <a:t>ANSI/VITA 46.7 Ethernet</a:t>
            </a:r>
          </a:p>
          <a:p>
            <a:pPr lvl="1">
              <a:lnSpc>
                <a:spcPct val="100000"/>
              </a:lnSpc>
              <a:spcBef>
                <a:spcPts val="300"/>
              </a:spcBef>
            </a:pPr>
            <a:r>
              <a:rPr lang="en-US" sz="1400" b="0" dirty="0"/>
              <a:t>VITA 46.8 InfiniBand (draft for trial use)</a:t>
            </a:r>
          </a:p>
          <a:p>
            <a:pPr lvl="1">
              <a:lnSpc>
                <a:spcPct val="100000"/>
              </a:lnSpc>
              <a:spcBef>
                <a:spcPts val="300"/>
              </a:spcBef>
            </a:pPr>
            <a:r>
              <a:rPr lang="en-US" sz="1400" b="0" dirty="0"/>
              <a:t>ANSI/VITA 46.9 PMC/XMC rear I/O</a:t>
            </a:r>
          </a:p>
          <a:p>
            <a:pPr lvl="1">
              <a:lnSpc>
                <a:spcPct val="100000"/>
              </a:lnSpc>
              <a:spcBef>
                <a:spcPts val="300"/>
              </a:spcBef>
            </a:pPr>
            <a:r>
              <a:rPr lang="en-US" sz="1400" b="0" dirty="0"/>
              <a:t>ANSI/VITA 46.10 Rear Transition Module</a:t>
            </a:r>
          </a:p>
          <a:p>
            <a:pPr lvl="1">
              <a:lnSpc>
                <a:spcPct val="100000"/>
              </a:lnSpc>
              <a:spcBef>
                <a:spcPts val="300"/>
              </a:spcBef>
            </a:pPr>
            <a:r>
              <a:rPr lang="en-US" sz="1400" b="0" dirty="0"/>
              <a:t>ANSI/VITA 46.11 System Management on VPX</a:t>
            </a:r>
          </a:p>
          <a:p>
            <a:pPr>
              <a:lnSpc>
                <a:spcPct val="100000"/>
              </a:lnSpc>
              <a:spcBef>
                <a:spcPts val="1800"/>
              </a:spcBef>
            </a:pPr>
            <a:r>
              <a:rPr lang="en-US" sz="1600" dirty="0"/>
              <a:t>Same Modules sizes as VME</a:t>
            </a:r>
          </a:p>
          <a:p>
            <a:pPr lvl="1">
              <a:lnSpc>
                <a:spcPct val="100000"/>
              </a:lnSpc>
              <a:spcBef>
                <a:spcPts val="300"/>
              </a:spcBef>
            </a:pPr>
            <a:r>
              <a:rPr lang="en-US" sz="1400" b="0" dirty="0"/>
              <a:t>6U x 160 mm  – 233.35 mm x 160 mm or 9.187” x 6.299”</a:t>
            </a:r>
          </a:p>
          <a:p>
            <a:pPr lvl="1">
              <a:lnSpc>
                <a:spcPct val="100000"/>
              </a:lnSpc>
              <a:spcBef>
                <a:spcPts val="300"/>
              </a:spcBef>
            </a:pPr>
            <a:r>
              <a:rPr lang="en-US" sz="1400" b="0" dirty="0"/>
              <a:t>3U x 160 mm  – 100 mm   x    160 mm or 3.937” x 6.299”</a:t>
            </a:r>
            <a:endParaRPr lang="en-US" sz="1400" dirty="0"/>
          </a:p>
          <a:p>
            <a:pPr>
              <a:lnSpc>
                <a:spcPct val="100000"/>
              </a:lnSpc>
              <a:spcBef>
                <a:spcPts val="1800"/>
              </a:spcBef>
            </a:pPr>
            <a:r>
              <a:rPr lang="en-US" sz="1600" dirty="0"/>
              <a:t>In 2009 a working group was started to provide a systems level approach to VPX</a:t>
            </a:r>
          </a:p>
          <a:p>
            <a:pPr lvl="1">
              <a:lnSpc>
                <a:spcPct val="100000"/>
              </a:lnSpc>
              <a:spcBef>
                <a:spcPts val="300"/>
              </a:spcBef>
            </a:pPr>
            <a:r>
              <a:rPr lang="en-US" sz="1400" b="0" dirty="0"/>
              <a:t>In 2010 the first OpenVPX standard was released as ANSI/VITA 65</a:t>
            </a:r>
          </a:p>
          <a:p>
            <a:pPr>
              <a:lnSpc>
                <a:spcPct val="100000"/>
              </a:lnSpc>
            </a:pPr>
            <a:endParaRPr lang="en-US" sz="1600" dirty="0"/>
          </a:p>
        </p:txBody>
      </p:sp>
      <p:sp>
        <p:nvSpPr>
          <p:cNvPr id="8" name="TextBox 7"/>
          <p:cNvSpPr txBox="1"/>
          <p:nvPr/>
        </p:nvSpPr>
        <p:spPr>
          <a:xfrm>
            <a:off x="8653331" y="1526978"/>
            <a:ext cx="1901838" cy="307777"/>
          </a:xfrm>
          <a:prstGeom prst="rect">
            <a:avLst/>
          </a:prstGeom>
          <a:noFill/>
        </p:spPr>
        <p:txBody>
          <a:bodyPr wrap="square" rtlCol="0">
            <a:spAutoFit/>
          </a:bodyPr>
          <a:lstStyle/>
          <a:p>
            <a:pPr algn="ctr"/>
            <a:r>
              <a:rPr lang="en-US" sz="1400" b="1" dirty="0">
                <a:solidFill>
                  <a:srgbClr val="0070C0"/>
                </a:solidFill>
              </a:rPr>
              <a:t>VPX Module</a:t>
            </a:r>
          </a:p>
        </p:txBody>
      </p:sp>
      <p:sp>
        <p:nvSpPr>
          <p:cNvPr id="2" name="Title 1"/>
          <p:cNvSpPr>
            <a:spLocks noGrp="1"/>
          </p:cNvSpPr>
          <p:nvPr>
            <p:ph type="title"/>
          </p:nvPr>
        </p:nvSpPr>
        <p:spPr/>
        <p:txBody>
          <a:bodyPr/>
          <a:lstStyle/>
          <a:p>
            <a:pPr>
              <a:lnSpc>
                <a:spcPct val="100000"/>
              </a:lnSpc>
            </a:pPr>
            <a:r>
              <a:rPr lang="en-US" dirty="0"/>
              <a:t>VPX</a:t>
            </a:r>
          </a:p>
        </p:txBody>
      </p:sp>
      <p:sp>
        <p:nvSpPr>
          <p:cNvPr id="6" name="Rectangle 5">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1558679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a:t>VPX Connector</a:t>
            </a:r>
          </a:p>
        </p:txBody>
      </p:sp>
      <p:sp>
        <p:nvSpPr>
          <p:cNvPr id="3" name="Content Placeholder 2"/>
          <p:cNvSpPr>
            <a:spLocks noGrp="1"/>
          </p:cNvSpPr>
          <p:nvPr>
            <p:ph idx="1"/>
          </p:nvPr>
        </p:nvSpPr>
        <p:spPr>
          <a:xfrm>
            <a:off x="1865312" y="4876800"/>
            <a:ext cx="8458200" cy="1240536"/>
          </a:xfrm>
        </p:spPr>
        <p:txBody>
          <a:bodyPr/>
          <a:lstStyle/>
          <a:p>
            <a:r>
              <a:rPr lang="en-US" dirty="0"/>
              <a:t>Same type of connector as used for P0 of VXS</a:t>
            </a:r>
          </a:p>
          <a:p>
            <a:pPr>
              <a:spcBef>
                <a:spcPts val="1800"/>
              </a:spcBef>
            </a:pPr>
            <a:r>
              <a:rPr lang="en-US" dirty="0"/>
              <a:t>Used along entire edge of board instead of just a single connector</a:t>
            </a:r>
          </a:p>
        </p:txBody>
      </p:sp>
      <p:sp>
        <p:nvSpPr>
          <p:cNvPr id="6" name="TextBox 5"/>
          <p:cNvSpPr txBox="1"/>
          <p:nvPr/>
        </p:nvSpPr>
        <p:spPr>
          <a:xfrm>
            <a:off x="8609012" y="1371600"/>
            <a:ext cx="2209800" cy="646331"/>
          </a:xfrm>
          <a:prstGeom prst="rect">
            <a:avLst/>
          </a:prstGeom>
          <a:noFill/>
        </p:spPr>
        <p:txBody>
          <a:bodyPr wrap="square" rtlCol="0">
            <a:spAutoFit/>
          </a:bodyPr>
          <a:lstStyle/>
          <a:p>
            <a:pPr algn="ctr"/>
            <a:r>
              <a:rPr lang="en-US" sz="1800" b="1" dirty="0">
                <a:solidFill>
                  <a:srgbClr val="0070C0"/>
                </a:solidFill>
              </a:rPr>
              <a:t>VPX Connector for 6U Module </a:t>
            </a:r>
          </a:p>
        </p:txBody>
      </p:sp>
      <p:sp>
        <p:nvSpPr>
          <p:cNvPr id="7" name="Rectangle 6">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pSp>
        <p:nvGrpSpPr>
          <p:cNvPr id="4" name="Group 3"/>
          <p:cNvGrpSpPr/>
          <p:nvPr/>
        </p:nvGrpSpPr>
        <p:grpSpPr>
          <a:xfrm>
            <a:off x="3149655" y="1110250"/>
            <a:ext cx="5889514" cy="3429545"/>
            <a:chOff x="1600200" y="1110250"/>
            <a:chExt cx="5889514" cy="3429545"/>
          </a:xfrm>
        </p:grpSpPr>
        <p:pic>
          <p:nvPicPr>
            <p:cNvPr id="12" name="Picture 11"/>
            <p:cNvPicPr>
              <a:picLocks noChangeAspect="1"/>
            </p:cNvPicPr>
            <p:nvPr/>
          </p:nvPicPr>
          <p:blipFill>
            <a:blip r:embed="rId4"/>
            <a:stretch>
              <a:fillRect/>
            </a:stretch>
          </p:blipFill>
          <p:spPr>
            <a:xfrm>
              <a:off x="1600200" y="1447800"/>
              <a:ext cx="5889514" cy="3091995"/>
            </a:xfrm>
            <a:prstGeom prst="rect">
              <a:avLst/>
            </a:prstGeom>
          </p:spPr>
        </p:pic>
        <p:cxnSp>
          <p:nvCxnSpPr>
            <p:cNvPr id="14" name="Straight Connector 13"/>
            <p:cNvCxnSpPr/>
            <p:nvPr/>
          </p:nvCxnSpPr>
          <p:spPr bwMode="auto">
            <a:xfrm>
              <a:off x="6044565" y="1110250"/>
              <a:ext cx="205740" cy="311156"/>
            </a:xfrm>
            <a:prstGeom prst="line">
              <a:avLst/>
            </a:prstGeom>
            <a:solidFill>
              <a:schemeClr val="accent1"/>
            </a:solidFill>
            <a:ln w="19050" cap="rnd" cmpd="sng" algn="ctr">
              <a:solidFill>
                <a:schemeClr val="tx1"/>
              </a:solidFill>
              <a:prstDash val="solid"/>
              <a:round/>
              <a:headEnd type="none" w="sm" len="sm"/>
              <a:tailEnd type="none" w="sm" len="sm"/>
            </a:ln>
            <a:effectLst/>
          </p:spPr>
        </p:cxnSp>
        <p:cxnSp>
          <p:nvCxnSpPr>
            <p:cNvPr id="15" name="Straight Connector 14"/>
            <p:cNvCxnSpPr/>
            <p:nvPr/>
          </p:nvCxnSpPr>
          <p:spPr bwMode="auto">
            <a:xfrm flipV="1">
              <a:off x="2039983" y="1267098"/>
              <a:ext cx="4106091" cy="1147353"/>
            </a:xfrm>
            <a:prstGeom prst="line">
              <a:avLst/>
            </a:prstGeom>
            <a:solidFill>
              <a:schemeClr val="accent1"/>
            </a:solidFill>
            <a:ln w="19050" cap="rnd" cmpd="sng" algn="ctr">
              <a:solidFill>
                <a:schemeClr val="tx1"/>
              </a:solidFill>
              <a:prstDash val="solid"/>
              <a:round/>
              <a:headEnd type="stealth" w="med" len="med"/>
              <a:tailEnd type="stealth" w="med" len="med"/>
            </a:ln>
            <a:effectLst/>
          </p:spPr>
        </p:cxnSp>
        <p:sp>
          <p:nvSpPr>
            <p:cNvPr id="16" name="TextBox 15"/>
            <p:cNvSpPr txBox="1"/>
            <p:nvPr/>
          </p:nvSpPr>
          <p:spPr>
            <a:xfrm rot="20703154">
              <a:off x="3265757" y="1699690"/>
              <a:ext cx="1603789" cy="276999"/>
            </a:xfrm>
            <a:prstGeom prst="rect">
              <a:avLst/>
            </a:prstGeom>
            <a:solidFill>
              <a:schemeClr val="bg1"/>
            </a:solidFill>
          </p:spPr>
          <p:txBody>
            <a:bodyPr wrap="square" rtlCol="0">
              <a:spAutoFit/>
            </a:bodyPr>
            <a:lstStyle/>
            <a:p>
              <a:pPr algn="ctr"/>
              <a:r>
                <a:rPr lang="en-US" sz="1200" b="1" dirty="0"/>
                <a:t>9.187” (233.35 mm)</a:t>
              </a:r>
            </a:p>
          </p:txBody>
        </p:sp>
        <p:cxnSp>
          <p:nvCxnSpPr>
            <p:cNvPr id="17" name="Straight Connector 16"/>
            <p:cNvCxnSpPr/>
            <p:nvPr/>
          </p:nvCxnSpPr>
          <p:spPr bwMode="auto">
            <a:xfrm>
              <a:off x="1933304" y="2255971"/>
              <a:ext cx="205740" cy="311156"/>
            </a:xfrm>
            <a:prstGeom prst="line">
              <a:avLst/>
            </a:prstGeom>
            <a:solidFill>
              <a:schemeClr val="accent1"/>
            </a:solidFill>
            <a:ln w="19050" cap="rnd" cmpd="sng" algn="ctr">
              <a:solidFill>
                <a:schemeClr val="tx1"/>
              </a:solidFill>
              <a:prstDash val="solid"/>
              <a:round/>
              <a:headEnd type="none" w="sm" len="sm"/>
              <a:tailEnd type="none" w="sm" len="sm"/>
            </a:ln>
            <a:effectLst/>
          </p:spPr>
        </p:cxnSp>
      </p:grpSp>
    </p:spTree>
    <p:extLst>
      <p:ext uri="{BB962C8B-B14F-4D97-AF65-F5344CB8AC3E}">
        <p14:creationId xmlns:p14="http://schemas.microsoft.com/office/powerpoint/2010/main" val="30952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a:effectLst/>
        </p:spPr>
        <p:txBody>
          <a:bodyPr vert="horz" wrap="square" lIns="92064" tIns="46033" rIns="92064" bIns="46033" numCol="1" anchor="ctr" anchorCtr="0" compatLnSpc="1">
            <a:prstTxWarp prst="textNoShape">
              <a:avLst/>
            </a:prstTxWarp>
          </a:bodyPr>
          <a:lstStyle/>
          <a:p>
            <a:pPr marL="2974975" indent="-2974975" algn="l">
              <a:lnSpc>
                <a:spcPct val="100000"/>
              </a:lnSpc>
            </a:pPr>
            <a:r>
              <a:rPr lang="en-US" sz="2400" dirty="0">
                <a:solidFill>
                  <a:srgbClr val="002060"/>
                </a:solidFill>
              </a:rPr>
              <a:t>Subsection Outline: Introduction</a:t>
            </a:r>
          </a:p>
        </p:txBody>
      </p:sp>
      <p:sp>
        <p:nvSpPr>
          <p:cNvPr id="3" name="Content Placeholder 2"/>
          <p:cNvSpPr>
            <a:spLocks noGrp="1"/>
          </p:cNvSpPr>
          <p:nvPr>
            <p:ph idx="1"/>
          </p:nvPr>
        </p:nvSpPr>
        <p:spPr>
          <a:xfrm>
            <a:off x="633818" y="1287077"/>
            <a:ext cx="10921187" cy="4959096"/>
          </a:xfrm>
        </p:spPr>
        <p:txBody>
          <a:bodyPr/>
          <a:lstStyle/>
          <a:p>
            <a:pPr>
              <a:lnSpc>
                <a:spcPct val="100000"/>
              </a:lnSpc>
            </a:pPr>
            <a:r>
              <a:rPr lang="en-US" sz="1800" dirty="0"/>
              <a:t>Introduction</a:t>
            </a:r>
          </a:p>
          <a:p>
            <a:pPr lvl="1">
              <a:lnSpc>
                <a:spcPct val="100000"/>
              </a:lnSpc>
            </a:pPr>
            <a:r>
              <a:rPr lang="en-US" sz="1600" dirty="0">
                <a:hlinkClick r:id="rId3" action="ppaction://hlinksldjump"/>
              </a:rPr>
              <a:t>Overview</a:t>
            </a:r>
            <a:r>
              <a:rPr lang="en-US" sz="1600" dirty="0"/>
              <a:t> including </a:t>
            </a:r>
            <a:r>
              <a:rPr lang="en-US" sz="1600" dirty="0">
                <a:hlinkClick r:id="rId4" action="ppaction://hlinksldjump"/>
              </a:rPr>
              <a:t>OpenVPX Plans and Trends</a:t>
            </a:r>
            <a:endParaRPr lang="en-US" sz="1600" dirty="0">
              <a:hlinkClick r:id="rId3" action="ppaction://hlinksldjump"/>
            </a:endParaRPr>
          </a:p>
          <a:p>
            <a:pPr lvl="1">
              <a:lnSpc>
                <a:spcPct val="100000"/>
              </a:lnSpc>
            </a:pPr>
            <a:r>
              <a:rPr lang="en-US" sz="1600" dirty="0">
                <a:hlinkClick r:id="rId5" action="ppaction://hlinksldjump"/>
              </a:rPr>
              <a:t>Brief history of VME, VXS, VPX, and OpenVPX</a:t>
            </a:r>
            <a:endParaRPr lang="en-US" sz="1600" dirty="0"/>
          </a:p>
          <a:p>
            <a:pPr lvl="1">
              <a:lnSpc>
                <a:spcPct val="100000"/>
              </a:lnSpc>
            </a:pPr>
            <a:r>
              <a:rPr lang="en-US" sz="1600" dirty="0">
                <a:hlinkClick r:id="rId6" action="ppaction://hlinksldjump"/>
              </a:rPr>
              <a:t>Mezzanine Cards</a:t>
            </a:r>
            <a:endParaRPr lang="en-US" sz="1600" dirty="0"/>
          </a:p>
          <a:p>
            <a:pPr lvl="1">
              <a:lnSpc>
                <a:spcPct val="100000"/>
              </a:lnSpc>
            </a:pPr>
            <a:r>
              <a:rPr lang="en-US" sz="1600" dirty="0">
                <a:hlinkClick r:id="rId7" action="ppaction://hlinksldjump"/>
              </a:rPr>
              <a:t>Rear-Transition Modules (RTMs)</a:t>
            </a:r>
            <a:endParaRPr lang="en-US" sz="1600" dirty="0"/>
          </a:p>
          <a:p>
            <a:pPr lvl="1">
              <a:lnSpc>
                <a:spcPct val="100000"/>
              </a:lnSpc>
            </a:pPr>
            <a:r>
              <a:rPr lang="en-US" sz="1600" dirty="0">
                <a:hlinkClick r:id="rId8" action="ppaction://hlinksldjump"/>
              </a:rPr>
              <a:t>Terminology</a:t>
            </a:r>
            <a:endParaRPr lang="en-US" sz="1600" dirty="0"/>
          </a:p>
          <a:p>
            <a:pPr lvl="1">
              <a:lnSpc>
                <a:spcPct val="100000"/>
              </a:lnSpc>
            </a:pPr>
            <a:r>
              <a:rPr lang="en-US" sz="1600" dirty="0">
                <a:hlinkClick r:id="rId9" action="ppaction://hlinksldjump"/>
              </a:rPr>
              <a:t>Two-level maintenance</a:t>
            </a:r>
            <a:r>
              <a:rPr lang="en-US" sz="1600" dirty="0"/>
              <a:t> </a:t>
            </a:r>
          </a:p>
          <a:p>
            <a:pPr>
              <a:lnSpc>
                <a:spcPct val="100000"/>
              </a:lnSpc>
              <a:spcBef>
                <a:spcPts val="800"/>
              </a:spcBef>
            </a:pPr>
            <a:r>
              <a:rPr lang="en-US" sz="1800" dirty="0">
                <a:solidFill>
                  <a:schemeClr val="tx1">
                    <a:alpha val="50000"/>
                  </a:schemeClr>
                </a:solidFill>
              </a:rPr>
              <a:t>Protocols</a:t>
            </a:r>
          </a:p>
          <a:p>
            <a:pPr>
              <a:lnSpc>
                <a:spcPct val="100000"/>
              </a:lnSpc>
              <a:spcBef>
                <a:spcPts val="800"/>
              </a:spcBef>
            </a:pPr>
            <a:r>
              <a:rPr lang="en-US" sz="1800" dirty="0">
                <a:solidFill>
                  <a:schemeClr val="tx1">
                    <a:alpha val="50000"/>
                  </a:schemeClr>
                </a:solidFill>
              </a:rPr>
              <a:t>Cooling, form factors, and copper connectors</a:t>
            </a:r>
          </a:p>
          <a:p>
            <a:pPr>
              <a:lnSpc>
                <a:spcPct val="100000"/>
              </a:lnSpc>
              <a:spcBef>
                <a:spcPts val="800"/>
              </a:spcBef>
            </a:pPr>
            <a:r>
              <a:rPr lang="en-US" sz="1800" dirty="0">
                <a:solidFill>
                  <a:schemeClr val="tx1">
                    <a:alpha val="50000"/>
                  </a:schemeClr>
                </a:solidFill>
              </a:rPr>
              <a:t>Blind mate optical and coax connectors</a:t>
            </a:r>
          </a:p>
          <a:p>
            <a:pPr>
              <a:lnSpc>
                <a:spcPct val="100000"/>
              </a:lnSpc>
              <a:spcBef>
                <a:spcPts val="800"/>
              </a:spcBef>
            </a:pPr>
            <a:r>
              <a:rPr lang="en-US" sz="1800" dirty="0">
                <a:solidFill>
                  <a:schemeClr val="tx1">
                    <a:alpha val="50000"/>
                  </a:schemeClr>
                </a:solidFill>
              </a:rPr>
              <a:t>Utility Plane including radial clocks and VITA 62 power supply Plug-In Modules</a:t>
            </a:r>
          </a:p>
          <a:p>
            <a:pPr>
              <a:lnSpc>
                <a:spcPct val="100000"/>
              </a:lnSpc>
              <a:spcBef>
                <a:spcPts val="800"/>
              </a:spcBef>
            </a:pPr>
            <a:r>
              <a:rPr lang="en-US" sz="1800" dirty="0">
                <a:solidFill>
                  <a:schemeClr val="tx1">
                    <a:alpha val="50000"/>
                  </a:schemeClr>
                </a:solidFill>
              </a:rPr>
              <a:t>Slot, Backplane, and Module Profiles (Including AMPS)</a:t>
            </a:r>
          </a:p>
          <a:p>
            <a:pPr>
              <a:lnSpc>
                <a:spcPct val="100000"/>
              </a:lnSpc>
              <a:spcBef>
                <a:spcPts val="800"/>
              </a:spcBef>
            </a:pPr>
            <a:r>
              <a:rPr lang="en-US" sz="1800" dirty="0">
                <a:solidFill>
                  <a:schemeClr val="tx1">
                    <a:alpha val="50000"/>
                  </a:schemeClr>
                </a:solidFill>
              </a:rPr>
              <a:t>Slot Profile and Backplane Profile examples</a:t>
            </a:r>
          </a:p>
          <a:p>
            <a:pPr>
              <a:lnSpc>
                <a:spcPct val="100000"/>
              </a:lnSpc>
              <a:spcBef>
                <a:spcPts val="800"/>
              </a:spcBef>
            </a:pPr>
            <a:r>
              <a:rPr lang="en-US" sz="1800" dirty="0">
                <a:solidFill>
                  <a:schemeClr val="tx1">
                    <a:alpha val="50000"/>
                  </a:schemeClr>
                </a:solidFill>
              </a:rPr>
              <a:t>Summary and References</a:t>
            </a:r>
          </a:p>
        </p:txBody>
      </p:sp>
      <p:sp>
        <p:nvSpPr>
          <p:cNvPr id="4" name="TextBox 3"/>
          <p:cNvSpPr txBox="1"/>
          <p:nvPr/>
        </p:nvSpPr>
        <p:spPr>
          <a:xfrm>
            <a:off x="1821068" y="6642556"/>
            <a:ext cx="7110148" cy="215444"/>
          </a:xfrm>
          <a:prstGeom prst="rect">
            <a:avLst/>
          </a:prstGeom>
          <a:noFill/>
        </p:spPr>
        <p:txBody>
          <a:bodyPr wrap="square" rtlCol="0">
            <a:spAutoFit/>
          </a:bodyPr>
          <a:lstStyle/>
          <a:p>
            <a:pPr>
              <a:defRPr/>
            </a:pPr>
            <a:r>
              <a:rPr lang="en-US" sz="800" b="1" dirty="0"/>
              <a:t>Slideshows: </a:t>
            </a:r>
            <a:r>
              <a:rPr lang="en-US" sz="800" b="1" dirty="0">
                <a:hlinkClick r:id="" action="ppaction://customshow?id=1"/>
              </a:rPr>
              <a:t>Intro Moderate</a:t>
            </a:r>
            <a:endParaRPr lang="en-US" sz="800" b="1" dirty="0"/>
          </a:p>
        </p:txBody>
      </p:sp>
      <p:sp>
        <p:nvSpPr>
          <p:cNvPr id="5" name="Rectangle 4">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1890077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PMC and XMC Modules</a:t>
            </a:r>
          </a:p>
        </p:txBody>
      </p:sp>
      <p:sp>
        <p:nvSpPr>
          <p:cNvPr id="3" name="Content Placeholder 2"/>
          <p:cNvSpPr>
            <a:spLocks noGrp="1"/>
          </p:cNvSpPr>
          <p:nvPr>
            <p:ph idx="1"/>
          </p:nvPr>
        </p:nvSpPr>
        <p:spPr>
          <a:xfrm>
            <a:off x="406294" y="1143000"/>
            <a:ext cx="11680957" cy="5105400"/>
          </a:xfrm>
        </p:spPr>
        <p:txBody>
          <a:bodyPr/>
          <a:lstStyle/>
          <a:p>
            <a:pPr>
              <a:lnSpc>
                <a:spcPct val="100000"/>
              </a:lnSpc>
              <a:spcBef>
                <a:spcPts val="1800"/>
              </a:spcBef>
            </a:pPr>
            <a:r>
              <a:rPr lang="en-US" sz="1800" dirty="0"/>
              <a:t>OpenVPX Plug-In Modules are frequently adapted for</a:t>
            </a:r>
            <a:br>
              <a:rPr lang="en-US" sz="1800" dirty="0"/>
            </a:br>
            <a:r>
              <a:rPr lang="en-US" sz="1800" dirty="0"/>
              <a:t>particular I/O needs using mezzanine cards</a:t>
            </a:r>
          </a:p>
          <a:p>
            <a:pPr lvl="1">
              <a:lnSpc>
                <a:spcPct val="100000"/>
              </a:lnSpc>
              <a:spcBef>
                <a:spcPts val="200"/>
              </a:spcBef>
            </a:pPr>
            <a:r>
              <a:rPr lang="en-US" sz="1600" b="0" dirty="0"/>
              <a:t>XMCs used on processing modules or carrier</a:t>
            </a:r>
            <a:br>
              <a:rPr lang="en-US" sz="1600" b="0" dirty="0"/>
            </a:br>
            <a:r>
              <a:rPr lang="en-US" sz="1600" b="0" dirty="0"/>
              <a:t>cards to add I/O and other features</a:t>
            </a:r>
          </a:p>
          <a:p>
            <a:pPr>
              <a:lnSpc>
                <a:spcPct val="100000"/>
              </a:lnSpc>
              <a:spcBef>
                <a:spcPts val="1500"/>
              </a:spcBef>
            </a:pPr>
            <a:r>
              <a:rPr lang="en-US" sz="1800" dirty="0"/>
              <a:t>PMC – PCI Mezzanine Cards</a:t>
            </a:r>
          </a:p>
          <a:p>
            <a:pPr lvl="1">
              <a:lnSpc>
                <a:spcPct val="100000"/>
              </a:lnSpc>
              <a:spcBef>
                <a:spcPts val="200"/>
              </a:spcBef>
            </a:pPr>
            <a:r>
              <a:rPr lang="en-US" sz="1600" b="0" dirty="0"/>
              <a:t>IEEE 1386.1-2001</a:t>
            </a:r>
          </a:p>
          <a:p>
            <a:pPr lvl="1">
              <a:lnSpc>
                <a:spcPct val="100000"/>
              </a:lnSpc>
              <a:spcBef>
                <a:spcPts val="200"/>
              </a:spcBef>
            </a:pPr>
            <a:r>
              <a:rPr lang="en-US" sz="1600" b="0" dirty="0"/>
              <a:t>Use PCI with  a data bus of 32 or 64 bit</a:t>
            </a:r>
          </a:p>
          <a:p>
            <a:pPr lvl="1">
              <a:lnSpc>
                <a:spcPct val="100000"/>
              </a:lnSpc>
              <a:spcBef>
                <a:spcPts val="200"/>
              </a:spcBef>
            </a:pPr>
            <a:r>
              <a:rPr lang="en-US" sz="1600" b="0" dirty="0"/>
              <a:t>XMC is becoming more common</a:t>
            </a:r>
          </a:p>
          <a:p>
            <a:pPr>
              <a:lnSpc>
                <a:spcPct val="100000"/>
              </a:lnSpc>
              <a:spcBef>
                <a:spcPts val="1500"/>
              </a:spcBef>
            </a:pPr>
            <a:r>
              <a:rPr lang="en-US" sz="1800" dirty="0"/>
              <a:t>XMC – ANSI/VITA 42.0-2016</a:t>
            </a:r>
          </a:p>
          <a:p>
            <a:pPr>
              <a:lnSpc>
                <a:spcPct val="100000"/>
              </a:lnSpc>
              <a:spcBef>
                <a:spcPts val="1500"/>
              </a:spcBef>
            </a:pPr>
            <a:r>
              <a:rPr lang="en-US" sz="1800" dirty="0"/>
              <a:t>PMC and XMC based on IEEE 1386-2001 Common Mezzanine Card (CMC)</a:t>
            </a:r>
          </a:p>
          <a:p>
            <a:pPr lvl="1">
              <a:lnSpc>
                <a:spcPct val="100000"/>
              </a:lnSpc>
              <a:spcBef>
                <a:spcPts val="200"/>
              </a:spcBef>
            </a:pPr>
            <a:r>
              <a:rPr lang="en-US" sz="1600" b="0" dirty="0"/>
              <a:t>Single-width is 149.0 x 74.0 mm (5.87 x 2.91 inches); double-width is 149.0 x 149.0 mm</a:t>
            </a:r>
          </a:p>
          <a:p>
            <a:pPr>
              <a:lnSpc>
                <a:spcPct val="100000"/>
              </a:lnSpc>
              <a:spcBef>
                <a:spcPts val="1500"/>
              </a:spcBef>
            </a:pPr>
            <a:r>
              <a:rPr lang="en-US" sz="1800" dirty="0"/>
              <a:t>There are dot standards for various protocol options</a:t>
            </a:r>
          </a:p>
          <a:p>
            <a:pPr lvl="1">
              <a:lnSpc>
                <a:spcPct val="100000"/>
              </a:lnSpc>
              <a:spcBef>
                <a:spcPts val="200"/>
              </a:spcBef>
            </a:pPr>
            <a:r>
              <a:rPr lang="en-US" sz="1600" b="0" dirty="0"/>
              <a:t>ANSI/VITA 42.1-2006 (R2012) for Parallel RapidIO 8/16 LP-LVDS</a:t>
            </a:r>
          </a:p>
          <a:p>
            <a:pPr lvl="1">
              <a:lnSpc>
                <a:spcPct val="100000"/>
              </a:lnSpc>
              <a:spcBef>
                <a:spcPts val="200"/>
              </a:spcBef>
            </a:pPr>
            <a:r>
              <a:rPr lang="en-US" sz="1600" b="0" dirty="0"/>
              <a:t>ANSI/VITA 42.2-2006 (R2012) for Serial RapidIO</a:t>
            </a:r>
          </a:p>
          <a:p>
            <a:pPr lvl="1">
              <a:lnSpc>
                <a:spcPct val="100000"/>
              </a:lnSpc>
              <a:spcBef>
                <a:spcPts val="200"/>
              </a:spcBef>
            </a:pPr>
            <a:r>
              <a:rPr lang="en-US" sz="1600" dirty="0"/>
              <a:t>ANSI/VITA 42.3-2006 (R2014) for PCI Express (PCIe) – most popular for current systems</a:t>
            </a:r>
            <a:endParaRPr lang="en-US" sz="1400" dirty="0"/>
          </a:p>
          <a:p>
            <a:pPr lvl="1">
              <a:lnSpc>
                <a:spcPct val="100000"/>
              </a:lnSpc>
              <a:spcBef>
                <a:spcPts val="200"/>
              </a:spcBef>
            </a:pPr>
            <a:r>
              <a:rPr lang="en-US" sz="1600" b="0" dirty="0"/>
              <a:t>ANSI/VITA 42.6-2009 (R2015) for 10 Gbit Ethernet (approved 2009)</a:t>
            </a:r>
          </a:p>
        </p:txBody>
      </p:sp>
      <p:sp>
        <p:nvSpPr>
          <p:cNvPr id="14" name="Rectangle 13">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5" name="TextBox 14"/>
          <p:cNvSpPr txBox="1"/>
          <p:nvPr/>
        </p:nvSpPr>
        <p:spPr>
          <a:xfrm>
            <a:off x="1726750" y="6616244"/>
            <a:ext cx="7110148" cy="215444"/>
          </a:xfrm>
          <a:prstGeom prst="rect">
            <a:avLst/>
          </a:prstGeom>
          <a:noFill/>
        </p:spPr>
        <p:txBody>
          <a:bodyPr wrap="square" rtlCol="0">
            <a:spAutoFit/>
          </a:bodyPr>
          <a:lstStyle/>
          <a:p>
            <a:pPr marL="0" marR="0" indent="0" defTabSz="914400" rtl="0" eaLnBrk="0" fontAlgn="base" latinLnBrk="0" hangingPunct="0">
              <a:lnSpc>
                <a:spcPct val="100000"/>
              </a:lnSpc>
              <a:spcBef>
                <a:spcPct val="0"/>
              </a:spcBef>
              <a:spcAft>
                <a:spcPct val="0"/>
              </a:spcAft>
              <a:buClrTx/>
              <a:buSzTx/>
              <a:buFontTx/>
              <a:buNone/>
              <a:tabLst/>
              <a:defRPr/>
            </a:pPr>
            <a:r>
              <a:rPr lang="en-US" sz="800" b="1" dirty="0"/>
              <a:t>Hyperlinks: </a:t>
            </a:r>
            <a:r>
              <a:rPr lang="en-US" sz="800" b="1" dirty="0">
                <a:hlinkClick r:id="rId4" action="ppaction://hlinksldjump"/>
              </a:rPr>
              <a:t>XMC Connectors</a:t>
            </a:r>
            <a:endParaRPr lang="en-US" sz="800" b="1" dirty="0"/>
          </a:p>
        </p:txBody>
      </p:sp>
      <p:sp>
        <p:nvSpPr>
          <p:cNvPr id="16" name="TextBox 15"/>
          <p:cNvSpPr txBox="1"/>
          <p:nvPr/>
        </p:nvSpPr>
        <p:spPr>
          <a:xfrm>
            <a:off x="3961368" y="6550224"/>
            <a:ext cx="5019847" cy="307777"/>
          </a:xfrm>
          <a:prstGeom prst="rect">
            <a:avLst/>
          </a:prstGeom>
          <a:noFill/>
          <a:ln w="12700">
            <a:noFill/>
            <a:prstDash val="solid"/>
          </a:ln>
        </p:spPr>
        <p:txBody>
          <a:bodyPr wrap="square" rtlCol="0" anchor="ctr" anchorCtr="1">
            <a:spAutoFit/>
          </a:bodyPr>
          <a:lstStyle/>
          <a:p>
            <a:r>
              <a:rPr lang="en-US" sz="700" dirty="0">
                <a:solidFill>
                  <a:srgbClr val="7030A0"/>
                </a:solidFill>
              </a:rPr>
              <a:t>Pictures: ©</a:t>
            </a:r>
            <a:r>
              <a:rPr lang="en-US" sz="700" b="1" dirty="0">
                <a:solidFill>
                  <a:srgbClr val="7030A0"/>
                </a:solidFill>
              </a:rPr>
              <a:t> </a:t>
            </a:r>
            <a:r>
              <a:rPr lang="en-US" sz="700" dirty="0">
                <a:solidFill>
                  <a:srgbClr val="7030A0"/>
                </a:solidFill>
              </a:rPr>
              <a:t>2014 Abaco Systems. All rights reserved. Reprinted with permission. Copies may be made solely for training and education about the OpenVPX standard. </a:t>
            </a:r>
            <a:endParaRPr lang="en-US" sz="700" b="1" dirty="0">
              <a:solidFill>
                <a:srgbClr val="7030A0"/>
              </a:solidFill>
            </a:endParaRPr>
          </a:p>
        </p:txBody>
      </p:sp>
      <p:pic>
        <p:nvPicPr>
          <p:cNvPr id="17"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6216" t="8950" r="5731" b="5840"/>
          <a:stretch/>
        </p:blipFill>
        <p:spPr bwMode="auto">
          <a:xfrm>
            <a:off x="7847012" y="971547"/>
            <a:ext cx="4299537" cy="27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9599612" y="3393237"/>
            <a:ext cx="2470737" cy="954107"/>
          </a:xfrm>
          <a:prstGeom prst="rect">
            <a:avLst/>
          </a:prstGeom>
          <a:noFill/>
          <a:ln w="12700">
            <a:noFill/>
            <a:prstDash val="solid"/>
          </a:ln>
        </p:spPr>
        <p:txBody>
          <a:bodyPr wrap="square" rtlCol="0" anchor="ctr" anchorCtr="1">
            <a:spAutoFit/>
          </a:bodyPr>
          <a:lstStyle/>
          <a:p>
            <a:r>
              <a:rPr lang="en-US" sz="1400" dirty="0">
                <a:solidFill>
                  <a:srgbClr val="0070C0"/>
                </a:solidFill>
              </a:rPr>
              <a:t>Abaco Systems SPR507B</a:t>
            </a:r>
            <a:br>
              <a:rPr lang="en-US" sz="1400" dirty="0">
                <a:solidFill>
                  <a:srgbClr val="0070C0"/>
                </a:solidFill>
              </a:rPr>
            </a:br>
            <a:r>
              <a:rPr lang="en-US" sz="1400" dirty="0">
                <a:solidFill>
                  <a:srgbClr val="0070C0"/>
                </a:solidFill>
              </a:rPr>
              <a:t>VITA 42 single-width XMC with 4 fiber SFPDP (VITA 17.1) connections</a:t>
            </a:r>
            <a:endParaRPr lang="en-US" sz="1400" b="1" dirty="0">
              <a:solidFill>
                <a:srgbClr val="0070C0"/>
              </a:solidFill>
            </a:endParaRPr>
          </a:p>
        </p:txBody>
      </p:sp>
      <p:sp>
        <p:nvSpPr>
          <p:cNvPr id="19" name="TextBox 18"/>
          <p:cNvSpPr txBox="1"/>
          <p:nvPr/>
        </p:nvSpPr>
        <p:spPr>
          <a:xfrm>
            <a:off x="8727017" y="1021498"/>
            <a:ext cx="685800" cy="338554"/>
          </a:xfrm>
          <a:prstGeom prst="rect">
            <a:avLst/>
          </a:prstGeom>
          <a:noFill/>
        </p:spPr>
        <p:txBody>
          <a:bodyPr wrap="square" rtlCol="0">
            <a:spAutoFit/>
          </a:bodyPr>
          <a:lstStyle/>
          <a:p>
            <a:r>
              <a:rPr lang="en-US" sz="1600" b="1" dirty="0">
                <a:solidFill>
                  <a:srgbClr val="0070C0"/>
                </a:solidFill>
              </a:rPr>
              <a:t>P15</a:t>
            </a:r>
          </a:p>
        </p:txBody>
      </p:sp>
      <p:sp>
        <p:nvSpPr>
          <p:cNvPr id="20" name="TextBox 19"/>
          <p:cNvSpPr txBox="1"/>
          <p:nvPr/>
        </p:nvSpPr>
        <p:spPr>
          <a:xfrm>
            <a:off x="8727585" y="1373280"/>
            <a:ext cx="685800" cy="338554"/>
          </a:xfrm>
          <a:prstGeom prst="rect">
            <a:avLst/>
          </a:prstGeom>
          <a:noFill/>
        </p:spPr>
        <p:txBody>
          <a:bodyPr wrap="square" rtlCol="0">
            <a:spAutoFit/>
          </a:bodyPr>
          <a:lstStyle/>
          <a:p>
            <a:r>
              <a:rPr lang="en-US" sz="1600" b="1" dirty="0">
                <a:solidFill>
                  <a:srgbClr val="0070C0"/>
                </a:solidFill>
              </a:rPr>
              <a:t>P16</a:t>
            </a:r>
          </a:p>
        </p:txBody>
      </p:sp>
      <p:cxnSp>
        <p:nvCxnSpPr>
          <p:cNvPr id="21" name="Straight Connector 20"/>
          <p:cNvCxnSpPr/>
          <p:nvPr/>
        </p:nvCxnSpPr>
        <p:spPr>
          <a:xfrm>
            <a:off x="9260417" y="1190775"/>
            <a:ext cx="1024995" cy="28425"/>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290662" y="1542557"/>
            <a:ext cx="1756750" cy="57643"/>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282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FMC (FPGA Mezzanine Card)</a:t>
            </a:r>
          </a:p>
        </p:txBody>
      </p:sp>
      <p:sp>
        <p:nvSpPr>
          <p:cNvPr id="3" name="Content Placeholder 2"/>
          <p:cNvSpPr>
            <a:spLocks noGrp="1"/>
          </p:cNvSpPr>
          <p:nvPr>
            <p:ph idx="1"/>
          </p:nvPr>
        </p:nvSpPr>
        <p:spPr>
          <a:xfrm>
            <a:off x="406294" y="1143001"/>
            <a:ext cx="5688118" cy="4974335"/>
          </a:xfrm>
        </p:spPr>
        <p:txBody>
          <a:bodyPr/>
          <a:lstStyle/>
          <a:p>
            <a:pPr>
              <a:lnSpc>
                <a:spcPct val="100000"/>
              </a:lnSpc>
              <a:spcBef>
                <a:spcPts val="1800"/>
              </a:spcBef>
            </a:pPr>
            <a:r>
              <a:rPr lang="en-US" sz="1600" dirty="0"/>
              <a:t>OpenVPX Plug-In Modules are frequently adapted</a:t>
            </a:r>
            <a:br>
              <a:rPr lang="en-US" sz="1600" dirty="0"/>
            </a:br>
            <a:r>
              <a:rPr lang="en-US" sz="1600" dirty="0"/>
              <a:t>for particular I/O needs using mezzanine cards</a:t>
            </a:r>
          </a:p>
          <a:p>
            <a:pPr lvl="1">
              <a:lnSpc>
                <a:spcPct val="100000"/>
              </a:lnSpc>
            </a:pPr>
            <a:r>
              <a:rPr lang="en-US" sz="1400" dirty="0"/>
              <a:t>FMCs used on FPGA boards to add things like:</a:t>
            </a:r>
          </a:p>
          <a:p>
            <a:pPr lvl="2">
              <a:lnSpc>
                <a:spcPct val="100000"/>
              </a:lnSpc>
              <a:spcBef>
                <a:spcPts val="300"/>
              </a:spcBef>
            </a:pPr>
            <a:r>
              <a:rPr lang="en-US" sz="1400" b="0" dirty="0"/>
              <a:t>Analog to digital and digital to analog converters</a:t>
            </a:r>
          </a:p>
          <a:p>
            <a:pPr lvl="2">
              <a:lnSpc>
                <a:spcPct val="100000"/>
              </a:lnSpc>
              <a:spcBef>
                <a:spcPts val="300"/>
              </a:spcBef>
            </a:pPr>
            <a:r>
              <a:rPr lang="en-US" sz="1400" b="0" dirty="0"/>
              <a:t>Fiber-optic transceivers</a:t>
            </a:r>
          </a:p>
          <a:p>
            <a:pPr>
              <a:lnSpc>
                <a:spcPct val="100000"/>
              </a:lnSpc>
              <a:spcBef>
                <a:spcPts val="1800"/>
              </a:spcBef>
            </a:pPr>
            <a:r>
              <a:rPr lang="en-US" sz="1600" dirty="0"/>
              <a:t>FMC – </a:t>
            </a:r>
            <a:r>
              <a:rPr lang="en-US" sz="1600" dirty="0">
                <a:hlinkClick r:id="rId3" action="ppaction://hlinksldjump"/>
              </a:rPr>
              <a:t>[VITA 57.1]</a:t>
            </a:r>
            <a:r>
              <a:rPr lang="en-US" sz="1600" dirty="0"/>
              <a:t> FPGA Mezzanine Card</a:t>
            </a:r>
          </a:p>
          <a:p>
            <a:pPr lvl="1">
              <a:lnSpc>
                <a:spcPct val="100000"/>
              </a:lnSpc>
            </a:pPr>
            <a:r>
              <a:rPr lang="en-US" sz="1400" dirty="0"/>
              <a:t>Single width: 69 x 76.5 mm (2.717 x 3.012 inches)</a:t>
            </a:r>
          </a:p>
          <a:p>
            <a:pPr lvl="2">
              <a:lnSpc>
                <a:spcPct val="100000"/>
              </a:lnSpc>
              <a:spcBef>
                <a:spcPts val="300"/>
              </a:spcBef>
            </a:pPr>
            <a:r>
              <a:rPr lang="en-US" sz="1400" b="0" dirty="0"/>
              <a:t>Includes regions 1 &amp; 2 as shown in picture, not region 3</a:t>
            </a:r>
          </a:p>
          <a:p>
            <a:pPr lvl="1">
              <a:lnSpc>
                <a:spcPct val="100000"/>
              </a:lnSpc>
            </a:pPr>
            <a:r>
              <a:rPr lang="en-US" sz="1400" dirty="0"/>
              <a:t>Double width: 139 x 76.5 mm (5.472 x 3.012 inches)</a:t>
            </a:r>
          </a:p>
          <a:p>
            <a:pPr>
              <a:lnSpc>
                <a:spcPct val="100000"/>
              </a:lnSpc>
              <a:spcBef>
                <a:spcPts val="1800"/>
              </a:spcBef>
            </a:pPr>
            <a:endParaRPr lang="en-US" sz="1400" dirty="0"/>
          </a:p>
        </p:txBody>
      </p:sp>
      <p:sp>
        <p:nvSpPr>
          <p:cNvPr id="10" name="Rectangle 9">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4" name="TextBox 13"/>
          <p:cNvSpPr txBox="1"/>
          <p:nvPr/>
        </p:nvSpPr>
        <p:spPr>
          <a:xfrm>
            <a:off x="5844014" y="990600"/>
            <a:ext cx="3279692" cy="523220"/>
          </a:xfrm>
          <a:prstGeom prst="rect">
            <a:avLst/>
          </a:prstGeom>
          <a:noFill/>
          <a:ln w="12700">
            <a:noFill/>
            <a:prstDash val="solid"/>
          </a:ln>
        </p:spPr>
        <p:txBody>
          <a:bodyPr wrap="square" rtlCol="0" anchor="ctr" anchorCtr="1">
            <a:spAutoFit/>
          </a:bodyPr>
          <a:lstStyle/>
          <a:p>
            <a:r>
              <a:rPr lang="en-US" sz="1400" dirty="0">
                <a:solidFill>
                  <a:srgbClr val="0070C0"/>
                </a:solidFill>
              </a:rPr>
              <a:t>Mercury Model 3312 single-width FMC 4 chan. of A/D and 2 chan. of D/A</a:t>
            </a:r>
            <a:endParaRPr lang="en-US" sz="1400" b="1" dirty="0">
              <a:solidFill>
                <a:srgbClr val="0070C0"/>
              </a:solidFill>
            </a:endParaRPr>
          </a:p>
        </p:txBody>
      </p:sp>
      <p:sp>
        <p:nvSpPr>
          <p:cNvPr id="21" name="TextBox 20"/>
          <p:cNvSpPr txBox="1"/>
          <p:nvPr/>
        </p:nvSpPr>
        <p:spPr>
          <a:xfrm>
            <a:off x="9193664" y="990600"/>
            <a:ext cx="2920548" cy="523220"/>
          </a:xfrm>
          <a:prstGeom prst="rect">
            <a:avLst/>
          </a:prstGeom>
          <a:noFill/>
          <a:ln w="12700">
            <a:noFill/>
            <a:prstDash val="solid"/>
          </a:ln>
        </p:spPr>
        <p:txBody>
          <a:bodyPr wrap="square" rtlCol="0" anchor="ctr" anchorCtr="1">
            <a:spAutoFit/>
          </a:bodyPr>
          <a:lstStyle/>
          <a:p>
            <a:r>
              <a:rPr lang="en-US" sz="1400" dirty="0">
                <a:solidFill>
                  <a:srgbClr val="0070C0"/>
                </a:solidFill>
              </a:rPr>
              <a:t>Mercury Model 5973 FMC FPGA carrier, 3U x 160 mm</a:t>
            </a:r>
            <a:endParaRPr lang="en-US" sz="1400" b="1" dirty="0">
              <a:solidFill>
                <a:srgbClr val="0070C0"/>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077754" y="2622946"/>
            <a:ext cx="4690112" cy="2713196"/>
          </a:xfrm>
          <a:prstGeom prst="rect">
            <a:avLst/>
          </a:prstGeom>
        </p:spPr>
      </p:pic>
      <p:pic>
        <p:nvPicPr>
          <p:cNvPr id="19" name="Picture 18" descr="33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6403051" y="1730266"/>
            <a:ext cx="2161619" cy="171209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8026435" y="3897609"/>
            <a:ext cx="1200852" cy="584775"/>
          </a:xfrm>
          <a:prstGeom prst="rect">
            <a:avLst/>
          </a:prstGeom>
          <a:noFill/>
        </p:spPr>
        <p:txBody>
          <a:bodyPr wrap="square" rtlCol="0">
            <a:spAutoFit/>
          </a:bodyPr>
          <a:lstStyle/>
          <a:p>
            <a:r>
              <a:rPr lang="en-US" sz="1600" b="1" dirty="0">
                <a:solidFill>
                  <a:srgbClr val="0070C0"/>
                </a:solidFill>
              </a:rPr>
              <a:t>FMC site connector</a:t>
            </a:r>
          </a:p>
        </p:txBody>
      </p:sp>
      <p:cxnSp>
        <p:nvCxnSpPr>
          <p:cNvPr id="23" name="Straight Connector 22"/>
          <p:cNvCxnSpPr/>
          <p:nvPr/>
        </p:nvCxnSpPr>
        <p:spPr>
          <a:xfrm flipV="1">
            <a:off x="8987589" y="3493744"/>
            <a:ext cx="977371" cy="518788"/>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667138" y="3897609"/>
            <a:ext cx="1212675" cy="584775"/>
          </a:xfrm>
          <a:prstGeom prst="rect">
            <a:avLst/>
          </a:prstGeom>
          <a:noFill/>
        </p:spPr>
        <p:txBody>
          <a:bodyPr wrap="square" rtlCol="0">
            <a:spAutoFit/>
          </a:bodyPr>
          <a:lstStyle/>
          <a:p>
            <a:r>
              <a:rPr lang="en-US" sz="1600" b="1" dirty="0">
                <a:solidFill>
                  <a:srgbClr val="0070C0"/>
                </a:solidFill>
              </a:rPr>
              <a:t>FMC connector</a:t>
            </a:r>
          </a:p>
        </p:txBody>
      </p:sp>
      <p:cxnSp>
        <p:nvCxnSpPr>
          <p:cNvPr id="26" name="Straight Connector 25"/>
          <p:cNvCxnSpPr>
            <a:stCxn id="25" idx="0"/>
          </p:cNvCxnSpPr>
          <p:nvPr/>
        </p:nvCxnSpPr>
        <p:spPr>
          <a:xfrm flipV="1">
            <a:off x="7273476" y="3493745"/>
            <a:ext cx="354083" cy="403864"/>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697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FMC (FPGA Mezzanine Card) Connectors</a:t>
            </a:r>
          </a:p>
        </p:txBody>
      </p:sp>
      <p:sp>
        <p:nvSpPr>
          <p:cNvPr id="3" name="Content Placeholder 2"/>
          <p:cNvSpPr>
            <a:spLocks noGrp="1"/>
          </p:cNvSpPr>
          <p:nvPr>
            <p:ph idx="1"/>
          </p:nvPr>
        </p:nvSpPr>
        <p:spPr>
          <a:xfrm>
            <a:off x="406294" y="1143001"/>
            <a:ext cx="5688118" cy="4974335"/>
          </a:xfrm>
        </p:spPr>
        <p:txBody>
          <a:bodyPr/>
          <a:lstStyle/>
          <a:p>
            <a:pPr>
              <a:lnSpc>
                <a:spcPct val="100000"/>
              </a:lnSpc>
              <a:spcBef>
                <a:spcPts val="1800"/>
              </a:spcBef>
            </a:pPr>
            <a:r>
              <a:rPr lang="en-US" sz="1600" dirty="0"/>
              <a:t>FMC LPC (Low Pin Count) connector has 4 x 40 pins</a:t>
            </a:r>
          </a:p>
          <a:p>
            <a:pPr lvl="1">
              <a:lnSpc>
                <a:spcPct val="100000"/>
              </a:lnSpc>
              <a:spcBef>
                <a:spcPts val="400"/>
              </a:spcBef>
            </a:pPr>
            <a:r>
              <a:rPr lang="en-US" sz="1400" b="0" dirty="0"/>
              <a:t>34 differential pairs</a:t>
            </a:r>
          </a:p>
          <a:p>
            <a:pPr lvl="1">
              <a:lnSpc>
                <a:spcPct val="100000"/>
              </a:lnSpc>
              <a:spcBef>
                <a:spcPts val="400"/>
              </a:spcBef>
            </a:pPr>
            <a:r>
              <a:rPr lang="en-US" sz="1400" b="0" dirty="0"/>
              <a:t>  2 differential clocks from mezzanine to carrier</a:t>
            </a:r>
          </a:p>
          <a:p>
            <a:pPr lvl="1">
              <a:lnSpc>
                <a:spcPct val="100000"/>
              </a:lnSpc>
              <a:spcBef>
                <a:spcPts val="400"/>
              </a:spcBef>
            </a:pPr>
            <a:r>
              <a:rPr lang="en-US" sz="1400" b="0" dirty="0"/>
              <a:t>  1 high-speed SERDES lane, with 1 SERDES clock</a:t>
            </a:r>
          </a:p>
          <a:p>
            <a:pPr lvl="1">
              <a:lnSpc>
                <a:spcPct val="100000"/>
              </a:lnSpc>
              <a:spcBef>
                <a:spcPts val="400"/>
              </a:spcBef>
            </a:pPr>
            <a:r>
              <a:rPr lang="en-US" sz="1400" b="0" dirty="0"/>
              <a:t>I2C Control interface</a:t>
            </a:r>
          </a:p>
          <a:p>
            <a:pPr lvl="1">
              <a:lnSpc>
                <a:spcPct val="100000"/>
              </a:lnSpc>
              <a:spcBef>
                <a:spcPts val="400"/>
              </a:spcBef>
            </a:pPr>
            <a:r>
              <a:rPr lang="en-US" sz="1400" b="0" dirty="0"/>
              <a:t>Misc: GA, JTAG, Present, Power Good, Power/GND</a:t>
            </a:r>
            <a:endParaRPr lang="en-US" sz="1600" b="0" dirty="0"/>
          </a:p>
          <a:p>
            <a:pPr>
              <a:lnSpc>
                <a:spcPct val="100000"/>
              </a:lnSpc>
              <a:spcBef>
                <a:spcPts val="1800"/>
              </a:spcBef>
            </a:pPr>
            <a:r>
              <a:rPr lang="en-US" sz="1600" dirty="0"/>
              <a:t>FMC HPC (High Pin Count) connector has 10 x 40 pins</a:t>
            </a:r>
          </a:p>
          <a:p>
            <a:pPr lvl="1">
              <a:lnSpc>
                <a:spcPct val="100000"/>
              </a:lnSpc>
              <a:spcBef>
                <a:spcPts val="400"/>
              </a:spcBef>
            </a:pPr>
            <a:r>
              <a:rPr lang="en-US" sz="1400" b="0" dirty="0"/>
              <a:t>The HPC adds to the LPC giving the totals:</a:t>
            </a:r>
          </a:p>
          <a:p>
            <a:pPr lvl="2">
              <a:lnSpc>
                <a:spcPct val="100000"/>
              </a:lnSpc>
              <a:spcBef>
                <a:spcPts val="400"/>
              </a:spcBef>
            </a:pPr>
            <a:r>
              <a:rPr lang="en-US" sz="1400" b="0" dirty="0"/>
              <a:t>80 differential pairs </a:t>
            </a:r>
          </a:p>
          <a:p>
            <a:pPr lvl="2">
              <a:lnSpc>
                <a:spcPct val="100000"/>
              </a:lnSpc>
              <a:spcBef>
                <a:spcPts val="400"/>
              </a:spcBef>
            </a:pPr>
            <a:r>
              <a:rPr lang="en-US" sz="1400" b="0" dirty="0"/>
              <a:t>  4 differential clocks, 2 optionally sourced by carrier</a:t>
            </a:r>
          </a:p>
          <a:p>
            <a:pPr lvl="2">
              <a:lnSpc>
                <a:spcPct val="100000"/>
              </a:lnSpc>
              <a:spcBef>
                <a:spcPts val="400"/>
              </a:spcBef>
            </a:pPr>
            <a:r>
              <a:rPr lang="en-US" sz="1400" b="0" dirty="0"/>
              <a:t>10 high-speed SERDES, with 2 SERDES clocks</a:t>
            </a:r>
          </a:p>
          <a:p>
            <a:pPr lvl="2">
              <a:lnSpc>
                <a:spcPct val="100000"/>
              </a:lnSpc>
              <a:spcBef>
                <a:spcPts val="400"/>
              </a:spcBef>
            </a:pPr>
            <a:r>
              <a:rPr lang="en-US" sz="1400" b="0" dirty="0"/>
              <a:t>I2C Control interface</a:t>
            </a:r>
          </a:p>
          <a:p>
            <a:pPr lvl="2">
              <a:lnSpc>
                <a:spcPct val="100000"/>
              </a:lnSpc>
              <a:spcBef>
                <a:spcPts val="400"/>
              </a:spcBef>
            </a:pPr>
            <a:r>
              <a:rPr lang="en-US" sz="1400" b="0" dirty="0"/>
              <a:t>Misc: GA, JTAG, Present, Power Good, Power/GND</a:t>
            </a:r>
          </a:p>
          <a:p>
            <a:pPr>
              <a:lnSpc>
                <a:spcPct val="100000"/>
              </a:lnSpc>
              <a:spcBef>
                <a:spcPts val="1800"/>
              </a:spcBef>
            </a:pPr>
            <a:r>
              <a:rPr lang="en-US" sz="1600" dirty="0"/>
              <a:t>FMCs with the LPC can intermate with carriers that have an HPC and vice versa</a:t>
            </a:r>
            <a:r>
              <a:rPr lang="en-US" sz="1400" dirty="0"/>
              <a:t> </a:t>
            </a:r>
          </a:p>
        </p:txBody>
      </p:sp>
      <p:sp>
        <p:nvSpPr>
          <p:cNvPr id="10" name="Rectangle 9">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4" name="TextBox 13"/>
          <p:cNvSpPr txBox="1"/>
          <p:nvPr/>
        </p:nvSpPr>
        <p:spPr>
          <a:xfrm>
            <a:off x="5844014" y="990600"/>
            <a:ext cx="3279692" cy="523220"/>
          </a:xfrm>
          <a:prstGeom prst="rect">
            <a:avLst/>
          </a:prstGeom>
          <a:noFill/>
          <a:ln w="12700">
            <a:noFill/>
            <a:prstDash val="solid"/>
          </a:ln>
        </p:spPr>
        <p:txBody>
          <a:bodyPr wrap="square" rtlCol="0" anchor="ctr" anchorCtr="1">
            <a:spAutoFit/>
          </a:bodyPr>
          <a:lstStyle/>
          <a:p>
            <a:r>
              <a:rPr lang="en-US" sz="1400" dirty="0">
                <a:solidFill>
                  <a:srgbClr val="0070C0"/>
                </a:solidFill>
              </a:rPr>
              <a:t>Mercury Model 3312 single-width FMC 4 chan. of A/D and 2 chan. of D/A</a:t>
            </a:r>
            <a:endParaRPr lang="en-US" sz="1400" b="1" dirty="0">
              <a:solidFill>
                <a:srgbClr val="0070C0"/>
              </a:solidFill>
            </a:endParaRPr>
          </a:p>
        </p:txBody>
      </p:sp>
      <p:sp>
        <p:nvSpPr>
          <p:cNvPr id="21" name="TextBox 20"/>
          <p:cNvSpPr txBox="1"/>
          <p:nvPr/>
        </p:nvSpPr>
        <p:spPr>
          <a:xfrm>
            <a:off x="9193664" y="990600"/>
            <a:ext cx="2920548" cy="523220"/>
          </a:xfrm>
          <a:prstGeom prst="rect">
            <a:avLst/>
          </a:prstGeom>
          <a:noFill/>
          <a:ln w="12700">
            <a:noFill/>
            <a:prstDash val="solid"/>
          </a:ln>
        </p:spPr>
        <p:txBody>
          <a:bodyPr wrap="square" rtlCol="0" anchor="ctr" anchorCtr="1">
            <a:spAutoFit/>
          </a:bodyPr>
          <a:lstStyle/>
          <a:p>
            <a:r>
              <a:rPr lang="en-US" sz="1400" dirty="0">
                <a:solidFill>
                  <a:srgbClr val="0070C0"/>
                </a:solidFill>
              </a:rPr>
              <a:t>Mercury Model 5973 FMC FPGA carrier, 3U x 160 mm</a:t>
            </a:r>
            <a:endParaRPr lang="en-US" sz="1400" b="1" dirty="0">
              <a:solidFill>
                <a:srgbClr val="0070C0"/>
              </a:solidFill>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077754" y="2622946"/>
            <a:ext cx="4690112" cy="2713196"/>
          </a:xfrm>
          <a:prstGeom prst="rect">
            <a:avLst/>
          </a:prstGeom>
        </p:spPr>
      </p:pic>
      <p:pic>
        <p:nvPicPr>
          <p:cNvPr id="19" name="Picture 18" descr="33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6403051" y="1730266"/>
            <a:ext cx="2161619" cy="171209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8026435" y="3897609"/>
            <a:ext cx="1200852" cy="584775"/>
          </a:xfrm>
          <a:prstGeom prst="rect">
            <a:avLst/>
          </a:prstGeom>
          <a:noFill/>
        </p:spPr>
        <p:txBody>
          <a:bodyPr wrap="square" rtlCol="0">
            <a:spAutoFit/>
          </a:bodyPr>
          <a:lstStyle/>
          <a:p>
            <a:r>
              <a:rPr lang="en-US" sz="1600" b="1" dirty="0">
                <a:solidFill>
                  <a:srgbClr val="0070C0"/>
                </a:solidFill>
              </a:rPr>
              <a:t>FMC site connector</a:t>
            </a:r>
          </a:p>
        </p:txBody>
      </p:sp>
      <p:cxnSp>
        <p:nvCxnSpPr>
          <p:cNvPr id="23" name="Straight Connector 22"/>
          <p:cNvCxnSpPr/>
          <p:nvPr/>
        </p:nvCxnSpPr>
        <p:spPr>
          <a:xfrm flipV="1">
            <a:off x="8987589" y="3493744"/>
            <a:ext cx="977371" cy="518788"/>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667138" y="3897609"/>
            <a:ext cx="1212675" cy="584775"/>
          </a:xfrm>
          <a:prstGeom prst="rect">
            <a:avLst/>
          </a:prstGeom>
          <a:noFill/>
        </p:spPr>
        <p:txBody>
          <a:bodyPr wrap="square" rtlCol="0">
            <a:spAutoFit/>
          </a:bodyPr>
          <a:lstStyle/>
          <a:p>
            <a:r>
              <a:rPr lang="en-US" sz="1600" b="1" dirty="0">
                <a:solidFill>
                  <a:srgbClr val="0070C0"/>
                </a:solidFill>
              </a:rPr>
              <a:t>FMC connector</a:t>
            </a:r>
          </a:p>
        </p:txBody>
      </p:sp>
      <p:cxnSp>
        <p:nvCxnSpPr>
          <p:cNvPr id="26" name="Straight Connector 25"/>
          <p:cNvCxnSpPr>
            <a:stCxn id="25" idx="0"/>
          </p:cNvCxnSpPr>
          <p:nvPr/>
        </p:nvCxnSpPr>
        <p:spPr>
          <a:xfrm flipV="1">
            <a:off x="7273476" y="3493745"/>
            <a:ext cx="354083" cy="403864"/>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9838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249163" cy="813816"/>
          </a:xfrm>
        </p:spPr>
        <p:txBody>
          <a:bodyPr/>
          <a:lstStyle/>
          <a:p>
            <a:r>
              <a:rPr lang="it-IT" dirty="0">
                <a:hlinkClick r:id="rId3" action="ppaction://hlinksldjump"/>
              </a:rPr>
              <a:t>[VITA 57.4]</a:t>
            </a:r>
            <a:r>
              <a:rPr lang="it-IT" dirty="0"/>
              <a:t> FPGA Mezzanine Card Plus (FMC+) Standard</a:t>
            </a:r>
            <a:endParaRPr lang="en-US" dirty="0"/>
          </a:p>
        </p:txBody>
      </p:sp>
      <p:sp>
        <p:nvSpPr>
          <p:cNvPr id="3" name="Content Placeholder 2"/>
          <p:cNvSpPr>
            <a:spLocks noGrp="1"/>
          </p:cNvSpPr>
          <p:nvPr>
            <p:ph idx="1"/>
          </p:nvPr>
        </p:nvSpPr>
        <p:spPr>
          <a:xfrm>
            <a:off x="406295" y="1143001"/>
            <a:ext cx="6831117" cy="5181599"/>
          </a:xfrm>
        </p:spPr>
        <p:txBody>
          <a:bodyPr/>
          <a:lstStyle/>
          <a:p>
            <a:pPr>
              <a:lnSpc>
                <a:spcPct val="100000"/>
              </a:lnSpc>
              <a:spcBef>
                <a:spcPts val="1800"/>
              </a:spcBef>
            </a:pPr>
            <a:r>
              <a:rPr lang="en-US" sz="1600" dirty="0"/>
              <a:t>FMC+ – </a:t>
            </a:r>
            <a:r>
              <a:rPr lang="en-US" sz="1600" dirty="0">
                <a:hlinkClick r:id="rId3" action="ppaction://hlinksldjump"/>
              </a:rPr>
              <a:t>[VITA 57.4]</a:t>
            </a:r>
            <a:endParaRPr lang="en-US" sz="1600" dirty="0"/>
          </a:p>
          <a:p>
            <a:pPr lvl="1">
              <a:lnSpc>
                <a:spcPct val="100000"/>
              </a:lnSpc>
              <a:spcBef>
                <a:spcPts val="500"/>
              </a:spcBef>
            </a:pPr>
            <a:r>
              <a:rPr lang="en-US" sz="1400" dirty="0"/>
              <a:t>Single width: 69 x 94 mm (2.717 x 3.701 inches)</a:t>
            </a:r>
          </a:p>
          <a:p>
            <a:pPr lvl="2">
              <a:lnSpc>
                <a:spcPct val="100000"/>
              </a:lnSpc>
              <a:spcBef>
                <a:spcPts val="0"/>
              </a:spcBef>
            </a:pPr>
            <a:r>
              <a:rPr lang="en-US" sz="1400" b="0" dirty="0"/>
              <a:t>Includes regions 1 thru 4 as shown in picture</a:t>
            </a:r>
          </a:p>
          <a:p>
            <a:pPr lvl="1">
              <a:lnSpc>
                <a:spcPct val="100000"/>
              </a:lnSpc>
              <a:spcBef>
                <a:spcPts val="500"/>
              </a:spcBef>
            </a:pPr>
            <a:r>
              <a:rPr lang="en-US" sz="1400" dirty="0"/>
              <a:t>Double width: 139 x 94 mm (5.472 x 3.701 inches) </a:t>
            </a:r>
            <a:r>
              <a:rPr lang="en-US" sz="1600" dirty="0"/>
              <a:t> </a:t>
            </a:r>
            <a:endParaRPr lang="en-US" sz="1400" dirty="0"/>
          </a:p>
          <a:p>
            <a:pPr>
              <a:lnSpc>
                <a:spcPct val="100000"/>
              </a:lnSpc>
            </a:pPr>
            <a:r>
              <a:rPr lang="en-US" sz="1600" dirty="0"/>
              <a:t>FMC+ HSPC (High Serial Pin Connector) 14 x 40 pins</a:t>
            </a:r>
          </a:p>
          <a:p>
            <a:pPr lvl="1">
              <a:lnSpc>
                <a:spcPct val="100000"/>
              </a:lnSpc>
              <a:spcBef>
                <a:spcPts val="500"/>
              </a:spcBef>
            </a:pPr>
            <a:r>
              <a:rPr lang="en-US" sz="1400" dirty="0"/>
              <a:t>80 differential pairs</a:t>
            </a:r>
          </a:p>
          <a:p>
            <a:pPr lvl="1">
              <a:lnSpc>
                <a:spcPct val="100000"/>
              </a:lnSpc>
              <a:spcBef>
                <a:spcPts val="500"/>
              </a:spcBef>
            </a:pPr>
            <a:r>
              <a:rPr lang="en-US" sz="1400" dirty="0"/>
              <a:t>24 high-speed SERDES, with 2 SERDES clocks</a:t>
            </a:r>
          </a:p>
          <a:p>
            <a:pPr lvl="2">
              <a:lnSpc>
                <a:spcPct val="100000"/>
              </a:lnSpc>
              <a:spcBef>
                <a:spcPts val="0"/>
              </a:spcBef>
            </a:pPr>
            <a:r>
              <a:rPr lang="en-US" sz="1400" b="0" dirty="0"/>
              <a:t>All 24 intended for operation to 28 Gbaud</a:t>
            </a:r>
          </a:p>
          <a:p>
            <a:pPr lvl="1">
              <a:lnSpc>
                <a:spcPct val="100000"/>
              </a:lnSpc>
              <a:spcBef>
                <a:spcPts val="500"/>
              </a:spcBef>
            </a:pPr>
            <a:r>
              <a:rPr lang="en-US" sz="1400" dirty="0"/>
              <a:t>4 differential clocks, 2 optionally sourced by carrier</a:t>
            </a:r>
          </a:p>
          <a:p>
            <a:pPr lvl="1">
              <a:lnSpc>
                <a:spcPct val="100000"/>
              </a:lnSpc>
              <a:spcBef>
                <a:spcPts val="500"/>
              </a:spcBef>
            </a:pPr>
            <a:r>
              <a:rPr lang="en-US" sz="1400" dirty="0"/>
              <a:t>Additional clock and sync from carrier to FMC+</a:t>
            </a:r>
          </a:p>
          <a:p>
            <a:pPr lvl="2">
              <a:lnSpc>
                <a:spcPct val="100000"/>
              </a:lnSpc>
              <a:spcBef>
                <a:spcPts val="0"/>
              </a:spcBef>
            </a:pPr>
            <a:r>
              <a:rPr lang="en-US" sz="1400" b="0" dirty="0"/>
              <a:t>Carrier can use to pass backplane radial clocks to FMC+</a:t>
            </a:r>
          </a:p>
          <a:p>
            <a:pPr lvl="1">
              <a:lnSpc>
                <a:spcPct val="100000"/>
              </a:lnSpc>
              <a:spcBef>
                <a:spcPts val="500"/>
              </a:spcBef>
            </a:pPr>
            <a:r>
              <a:rPr lang="en-US" sz="1400" dirty="0"/>
              <a:t>Addition clock and sync from FMC+ to carrier</a:t>
            </a:r>
          </a:p>
          <a:p>
            <a:pPr lvl="1">
              <a:lnSpc>
                <a:spcPct val="100000"/>
              </a:lnSpc>
              <a:spcBef>
                <a:spcPts val="500"/>
              </a:spcBef>
            </a:pPr>
            <a:r>
              <a:rPr lang="en-US" sz="1400" dirty="0"/>
              <a:t>I2C Control interface</a:t>
            </a:r>
          </a:p>
          <a:p>
            <a:pPr lvl="1">
              <a:lnSpc>
                <a:spcPct val="100000"/>
              </a:lnSpc>
              <a:spcBef>
                <a:spcPts val="500"/>
              </a:spcBef>
            </a:pPr>
            <a:r>
              <a:rPr lang="en-US" sz="1400" dirty="0"/>
              <a:t>Misc: GA, JTAG, Present, Power Good, Power/GND</a:t>
            </a:r>
          </a:p>
          <a:p>
            <a:pPr>
              <a:lnSpc>
                <a:spcPct val="100000"/>
              </a:lnSpc>
            </a:pPr>
            <a:r>
              <a:rPr lang="en-US" sz="1600" dirty="0"/>
              <a:t>Optional 4 x 20 Aux HSPCe (High Serial Pin Connector extension)</a:t>
            </a:r>
          </a:p>
          <a:p>
            <a:pPr lvl="1">
              <a:lnSpc>
                <a:spcPct val="100000"/>
              </a:lnSpc>
              <a:spcBef>
                <a:spcPts val="500"/>
              </a:spcBef>
            </a:pPr>
            <a:r>
              <a:rPr lang="en-US" sz="1400" dirty="0"/>
              <a:t>Additional 8 SERDES (32 in all) + 2 SERDES clocks</a:t>
            </a:r>
          </a:p>
          <a:p>
            <a:pPr lvl="2">
              <a:lnSpc>
                <a:spcPct val="100000"/>
              </a:lnSpc>
              <a:spcBef>
                <a:spcPts val="0"/>
              </a:spcBef>
            </a:pPr>
            <a:r>
              <a:rPr lang="en-US" sz="1400" b="0" dirty="0">
                <a:solidFill>
                  <a:srgbClr val="000000"/>
                </a:solidFill>
              </a:rPr>
              <a:t>All 8 intended for operation to 28 Gbaud</a:t>
            </a:r>
          </a:p>
          <a:p>
            <a:pPr marL="237744" lvl="2" indent="-237744">
              <a:lnSpc>
                <a:spcPct val="100000"/>
              </a:lnSpc>
              <a:spcBef>
                <a:spcPts val="1200"/>
              </a:spcBef>
              <a:buSzPct val="100000"/>
            </a:pPr>
            <a:r>
              <a:rPr lang="en-US" dirty="0">
                <a:ea typeface="+mn-ea"/>
                <a:cs typeface="+mn-cs"/>
              </a:rPr>
              <a:t>FMC+ carriers can accept FMC mezzanines</a:t>
            </a:r>
          </a:p>
        </p:txBody>
      </p:sp>
      <p:sp>
        <p:nvSpPr>
          <p:cNvPr id="10" name="Rectangle 9">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6686" t="7561" r="14448" b="10017"/>
          <a:stretch/>
        </p:blipFill>
        <p:spPr>
          <a:xfrm rot="16200000">
            <a:off x="7694612" y="1828800"/>
            <a:ext cx="5334000" cy="3657600"/>
          </a:xfrm>
          <a:prstGeom prst="rect">
            <a:avLst/>
          </a:prstGeom>
        </p:spPr>
      </p:pic>
      <p:sp>
        <p:nvSpPr>
          <p:cNvPr id="15" name="TextBox 14"/>
          <p:cNvSpPr txBox="1"/>
          <p:nvPr/>
        </p:nvSpPr>
        <p:spPr>
          <a:xfrm>
            <a:off x="9193664" y="990600"/>
            <a:ext cx="2383274" cy="523220"/>
          </a:xfrm>
          <a:prstGeom prst="rect">
            <a:avLst/>
          </a:prstGeom>
          <a:noFill/>
          <a:ln w="12700">
            <a:noFill/>
            <a:prstDash val="solid"/>
          </a:ln>
        </p:spPr>
        <p:txBody>
          <a:bodyPr wrap="square" rtlCol="0" anchor="ctr" anchorCtr="1">
            <a:spAutoFit/>
          </a:bodyPr>
          <a:lstStyle/>
          <a:p>
            <a:r>
              <a:rPr lang="en-US" sz="1400" dirty="0">
                <a:solidFill>
                  <a:srgbClr val="0070C0"/>
                </a:solidFill>
              </a:rPr>
              <a:t>Abaco VP881 FMC+ carrier, 3U x 160 mm</a:t>
            </a:r>
            <a:endParaRPr lang="en-US" sz="1400" b="1" dirty="0">
              <a:solidFill>
                <a:srgbClr val="0070C0"/>
              </a:solidFill>
            </a:endParaRPr>
          </a:p>
        </p:txBody>
      </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3526" t="4000" r="3352" b="4000"/>
          <a:stretch/>
        </p:blipFill>
        <p:spPr>
          <a:xfrm rot="5400000">
            <a:off x="6143231" y="1945633"/>
            <a:ext cx="2616222" cy="1752600"/>
          </a:xfrm>
          <a:prstGeom prst="rect">
            <a:avLst/>
          </a:prstGeom>
        </p:spPr>
      </p:pic>
      <p:sp>
        <p:nvSpPr>
          <p:cNvPr id="17" name="TextBox 16"/>
          <p:cNvSpPr txBox="1"/>
          <p:nvPr/>
        </p:nvSpPr>
        <p:spPr>
          <a:xfrm>
            <a:off x="6246812" y="990600"/>
            <a:ext cx="2325774" cy="523220"/>
          </a:xfrm>
          <a:prstGeom prst="rect">
            <a:avLst/>
          </a:prstGeom>
          <a:noFill/>
          <a:ln w="12700">
            <a:noFill/>
            <a:prstDash val="solid"/>
          </a:ln>
        </p:spPr>
        <p:txBody>
          <a:bodyPr wrap="square" rtlCol="0" anchor="ctr" anchorCtr="1">
            <a:spAutoFit/>
          </a:bodyPr>
          <a:lstStyle/>
          <a:p>
            <a:r>
              <a:rPr lang="en-US" sz="1400" dirty="0">
                <a:solidFill>
                  <a:srgbClr val="0070C0"/>
                </a:solidFill>
              </a:rPr>
              <a:t>Abaco FMC134 FMC+ with 2 or 4 channels of A/D</a:t>
            </a:r>
            <a:endParaRPr lang="en-US" sz="1400" b="1" dirty="0">
              <a:solidFill>
                <a:srgbClr val="0070C0"/>
              </a:solidFill>
            </a:endParaRPr>
          </a:p>
        </p:txBody>
      </p:sp>
      <p:sp>
        <p:nvSpPr>
          <p:cNvPr id="20" name="TextBox 19"/>
          <p:cNvSpPr txBox="1"/>
          <p:nvPr/>
        </p:nvSpPr>
        <p:spPr>
          <a:xfrm>
            <a:off x="7934339" y="4246568"/>
            <a:ext cx="1200852" cy="584775"/>
          </a:xfrm>
          <a:prstGeom prst="rect">
            <a:avLst/>
          </a:prstGeom>
          <a:noFill/>
        </p:spPr>
        <p:txBody>
          <a:bodyPr wrap="square" rtlCol="0">
            <a:spAutoFit/>
          </a:bodyPr>
          <a:lstStyle/>
          <a:p>
            <a:r>
              <a:rPr lang="en-US" sz="1600" b="1" dirty="0">
                <a:solidFill>
                  <a:srgbClr val="0070C0"/>
                </a:solidFill>
              </a:rPr>
              <a:t>FMC+ site connector</a:t>
            </a:r>
          </a:p>
        </p:txBody>
      </p:sp>
      <p:cxnSp>
        <p:nvCxnSpPr>
          <p:cNvPr id="24" name="Straight Connector 23"/>
          <p:cNvCxnSpPr/>
          <p:nvPr/>
        </p:nvCxnSpPr>
        <p:spPr>
          <a:xfrm flipV="1">
            <a:off x="8990012" y="3657599"/>
            <a:ext cx="743652" cy="685801"/>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068867" y="4246568"/>
            <a:ext cx="1212675" cy="584775"/>
          </a:xfrm>
          <a:prstGeom prst="rect">
            <a:avLst/>
          </a:prstGeom>
          <a:noFill/>
        </p:spPr>
        <p:txBody>
          <a:bodyPr wrap="square" rtlCol="0">
            <a:spAutoFit/>
          </a:bodyPr>
          <a:lstStyle/>
          <a:p>
            <a:r>
              <a:rPr lang="en-US" sz="1600" b="1" dirty="0">
                <a:solidFill>
                  <a:srgbClr val="0070C0"/>
                </a:solidFill>
              </a:rPr>
              <a:t>FMC+ connector</a:t>
            </a:r>
          </a:p>
        </p:txBody>
      </p:sp>
      <p:cxnSp>
        <p:nvCxnSpPr>
          <p:cNvPr id="28" name="Straight Connector 27"/>
          <p:cNvCxnSpPr/>
          <p:nvPr/>
        </p:nvCxnSpPr>
        <p:spPr>
          <a:xfrm flipV="1">
            <a:off x="6639512" y="3581400"/>
            <a:ext cx="459890" cy="720116"/>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199484" y="5068653"/>
            <a:ext cx="1947943" cy="584775"/>
          </a:xfrm>
          <a:prstGeom prst="rect">
            <a:avLst/>
          </a:prstGeom>
          <a:noFill/>
        </p:spPr>
        <p:txBody>
          <a:bodyPr wrap="square" rtlCol="0">
            <a:spAutoFit/>
          </a:bodyPr>
          <a:lstStyle/>
          <a:p>
            <a:r>
              <a:rPr lang="en-US" sz="1600" b="1" dirty="0">
                <a:solidFill>
                  <a:srgbClr val="0070C0"/>
                </a:solidFill>
              </a:rPr>
              <a:t>PCB Footprint for optional HSPCe</a:t>
            </a:r>
          </a:p>
        </p:txBody>
      </p:sp>
      <p:cxnSp>
        <p:nvCxnSpPr>
          <p:cNvPr id="18" name="Straight Connector 17"/>
          <p:cNvCxnSpPr>
            <a:cxnSpLocks/>
          </p:cNvCxnSpPr>
          <p:nvPr/>
        </p:nvCxnSpPr>
        <p:spPr>
          <a:xfrm flipH="1" flipV="1">
            <a:off x="7565642" y="4130045"/>
            <a:ext cx="314373" cy="975355"/>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817808" y="6550224"/>
            <a:ext cx="5019847" cy="307777"/>
          </a:xfrm>
          <a:prstGeom prst="rect">
            <a:avLst/>
          </a:prstGeom>
          <a:noFill/>
          <a:ln w="12700">
            <a:noFill/>
            <a:prstDash val="solid"/>
          </a:ln>
        </p:spPr>
        <p:txBody>
          <a:bodyPr wrap="square" rtlCol="0" anchor="ctr" anchorCtr="1">
            <a:spAutoFit/>
          </a:bodyPr>
          <a:lstStyle/>
          <a:p>
            <a:r>
              <a:rPr lang="en-US" sz="700" dirty="0">
                <a:solidFill>
                  <a:srgbClr val="7030A0"/>
                </a:solidFill>
              </a:rPr>
              <a:t>Pictures: ©</a:t>
            </a:r>
            <a:r>
              <a:rPr lang="en-US" sz="700" b="1" dirty="0">
                <a:solidFill>
                  <a:srgbClr val="7030A0"/>
                </a:solidFill>
              </a:rPr>
              <a:t> </a:t>
            </a:r>
            <a:r>
              <a:rPr lang="en-US" sz="700" dirty="0">
                <a:solidFill>
                  <a:srgbClr val="7030A0"/>
                </a:solidFill>
              </a:rPr>
              <a:t>2018 Abaco Systems. All rights reserved. Reprinted with permission. Copies may be made solely for training and education about the OpenVPX standard. </a:t>
            </a:r>
            <a:endParaRPr lang="en-US" sz="700" b="1" dirty="0">
              <a:solidFill>
                <a:srgbClr val="7030A0"/>
              </a:solidFill>
            </a:endParaRPr>
          </a:p>
        </p:txBody>
      </p:sp>
    </p:spTree>
    <p:extLst>
      <p:ext uri="{BB962C8B-B14F-4D97-AF65-F5344CB8AC3E}">
        <p14:creationId xmlns:p14="http://schemas.microsoft.com/office/powerpoint/2010/main" val="1209297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6248400"/>
            <a:ext cx="455612" cy="2286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 name="Title 1"/>
          <p:cNvSpPr>
            <a:spLocks noGrp="1"/>
          </p:cNvSpPr>
          <p:nvPr>
            <p:ph type="title"/>
          </p:nvPr>
        </p:nvSpPr>
        <p:spPr>
          <a:xfrm>
            <a:off x="4341812" y="100584"/>
            <a:ext cx="6591564" cy="813816"/>
          </a:xfrm>
        </p:spPr>
        <p:txBody>
          <a:bodyPr/>
          <a:lstStyle/>
          <a:p>
            <a:r>
              <a:rPr lang="en-US" dirty="0"/>
              <a:t>FMC and FMC+ Regions</a:t>
            </a:r>
          </a:p>
        </p:txBody>
      </p:sp>
      <p:sp>
        <p:nvSpPr>
          <p:cNvPr id="3" name="Content Placeholder 2"/>
          <p:cNvSpPr>
            <a:spLocks noGrp="1"/>
          </p:cNvSpPr>
          <p:nvPr>
            <p:ph idx="1"/>
          </p:nvPr>
        </p:nvSpPr>
        <p:spPr>
          <a:xfrm>
            <a:off x="4123565" y="1143001"/>
            <a:ext cx="7304847" cy="1904999"/>
          </a:xfrm>
        </p:spPr>
        <p:txBody>
          <a:bodyPr/>
          <a:lstStyle/>
          <a:p>
            <a:pPr>
              <a:lnSpc>
                <a:spcPct val="100000"/>
              </a:lnSpc>
              <a:spcBef>
                <a:spcPts val="1800"/>
              </a:spcBef>
            </a:pPr>
            <a:r>
              <a:rPr lang="en-US" sz="1400" dirty="0"/>
              <a:t>Regions 1 and 2 – Typically used on air cooled commercial grade carrier cards</a:t>
            </a:r>
          </a:p>
          <a:p>
            <a:pPr>
              <a:lnSpc>
                <a:spcPct val="100000"/>
              </a:lnSpc>
              <a:spcBef>
                <a:spcPts val="1800"/>
              </a:spcBef>
            </a:pPr>
            <a:r>
              <a:rPr lang="en-US" sz="1400" dirty="0"/>
              <a:t>Regions 2 and 3 – Typically used on ruggedized conduction cooled carrier cards</a:t>
            </a:r>
          </a:p>
          <a:p>
            <a:pPr>
              <a:lnSpc>
                <a:spcPct val="100000"/>
              </a:lnSpc>
              <a:spcBef>
                <a:spcPts val="1800"/>
              </a:spcBef>
            </a:pPr>
            <a:r>
              <a:rPr lang="en-US" sz="1400" dirty="0"/>
              <a:t>Regions 1, 2 and 3 – Typically used on ruggedized carrier cards needing Region 1</a:t>
            </a:r>
          </a:p>
          <a:p>
            <a:pPr>
              <a:lnSpc>
                <a:spcPct val="100000"/>
              </a:lnSpc>
              <a:spcBef>
                <a:spcPts val="1800"/>
              </a:spcBef>
            </a:pPr>
            <a:r>
              <a:rPr lang="en-US" sz="1400" dirty="0"/>
              <a:t>Regions 1, 2, 3, and 4 (FMC+ only) – Used when the optional HSPCe connector area is needed</a:t>
            </a:r>
          </a:p>
          <a:p>
            <a:pPr>
              <a:lnSpc>
                <a:spcPct val="100000"/>
              </a:lnSpc>
              <a:spcBef>
                <a:spcPts val="1800"/>
              </a:spcBef>
            </a:pPr>
            <a:endParaRPr lang="en-US" sz="1400" dirty="0"/>
          </a:p>
        </p:txBody>
      </p:sp>
      <p:sp>
        <p:nvSpPr>
          <p:cNvPr id="10" name="Rectangle 9">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18" name="Picture 17"/>
          <p:cNvPicPr/>
          <p:nvPr/>
        </p:nvPicPr>
        <p:blipFill>
          <a:blip r:embed="rId5">
            <a:extLst>
              <a:ext uri="{28A0092B-C50C-407E-A947-70E740481C1C}">
                <a14:useLocalDpi xmlns:a14="http://schemas.microsoft.com/office/drawing/2010/main" val="0"/>
              </a:ext>
            </a:extLst>
          </a:blip>
          <a:stretch>
            <a:fillRect/>
          </a:stretch>
        </p:blipFill>
        <p:spPr>
          <a:xfrm>
            <a:off x="203837" y="3657600"/>
            <a:ext cx="4648200" cy="3200400"/>
          </a:xfrm>
          <a:prstGeom prst="rect">
            <a:avLst/>
          </a:prstGeom>
        </p:spPr>
      </p:pic>
      <p:pic>
        <p:nvPicPr>
          <p:cNvPr id="4" name="Picture 3"/>
          <p:cNvPicPr>
            <a:picLocks noChangeAspect="1"/>
          </p:cNvPicPr>
          <p:nvPr/>
        </p:nvPicPr>
        <p:blipFill>
          <a:blip r:embed="rId6"/>
          <a:stretch>
            <a:fillRect/>
          </a:stretch>
        </p:blipFill>
        <p:spPr>
          <a:xfrm>
            <a:off x="0" y="0"/>
            <a:ext cx="4123565" cy="3455186"/>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1549338339"/>
              </p:ext>
            </p:extLst>
          </p:nvPr>
        </p:nvGraphicFramePr>
        <p:xfrm>
          <a:off x="7246143" y="2971800"/>
          <a:ext cx="4182269" cy="3352801"/>
        </p:xfrm>
        <a:graphic>
          <a:graphicData uri="http://schemas.openxmlformats.org/presentationml/2006/ole">
            <mc:AlternateContent xmlns:mc="http://schemas.openxmlformats.org/markup-compatibility/2006">
              <mc:Choice xmlns:v="urn:schemas-microsoft-com:vml" Requires="v">
                <p:oleObj spid="_x0000_s400625" name="Worksheet" r:id="rId7" imgW="3802391" imgH="3047976" progId="Excel.Sheet.12">
                  <p:embed/>
                </p:oleObj>
              </mc:Choice>
              <mc:Fallback>
                <p:oleObj name="Worksheet" r:id="rId7" imgW="3802391" imgH="3047976" progId="Excel.Sheet.12">
                  <p:embed/>
                  <p:pic>
                    <p:nvPicPr>
                      <p:cNvPr id="0" name=""/>
                      <p:cNvPicPr/>
                      <p:nvPr/>
                    </p:nvPicPr>
                    <p:blipFill>
                      <a:blip r:embed="rId8"/>
                      <a:stretch>
                        <a:fillRect/>
                      </a:stretch>
                    </p:blipFill>
                    <p:spPr>
                      <a:xfrm>
                        <a:off x="7246143" y="2971800"/>
                        <a:ext cx="4182269" cy="3352801"/>
                      </a:xfrm>
                      <a:prstGeom prst="rect">
                        <a:avLst/>
                      </a:prstGeom>
                      <a:solidFill>
                        <a:schemeClr val="accent3"/>
                      </a:solidFill>
                    </p:spPr>
                  </p:pic>
                </p:oleObj>
              </mc:Fallback>
            </mc:AlternateContent>
          </a:graphicData>
        </a:graphic>
      </p:graphicFrame>
      <p:sp>
        <p:nvSpPr>
          <p:cNvPr id="21" name="TextBox 20"/>
          <p:cNvSpPr txBox="1"/>
          <p:nvPr/>
        </p:nvSpPr>
        <p:spPr>
          <a:xfrm>
            <a:off x="5450148" y="3251137"/>
            <a:ext cx="1648138" cy="338554"/>
          </a:xfrm>
          <a:prstGeom prst="rect">
            <a:avLst/>
          </a:prstGeom>
          <a:noFill/>
        </p:spPr>
        <p:txBody>
          <a:bodyPr wrap="square" rtlCol="0">
            <a:spAutoFit/>
          </a:bodyPr>
          <a:lstStyle/>
          <a:p>
            <a:r>
              <a:rPr lang="en-US" sz="1600" b="1" dirty="0">
                <a:solidFill>
                  <a:srgbClr val="0070C0"/>
                </a:solidFill>
              </a:rPr>
              <a:t>FMC regions</a:t>
            </a:r>
          </a:p>
        </p:txBody>
      </p:sp>
      <p:cxnSp>
        <p:nvCxnSpPr>
          <p:cNvPr id="22" name="Straight Connector 21"/>
          <p:cNvCxnSpPr>
            <a:stCxn id="21" idx="1"/>
          </p:cNvCxnSpPr>
          <p:nvPr/>
        </p:nvCxnSpPr>
        <p:spPr>
          <a:xfrm flipH="1" flipV="1">
            <a:off x="3884612" y="3119936"/>
            <a:ext cx="1565536" cy="300478"/>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452592" y="3991938"/>
            <a:ext cx="1648138" cy="338554"/>
          </a:xfrm>
          <a:prstGeom prst="rect">
            <a:avLst/>
          </a:prstGeom>
          <a:noFill/>
        </p:spPr>
        <p:txBody>
          <a:bodyPr wrap="square" rtlCol="0">
            <a:spAutoFit/>
          </a:bodyPr>
          <a:lstStyle/>
          <a:p>
            <a:r>
              <a:rPr lang="en-US" sz="1600" b="1" dirty="0">
                <a:solidFill>
                  <a:srgbClr val="0070C0"/>
                </a:solidFill>
              </a:rPr>
              <a:t>FMC+ regions</a:t>
            </a:r>
          </a:p>
        </p:txBody>
      </p:sp>
      <p:cxnSp>
        <p:nvCxnSpPr>
          <p:cNvPr id="26" name="Straight Connector 25"/>
          <p:cNvCxnSpPr>
            <a:stCxn id="23" idx="1"/>
          </p:cNvCxnSpPr>
          <p:nvPr/>
        </p:nvCxnSpPr>
        <p:spPr>
          <a:xfrm flipH="1">
            <a:off x="4799012" y="4161215"/>
            <a:ext cx="653580" cy="0"/>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5673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RTM (Rear-Transition Modules)</a:t>
            </a:r>
          </a:p>
        </p:txBody>
      </p:sp>
      <p:sp>
        <p:nvSpPr>
          <p:cNvPr id="3" name="Content Placeholder 2"/>
          <p:cNvSpPr>
            <a:spLocks noGrp="1"/>
          </p:cNvSpPr>
          <p:nvPr>
            <p:ph idx="1"/>
          </p:nvPr>
        </p:nvSpPr>
        <p:spPr>
          <a:xfrm>
            <a:off x="5992839" y="1143000"/>
            <a:ext cx="5789692" cy="5121422"/>
          </a:xfrm>
        </p:spPr>
        <p:txBody>
          <a:bodyPr/>
          <a:lstStyle/>
          <a:p>
            <a:pPr marL="169863" indent="-169863">
              <a:lnSpc>
                <a:spcPct val="100000"/>
              </a:lnSpc>
            </a:pPr>
            <a:r>
              <a:rPr lang="en-US" sz="1600" dirty="0"/>
              <a:t>Used as a way to bring I/O from a Plug‑In Module to cable connectors</a:t>
            </a:r>
          </a:p>
          <a:p>
            <a:pPr marL="400050" lvl="1" indent="-168275">
              <a:lnSpc>
                <a:spcPct val="100000"/>
              </a:lnSpc>
            </a:pPr>
            <a:r>
              <a:rPr lang="en-US" sz="1400" dirty="0"/>
              <a:t>Can have some active components such as line drivers </a:t>
            </a:r>
          </a:p>
          <a:p>
            <a:pPr marL="569913" lvl="2" indent="-112713">
              <a:lnSpc>
                <a:spcPct val="100000"/>
              </a:lnSpc>
              <a:spcBef>
                <a:spcPts val="100"/>
              </a:spcBef>
            </a:pPr>
            <a:r>
              <a:rPr lang="en-US" sz="1400" b="0" dirty="0"/>
              <a:t>Many chassis do not have much cooling in the rear so power is generally kept low</a:t>
            </a:r>
          </a:p>
          <a:p>
            <a:pPr marL="169863" indent="-169863">
              <a:lnSpc>
                <a:spcPct val="100000"/>
              </a:lnSpc>
              <a:spcBef>
                <a:spcPts val="1800"/>
              </a:spcBef>
            </a:pPr>
            <a:r>
              <a:rPr lang="en-US" sz="1600" dirty="0"/>
              <a:t>Standardized for VPX by </a:t>
            </a:r>
            <a:r>
              <a:rPr lang="en-US" sz="1600" dirty="0">
                <a:hlinkClick r:id="rId2" action="ppaction://hlinksldjump"/>
              </a:rPr>
              <a:t>[VITA 46.10]</a:t>
            </a:r>
            <a:r>
              <a:rPr lang="en-US" sz="1600" dirty="0"/>
              <a:t> Rear Transition Module for VPX</a:t>
            </a:r>
          </a:p>
          <a:p>
            <a:pPr marL="169863" indent="-169863">
              <a:lnSpc>
                <a:spcPct val="100000"/>
              </a:lnSpc>
              <a:spcBef>
                <a:spcPts val="1800"/>
              </a:spcBef>
            </a:pPr>
            <a:r>
              <a:rPr lang="en-US" sz="1600" dirty="0">
                <a:solidFill>
                  <a:srgbClr val="C00000"/>
                </a:solidFill>
              </a:rPr>
              <a:t>RTM pin numbering is different from that of Plug-In Modules, see </a:t>
            </a:r>
            <a:r>
              <a:rPr lang="en-US" sz="1600" dirty="0">
                <a:solidFill>
                  <a:srgbClr val="C00000"/>
                </a:solidFill>
                <a:hlinkClick r:id="rId2" action="ppaction://hlinksldjump"/>
              </a:rPr>
              <a:t>[VITA 46.10]</a:t>
            </a:r>
            <a:endParaRPr lang="en-US" sz="1600" dirty="0">
              <a:solidFill>
                <a:srgbClr val="C00000"/>
              </a:solidFill>
            </a:endParaRPr>
          </a:p>
          <a:p>
            <a:pPr marL="169863" indent="-169863">
              <a:lnSpc>
                <a:spcPct val="100000"/>
              </a:lnSpc>
              <a:spcBef>
                <a:spcPts val="6000"/>
              </a:spcBef>
            </a:pPr>
            <a:r>
              <a:rPr lang="en-US" sz="1600" dirty="0"/>
              <a:t>Connector designations:</a:t>
            </a:r>
          </a:p>
          <a:p>
            <a:pPr marL="400050" lvl="1" indent="-168275">
              <a:lnSpc>
                <a:spcPct val="100000"/>
              </a:lnSpc>
              <a:tabLst>
                <a:tab pos="860425" algn="l"/>
                <a:tab pos="1143000" algn="l"/>
                <a:tab pos="1714500" algn="l"/>
              </a:tabLst>
            </a:pPr>
            <a:r>
              <a:rPr lang="en-US" sz="1400" dirty="0"/>
              <a:t>RP0	to	RP6 –	Connectors on RTM</a:t>
            </a:r>
          </a:p>
          <a:p>
            <a:pPr marL="400050" lvl="1" indent="-168275">
              <a:lnSpc>
                <a:spcPct val="100000"/>
              </a:lnSpc>
              <a:tabLst>
                <a:tab pos="860425" algn="l"/>
                <a:tab pos="1143000" algn="l"/>
                <a:tab pos="1714500" algn="l"/>
              </a:tabLst>
            </a:pPr>
            <a:r>
              <a:rPr lang="en-US" sz="1400" dirty="0"/>
              <a:t>RJ0	to	RJ6 –	Connectors on RTM side of backplane </a:t>
            </a:r>
          </a:p>
          <a:p>
            <a:pPr marL="400050" lvl="1" indent="-168275">
              <a:lnSpc>
                <a:spcPct val="100000"/>
              </a:lnSpc>
              <a:tabLst>
                <a:tab pos="860425" algn="l"/>
                <a:tab pos="1143000" algn="l"/>
                <a:tab pos="1714500" algn="l"/>
              </a:tabLst>
            </a:pPr>
            <a:r>
              <a:rPr lang="en-US" sz="1400" dirty="0"/>
              <a:t>J0	to	J6 –	Connectors on Plug-In</a:t>
            </a:r>
            <a:br>
              <a:rPr lang="en-US" sz="1400" dirty="0"/>
            </a:br>
            <a:r>
              <a:rPr lang="en-US" sz="1400" dirty="0"/>
              <a:t>			Module side of backplane</a:t>
            </a:r>
          </a:p>
          <a:p>
            <a:pPr marL="400050" lvl="1" indent="-168275">
              <a:lnSpc>
                <a:spcPct val="100000"/>
              </a:lnSpc>
              <a:tabLst>
                <a:tab pos="860425" algn="l"/>
                <a:tab pos="1143000" algn="l"/>
                <a:tab pos="1714500" algn="l"/>
              </a:tabLst>
            </a:pPr>
            <a:r>
              <a:rPr lang="en-US" sz="1400" dirty="0"/>
              <a:t>P0	to	P6 –	Connectors on Plug-In Module</a:t>
            </a:r>
          </a:p>
          <a:p>
            <a:pPr marL="400050" lvl="1" indent="-168275">
              <a:lnSpc>
                <a:spcPct val="100000"/>
              </a:lnSpc>
            </a:pPr>
            <a:endParaRPr lang="en-US" sz="1400" dirty="0"/>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39" y="1000010"/>
            <a:ext cx="5077501" cy="4946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647352" y="1016169"/>
            <a:ext cx="914162" cy="292388"/>
          </a:xfrm>
          <a:prstGeom prst="rect">
            <a:avLst/>
          </a:prstGeom>
          <a:noFill/>
        </p:spPr>
        <p:txBody>
          <a:bodyPr wrap="square" bIns="0" rtlCol="0">
            <a:spAutoFit/>
          </a:bodyPr>
          <a:lstStyle/>
          <a:p>
            <a:r>
              <a:rPr lang="en-US" sz="1600" b="1" dirty="0">
                <a:solidFill>
                  <a:srgbClr val="0070C0"/>
                </a:solidFill>
              </a:rPr>
              <a:t>RTM</a:t>
            </a:r>
          </a:p>
        </p:txBody>
      </p:sp>
      <p:cxnSp>
        <p:nvCxnSpPr>
          <p:cNvPr id="7" name="Straight Connector 6"/>
          <p:cNvCxnSpPr>
            <a:stCxn id="6" idx="2"/>
          </p:cNvCxnSpPr>
          <p:nvPr/>
        </p:nvCxnSpPr>
        <p:spPr>
          <a:xfrm>
            <a:off x="4104433" y="1308557"/>
            <a:ext cx="117204" cy="185781"/>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031471" y="1016169"/>
            <a:ext cx="1726749" cy="292388"/>
          </a:xfrm>
          <a:prstGeom prst="rect">
            <a:avLst/>
          </a:prstGeom>
          <a:noFill/>
        </p:spPr>
        <p:txBody>
          <a:bodyPr wrap="square" bIns="0" rtlCol="0">
            <a:spAutoFit/>
          </a:bodyPr>
          <a:lstStyle/>
          <a:p>
            <a:r>
              <a:rPr lang="en-US" sz="1600" b="1" dirty="0">
                <a:solidFill>
                  <a:srgbClr val="0070C0"/>
                </a:solidFill>
              </a:rPr>
              <a:t>Backplane</a:t>
            </a:r>
          </a:p>
        </p:txBody>
      </p:sp>
      <p:sp>
        <p:nvSpPr>
          <p:cNvPr id="9" name="TextBox 8"/>
          <p:cNvSpPr txBox="1"/>
          <p:nvPr/>
        </p:nvSpPr>
        <p:spPr>
          <a:xfrm>
            <a:off x="225307" y="1354724"/>
            <a:ext cx="2212458" cy="584775"/>
          </a:xfrm>
          <a:prstGeom prst="rect">
            <a:avLst/>
          </a:prstGeom>
          <a:noFill/>
        </p:spPr>
        <p:txBody>
          <a:bodyPr wrap="square" rtlCol="0">
            <a:spAutoFit/>
          </a:bodyPr>
          <a:lstStyle/>
          <a:p>
            <a:r>
              <a:rPr lang="en-US" sz="1600" b="1" dirty="0">
                <a:solidFill>
                  <a:srgbClr val="0070C0"/>
                </a:solidFill>
              </a:rPr>
              <a:t>6U VPX Plug-In Module</a:t>
            </a:r>
          </a:p>
        </p:txBody>
      </p:sp>
      <p:cxnSp>
        <p:nvCxnSpPr>
          <p:cNvPr id="13" name="Straight Connector 12"/>
          <p:cNvCxnSpPr>
            <a:stCxn id="8" idx="2"/>
          </p:cNvCxnSpPr>
          <p:nvPr/>
        </p:nvCxnSpPr>
        <p:spPr>
          <a:xfrm>
            <a:off x="2894846" y="1308557"/>
            <a:ext cx="329340" cy="444042"/>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22030" y="1676400"/>
            <a:ext cx="328982" cy="381000"/>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11" name="Rectangle 10">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4" name="Freeform 23"/>
          <p:cNvSpPr/>
          <p:nvPr/>
        </p:nvSpPr>
        <p:spPr bwMode="auto">
          <a:xfrm>
            <a:off x="3912871" y="4814019"/>
            <a:ext cx="2267321" cy="229329"/>
          </a:xfrm>
          <a:custGeom>
            <a:avLst/>
            <a:gdLst>
              <a:gd name="connsiteX0" fmla="*/ 1599798 w 1599798"/>
              <a:gd name="connsiteY0" fmla="*/ 297951 h 297951"/>
              <a:gd name="connsiteX1" fmla="*/ 228198 w 1599798"/>
              <a:gd name="connsiteY1" fmla="*/ 272266 h 297951"/>
              <a:gd name="connsiteX2" fmla="*/ 2167 w 1599798"/>
              <a:gd name="connsiteY2" fmla="*/ 0 h 297951"/>
              <a:gd name="connsiteX3" fmla="*/ 2167 w 1599798"/>
              <a:gd name="connsiteY3" fmla="*/ 0 h 297951"/>
              <a:gd name="connsiteX0" fmla="*/ 1597631 w 1597631"/>
              <a:gd name="connsiteY0" fmla="*/ 297951 h 297951"/>
              <a:gd name="connsiteX1" fmla="*/ 330806 w 1597631"/>
              <a:gd name="connsiteY1" fmla="*/ 289411 h 297951"/>
              <a:gd name="connsiteX2" fmla="*/ 0 w 1597631"/>
              <a:gd name="connsiteY2" fmla="*/ 0 h 297951"/>
              <a:gd name="connsiteX3" fmla="*/ 0 w 1597631"/>
              <a:gd name="connsiteY3" fmla="*/ 0 h 297951"/>
              <a:gd name="connsiteX0" fmla="*/ 1606254 w 1606254"/>
              <a:gd name="connsiteY0" fmla="*/ 319388 h 319388"/>
              <a:gd name="connsiteX1" fmla="*/ 339429 w 1606254"/>
              <a:gd name="connsiteY1" fmla="*/ 310848 h 319388"/>
              <a:gd name="connsiteX2" fmla="*/ 8623 w 1606254"/>
              <a:gd name="connsiteY2" fmla="*/ 21437 h 319388"/>
              <a:gd name="connsiteX3" fmla="*/ 105778 w 1606254"/>
              <a:gd name="connsiteY3" fmla="*/ 21437 h 319388"/>
              <a:gd name="connsiteX0" fmla="*/ 1515627 w 1515627"/>
              <a:gd name="connsiteY0" fmla="*/ 297951 h 304827"/>
              <a:gd name="connsiteX1" fmla="*/ 248802 w 1515627"/>
              <a:gd name="connsiteY1" fmla="*/ 289411 h 304827"/>
              <a:gd name="connsiteX2" fmla="*/ 45631 w 1515627"/>
              <a:gd name="connsiteY2" fmla="*/ 114300 h 304827"/>
              <a:gd name="connsiteX3" fmla="*/ 15151 w 1515627"/>
              <a:gd name="connsiteY3" fmla="*/ 0 h 304827"/>
              <a:gd name="connsiteX0" fmla="*/ 1500476 w 1500476"/>
              <a:gd name="connsiteY0" fmla="*/ 297951 h 313197"/>
              <a:gd name="connsiteX1" fmla="*/ 233651 w 1500476"/>
              <a:gd name="connsiteY1" fmla="*/ 289411 h 313197"/>
              <a:gd name="connsiteX2" fmla="*/ 0 w 1500476"/>
              <a:gd name="connsiteY2" fmla="*/ 0 h 313197"/>
              <a:gd name="connsiteX0" fmla="*/ 1500476 w 1500476"/>
              <a:gd name="connsiteY0" fmla="*/ 297951 h 329133"/>
              <a:gd name="connsiteX1" fmla="*/ 326996 w 1500476"/>
              <a:gd name="connsiteY1" fmla="*/ 310366 h 329133"/>
              <a:gd name="connsiteX2" fmla="*/ 0 w 1500476"/>
              <a:gd name="connsiteY2" fmla="*/ 0 h 329133"/>
              <a:gd name="connsiteX0" fmla="*/ 1500476 w 1500476"/>
              <a:gd name="connsiteY0" fmla="*/ 297951 h 310366"/>
              <a:gd name="connsiteX1" fmla="*/ 326996 w 1500476"/>
              <a:gd name="connsiteY1" fmla="*/ 310366 h 310366"/>
              <a:gd name="connsiteX2" fmla="*/ 0 w 1500476"/>
              <a:gd name="connsiteY2" fmla="*/ 0 h 310366"/>
              <a:gd name="connsiteX0" fmla="*/ 1559531 w 1559531"/>
              <a:gd name="connsiteY0" fmla="*/ 311286 h 333595"/>
              <a:gd name="connsiteX1" fmla="*/ 326996 w 1559531"/>
              <a:gd name="connsiteY1" fmla="*/ 310366 h 333595"/>
              <a:gd name="connsiteX2" fmla="*/ 0 w 1559531"/>
              <a:gd name="connsiteY2" fmla="*/ 0 h 333595"/>
              <a:gd name="connsiteX0" fmla="*/ 1559531 w 1559531"/>
              <a:gd name="connsiteY0" fmla="*/ 311286 h 336898"/>
              <a:gd name="connsiteX1" fmla="*/ 326996 w 1559531"/>
              <a:gd name="connsiteY1" fmla="*/ 310366 h 336898"/>
              <a:gd name="connsiteX2" fmla="*/ 0 w 1559531"/>
              <a:gd name="connsiteY2" fmla="*/ 0 h 336898"/>
              <a:gd name="connsiteX0" fmla="*/ 1565246 w 1565246"/>
              <a:gd name="connsiteY0" fmla="*/ 328431 h 355294"/>
              <a:gd name="connsiteX1" fmla="*/ 332711 w 1565246"/>
              <a:gd name="connsiteY1" fmla="*/ 327511 h 355294"/>
              <a:gd name="connsiteX2" fmla="*/ 0 w 1565246"/>
              <a:gd name="connsiteY2" fmla="*/ 0 h 355294"/>
              <a:gd name="connsiteX0" fmla="*/ 1565246 w 1565246"/>
              <a:gd name="connsiteY0" fmla="*/ 328431 h 355294"/>
              <a:gd name="connsiteX1" fmla="*/ 332711 w 1565246"/>
              <a:gd name="connsiteY1" fmla="*/ 327511 h 355294"/>
              <a:gd name="connsiteX2" fmla="*/ 0 w 1565246"/>
              <a:gd name="connsiteY2" fmla="*/ 0 h 355294"/>
              <a:gd name="connsiteX0" fmla="*/ 1565246 w 1565246"/>
              <a:gd name="connsiteY0" fmla="*/ 328431 h 355294"/>
              <a:gd name="connsiteX1" fmla="*/ 332711 w 1565246"/>
              <a:gd name="connsiteY1" fmla="*/ 327511 h 355294"/>
              <a:gd name="connsiteX2" fmla="*/ 0 w 1565246"/>
              <a:gd name="connsiteY2" fmla="*/ 0 h 355294"/>
              <a:gd name="connsiteX0" fmla="*/ 1565246 w 1565246"/>
              <a:gd name="connsiteY0" fmla="*/ 328431 h 355294"/>
              <a:gd name="connsiteX1" fmla="*/ 332711 w 1565246"/>
              <a:gd name="connsiteY1" fmla="*/ 327511 h 355294"/>
              <a:gd name="connsiteX2" fmla="*/ 0 w 1565246"/>
              <a:gd name="connsiteY2" fmla="*/ 0 h 355294"/>
              <a:gd name="connsiteX0" fmla="*/ 1565246 w 1565246"/>
              <a:gd name="connsiteY0" fmla="*/ 328431 h 334293"/>
              <a:gd name="connsiteX1" fmla="*/ 332711 w 1565246"/>
              <a:gd name="connsiteY1" fmla="*/ 327511 h 334293"/>
              <a:gd name="connsiteX2" fmla="*/ 0 w 1565246"/>
              <a:gd name="connsiteY2" fmla="*/ 0 h 334293"/>
              <a:gd name="connsiteX0" fmla="*/ 1565246 w 1565246"/>
              <a:gd name="connsiteY0" fmla="*/ 339861 h 367560"/>
              <a:gd name="connsiteX1" fmla="*/ 332711 w 1565246"/>
              <a:gd name="connsiteY1" fmla="*/ 338941 h 367560"/>
              <a:gd name="connsiteX2" fmla="*/ 0 w 1565246"/>
              <a:gd name="connsiteY2" fmla="*/ 0 h 367560"/>
              <a:gd name="connsiteX0" fmla="*/ 1565246 w 1565246"/>
              <a:gd name="connsiteY0" fmla="*/ 339861 h 347809"/>
              <a:gd name="connsiteX1" fmla="*/ 332711 w 1565246"/>
              <a:gd name="connsiteY1" fmla="*/ 338941 h 347809"/>
              <a:gd name="connsiteX2" fmla="*/ 0 w 1565246"/>
              <a:gd name="connsiteY2" fmla="*/ 0 h 347809"/>
              <a:gd name="connsiteX0" fmla="*/ 1565246 w 1565246"/>
              <a:gd name="connsiteY0" fmla="*/ 339861 h 347809"/>
              <a:gd name="connsiteX1" fmla="*/ 332711 w 1565246"/>
              <a:gd name="connsiteY1" fmla="*/ 338941 h 347809"/>
              <a:gd name="connsiteX2" fmla="*/ 0 w 1565246"/>
              <a:gd name="connsiteY2" fmla="*/ 0 h 347809"/>
              <a:gd name="connsiteX0" fmla="*/ 1700934 w 1700934"/>
              <a:gd name="connsiteY0" fmla="*/ 229329 h 339486"/>
              <a:gd name="connsiteX1" fmla="*/ 332711 w 1700934"/>
              <a:gd name="connsiteY1" fmla="*/ 338941 h 339486"/>
              <a:gd name="connsiteX2" fmla="*/ 0 w 1700934"/>
              <a:gd name="connsiteY2" fmla="*/ 0 h 339486"/>
              <a:gd name="connsiteX0" fmla="*/ 1700934 w 1700934"/>
              <a:gd name="connsiteY0" fmla="*/ 229329 h 339442"/>
              <a:gd name="connsiteX1" fmla="*/ 332711 w 1700934"/>
              <a:gd name="connsiteY1" fmla="*/ 338941 h 339442"/>
              <a:gd name="connsiteX2" fmla="*/ 0 w 1700934"/>
              <a:gd name="connsiteY2" fmla="*/ 0 h 339442"/>
              <a:gd name="connsiteX0" fmla="*/ 1700934 w 1700934"/>
              <a:gd name="connsiteY0" fmla="*/ 229329 h 269787"/>
              <a:gd name="connsiteX1" fmla="*/ 430708 w 1700934"/>
              <a:gd name="connsiteY1" fmla="*/ 268602 h 269787"/>
              <a:gd name="connsiteX2" fmla="*/ 0 w 1700934"/>
              <a:gd name="connsiteY2" fmla="*/ 0 h 269787"/>
              <a:gd name="connsiteX0" fmla="*/ 1700934 w 1700934"/>
              <a:gd name="connsiteY0" fmla="*/ 229329 h 230679"/>
              <a:gd name="connsiteX1" fmla="*/ 438246 w 1700934"/>
              <a:gd name="connsiteY1" fmla="*/ 218360 h 230679"/>
              <a:gd name="connsiteX2" fmla="*/ 0 w 1700934"/>
              <a:gd name="connsiteY2" fmla="*/ 0 h 230679"/>
              <a:gd name="connsiteX0" fmla="*/ 1700934 w 1700934"/>
              <a:gd name="connsiteY0" fmla="*/ 229329 h 229329"/>
              <a:gd name="connsiteX1" fmla="*/ 438246 w 1700934"/>
              <a:gd name="connsiteY1" fmla="*/ 218360 h 229329"/>
              <a:gd name="connsiteX2" fmla="*/ 0 w 1700934"/>
              <a:gd name="connsiteY2" fmla="*/ 0 h 229329"/>
              <a:gd name="connsiteX0" fmla="*/ 1700935 w 1700935"/>
              <a:gd name="connsiteY0" fmla="*/ 229329 h 229329"/>
              <a:gd name="connsiteX1" fmla="*/ 438247 w 1700935"/>
              <a:gd name="connsiteY1" fmla="*/ 218360 h 229329"/>
              <a:gd name="connsiteX2" fmla="*/ 1 w 1700935"/>
              <a:gd name="connsiteY2" fmla="*/ 0 h 229329"/>
              <a:gd name="connsiteX0" fmla="*/ 1700934 w 1700934"/>
              <a:gd name="connsiteY0" fmla="*/ 229329 h 229329"/>
              <a:gd name="connsiteX1" fmla="*/ 438246 w 1700934"/>
              <a:gd name="connsiteY1" fmla="*/ 218360 h 229329"/>
              <a:gd name="connsiteX2" fmla="*/ 0 w 1700934"/>
              <a:gd name="connsiteY2" fmla="*/ 0 h 229329"/>
            </a:gdLst>
            <a:ahLst/>
            <a:cxnLst>
              <a:cxn ang="0">
                <a:pos x="connsiteX0" y="connsiteY0"/>
              </a:cxn>
              <a:cxn ang="0">
                <a:pos x="connsiteX1" y="connsiteY1"/>
              </a:cxn>
              <a:cxn ang="0">
                <a:pos x="connsiteX2" y="connsiteY2"/>
              </a:cxn>
            </a:cxnLst>
            <a:rect l="l" t="t" r="r" b="b"/>
            <a:pathLst>
              <a:path w="1700934" h="229329">
                <a:moveTo>
                  <a:pt x="1700934" y="229329"/>
                </a:moveTo>
                <a:lnTo>
                  <a:pt x="438246" y="218360"/>
                </a:lnTo>
                <a:cubicBezTo>
                  <a:pt x="274527" y="209342"/>
                  <a:pt x="33272" y="242797"/>
                  <a:pt x="0" y="0"/>
                </a:cubicBezTo>
              </a:path>
            </a:pathLst>
          </a:cu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Freeform 26"/>
          <p:cNvSpPr/>
          <p:nvPr/>
        </p:nvSpPr>
        <p:spPr bwMode="auto">
          <a:xfrm>
            <a:off x="3492610" y="4877598"/>
            <a:ext cx="2695238" cy="452905"/>
          </a:xfrm>
          <a:custGeom>
            <a:avLst/>
            <a:gdLst>
              <a:gd name="connsiteX0" fmla="*/ 1599798 w 1599798"/>
              <a:gd name="connsiteY0" fmla="*/ 297951 h 297951"/>
              <a:gd name="connsiteX1" fmla="*/ 228198 w 1599798"/>
              <a:gd name="connsiteY1" fmla="*/ 272266 h 297951"/>
              <a:gd name="connsiteX2" fmla="*/ 2167 w 1599798"/>
              <a:gd name="connsiteY2" fmla="*/ 0 h 297951"/>
              <a:gd name="connsiteX3" fmla="*/ 2167 w 1599798"/>
              <a:gd name="connsiteY3" fmla="*/ 0 h 297951"/>
              <a:gd name="connsiteX0" fmla="*/ 1597631 w 1597631"/>
              <a:gd name="connsiteY0" fmla="*/ 297951 h 297951"/>
              <a:gd name="connsiteX1" fmla="*/ 330806 w 1597631"/>
              <a:gd name="connsiteY1" fmla="*/ 289411 h 297951"/>
              <a:gd name="connsiteX2" fmla="*/ 0 w 1597631"/>
              <a:gd name="connsiteY2" fmla="*/ 0 h 297951"/>
              <a:gd name="connsiteX3" fmla="*/ 0 w 1597631"/>
              <a:gd name="connsiteY3" fmla="*/ 0 h 297951"/>
              <a:gd name="connsiteX0" fmla="*/ 1606254 w 1606254"/>
              <a:gd name="connsiteY0" fmla="*/ 319388 h 319388"/>
              <a:gd name="connsiteX1" fmla="*/ 339429 w 1606254"/>
              <a:gd name="connsiteY1" fmla="*/ 310848 h 319388"/>
              <a:gd name="connsiteX2" fmla="*/ 8623 w 1606254"/>
              <a:gd name="connsiteY2" fmla="*/ 21437 h 319388"/>
              <a:gd name="connsiteX3" fmla="*/ 105778 w 1606254"/>
              <a:gd name="connsiteY3" fmla="*/ 21437 h 319388"/>
              <a:gd name="connsiteX0" fmla="*/ 1515627 w 1515627"/>
              <a:gd name="connsiteY0" fmla="*/ 297951 h 304827"/>
              <a:gd name="connsiteX1" fmla="*/ 248802 w 1515627"/>
              <a:gd name="connsiteY1" fmla="*/ 289411 h 304827"/>
              <a:gd name="connsiteX2" fmla="*/ 45631 w 1515627"/>
              <a:gd name="connsiteY2" fmla="*/ 114300 h 304827"/>
              <a:gd name="connsiteX3" fmla="*/ 15151 w 1515627"/>
              <a:gd name="connsiteY3" fmla="*/ 0 h 304827"/>
              <a:gd name="connsiteX0" fmla="*/ 1500476 w 1500476"/>
              <a:gd name="connsiteY0" fmla="*/ 297951 h 313197"/>
              <a:gd name="connsiteX1" fmla="*/ 233651 w 1500476"/>
              <a:gd name="connsiteY1" fmla="*/ 289411 h 313197"/>
              <a:gd name="connsiteX2" fmla="*/ 0 w 1500476"/>
              <a:gd name="connsiteY2" fmla="*/ 0 h 313197"/>
              <a:gd name="connsiteX0" fmla="*/ 1500476 w 1500476"/>
              <a:gd name="connsiteY0" fmla="*/ 297951 h 329133"/>
              <a:gd name="connsiteX1" fmla="*/ 326996 w 1500476"/>
              <a:gd name="connsiteY1" fmla="*/ 310366 h 329133"/>
              <a:gd name="connsiteX2" fmla="*/ 0 w 1500476"/>
              <a:gd name="connsiteY2" fmla="*/ 0 h 329133"/>
              <a:gd name="connsiteX0" fmla="*/ 1500476 w 1500476"/>
              <a:gd name="connsiteY0" fmla="*/ 297951 h 310366"/>
              <a:gd name="connsiteX1" fmla="*/ 326996 w 1500476"/>
              <a:gd name="connsiteY1" fmla="*/ 310366 h 310366"/>
              <a:gd name="connsiteX2" fmla="*/ 0 w 1500476"/>
              <a:gd name="connsiteY2" fmla="*/ 0 h 310366"/>
              <a:gd name="connsiteX0" fmla="*/ 1559531 w 1559531"/>
              <a:gd name="connsiteY0" fmla="*/ 311286 h 333595"/>
              <a:gd name="connsiteX1" fmla="*/ 326996 w 1559531"/>
              <a:gd name="connsiteY1" fmla="*/ 310366 h 333595"/>
              <a:gd name="connsiteX2" fmla="*/ 0 w 1559531"/>
              <a:gd name="connsiteY2" fmla="*/ 0 h 333595"/>
              <a:gd name="connsiteX0" fmla="*/ 1559531 w 1559531"/>
              <a:gd name="connsiteY0" fmla="*/ 311286 h 336898"/>
              <a:gd name="connsiteX1" fmla="*/ 326996 w 1559531"/>
              <a:gd name="connsiteY1" fmla="*/ 310366 h 336898"/>
              <a:gd name="connsiteX2" fmla="*/ 0 w 1559531"/>
              <a:gd name="connsiteY2" fmla="*/ 0 h 336898"/>
              <a:gd name="connsiteX0" fmla="*/ 1565246 w 1565246"/>
              <a:gd name="connsiteY0" fmla="*/ 328431 h 355294"/>
              <a:gd name="connsiteX1" fmla="*/ 332711 w 1565246"/>
              <a:gd name="connsiteY1" fmla="*/ 327511 h 355294"/>
              <a:gd name="connsiteX2" fmla="*/ 0 w 1565246"/>
              <a:gd name="connsiteY2" fmla="*/ 0 h 355294"/>
              <a:gd name="connsiteX0" fmla="*/ 1565246 w 1565246"/>
              <a:gd name="connsiteY0" fmla="*/ 328431 h 355294"/>
              <a:gd name="connsiteX1" fmla="*/ 332711 w 1565246"/>
              <a:gd name="connsiteY1" fmla="*/ 327511 h 355294"/>
              <a:gd name="connsiteX2" fmla="*/ 0 w 1565246"/>
              <a:gd name="connsiteY2" fmla="*/ 0 h 355294"/>
              <a:gd name="connsiteX0" fmla="*/ 1565246 w 1565246"/>
              <a:gd name="connsiteY0" fmla="*/ 328431 h 355294"/>
              <a:gd name="connsiteX1" fmla="*/ 332711 w 1565246"/>
              <a:gd name="connsiteY1" fmla="*/ 327511 h 355294"/>
              <a:gd name="connsiteX2" fmla="*/ 0 w 1565246"/>
              <a:gd name="connsiteY2" fmla="*/ 0 h 355294"/>
              <a:gd name="connsiteX0" fmla="*/ 1565246 w 1565246"/>
              <a:gd name="connsiteY0" fmla="*/ 328431 h 355294"/>
              <a:gd name="connsiteX1" fmla="*/ 332711 w 1565246"/>
              <a:gd name="connsiteY1" fmla="*/ 327511 h 355294"/>
              <a:gd name="connsiteX2" fmla="*/ 0 w 1565246"/>
              <a:gd name="connsiteY2" fmla="*/ 0 h 355294"/>
              <a:gd name="connsiteX0" fmla="*/ 1565246 w 1565246"/>
              <a:gd name="connsiteY0" fmla="*/ 328431 h 334293"/>
              <a:gd name="connsiteX1" fmla="*/ 332711 w 1565246"/>
              <a:gd name="connsiteY1" fmla="*/ 327511 h 334293"/>
              <a:gd name="connsiteX2" fmla="*/ 0 w 1565246"/>
              <a:gd name="connsiteY2" fmla="*/ 0 h 334293"/>
              <a:gd name="connsiteX0" fmla="*/ 1565246 w 1565246"/>
              <a:gd name="connsiteY0" fmla="*/ 339861 h 367560"/>
              <a:gd name="connsiteX1" fmla="*/ 332711 w 1565246"/>
              <a:gd name="connsiteY1" fmla="*/ 338941 h 367560"/>
              <a:gd name="connsiteX2" fmla="*/ 0 w 1565246"/>
              <a:gd name="connsiteY2" fmla="*/ 0 h 367560"/>
              <a:gd name="connsiteX0" fmla="*/ 1565246 w 1565246"/>
              <a:gd name="connsiteY0" fmla="*/ 339861 h 347809"/>
              <a:gd name="connsiteX1" fmla="*/ 332711 w 1565246"/>
              <a:gd name="connsiteY1" fmla="*/ 338941 h 347809"/>
              <a:gd name="connsiteX2" fmla="*/ 0 w 1565246"/>
              <a:gd name="connsiteY2" fmla="*/ 0 h 347809"/>
              <a:gd name="connsiteX0" fmla="*/ 1565246 w 1565246"/>
              <a:gd name="connsiteY0" fmla="*/ 339861 h 347809"/>
              <a:gd name="connsiteX1" fmla="*/ 332711 w 1565246"/>
              <a:gd name="connsiteY1" fmla="*/ 338941 h 347809"/>
              <a:gd name="connsiteX2" fmla="*/ 0 w 1565246"/>
              <a:gd name="connsiteY2" fmla="*/ 0 h 347809"/>
              <a:gd name="connsiteX0" fmla="*/ 1565246 w 1565246"/>
              <a:gd name="connsiteY0" fmla="*/ 339861 h 349586"/>
              <a:gd name="connsiteX1" fmla="*/ 454631 w 1565246"/>
              <a:gd name="connsiteY1" fmla="*/ 342751 h 349586"/>
              <a:gd name="connsiteX2" fmla="*/ 0 w 1565246"/>
              <a:gd name="connsiteY2" fmla="*/ 0 h 349586"/>
              <a:gd name="connsiteX0" fmla="*/ 1565246 w 1565246"/>
              <a:gd name="connsiteY0" fmla="*/ 339861 h 346914"/>
              <a:gd name="connsiteX1" fmla="*/ 454631 w 1565246"/>
              <a:gd name="connsiteY1" fmla="*/ 342751 h 346914"/>
              <a:gd name="connsiteX2" fmla="*/ 0 w 1565246"/>
              <a:gd name="connsiteY2" fmla="*/ 0 h 346914"/>
              <a:gd name="connsiteX0" fmla="*/ 1976726 w 1976726"/>
              <a:gd name="connsiteY0" fmla="*/ 568461 h 615679"/>
              <a:gd name="connsiteX1" fmla="*/ 866111 w 1976726"/>
              <a:gd name="connsiteY1" fmla="*/ 571351 h 615679"/>
              <a:gd name="connsiteX2" fmla="*/ 0 w 1976726"/>
              <a:gd name="connsiteY2" fmla="*/ 0 h 615679"/>
              <a:gd name="connsiteX0" fmla="*/ 1976726 w 1976726"/>
              <a:gd name="connsiteY0" fmla="*/ 568461 h 645084"/>
              <a:gd name="connsiteX1" fmla="*/ 727046 w 1976726"/>
              <a:gd name="connsiteY1" fmla="*/ 609451 h 645084"/>
              <a:gd name="connsiteX2" fmla="*/ 0 w 1976726"/>
              <a:gd name="connsiteY2" fmla="*/ 0 h 645084"/>
              <a:gd name="connsiteX0" fmla="*/ 1976726 w 1976726"/>
              <a:gd name="connsiteY0" fmla="*/ 568461 h 614422"/>
              <a:gd name="connsiteX1" fmla="*/ 727046 w 1976726"/>
              <a:gd name="connsiteY1" fmla="*/ 609451 h 614422"/>
              <a:gd name="connsiteX2" fmla="*/ 0 w 1976726"/>
              <a:gd name="connsiteY2" fmla="*/ 0 h 614422"/>
              <a:gd name="connsiteX0" fmla="*/ 1976726 w 1976726"/>
              <a:gd name="connsiteY0" fmla="*/ 568461 h 580640"/>
              <a:gd name="connsiteX1" fmla="*/ 506066 w 1976726"/>
              <a:gd name="connsiteY1" fmla="*/ 567541 h 580640"/>
              <a:gd name="connsiteX2" fmla="*/ 0 w 1976726"/>
              <a:gd name="connsiteY2" fmla="*/ 0 h 580640"/>
              <a:gd name="connsiteX0" fmla="*/ 1976726 w 1976726"/>
              <a:gd name="connsiteY0" fmla="*/ 568461 h 572402"/>
              <a:gd name="connsiteX1" fmla="*/ 506066 w 1976726"/>
              <a:gd name="connsiteY1" fmla="*/ 567541 h 572402"/>
              <a:gd name="connsiteX2" fmla="*/ 0 w 1976726"/>
              <a:gd name="connsiteY2" fmla="*/ 0 h 572402"/>
              <a:gd name="connsiteX0" fmla="*/ 1976726 w 1976726"/>
              <a:gd name="connsiteY0" fmla="*/ 568461 h 579136"/>
              <a:gd name="connsiteX1" fmla="*/ 506066 w 1976726"/>
              <a:gd name="connsiteY1" fmla="*/ 567541 h 579136"/>
              <a:gd name="connsiteX2" fmla="*/ 0 w 1976726"/>
              <a:gd name="connsiteY2" fmla="*/ 0 h 579136"/>
              <a:gd name="connsiteX0" fmla="*/ 1976726 w 1976726"/>
              <a:gd name="connsiteY0" fmla="*/ 568461 h 576410"/>
              <a:gd name="connsiteX1" fmla="*/ 506066 w 1976726"/>
              <a:gd name="connsiteY1" fmla="*/ 567541 h 576410"/>
              <a:gd name="connsiteX2" fmla="*/ 0 w 1976726"/>
              <a:gd name="connsiteY2" fmla="*/ 0 h 576410"/>
              <a:gd name="connsiteX0" fmla="*/ 1976726 w 1976726"/>
              <a:gd name="connsiteY0" fmla="*/ 568461 h 574323"/>
              <a:gd name="connsiteX1" fmla="*/ 506066 w 1976726"/>
              <a:gd name="connsiteY1" fmla="*/ 567541 h 574323"/>
              <a:gd name="connsiteX2" fmla="*/ 0 w 1976726"/>
              <a:gd name="connsiteY2" fmla="*/ 0 h 574323"/>
              <a:gd name="connsiteX0" fmla="*/ 1976726 w 1976726"/>
              <a:gd name="connsiteY0" fmla="*/ 568461 h 574323"/>
              <a:gd name="connsiteX1" fmla="*/ 580361 w 1976726"/>
              <a:gd name="connsiteY1" fmla="*/ 567541 h 574323"/>
              <a:gd name="connsiteX2" fmla="*/ 0 w 1976726"/>
              <a:gd name="connsiteY2" fmla="*/ 0 h 574323"/>
              <a:gd name="connsiteX0" fmla="*/ 1976726 w 1976726"/>
              <a:gd name="connsiteY0" fmla="*/ 568461 h 574323"/>
              <a:gd name="connsiteX1" fmla="*/ 580361 w 1976726"/>
              <a:gd name="connsiteY1" fmla="*/ 567541 h 574323"/>
              <a:gd name="connsiteX2" fmla="*/ 0 w 1976726"/>
              <a:gd name="connsiteY2" fmla="*/ 0 h 574323"/>
              <a:gd name="connsiteX0" fmla="*/ 1976726 w 1976726"/>
              <a:gd name="connsiteY0" fmla="*/ 568461 h 574323"/>
              <a:gd name="connsiteX1" fmla="*/ 580361 w 1976726"/>
              <a:gd name="connsiteY1" fmla="*/ 567541 h 574323"/>
              <a:gd name="connsiteX2" fmla="*/ 0 w 1976726"/>
              <a:gd name="connsiteY2" fmla="*/ 0 h 574323"/>
              <a:gd name="connsiteX0" fmla="*/ 1976726 w 1976726"/>
              <a:gd name="connsiteY0" fmla="*/ 568461 h 574323"/>
              <a:gd name="connsiteX1" fmla="*/ 580361 w 1976726"/>
              <a:gd name="connsiteY1" fmla="*/ 567541 h 574323"/>
              <a:gd name="connsiteX2" fmla="*/ 0 w 1976726"/>
              <a:gd name="connsiteY2" fmla="*/ 0 h 574323"/>
              <a:gd name="connsiteX0" fmla="*/ 1976726 w 1976726"/>
              <a:gd name="connsiteY0" fmla="*/ 568461 h 602722"/>
              <a:gd name="connsiteX1" fmla="*/ 581987 w 1976726"/>
              <a:gd name="connsiteY1" fmla="*/ 544829 h 602722"/>
              <a:gd name="connsiteX2" fmla="*/ 580361 w 1976726"/>
              <a:gd name="connsiteY2" fmla="*/ 567541 h 602722"/>
              <a:gd name="connsiteX3" fmla="*/ 0 w 1976726"/>
              <a:gd name="connsiteY3" fmla="*/ 0 h 602722"/>
              <a:gd name="connsiteX0" fmla="*/ 1976726 w 1976726"/>
              <a:gd name="connsiteY0" fmla="*/ 568461 h 594222"/>
              <a:gd name="connsiteX1" fmla="*/ 581987 w 1976726"/>
              <a:gd name="connsiteY1" fmla="*/ 544829 h 594222"/>
              <a:gd name="connsiteX2" fmla="*/ 0 w 1976726"/>
              <a:gd name="connsiteY2" fmla="*/ 0 h 594222"/>
              <a:gd name="connsiteX0" fmla="*/ 1976726 w 1976726"/>
              <a:gd name="connsiteY0" fmla="*/ 568461 h 568472"/>
              <a:gd name="connsiteX1" fmla="*/ 581987 w 1976726"/>
              <a:gd name="connsiteY1" fmla="*/ 544829 h 568472"/>
              <a:gd name="connsiteX2" fmla="*/ 0 w 1976726"/>
              <a:gd name="connsiteY2" fmla="*/ 0 h 568472"/>
              <a:gd name="connsiteX0" fmla="*/ 1976726 w 1976726"/>
              <a:gd name="connsiteY0" fmla="*/ 568461 h 568472"/>
              <a:gd name="connsiteX1" fmla="*/ 581987 w 1976726"/>
              <a:gd name="connsiteY1" fmla="*/ 544829 h 568472"/>
              <a:gd name="connsiteX2" fmla="*/ 0 w 1976726"/>
              <a:gd name="connsiteY2" fmla="*/ 0 h 568472"/>
              <a:gd name="connsiteX0" fmla="*/ 1976726 w 1976726"/>
              <a:gd name="connsiteY0" fmla="*/ 568461 h 568472"/>
              <a:gd name="connsiteX1" fmla="*/ 581987 w 1976726"/>
              <a:gd name="connsiteY1" fmla="*/ 544829 h 568472"/>
              <a:gd name="connsiteX2" fmla="*/ 0 w 1976726"/>
              <a:gd name="connsiteY2" fmla="*/ 0 h 568472"/>
              <a:gd name="connsiteX0" fmla="*/ 1976726 w 1976726"/>
              <a:gd name="connsiteY0" fmla="*/ 568461 h 568472"/>
              <a:gd name="connsiteX1" fmla="*/ 581987 w 1976726"/>
              <a:gd name="connsiteY1" fmla="*/ 544829 h 568472"/>
              <a:gd name="connsiteX2" fmla="*/ 0 w 1976726"/>
              <a:gd name="connsiteY2" fmla="*/ 0 h 568472"/>
              <a:gd name="connsiteX0" fmla="*/ 1976726 w 1976726"/>
              <a:gd name="connsiteY0" fmla="*/ 568461 h 568472"/>
              <a:gd name="connsiteX1" fmla="*/ 581987 w 1976726"/>
              <a:gd name="connsiteY1" fmla="*/ 544829 h 568472"/>
              <a:gd name="connsiteX2" fmla="*/ 0 w 1976726"/>
              <a:gd name="connsiteY2" fmla="*/ 0 h 568472"/>
              <a:gd name="connsiteX0" fmla="*/ 1976726 w 1976726"/>
              <a:gd name="connsiteY0" fmla="*/ 568461 h 568472"/>
              <a:gd name="connsiteX1" fmla="*/ 581987 w 1976726"/>
              <a:gd name="connsiteY1" fmla="*/ 544829 h 568472"/>
              <a:gd name="connsiteX2" fmla="*/ 0 w 1976726"/>
              <a:gd name="connsiteY2" fmla="*/ 0 h 568472"/>
              <a:gd name="connsiteX0" fmla="*/ 1976726 w 1976726"/>
              <a:gd name="connsiteY0" fmla="*/ 568461 h 585089"/>
              <a:gd name="connsiteX1" fmla="*/ 781050 w 1976726"/>
              <a:gd name="connsiteY1" fmla="*/ 546733 h 585089"/>
              <a:gd name="connsiteX2" fmla="*/ 581987 w 1976726"/>
              <a:gd name="connsiteY2" fmla="*/ 544829 h 585089"/>
              <a:gd name="connsiteX3" fmla="*/ 0 w 1976726"/>
              <a:gd name="connsiteY3" fmla="*/ 0 h 585089"/>
              <a:gd name="connsiteX0" fmla="*/ 1976726 w 1976726"/>
              <a:gd name="connsiteY0" fmla="*/ 568461 h 584488"/>
              <a:gd name="connsiteX1" fmla="*/ 781050 w 1976726"/>
              <a:gd name="connsiteY1" fmla="*/ 546733 h 584488"/>
              <a:gd name="connsiteX2" fmla="*/ 767715 w 1976726"/>
              <a:gd name="connsiteY2" fmla="*/ 542923 h 584488"/>
              <a:gd name="connsiteX3" fmla="*/ 581987 w 1976726"/>
              <a:gd name="connsiteY3" fmla="*/ 544829 h 584488"/>
              <a:gd name="connsiteX4" fmla="*/ 0 w 1976726"/>
              <a:gd name="connsiteY4" fmla="*/ 0 h 584488"/>
              <a:gd name="connsiteX0" fmla="*/ 1976726 w 1976726"/>
              <a:gd name="connsiteY0" fmla="*/ 568461 h 584947"/>
              <a:gd name="connsiteX1" fmla="*/ 781050 w 1976726"/>
              <a:gd name="connsiteY1" fmla="*/ 546733 h 584947"/>
              <a:gd name="connsiteX2" fmla="*/ 581987 w 1976726"/>
              <a:gd name="connsiteY2" fmla="*/ 544829 h 584947"/>
              <a:gd name="connsiteX3" fmla="*/ 0 w 1976726"/>
              <a:gd name="connsiteY3" fmla="*/ 0 h 584947"/>
              <a:gd name="connsiteX0" fmla="*/ 1976726 w 1976726"/>
              <a:gd name="connsiteY0" fmla="*/ 568461 h 568461"/>
              <a:gd name="connsiteX1" fmla="*/ 581987 w 1976726"/>
              <a:gd name="connsiteY1" fmla="*/ 544829 h 568461"/>
              <a:gd name="connsiteX2" fmla="*/ 0 w 1976726"/>
              <a:gd name="connsiteY2" fmla="*/ 0 h 568461"/>
              <a:gd name="connsiteX0" fmla="*/ 1976726 w 1976726"/>
              <a:gd name="connsiteY0" fmla="*/ 568461 h 568461"/>
              <a:gd name="connsiteX1" fmla="*/ 561032 w 1976726"/>
              <a:gd name="connsiteY1" fmla="*/ 544829 h 568461"/>
              <a:gd name="connsiteX2" fmla="*/ 0 w 1976726"/>
              <a:gd name="connsiteY2" fmla="*/ 0 h 568461"/>
              <a:gd name="connsiteX0" fmla="*/ 1976726 w 1976726"/>
              <a:gd name="connsiteY0" fmla="*/ 568461 h 568461"/>
              <a:gd name="connsiteX1" fmla="*/ 561032 w 1976726"/>
              <a:gd name="connsiteY1" fmla="*/ 544829 h 568461"/>
              <a:gd name="connsiteX2" fmla="*/ 0 w 1976726"/>
              <a:gd name="connsiteY2" fmla="*/ 0 h 568461"/>
              <a:gd name="connsiteX0" fmla="*/ 1976726 w 1976726"/>
              <a:gd name="connsiteY0" fmla="*/ 568461 h 568461"/>
              <a:gd name="connsiteX1" fmla="*/ 561032 w 1976726"/>
              <a:gd name="connsiteY1" fmla="*/ 544829 h 568461"/>
              <a:gd name="connsiteX2" fmla="*/ 0 w 1976726"/>
              <a:gd name="connsiteY2" fmla="*/ 0 h 568461"/>
              <a:gd name="connsiteX0" fmla="*/ 1976726 w 1976726"/>
              <a:gd name="connsiteY0" fmla="*/ 568461 h 573364"/>
              <a:gd name="connsiteX1" fmla="*/ 561032 w 1976726"/>
              <a:gd name="connsiteY1" fmla="*/ 544829 h 573364"/>
              <a:gd name="connsiteX2" fmla="*/ 0 w 1976726"/>
              <a:gd name="connsiteY2" fmla="*/ 0 h 573364"/>
              <a:gd name="connsiteX0" fmla="*/ 1976726 w 1976726"/>
              <a:gd name="connsiteY0" fmla="*/ 568461 h 568461"/>
              <a:gd name="connsiteX1" fmla="*/ 561032 w 1976726"/>
              <a:gd name="connsiteY1" fmla="*/ 544829 h 568461"/>
              <a:gd name="connsiteX2" fmla="*/ 0 w 1976726"/>
              <a:gd name="connsiteY2" fmla="*/ 0 h 568461"/>
              <a:gd name="connsiteX0" fmla="*/ 1976726 w 1976726"/>
              <a:gd name="connsiteY0" fmla="*/ 568461 h 568461"/>
              <a:gd name="connsiteX1" fmla="*/ 561032 w 1976726"/>
              <a:gd name="connsiteY1" fmla="*/ 544829 h 568461"/>
              <a:gd name="connsiteX2" fmla="*/ 0 w 1976726"/>
              <a:gd name="connsiteY2" fmla="*/ 0 h 568461"/>
              <a:gd name="connsiteX0" fmla="*/ 1976726 w 1976726"/>
              <a:gd name="connsiteY0" fmla="*/ 568461 h 568461"/>
              <a:gd name="connsiteX1" fmla="*/ 561032 w 1976726"/>
              <a:gd name="connsiteY1" fmla="*/ 544829 h 568461"/>
              <a:gd name="connsiteX2" fmla="*/ 0 w 1976726"/>
              <a:gd name="connsiteY2" fmla="*/ 0 h 568461"/>
              <a:gd name="connsiteX0" fmla="*/ 1976726 w 1976726"/>
              <a:gd name="connsiteY0" fmla="*/ 568461 h 568461"/>
              <a:gd name="connsiteX1" fmla="*/ 561032 w 1976726"/>
              <a:gd name="connsiteY1" fmla="*/ 544829 h 568461"/>
              <a:gd name="connsiteX2" fmla="*/ 0 w 1976726"/>
              <a:gd name="connsiteY2" fmla="*/ 0 h 568461"/>
              <a:gd name="connsiteX0" fmla="*/ 1976726 w 1976726"/>
              <a:gd name="connsiteY0" fmla="*/ 568461 h 568461"/>
              <a:gd name="connsiteX1" fmla="*/ 561032 w 1976726"/>
              <a:gd name="connsiteY1" fmla="*/ 544829 h 568461"/>
              <a:gd name="connsiteX2" fmla="*/ 0 w 1976726"/>
              <a:gd name="connsiteY2" fmla="*/ 0 h 568461"/>
              <a:gd name="connsiteX0" fmla="*/ 1976726 w 1976726"/>
              <a:gd name="connsiteY0" fmla="*/ 568461 h 568461"/>
              <a:gd name="connsiteX1" fmla="*/ 561032 w 1976726"/>
              <a:gd name="connsiteY1" fmla="*/ 544829 h 568461"/>
              <a:gd name="connsiteX2" fmla="*/ 0 w 1976726"/>
              <a:gd name="connsiteY2" fmla="*/ 0 h 568461"/>
              <a:gd name="connsiteX0" fmla="*/ 2021955 w 2021955"/>
              <a:gd name="connsiteY0" fmla="*/ 452905 h 545241"/>
              <a:gd name="connsiteX1" fmla="*/ 561032 w 2021955"/>
              <a:gd name="connsiteY1" fmla="*/ 544829 h 545241"/>
              <a:gd name="connsiteX2" fmla="*/ 0 w 2021955"/>
              <a:gd name="connsiteY2" fmla="*/ 0 h 545241"/>
              <a:gd name="connsiteX0" fmla="*/ 2021955 w 2021955"/>
              <a:gd name="connsiteY0" fmla="*/ 452905 h 452905"/>
              <a:gd name="connsiteX1" fmla="*/ 489419 w 2021955"/>
              <a:gd name="connsiteY1" fmla="*/ 404152 h 452905"/>
              <a:gd name="connsiteX2" fmla="*/ 0 w 2021955"/>
              <a:gd name="connsiteY2" fmla="*/ 0 h 452905"/>
              <a:gd name="connsiteX0" fmla="*/ 2021955 w 2021955"/>
              <a:gd name="connsiteY0" fmla="*/ 452905 h 452905"/>
              <a:gd name="connsiteX1" fmla="*/ 489419 w 2021955"/>
              <a:gd name="connsiteY1" fmla="*/ 404152 h 452905"/>
              <a:gd name="connsiteX2" fmla="*/ 0 w 2021955"/>
              <a:gd name="connsiteY2" fmla="*/ 0 h 452905"/>
              <a:gd name="connsiteX0" fmla="*/ 2021955 w 2021955"/>
              <a:gd name="connsiteY0" fmla="*/ 452905 h 452905"/>
              <a:gd name="connsiteX1" fmla="*/ 489419 w 2021955"/>
              <a:gd name="connsiteY1" fmla="*/ 404152 h 452905"/>
              <a:gd name="connsiteX2" fmla="*/ 0 w 2021955"/>
              <a:gd name="connsiteY2" fmla="*/ 0 h 452905"/>
            </a:gdLst>
            <a:ahLst/>
            <a:cxnLst>
              <a:cxn ang="0">
                <a:pos x="connsiteX0" y="connsiteY0"/>
              </a:cxn>
              <a:cxn ang="0">
                <a:pos x="connsiteX1" y="connsiteY1"/>
              </a:cxn>
              <a:cxn ang="0">
                <a:pos x="connsiteX2" y="connsiteY2"/>
              </a:cxn>
            </a:cxnLst>
            <a:rect l="l" t="t" r="r" b="b"/>
            <a:pathLst>
              <a:path w="2021955" h="452905">
                <a:moveTo>
                  <a:pt x="2021955" y="452905"/>
                </a:moveTo>
                <a:cubicBezTo>
                  <a:pt x="1550057" y="445028"/>
                  <a:pt x="961317" y="412029"/>
                  <a:pt x="489419" y="404152"/>
                </a:cubicBezTo>
                <a:cubicBezTo>
                  <a:pt x="146630" y="395134"/>
                  <a:pt x="18337" y="300342"/>
                  <a:pt x="0" y="0"/>
                </a:cubicBezTo>
              </a:path>
            </a:pathLst>
          </a:cu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 name="Freeform 27"/>
          <p:cNvSpPr/>
          <p:nvPr/>
        </p:nvSpPr>
        <p:spPr bwMode="auto">
          <a:xfrm>
            <a:off x="3200586" y="4987924"/>
            <a:ext cx="2982238" cy="626156"/>
          </a:xfrm>
          <a:custGeom>
            <a:avLst/>
            <a:gdLst>
              <a:gd name="connsiteX0" fmla="*/ 1599798 w 1599798"/>
              <a:gd name="connsiteY0" fmla="*/ 297951 h 297951"/>
              <a:gd name="connsiteX1" fmla="*/ 228198 w 1599798"/>
              <a:gd name="connsiteY1" fmla="*/ 272266 h 297951"/>
              <a:gd name="connsiteX2" fmla="*/ 2167 w 1599798"/>
              <a:gd name="connsiteY2" fmla="*/ 0 h 297951"/>
              <a:gd name="connsiteX3" fmla="*/ 2167 w 1599798"/>
              <a:gd name="connsiteY3" fmla="*/ 0 h 297951"/>
              <a:gd name="connsiteX0" fmla="*/ 1597631 w 1597631"/>
              <a:gd name="connsiteY0" fmla="*/ 297951 h 297951"/>
              <a:gd name="connsiteX1" fmla="*/ 330806 w 1597631"/>
              <a:gd name="connsiteY1" fmla="*/ 289411 h 297951"/>
              <a:gd name="connsiteX2" fmla="*/ 0 w 1597631"/>
              <a:gd name="connsiteY2" fmla="*/ 0 h 297951"/>
              <a:gd name="connsiteX3" fmla="*/ 0 w 1597631"/>
              <a:gd name="connsiteY3" fmla="*/ 0 h 297951"/>
              <a:gd name="connsiteX0" fmla="*/ 1606254 w 1606254"/>
              <a:gd name="connsiteY0" fmla="*/ 319388 h 319388"/>
              <a:gd name="connsiteX1" fmla="*/ 339429 w 1606254"/>
              <a:gd name="connsiteY1" fmla="*/ 310848 h 319388"/>
              <a:gd name="connsiteX2" fmla="*/ 8623 w 1606254"/>
              <a:gd name="connsiteY2" fmla="*/ 21437 h 319388"/>
              <a:gd name="connsiteX3" fmla="*/ 105778 w 1606254"/>
              <a:gd name="connsiteY3" fmla="*/ 21437 h 319388"/>
              <a:gd name="connsiteX0" fmla="*/ 1515627 w 1515627"/>
              <a:gd name="connsiteY0" fmla="*/ 297951 h 304827"/>
              <a:gd name="connsiteX1" fmla="*/ 248802 w 1515627"/>
              <a:gd name="connsiteY1" fmla="*/ 289411 h 304827"/>
              <a:gd name="connsiteX2" fmla="*/ 45631 w 1515627"/>
              <a:gd name="connsiteY2" fmla="*/ 114300 h 304827"/>
              <a:gd name="connsiteX3" fmla="*/ 15151 w 1515627"/>
              <a:gd name="connsiteY3" fmla="*/ 0 h 304827"/>
              <a:gd name="connsiteX0" fmla="*/ 1500476 w 1500476"/>
              <a:gd name="connsiteY0" fmla="*/ 297951 h 313197"/>
              <a:gd name="connsiteX1" fmla="*/ 233651 w 1500476"/>
              <a:gd name="connsiteY1" fmla="*/ 289411 h 313197"/>
              <a:gd name="connsiteX2" fmla="*/ 0 w 1500476"/>
              <a:gd name="connsiteY2" fmla="*/ 0 h 313197"/>
              <a:gd name="connsiteX0" fmla="*/ 1500476 w 1500476"/>
              <a:gd name="connsiteY0" fmla="*/ 297951 h 329133"/>
              <a:gd name="connsiteX1" fmla="*/ 326996 w 1500476"/>
              <a:gd name="connsiteY1" fmla="*/ 310366 h 329133"/>
              <a:gd name="connsiteX2" fmla="*/ 0 w 1500476"/>
              <a:gd name="connsiteY2" fmla="*/ 0 h 329133"/>
              <a:gd name="connsiteX0" fmla="*/ 1500476 w 1500476"/>
              <a:gd name="connsiteY0" fmla="*/ 297951 h 310366"/>
              <a:gd name="connsiteX1" fmla="*/ 326996 w 1500476"/>
              <a:gd name="connsiteY1" fmla="*/ 310366 h 310366"/>
              <a:gd name="connsiteX2" fmla="*/ 0 w 1500476"/>
              <a:gd name="connsiteY2" fmla="*/ 0 h 310366"/>
              <a:gd name="connsiteX0" fmla="*/ 1559531 w 1559531"/>
              <a:gd name="connsiteY0" fmla="*/ 311286 h 333595"/>
              <a:gd name="connsiteX1" fmla="*/ 326996 w 1559531"/>
              <a:gd name="connsiteY1" fmla="*/ 310366 h 333595"/>
              <a:gd name="connsiteX2" fmla="*/ 0 w 1559531"/>
              <a:gd name="connsiteY2" fmla="*/ 0 h 333595"/>
              <a:gd name="connsiteX0" fmla="*/ 1559531 w 1559531"/>
              <a:gd name="connsiteY0" fmla="*/ 311286 h 336898"/>
              <a:gd name="connsiteX1" fmla="*/ 326996 w 1559531"/>
              <a:gd name="connsiteY1" fmla="*/ 310366 h 336898"/>
              <a:gd name="connsiteX2" fmla="*/ 0 w 1559531"/>
              <a:gd name="connsiteY2" fmla="*/ 0 h 336898"/>
              <a:gd name="connsiteX0" fmla="*/ 1565246 w 1565246"/>
              <a:gd name="connsiteY0" fmla="*/ 328431 h 355294"/>
              <a:gd name="connsiteX1" fmla="*/ 332711 w 1565246"/>
              <a:gd name="connsiteY1" fmla="*/ 327511 h 355294"/>
              <a:gd name="connsiteX2" fmla="*/ 0 w 1565246"/>
              <a:gd name="connsiteY2" fmla="*/ 0 h 355294"/>
              <a:gd name="connsiteX0" fmla="*/ 1565246 w 1565246"/>
              <a:gd name="connsiteY0" fmla="*/ 328431 h 355294"/>
              <a:gd name="connsiteX1" fmla="*/ 332711 w 1565246"/>
              <a:gd name="connsiteY1" fmla="*/ 327511 h 355294"/>
              <a:gd name="connsiteX2" fmla="*/ 0 w 1565246"/>
              <a:gd name="connsiteY2" fmla="*/ 0 h 355294"/>
              <a:gd name="connsiteX0" fmla="*/ 1565246 w 1565246"/>
              <a:gd name="connsiteY0" fmla="*/ 328431 h 355294"/>
              <a:gd name="connsiteX1" fmla="*/ 332711 w 1565246"/>
              <a:gd name="connsiteY1" fmla="*/ 327511 h 355294"/>
              <a:gd name="connsiteX2" fmla="*/ 0 w 1565246"/>
              <a:gd name="connsiteY2" fmla="*/ 0 h 355294"/>
              <a:gd name="connsiteX0" fmla="*/ 1565246 w 1565246"/>
              <a:gd name="connsiteY0" fmla="*/ 328431 h 355294"/>
              <a:gd name="connsiteX1" fmla="*/ 332711 w 1565246"/>
              <a:gd name="connsiteY1" fmla="*/ 327511 h 355294"/>
              <a:gd name="connsiteX2" fmla="*/ 0 w 1565246"/>
              <a:gd name="connsiteY2" fmla="*/ 0 h 355294"/>
              <a:gd name="connsiteX0" fmla="*/ 1565246 w 1565246"/>
              <a:gd name="connsiteY0" fmla="*/ 328431 h 334293"/>
              <a:gd name="connsiteX1" fmla="*/ 332711 w 1565246"/>
              <a:gd name="connsiteY1" fmla="*/ 327511 h 334293"/>
              <a:gd name="connsiteX2" fmla="*/ 0 w 1565246"/>
              <a:gd name="connsiteY2" fmla="*/ 0 h 334293"/>
              <a:gd name="connsiteX0" fmla="*/ 1565246 w 1565246"/>
              <a:gd name="connsiteY0" fmla="*/ 339861 h 367560"/>
              <a:gd name="connsiteX1" fmla="*/ 332711 w 1565246"/>
              <a:gd name="connsiteY1" fmla="*/ 338941 h 367560"/>
              <a:gd name="connsiteX2" fmla="*/ 0 w 1565246"/>
              <a:gd name="connsiteY2" fmla="*/ 0 h 367560"/>
              <a:gd name="connsiteX0" fmla="*/ 1565246 w 1565246"/>
              <a:gd name="connsiteY0" fmla="*/ 339861 h 347809"/>
              <a:gd name="connsiteX1" fmla="*/ 332711 w 1565246"/>
              <a:gd name="connsiteY1" fmla="*/ 338941 h 347809"/>
              <a:gd name="connsiteX2" fmla="*/ 0 w 1565246"/>
              <a:gd name="connsiteY2" fmla="*/ 0 h 347809"/>
              <a:gd name="connsiteX0" fmla="*/ 1565246 w 1565246"/>
              <a:gd name="connsiteY0" fmla="*/ 339861 h 347809"/>
              <a:gd name="connsiteX1" fmla="*/ 332711 w 1565246"/>
              <a:gd name="connsiteY1" fmla="*/ 338941 h 347809"/>
              <a:gd name="connsiteX2" fmla="*/ 0 w 1565246"/>
              <a:gd name="connsiteY2" fmla="*/ 0 h 347809"/>
              <a:gd name="connsiteX0" fmla="*/ 1565246 w 1565246"/>
              <a:gd name="connsiteY0" fmla="*/ 339861 h 349586"/>
              <a:gd name="connsiteX1" fmla="*/ 454631 w 1565246"/>
              <a:gd name="connsiteY1" fmla="*/ 342751 h 349586"/>
              <a:gd name="connsiteX2" fmla="*/ 0 w 1565246"/>
              <a:gd name="connsiteY2" fmla="*/ 0 h 349586"/>
              <a:gd name="connsiteX0" fmla="*/ 1565246 w 1565246"/>
              <a:gd name="connsiteY0" fmla="*/ 339861 h 346914"/>
              <a:gd name="connsiteX1" fmla="*/ 454631 w 1565246"/>
              <a:gd name="connsiteY1" fmla="*/ 342751 h 346914"/>
              <a:gd name="connsiteX2" fmla="*/ 0 w 1565246"/>
              <a:gd name="connsiteY2" fmla="*/ 0 h 346914"/>
              <a:gd name="connsiteX0" fmla="*/ 1976726 w 1976726"/>
              <a:gd name="connsiteY0" fmla="*/ 568461 h 615679"/>
              <a:gd name="connsiteX1" fmla="*/ 866111 w 1976726"/>
              <a:gd name="connsiteY1" fmla="*/ 571351 h 615679"/>
              <a:gd name="connsiteX2" fmla="*/ 0 w 1976726"/>
              <a:gd name="connsiteY2" fmla="*/ 0 h 615679"/>
              <a:gd name="connsiteX0" fmla="*/ 1976726 w 1976726"/>
              <a:gd name="connsiteY0" fmla="*/ 568461 h 645084"/>
              <a:gd name="connsiteX1" fmla="*/ 727046 w 1976726"/>
              <a:gd name="connsiteY1" fmla="*/ 609451 h 645084"/>
              <a:gd name="connsiteX2" fmla="*/ 0 w 1976726"/>
              <a:gd name="connsiteY2" fmla="*/ 0 h 645084"/>
              <a:gd name="connsiteX0" fmla="*/ 1976726 w 1976726"/>
              <a:gd name="connsiteY0" fmla="*/ 568461 h 614422"/>
              <a:gd name="connsiteX1" fmla="*/ 727046 w 1976726"/>
              <a:gd name="connsiteY1" fmla="*/ 609451 h 614422"/>
              <a:gd name="connsiteX2" fmla="*/ 0 w 1976726"/>
              <a:gd name="connsiteY2" fmla="*/ 0 h 614422"/>
              <a:gd name="connsiteX0" fmla="*/ 1976726 w 1976726"/>
              <a:gd name="connsiteY0" fmla="*/ 568461 h 580640"/>
              <a:gd name="connsiteX1" fmla="*/ 506066 w 1976726"/>
              <a:gd name="connsiteY1" fmla="*/ 567541 h 580640"/>
              <a:gd name="connsiteX2" fmla="*/ 0 w 1976726"/>
              <a:gd name="connsiteY2" fmla="*/ 0 h 580640"/>
              <a:gd name="connsiteX0" fmla="*/ 1976726 w 1976726"/>
              <a:gd name="connsiteY0" fmla="*/ 568461 h 572402"/>
              <a:gd name="connsiteX1" fmla="*/ 506066 w 1976726"/>
              <a:gd name="connsiteY1" fmla="*/ 567541 h 572402"/>
              <a:gd name="connsiteX2" fmla="*/ 0 w 1976726"/>
              <a:gd name="connsiteY2" fmla="*/ 0 h 572402"/>
              <a:gd name="connsiteX0" fmla="*/ 1976726 w 1976726"/>
              <a:gd name="connsiteY0" fmla="*/ 568461 h 579136"/>
              <a:gd name="connsiteX1" fmla="*/ 506066 w 1976726"/>
              <a:gd name="connsiteY1" fmla="*/ 567541 h 579136"/>
              <a:gd name="connsiteX2" fmla="*/ 0 w 1976726"/>
              <a:gd name="connsiteY2" fmla="*/ 0 h 579136"/>
              <a:gd name="connsiteX0" fmla="*/ 1976726 w 1976726"/>
              <a:gd name="connsiteY0" fmla="*/ 568461 h 576410"/>
              <a:gd name="connsiteX1" fmla="*/ 506066 w 1976726"/>
              <a:gd name="connsiteY1" fmla="*/ 567541 h 576410"/>
              <a:gd name="connsiteX2" fmla="*/ 0 w 1976726"/>
              <a:gd name="connsiteY2" fmla="*/ 0 h 576410"/>
              <a:gd name="connsiteX0" fmla="*/ 1976726 w 1976726"/>
              <a:gd name="connsiteY0" fmla="*/ 568461 h 574323"/>
              <a:gd name="connsiteX1" fmla="*/ 506066 w 1976726"/>
              <a:gd name="connsiteY1" fmla="*/ 567541 h 574323"/>
              <a:gd name="connsiteX2" fmla="*/ 0 w 1976726"/>
              <a:gd name="connsiteY2" fmla="*/ 0 h 574323"/>
              <a:gd name="connsiteX0" fmla="*/ 1976726 w 1976726"/>
              <a:gd name="connsiteY0" fmla="*/ 568461 h 574323"/>
              <a:gd name="connsiteX1" fmla="*/ 580361 w 1976726"/>
              <a:gd name="connsiteY1" fmla="*/ 567541 h 574323"/>
              <a:gd name="connsiteX2" fmla="*/ 0 w 1976726"/>
              <a:gd name="connsiteY2" fmla="*/ 0 h 574323"/>
              <a:gd name="connsiteX0" fmla="*/ 1976726 w 1976726"/>
              <a:gd name="connsiteY0" fmla="*/ 568461 h 574323"/>
              <a:gd name="connsiteX1" fmla="*/ 580361 w 1976726"/>
              <a:gd name="connsiteY1" fmla="*/ 567541 h 574323"/>
              <a:gd name="connsiteX2" fmla="*/ 0 w 1976726"/>
              <a:gd name="connsiteY2" fmla="*/ 0 h 574323"/>
              <a:gd name="connsiteX0" fmla="*/ 1976726 w 1976726"/>
              <a:gd name="connsiteY0" fmla="*/ 568461 h 574323"/>
              <a:gd name="connsiteX1" fmla="*/ 580361 w 1976726"/>
              <a:gd name="connsiteY1" fmla="*/ 567541 h 574323"/>
              <a:gd name="connsiteX2" fmla="*/ 0 w 1976726"/>
              <a:gd name="connsiteY2" fmla="*/ 0 h 574323"/>
              <a:gd name="connsiteX0" fmla="*/ 1976726 w 1976726"/>
              <a:gd name="connsiteY0" fmla="*/ 568461 h 574323"/>
              <a:gd name="connsiteX1" fmla="*/ 580361 w 1976726"/>
              <a:gd name="connsiteY1" fmla="*/ 567541 h 574323"/>
              <a:gd name="connsiteX2" fmla="*/ 0 w 1976726"/>
              <a:gd name="connsiteY2" fmla="*/ 0 h 574323"/>
              <a:gd name="connsiteX0" fmla="*/ 1976726 w 1976726"/>
              <a:gd name="connsiteY0" fmla="*/ 568461 h 602722"/>
              <a:gd name="connsiteX1" fmla="*/ 581987 w 1976726"/>
              <a:gd name="connsiteY1" fmla="*/ 544829 h 602722"/>
              <a:gd name="connsiteX2" fmla="*/ 580361 w 1976726"/>
              <a:gd name="connsiteY2" fmla="*/ 567541 h 602722"/>
              <a:gd name="connsiteX3" fmla="*/ 0 w 1976726"/>
              <a:gd name="connsiteY3" fmla="*/ 0 h 602722"/>
              <a:gd name="connsiteX0" fmla="*/ 1976726 w 1976726"/>
              <a:gd name="connsiteY0" fmla="*/ 568461 h 594222"/>
              <a:gd name="connsiteX1" fmla="*/ 581987 w 1976726"/>
              <a:gd name="connsiteY1" fmla="*/ 544829 h 594222"/>
              <a:gd name="connsiteX2" fmla="*/ 0 w 1976726"/>
              <a:gd name="connsiteY2" fmla="*/ 0 h 594222"/>
              <a:gd name="connsiteX0" fmla="*/ 1976726 w 1976726"/>
              <a:gd name="connsiteY0" fmla="*/ 568461 h 568472"/>
              <a:gd name="connsiteX1" fmla="*/ 581987 w 1976726"/>
              <a:gd name="connsiteY1" fmla="*/ 544829 h 568472"/>
              <a:gd name="connsiteX2" fmla="*/ 0 w 1976726"/>
              <a:gd name="connsiteY2" fmla="*/ 0 h 568472"/>
              <a:gd name="connsiteX0" fmla="*/ 1976726 w 1976726"/>
              <a:gd name="connsiteY0" fmla="*/ 568461 h 568472"/>
              <a:gd name="connsiteX1" fmla="*/ 581987 w 1976726"/>
              <a:gd name="connsiteY1" fmla="*/ 544829 h 568472"/>
              <a:gd name="connsiteX2" fmla="*/ 0 w 1976726"/>
              <a:gd name="connsiteY2" fmla="*/ 0 h 568472"/>
              <a:gd name="connsiteX0" fmla="*/ 1976726 w 1976726"/>
              <a:gd name="connsiteY0" fmla="*/ 568461 h 568472"/>
              <a:gd name="connsiteX1" fmla="*/ 581987 w 1976726"/>
              <a:gd name="connsiteY1" fmla="*/ 544829 h 568472"/>
              <a:gd name="connsiteX2" fmla="*/ 0 w 1976726"/>
              <a:gd name="connsiteY2" fmla="*/ 0 h 568472"/>
              <a:gd name="connsiteX0" fmla="*/ 1976726 w 1976726"/>
              <a:gd name="connsiteY0" fmla="*/ 568461 h 568472"/>
              <a:gd name="connsiteX1" fmla="*/ 581987 w 1976726"/>
              <a:gd name="connsiteY1" fmla="*/ 544829 h 568472"/>
              <a:gd name="connsiteX2" fmla="*/ 0 w 1976726"/>
              <a:gd name="connsiteY2" fmla="*/ 0 h 568472"/>
              <a:gd name="connsiteX0" fmla="*/ 1976726 w 1976726"/>
              <a:gd name="connsiteY0" fmla="*/ 568461 h 568472"/>
              <a:gd name="connsiteX1" fmla="*/ 581987 w 1976726"/>
              <a:gd name="connsiteY1" fmla="*/ 544829 h 568472"/>
              <a:gd name="connsiteX2" fmla="*/ 0 w 1976726"/>
              <a:gd name="connsiteY2" fmla="*/ 0 h 568472"/>
              <a:gd name="connsiteX0" fmla="*/ 1976726 w 1976726"/>
              <a:gd name="connsiteY0" fmla="*/ 568461 h 568472"/>
              <a:gd name="connsiteX1" fmla="*/ 581987 w 1976726"/>
              <a:gd name="connsiteY1" fmla="*/ 544829 h 568472"/>
              <a:gd name="connsiteX2" fmla="*/ 0 w 1976726"/>
              <a:gd name="connsiteY2" fmla="*/ 0 h 568472"/>
              <a:gd name="connsiteX0" fmla="*/ 1976726 w 1976726"/>
              <a:gd name="connsiteY0" fmla="*/ 568461 h 585089"/>
              <a:gd name="connsiteX1" fmla="*/ 781050 w 1976726"/>
              <a:gd name="connsiteY1" fmla="*/ 546733 h 585089"/>
              <a:gd name="connsiteX2" fmla="*/ 581987 w 1976726"/>
              <a:gd name="connsiteY2" fmla="*/ 544829 h 585089"/>
              <a:gd name="connsiteX3" fmla="*/ 0 w 1976726"/>
              <a:gd name="connsiteY3" fmla="*/ 0 h 585089"/>
              <a:gd name="connsiteX0" fmla="*/ 1976726 w 1976726"/>
              <a:gd name="connsiteY0" fmla="*/ 568461 h 584488"/>
              <a:gd name="connsiteX1" fmla="*/ 781050 w 1976726"/>
              <a:gd name="connsiteY1" fmla="*/ 546733 h 584488"/>
              <a:gd name="connsiteX2" fmla="*/ 767715 w 1976726"/>
              <a:gd name="connsiteY2" fmla="*/ 542923 h 584488"/>
              <a:gd name="connsiteX3" fmla="*/ 581987 w 1976726"/>
              <a:gd name="connsiteY3" fmla="*/ 544829 h 584488"/>
              <a:gd name="connsiteX4" fmla="*/ 0 w 1976726"/>
              <a:gd name="connsiteY4" fmla="*/ 0 h 584488"/>
              <a:gd name="connsiteX0" fmla="*/ 1976726 w 1976726"/>
              <a:gd name="connsiteY0" fmla="*/ 568461 h 584947"/>
              <a:gd name="connsiteX1" fmla="*/ 781050 w 1976726"/>
              <a:gd name="connsiteY1" fmla="*/ 546733 h 584947"/>
              <a:gd name="connsiteX2" fmla="*/ 581987 w 1976726"/>
              <a:gd name="connsiteY2" fmla="*/ 544829 h 584947"/>
              <a:gd name="connsiteX3" fmla="*/ 0 w 1976726"/>
              <a:gd name="connsiteY3" fmla="*/ 0 h 584947"/>
              <a:gd name="connsiteX0" fmla="*/ 1976726 w 1976726"/>
              <a:gd name="connsiteY0" fmla="*/ 568461 h 568461"/>
              <a:gd name="connsiteX1" fmla="*/ 581987 w 1976726"/>
              <a:gd name="connsiteY1" fmla="*/ 544829 h 568461"/>
              <a:gd name="connsiteX2" fmla="*/ 0 w 1976726"/>
              <a:gd name="connsiteY2" fmla="*/ 0 h 568461"/>
              <a:gd name="connsiteX0" fmla="*/ 1976726 w 1976726"/>
              <a:gd name="connsiteY0" fmla="*/ 568461 h 568461"/>
              <a:gd name="connsiteX1" fmla="*/ 561032 w 1976726"/>
              <a:gd name="connsiteY1" fmla="*/ 544829 h 568461"/>
              <a:gd name="connsiteX2" fmla="*/ 0 w 1976726"/>
              <a:gd name="connsiteY2" fmla="*/ 0 h 568461"/>
              <a:gd name="connsiteX0" fmla="*/ 1976726 w 1976726"/>
              <a:gd name="connsiteY0" fmla="*/ 568461 h 568461"/>
              <a:gd name="connsiteX1" fmla="*/ 561032 w 1976726"/>
              <a:gd name="connsiteY1" fmla="*/ 544829 h 568461"/>
              <a:gd name="connsiteX2" fmla="*/ 0 w 1976726"/>
              <a:gd name="connsiteY2" fmla="*/ 0 h 568461"/>
              <a:gd name="connsiteX0" fmla="*/ 1976726 w 1976726"/>
              <a:gd name="connsiteY0" fmla="*/ 568461 h 568461"/>
              <a:gd name="connsiteX1" fmla="*/ 561032 w 1976726"/>
              <a:gd name="connsiteY1" fmla="*/ 544829 h 568461"/>
              <a:gd name="connsiteX2" fmla="*/ 0 w 1976726"/>
              <a:gd name="connsiteY2" fmla="*/ 0 h 568461"/>
              <a:gd name="connsiteX0" fmla="*/ 1976726 w 1976726"/>
              <a:gd name="connsiteY0" fmla="*/ 568461 h 573364"/>
              <a:gd name="connsiteX1" fmla="*/ 561032 w 1976726"/>
              <a:gd name="connsiteY1" fmla="*/ 544829 h 573364"/>
              <a:gd name="connsiteX2" fmla="*/ 0 w 1976726"/>
              <a:gd name="connsiteY2" fmla="*/ 0 h 573364"/>
              <a:gd name="connsiteX0" fmla="*/ 1976726 w 1976726"/>
              <a:gd name="connsiteY0" fmla="*/ 568461 h 568461"/>
              <a:gd name="connsiteX1" fmla="*/ 561032 w 1976726"/>
              <a:gd name="connsiteY1" fmla="*/ 544829 h 568461"/>
              <a:gd name="connsiteX2" fmla="*/ 0 w 1976726"/>
              <a:gd name="connsiteY2" fmla="*/ 0 h 568461"/>
              <a:gd name="connsiteX0" fmla="*/ 1976726 w 1976726"/>
              <a:gd name="connsiteY0" fmla="*/ 568461 h 568461"/>
              <a:gd name="connsiteX1" fmla="*/ 561032 w 1976726"/>
              <a:gd name="connsiteY1" fmla="*/ 544829 h 568461"/>
              <a:gd name="connsiteX2" fmla="*/ 0 w 1976726"/>
              <a:gd name="connsiteY2" fmla="*/ 0 h 568461"/>
              <a:gd name="connsiteX0" fmla="*/ 1976726 w 1976726"/>
              <a:gd name="connsiteY0" fmla="*/ 568461 h 568461"/>
              <a:gd name="connsiteX1" fmla="*/ 561032 w 1976726"/>
              <a:gd name="connsiteY1" fmla="*/ 544829 h 568461"/>
              <a:gd name="connsiteX2" fmla="*/ 0 w 1976726"/>
              <a:gd name="connsiteY2" fmla="*/ 0 h 568461"/>
              <a:gd name="connsiteX0" fmla="*/ 1976726 w 1976726"/>
              <a:gd name="connsiteY0" fmla="*/ 568461 h 568461"/>
              <a:gd name="connsiteX1" fmla="*/ 561032 w 1976726"/>
              <a:gd name="connsiteY1" fmla="*/ 544829 h 568461"/>
              <a:gd name="connsiteX2" fmla="*/ 0 w 1976726"/>
              <a:gd name="connsiteY2" fmla="*/ 0 h 568461"/>
              <a:gd name="connsiteX0" fmla="*/ 1976726 w 1976726"/>
              <a:gd name="connsiteY0" fmla="*/ 568461 h 568461"/>
              <a:gd name="connsiteX1" fmla="*/ 561032 w 1976726"/>
              <a:gd name="connsiteY1" fmla="*/ 544829 h 568461"/>
              <a:gd name="connsiteX2" fmla="*/ 0 w 1976726"/>
              <a:gd name="connsiteY2" fmla="*/ 0 h 568461"/>
              <a:gd name="connsiteX0" fmla="*/ 2193896 w 2193896"/>
              <a:gd name="connsiteY0" fmla="*/ 1012326 h 1012326"/>
              <a:gd name="connsiteX1" fmla="*/ 778202 w 2193896"/>
              <a:gd name="connsiteY1" fmla="*/ 988694 h 1012326"/>
              <a:gd name="connsiteX2" fmla="*/ 0 w 2193896"/>
              <a:gd name="connsiteY2" fmla="*/ 0 h 1012326"/>
              <a:gd name="connsiteX0" fmla="*/ 2193896 w 2193896"/>
              <a:gd name="connsiteY0" fmla="*/ 1012326 h 1012326"/>
              <a:gd name="connsiteX1" fmla="*/ 778202 w 2193896"/>
              <a:gd name="connsiteY1" fmla="*/ 988694 h 1012326"/>
              <a:gd name="connsiteX2" fmla="*/ 0 w 2193896"/>
              <a:gd name="connsiteY2" fmla="*/ 0 h 1012326"/>
              <a:gd name="connsiteX0" fmla="*/ 2193896 w 2193896"/>
              <a:gd name="connsiteY0" fmla="*/ 1012326 h 1012326"/>
              <a:gd name="connsiteX1" fmla="*/ 778202 w 2193896"/>
              <a:gd name="connsiteY1" fmla="*/ 988694 h 1012326"/>
              <a:gd name="connsiteX2" fmla="*/ 0 w 2193896"/>
              <a:gd name="connsiteY2" fmla="*/ 0 h 1012326"/>
              <a:gd name="connsiteX0" fmla="*/ 2193896 w 2193896"/>
              <a:gd name="connsiteY0" fmla="*/ 1012326 h 1012326"/>
              <a:gd name="connsiteX1" fmla="*/ 778202 w 2193896"/>
              <a:gd name="connsiteY1" fmla="*/ 988694 h 1012326"/>
              <a:gd name="connsiteX2" fmla="*/ 0 w 2193896"/>
              <a:gd name="connsiteY2" fmla="*/ 0 h 1012326"/>
              <a:gd name="connsiteX0" fmla="*/ 2195801 w 2195801"/>
              <a:gd name="connsiteY0" fmla="*/ 1018041 h 1018041"/>
              <a:gd name="connsiteX1" fmla="*/ 780107 w 2195801"/>
              <a:gd name="connsiteY1" fmla="*/ 994409 h 1018041"/>
              <a:gd name="connsiteX2" fmla="*/ 0 w 2195801"/>
              <a:gd name="connsiteY2" fmla="*/ 0 h 1018041"/>
              <a:gd name="connsiteX0" fmla="*/ 2195801 w 2195801"/>
              <a:gd name="connsiteY0" fmla="*/ 1018041 h 1018041"/>
              <a:gd name="connsiteX1" fmla="*/ 780107 w 2195801"/>
              <a:gd name="connsiteY1" fmla="*/ 994409 h 1018041"/>
              <a:gd name="connsiteX2" fmla="*/ 0 w 2195801"/>
              <a:gd name="connsiteY2" fmla="*/ 0 h 1018041"/>
              <a:gd name="connsiteX0" fmla="*/ 2237261 w 2237261"/>
              <a:gd name="connsiteY0" fmla="*/ 626156 h 994528"/>
              <a:gd name="connsiteX1" fmla="*/ 780107 w 2237261"/>
              <a:gd name="connsiteY1" fmla="*/ 994409 h 994528"/>
              <a:gd name="connsiteX2" fmla="*/ 0 w 2237261"/>
              <a:gd name="connsiteY2" fmla="*/ 0 h 994528"/>
              <a:gd name="connsiteX0" fmla="*/ 2237261 w 2237261"/>
              <a:gd name="connsiteY0" fmla="*/ 626156 h 626156"/>
              <a:gd name="connsiteX1" fmla="*/ 780107 w 2237261"/>
              <a:gd name="connsiteY1" fmla="*/ 572379 h 626156"/>
              <a:gd name="connsiteX2" fmla="*/ 0 w 2237261"/>
              <a:gd name="connsiteY2" fmla="*/ 0 h 626156"/>
              <a:gd name="connsiteX0" fmla="*/ 2237261 w 2237261"/>
              <a:gd name="connsiteY0" fmla="*/ 626156 h 626156"/>
              <a:gd name="connsiteX1" fmla="*/ 780107 w 2237261"/>
              <a:gd name="connsiteY1" fmla="*/ 572379 h 626156"/>
              <a:gd name="connsiteX2" fmla="*/ 0 w 2237261"/>
              <a:gd name="connsiteY2" fmla="*/ 0 h 626156"/>
            </a:gdLst>
            <a:ahLst/>
            <a:cxnLst>
              <a:cxn ang="0">
                <a:pos x="connsiteX0" y="connsiteY0"/>
              </a:cxn>
              <a:cxn ang="0">
                <a:pos x="connsiteX1" y="connsiteY1"/>
              </a:cxn>
              <a:cxn ang="0">
                <a:pos x="connsiteX2" y="connsiteY2"/>
              </a:cxn>
            </a:cxnLst>
            <a:rect l="l" t="t" r="r" b="b"/>
            <a:pathLst>
              <a:path w="2237261" h="626156">
                <a:moveTo>
                  <a:pt x="2237261" y="626156"/>
                </a:moveTo>
                <a:cubicBezTo>
                  <a:pt x="1765363" y="618279"/>
                  <a:pt x="1252005" y="580256"/>
                  <a:pt x="780107" y="572379"/>
                </a:cubicBezTo>
                <a:cubicBezTo>
                  <a:pt x="286823" y="561456"/>
                  <a:pt x="-591" y="408236"/>
                  <a:pt x="0" y="0"/>
                </a:cubicBezTo>
              </a:path>
            </a:pathLst>
          </a:cu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Freeform 28"/>
          <p:cNvSpPr/>
          <p:nvPr/>
        </p:nvSpPr>
        <p:spPr bwMode="auto">
          <a:xfrm>
            <a:off x="2817814" y="5105399"/>
            <a:ext cx="3381623" cy="1005418"/>
          </a:xfrm>
          <a:custGeom>
            <a:avLst/>
            <a:gdLst>
              <a:gd name="connsiteX0" fmla="*/ 1599798 w 1599798"/>
              <a:gd name="connsiteY0" fmla="*/ 297951 h 297951"/>
              <a:gd name="connsiteX1" fmla="*/ 228198 w 1599798"/>
              <a:gd name="connsiteY1" fmla="*/ 272266 h 297951"/>
              <a:gd name="connsiteX2" fmla="*/ 2167 w 1599798"/>
              <a:gd name="connsiteY2" fmla="*/ 0 h 297951"/>
              <a:gd name="connsiteX3" fmla="*/ 2167 w 1599798"/>
              <a:gd name="connsiteY3" fmla="*/ 0 h 297951"/>
              <a:gd name="connsiteX0" fmla="*/ 1597631 w 1597631"/>
              <a:gd name="connsiteY0" fmla="*/ 297951 h 297951"/>
              <a:gd name="connsiteX1" fmla="*/ 330806 w 1597631"/>
              <a:gd name="connsiteY1" fmla="*/ 289411 h 297951"/>
              <a:gd name="connsiteX2" fmla="*/ 0 w 1597631"/>
              <a:gd name="connsiteY2" fmla="*/ 0 h 297951"/>
              <a:gd name="connsiteX3" fmla="*/ 0 w 1597631"/>
              <a:gd name="connsiteY3" fmla="*/ 0 h 297951"/>
              <a:gd name="connsiteX0" fmla="*/ 1606254 w 1606254"/>
              <a:gd name="connsiteY0" fmla="*/ 319388 h 319388"/>
              <a:gd name="connsiteX1" fmla="*/ 339429 w 1606254"/>
              <a:gd name="connsiteY1" fmla="*/ 310848 h 319388"/>
              <a:gd name="connsiteX2" fmla="*/ 8623 w 1606254"/>
              <a:gd name="connsiteY2" fmla="*/ 21437 h 319388"/>
              <a:gd name="connsiteX3" fmla="*/ 105778 w 1606254"/>
              <a:gd name="connsiteY3" fmla="*/ 21437 h 319388"/>
              <a:gd name="connsiteX0" fmla="*/ 1515627 w 1515627"/>
              <a:gd name="connsiteY0" fmla="*/ 297951 h 304827"/>
              <a:gd name="connsiteX1" fmla="*/ 248802 w 1515627"/>
              <a:gd name="connsiteY1" fmla="*/ 289411 h 304827"/>
              <a:gd name="connsiteX2" fmla="*/ 45631 w 1515627"/>
              <a:gd name="connsiteY2" fmla="*/ 114300 h 304827"/>
              <a:gd name="connsiteX3" fmla="*/ 15151 w 1515627"/>
              <a:gd name="connsiteY3" fmla="*/ 0 h 304827"/>
              <a:gd name="connsiteX0" fmla="*/ 1500476 w 1500476"/>
              <a:gd name="connsiteY0" fmla="*/ 297951 h 313197"/>
              <a:gd name="connsiteX1" fmla="*/ 233651 w 1500476"/>
              <a:gd name="connsiteY1" fmla="*/ 289411 h 313197"/>
              <a:gd name="connsiteX2" fmla="*/ 0 w 1500476"/>
              <a:gd name="connsiteY2" fmla="*/ 0 h 313197"/>
              <a:gd name="connsiteX0" fmla="*/ 1500476 w 1500476"/>
              <a:gd name="connsiteY0" fmla="*/ 297951 h 329133"/>
              <a:gd name="connsiteX1" fmla="*/ 326996 w 1500476"/>
              <a:gd name="connsiteY1" fmla="*/ 310366 h 329133"/>
              <a:gd name="connsiteX2" fmla="*/ 0 w 1500476"/>
              <a:gd name="connsiteY2" fmla="*/ 0 h 329133"/>
              <a:gd name="connsiteX0" fmla="*/ 1500476 w 1500476"/>
              <a:gd name="connsiteY0" fmla="*/ 297951 h 310366"/>
              <a:gd name="connsiteX1" fmla="*/ 326996 w 1500476"/>
              <a:gd name="connsiteY1" fmla="*/ 310366 h 310366"/>
              <a:gd name="connsiteX2" fmla="*/ 0 w 1500476"/>
              <a:gd name="connsiteY2" fmla="*/ 0 h 310366"/>
              <a:gd name="connsiteX0" fmla="*/ 1559531 w 1559531"/>
              <a:gd name="connsiteY0" fmla="*/ 311286 h 333595"/>
              <a:gd name="connsiteX1" fmla="*/ 326996 w 1559531"/>
              <a:gd name="connsiteY1" fmla="*/ 310366 h 333595"/>
              <a:gd name="connsiteX2" fmla="*/ 0 w 1559531"/>
              <a:gd name="connsiteY2" fmla="*/ 0 h 333595"/>
              <a:gd name="connsiteX0" fmla="*/ 1559531 w 1559531"/>
              <a:gd name="connsiteY0" fmla="*/ 311286 h 336898"/>
              <a:gd name="connsiteX1" fmla="*/ 326996 w 1559531"/>
              <a:gd name="connsiteY1" fmla="*/ 310366 h 336898"/>
              <a:gd name="connsiteX2" fmla="*/ 0 w 1559531"/>
              <a:gd name="connsiteY2" fmla="*/ 0 h 336898"/>
              <a:gd name="connsiteX0" fmla="*/ 1565246 w 1565246"/>
              <a:gd name="connsiteY0" fmla="*/ 328431 h 355294"/>
              <a:gd name="connsiteX1" fmla="*/ 332711 w 1565246"/>
              <a:gd name="connsiteY1" fmla="*/ 327511 h 355294"/>
              <a:gd name="connsiteX2" fmla="*/ 0 w 1565246"/>
              <a:gd name="connsiteY2" fmla="*/ 0 h 355294"/>
              <a:gd name="connsiteX0" fmla="*/ 1565246 w 1565246"/>
              <a:gd name="connsiteY0" fmla="*/ 328431 h 355294"/>
              <a:gd name="connsiteX1" fmla="*/ 332711 w 1565246"/>
              <a:gd name="connsiteY1" fmla="*/ 327511 h 355294"/>
              <a:gd name="connsiteX2" fmla="*/ 0 w 1565246"/>
              <a:gd name="connsiteY2" fmla="*/ 0 h 355294"/>
              <a:gd name="connsiteX0" fmla="*/ 1565246 w 1565246"/>
              <a:gd name="connsiteY0" fmla="*/ 328431 h 355294"/>
              <a:gd name="connsiteX1" fmla="*/ 332711 w 1565246"/>
              <a:gd name="connsiteY1" fmla="*/ 327511 h 355294"/>
              <a:gd name="connsiteX2" fmla="*/ 0 w 1565246"/>
              <a:gd name="connsiteY2" fmla="*/ 0 h 355294"/>
              <a:gd name="connsiteX0" fmla="*/ 1565246 w 1565246"/>
              <a:gd name="connsiteY0" fmla="*/ 328431 h 355294"/>
              <a:gd name="connsiteX1" fmla="*/ 332711 w 1565246"/>
              <a:gd name="connsiteY1" fmla="*/ 327511 h 355294"/>
              <a:gd name="connsiteX2" fmla="*/ 0 w 1565246"/>
              <a:gd name="connsiteY2" fmla="*/ 0 h 355294"/>
              <a:gd name="connsiteX0" fmla="*/ 1565246 w 1565246"/>
              <a:gd name="connsiteY0" fmla="*/ 328431 h 334293"/>
              <a:gd name="connsiteX1" fmla="*/ 332711 w 1565246"/>
              <a:gd name="connsiteY1" fmla="*/ 327511 h 334293"/>
              <a:gd name="connsiteX2" fmla="*/ 0 w 1565246"/>
              <a:gd name="connsiteY2" fmla="*/ 0 h 334293"/>
              <a:gd name="connsiteX0" fmla="*/ 1565246 w 1565246"/>
              <a:gd name="connsiteY0" fmla="*/ 339861 h 367560"/>
              <a:gd name="connsiteX1" fmla="*/ 332711 w 1565246"/>
              <a:gd name="connsiteY1" fmla="*/ 338941 h 367560"/>
              <a:gd name="connsiteX2" fmla="*/ 0 w 1565246"/>
              <a:gd name="connsiteY2" fmla="*/ 0 h 367560"/>
              <a:gd name="connsiteX0" fmla="*/ 1565246 w 1565246"/>
              <a:gd name="connsiteY0" fmla="*/ 339861 h 347809"/>
              <a:gd name="connsiteX1" fmla="*/ 332711 w 1565246"/>
              <a:gd name="connsiteY1" fmla="*/ 338941 h 347809"/>
              <a:gd name="connsiteX2" fmla="*/ 0 w 1565246"/>
              <a:gd name="connsiteY2" fmla="*/ 0 h 347809"/>
              <a:gd name="connsiteX0" fmla="*/ 1565246 w 1565246"/>
              <a:gd name="connsiteY0" fmla="*/ 339861 h 347809"/>
              <a:gd name="connsiteX1" fmla="*/ 332711 w 1565246"/>
              <a:gd name="connsiteY1" fmla="*/ 338941 h 347809"/>
              <a:gd name="connsiteX2" fmla="*/ 0 w 1565246"/>
              <a:gd name="connsiteY2" fmla="*/ 0 h 347809"/>
              <a:gd name="connsiteX0" fmla="*/ 1565246 w 1565246"/>
              <a:gd name="connsiteY0" fmla="*/ 339861 h 349586"/>
              <a:gd name="connsiteX1" fmla="*/ 454631 w 1565246"/>
              <a:gd name="connsiteY1" fmla="*/ 342751 h 349586"/>
              <a:gd name="connsiteX2" fmla="*/ 0 w 1565246"/>
              <a:gd name="connsiteY2" fmla="*/ 0 h 349586"/>
              <a:gd name="connsiteX0" fmla="*/ 1565246 w 1565246"/>
              <a:gd name="connsiteY0" fmla="*/ 339861 h 346914"/>
              <a:gd name="connsiteX1" fmla="*/ 454631 w 1565246"/>
              <a:gd name="connsiteY1" fmla="*/ 342751 h 346914"/>
              <a:gd name="connsiteX2" fmla="*/ 0 w 1565246"/>
              <a:gd name="connsiteY2" fmla="*/ 0 h 346914"/>
              <a:gd name="connsiteX0" fmla="*/ 1976726 w 1976726"/>
              <a:gd name="connsiteY0" fmla="*/ 568461 h 615679"/>
              <a:gd name="connsiteX1" fmla="*/ 866111 w 1976726"/>
              <a:gd name="connsiteY1" fmla="*/ 571351 h 615679"/>
              <a:gd name="connsiteX2" fmla="*/ 0 w 1976726"/>
              <a:gd name="connsiteY2" fmla="*/ 0 h 615679"/>
              <a:gd name="connsiteX0" fmla="*/ 1976726 w 1976726"/>
              <a:gd name="connsiteY0" fmla="*/ 568461 h 645084"/>
              <a:gd name="connsiteX1" fmla="*/ 727046 w 1976726"/>
              <a:gd name="connsiteY1" fmla="*/ 609451 h 645084"/>
              <a:gd name="connsiteX2" fmla="*/ 0 w 1976726"/>
              <a:gd name="connsiteY2" fmla="*/ 0 h 645084"/>
              <a:gd name="connsiteX0" fmla="*/ 1976726 w 1976726"/>
              <a:gd name="connsiteY0" fmla="*/ 568461 h 614422"/>
              <a:gd name="connsiteX1" fmla="*/ 727046 w 1976726"/>
              <a:gd name="connsiteY1" fmla="*/ 609451 h 614422"/>
              <a:gd name="connsiteX2" fmla="*/ 0 w 1976726"/>
              <a:gd name="connsiteY2" fmla="*/ 0 h 614422"/>
              <a:gd name="connsiteX0" fmla="*/ 1976726 w 1976726"/>
              <a:gd name="connsiteY0" fmla="*/ 568461 h 580640"/>
              <a:gd name="connsiteX1" fmla="*/ 506066 w 1976726"/>
              <a:gd name="connsiteY1" fmla="*/ 567541 h 580640"/>
              <a:gd name="connsiteX2" fmla="*/ 0 w 1976726"/>
              <a:gd name="connsiteY2" fmla="*/ 0 h 580640"/>
              <a:gd name="connsiteX0" fmla="*/ 1976726 w 1976726"/>
              <a:gd name="connsiteY0" fmla="*/ 568461 h 572402"/>
              <a:gd name="connsiteX1" fmla="*/ 506066 w 1976726"/>
              <a:gd name="connsiteY1" fmla="*/ 567541 h 572402"/>
              <a:gd name="connsiteX2" fmla="*/ 0 w 1976726"/>
              <a:gd name="connsiteY2" fmla="*/ 0 h 572402"/>
              <a:gd name="connsiteX0" fmla="*/ 1976726 w 1976726"/>
              <a:gd name="connsiteY0" fmla="*/ 568461 h 579136"/>
              <a:gd name="connsiteX1" fmla="*/ 506066 w 1976726"/>
              <a:gd name="connsiteY1" fmla="*/ 567541 h 579136"/>
              <a:gd name="connsiteX2" fmla="*/ 0 w 1976726"/>
              <a:gd name="connsiteY2" fmla="*/ 0 h 579136"/>
              <a:gd name="connsiteX0" fmla="*/ 1976726 w 1976726"/>
              <a:gd name="connsiteY0" fmla="*/ 568461 h 576410"/>
              <a:gd name="connsiteX1" fmla="*/ 506066 w 1976726"/>
              <a:gd name="connsiteY1" fmla="*/ 567541 h 576410"/>
              <a:gd name="connsiteX2" fmla="*/ 0 w 1976726"/>
              <a:gd name="connsiteY2" fmla="*/ 0 h 576410"/>
              <a:gd name="connsiteX0" fmla="*/ 1976726 w 1976726"/>
              <a:gd name="connsiteY0" fmla="*/ 568461 h 574323"/>
              <a:gd name="connsiteX1" fmla="*/ 506066 w 1976726"/>
              <a:gd name="connsiteY1" fmla="*/ 567541 h 574323"/>
              <a:gd name="connsiteX2" fmla="*/ 0 w 1976726"/>
              <a:gd name="connsiteY2" fmla="*/ 0 h 574323"/>
              <a:gd name="connsiteX0" fmla="*/ 1976726 w 1976726"/>
              <a:gd name="connsiteY0" fmla="*/ 568461 h 574323"/>
              <a:gd name="connsiteX1" fmla="*/ 580361 w 1976726"/>
              <a:gd name="connsiteY1" fmla="*/ 567541 h 574323"/>
              <a:gd name="connsiteX2" fmla="*/ 0 w 1976726"/>
              <a:gd name="connsiteY2" fmla="*/ 0 h 574323"/>
              <a:gd name="connsiteX0" fmla="*/ 1976726 w 1976726"/>
              <a:gd name="connsiteY0" fmla="*/ 568461 h 574323"/>
              <a:gd name="connsiteX1" fmla="*/ 580361 w 1976726"/>
              <a:gd name="connsiteY1" fmla="*/ 567541 h 574323"/>
              <a:gd name="connsiteX2" fmla="*/ 0 w 1976726"/>
              <a:gd name="connsiteY2" fmla="*/ 0 h 574323"/>
              <a:gd name="connsiteX0" fmla="*/ 1976726 w 1976726"/>
              <a:gd name="connsiteY0" fmla="*/ 568461 h 574323"/>
              <a:gd name="connsiteX1" fmla="*/ 580361 w 1976726"/>
              <a:gd name="connsiteY1" fmla="*/ 567541 h 574323"/>
              <a:gd name="connsiteX2" fmla="*/ 0 w 1976726"/>
              <a:gd name="connsiteY2" fmla="*/ 0 h 574323"/>
              <a:gd name="connsiteX0" fmla="*/ 1976726 w 1976726"/>
              <a:gd name="connsiteY0" fmla="*/ 568461 h 574323"/>
              <a:gd name="connsiteX1" fmla="*/ 580361 w 1976726"/>
              <a:gd name="connsiteY1" fmla="*/ 567541 h 574323"/>
              <a:gd name="connsiteX2" fmla="*/ 0 w 1976726"/>
              <a:gd name="connsiteY2" fmla="*/ 0 h 574323"/>
              <a:gd name="connsiteX0" fmla="*/ 1976726 w 1976726"/>
              <a:gd name="connsiteY0" fmla="*/ 568461 h 602722"/>
              <a:gd name="connsiteX1" fmla="*/ 581987 w 1976726"/>
              <a:gd name="connsiteY1" fmla="*/ 544829 h 602722"/>
              <a:gd name="connsiteX2" fmla="*/ 580361 w 1976726"/>
              <a:gd name="connsiteY2" fmla="*/ 567541 h 602722"/>
              <a:gd name="connsiteX3" fmla="*/ 0 w 1976726"/>
              <a:gd name="connsiteY3" fmla="*/ 0 h 602722"/>
              <a:gd name="connsiteX0" fmla="*/ 1976726 w 1976726"/>
              <a:gd name="connsiteY0" fmla="*/ 568461 h 594222"/>
              <a:gd name="connsiteX1" fmla="*/ 581987 w 1976726"/>
              <a:gd name="connsiteY1" fmla="*/ 544829 h 594222"/>
              <a:gd name="connsiteX2" fmla="*/ 0 w 1976726"/>
              <a:gd name="connsiteY2" fmla="*/ 0 h 594222"/>
              <a:gd name="connsiteX0" fmla="*/ 1976726 w 1976726"/>
              <a:gd name="connsiteY0" fmla="*/ 568461 h 568472"/>
              <a:gd name="connsiteX1" fmla="*/ 581987 w 1976726"/>
              <a:gd name="connsiteY1" fmla="*/ 544829 h 568472"/>
              <a:gd name="connsiteX2" fmla="*/ 0 w 1976726"/>
              <a:gd name="connsiteY2" fmla="*/ 0 h 568472"/>
              <a:gd name="connsiteX0" fmla="*/ 1976726 w 1976726"/>
              <a:gd name="connsiteY0" fmla="*/ 568461 h 568472"/>
              <a:gd name="connsiteX1" fmla="*/ 581987 w 1976726"/>
              <a:gd name="connsiteY1" fmla="*/ 544829 h 568472"/>
              <a:gd name="connsiteX2" fmla="*/ 0 w 1976726"/>
              <a:gd name="connsiteY2" fmla="*/ 0 h 568472"/>
              <a:gd name="connsiteX0" fmla="*/ 1976726 w 1976726"/>
              <a:gd name="connsiteY0" fmla="*/ 568461 h 568472"/>
              <a:gd name="connsiteX1" fmla="*/ 581987 w 1976726"/>
              <a:gd name="connsiteY1" fmla="*/ 544829 h 568472"/>
              <a:gd name="connsiteX2" fmla="*/ 0 w 1976726"/>
              <a:gd name="connsiteY2" fmla="*/ 0 h 568472"/>
              <a:gd name="connsiteX0" fmla="*/ 1976726 w 1976726"/>
              <a:gd name="connsiteY0" fmla="*/ 568461 h 568472"/>
              <a:gd name="connsiteX1" fmla="*/ 581987 w 1976726"/>
              <a:gd name="connsiteY1" fmla="*/ 544829 h 568472"/>
              <a:gd name="connsiteX2" fmla="*/ 0 w 1976726"/>
              <a:gd name="connsiteY2" fmla="*/ 0 h 568472"/>
              <a:gd name="connsiteX0" fmla="*/ 1976726 w 1976726"/>
              <a:gd name="connsiteY0" fmla="*/ 568461 h 568472"/>
              <a:gd name="connsiteX1" fmla="*/ 581987 w 1976726"/>
              <a:gd name="connsiteY1" fmla="*/ 544829 h 568472"/>
              <a:gd name="connsiteX2" fmla="*/ 0 w 1976726"/>
              <a:gd name="connsiteY2" fmla="*/ 0 h 568472"/>
              <a:gd name="connsiteX0" fmla="*/ 1976726 w 1976726"/>
              <a:gd name="connsiteY0" fmla="*/ 568461 h 568472"/>
              <a:gd name="connsiteX1" fmla="*/ 581987 w 1976726"/>
              <a:gd name="connsiteY1" fmla="*/ 544829 h 568472"/>
              <a:gd name="connsiteX2" fmla="*/ 0 w 1976726"/>
              <a:gd name="connsiteY2" fmla="*/ 0 h 568472"/>
              <a:gd name="connsiteX0" fmla="*/ 1976726 w 1976726"/>
              <a:gd name="connsiteY0" fmla="*/ 568461 h 585089"/>
              <a:gd name="connsiteX1" fmla="*/ 781050 w 1976726"/>
              <a:gd name="connsiteY1" fmla="*/ 546733 h 585089"/>
              <a:gd name="connsiteX2" fmla="*/ 581987 w 1976726"/>
              <a:gd name="connsiteY2" fmla="*/ 544829 h 585089"/>
              <a:gd name="connsiteX3" fmla="*/ 0 w 1976726"/>
              <a:gd name="connsiteY3" fmla="*/ 0 h 585089"/>
              <a:gd name="connsiteX0" fmla="*/ 1976726 w 1976726"/>
              <a:gd name="connsiteY0" fmla="*/ 568461 h 584488"/>
              <a:gd name="connsiteX1" fmla="*/ 781050 w 1976726"/>
              <a:gd name="connsiteY1" fmla="*/ 546733 h 584488"/>
              <a:gd name="connsiteX2" fmla="*/ 767715 w 1976726"/>
              <a:gd name="connsiteY2" fmla="*/ 542923 h 584488"/>
              <a:gd name="connsiteX3" fmla="*/ 581987 w 1976726"/>
              <a:gd name="connsiteY3" fmla="*/ 544829 h 584488"/>
              <a:gd name="connsiteX4" fmla="*/ 0 w 1976726"/>
              <a:gd name="connsiteY4" fmla="*/ 0 h 584488"/>
              <a:gd name="connsiteX0" fmla="*/ 1976726 w 1976726"/>
              <a:gd name="connsiteY0" fmla="*/ 568461 h 584947"/>
              <a:gd name="connsiteX1" fmla="*/ 781050 w 1976726"/>
              <a:gd name="connsiteY1" fmla="*/ 546733 h 584947"/>
              <a:gd name="connsiteX2" fmla="*/ 581987 w 1976726"/>
              <a:gd name="connsiteY2" fmla="*/ 544829 h 584947"/>
              <a:gd name="connsiteX3" fmla="*/ 0 w 1976726"/>
              <a:gd name="connsiteY3" fmla="*/ 0 h 584947"/>
              <a:gd name="connsiteX0" fmla="*/ 1976726 w 1976726"/>
              <a:gd name="connsiteY0" fmla="*/ 568461 h 568461"/>
              <a:gd name="connsiteX1" fmla="*/ 581987 w 1976726"/>
              <a:gd name="connsiteY1" fmla="*/ 544829 h 568461"/>
              <a:gd name="connsiteX2" fmla="*/ 0 w 1976726"/>
              <a:gd name="connsiteY2" fmla="*/ 0 h 568461"/>
              <a:gd name="connsiteX0" fmla="*/ 1976726 w 1976726"/>
              <a:gd name="connsiteY0" fmla="*/ 568461 h 568461"/>
              <a:gd name="connsiteX1" fmla="*/ 561032 w 1976726"/>
              <a:gd name="connsiteY1" fmla="*/ 544829 h 568461"/>
              <a:gd name="connsiteX2" fmla="*/ 0 w 1976726"/>
              <a:gd name="connsiteY2" fmla="*/ 0 h 568461"/>
              <a:gd name="connsiteX0" fmla="*/ 1976726 w 1976726"/>
              <a:gd name="connsiteY0" fmla="*/ 568461 h 568461"/>
              <a:gd name="connsiteX1" fmla="*/ 561032 w 1976726"/>
              <a:gd name="connsiteY1" fmla="*/ 544829 h 568461"/>
              <a:gd name="connsiteX2" fmla="*/ 0 w 1976726"/>
              <a:gd name="connsiteY2" fmla="*/ 0 h 568461"/>
              <a:gd name="connsiteX0" fmla="*/ 1976726 w 1976726"/>
              <a:gd name="connsiteY0" fmla="*/ 568461 h 568461"/>
              <a:gd name="connsiteX1" fmla="*/ 561032 w 1976726"/>
              <a:gd name="connsiteY1" fmla="*/ 544829 h 568461"/>
              <a:gd name="connsiteX2" fmla="*/ 0 w 1976726"/>
              <a:gd name="connsiteY2" fmla="*/ 0 h 568461"/>
              <a:gd name="connsiteX0" fmla="*/ 1976726 w 1976726"/>
              <a:gd name="connsiteY0" fmla="*/ 568461 h 573364"/>
              <a:gd name="connsiteX1" fmla="*/ 561032 w 1976726"/>
              <a:gd name="connsiteY1" fmla="*/ 544829 h 573364"/>
              <a:gd name="connsiteX2" fmla="*/ 0 w 1976726"/>
              <a:gd name="connsiteY2" fmla="*/ 0 h 573364"/>
              <a:gd name="connsiteX0" fmla="*/ 1976726 w 1976726"/>
              <a:gd name="connsiteY0" fmla="*/ 568461 h 568461"/>
              <a:gd name="connsiteX1" fmla="*/ 561032 w 1976726"/>
              <a:gd name="connsiteY1" fmla="*/ 544829 h 568461"/>
              <a:gd name="connsiteX2" fmla="*/ 0 w 1976726"/>
              <a:gd name="connsiteY2" fmla="*/ 0 h 568461"/>
              <a:gd name="connsiteX0" fmla="*/ 1976726 w 1976726"/>
              <a:gd name="connsiteY0" fmla="*/ 568461 h 568461"/>
              <a:gd name="connsiteX1" fmla="*/ 561032 w 1976726"/>
              <a:gd name="connsiteY1" fmla="*/ 544829 h 568461"/>
              <a:gd name="connsiteX2" fmla="*/ 0 w 1976726"/>
              <a:gd name="connsiteY2" fmla="*/ 0 h 568461"/>
              <a:gd name="connsiteX0" fmla="*/ 1976726 w 1976726"/>
              <a:gd name="connsiteY0" fmla="*/ 568461 h 568461"/>
              <a:gd name="connsiteX1" fmla="*/ 561032 w 1976726"/>
              <a:gd name="connsiteY1" fmla="*/ 544829 h 568461"/>
              <a:gd name="connsiteX2" fmla="*/ 0 w 1976726"/>
              <a:gd name="connsiteY2" fmla="*/ 0 h 568461"/>
              <a:gd name="connsiteX0" fmla="*/ 1976726 w 1976726"/>
              <a:gd name="connsiteY0" fmla="*/ 568461 h 568461"/>
              <a:gd name="connsiteX1" fmla="*/ 561032 w 1976726"/>
              <a:gd name="connsiteY1" fmla="*/ 544829 h 568461"/>
              <a:gd name="connsiteX2" fmla="*/ 0 w 1976726"/>
              <a:gd name="connsiteY2" fmla="*/ 0 h 568461"/>
              <a:gd name="connsiteX0" fmla="*/ 1976726 w 1976726"/>
              <a:gd name="connsiteY0" fmla="*/ 568461 h 568461"/>
              <a:gd name="connsiteX1" fmla="*/ 561032 w 1976726"/>
              <a:gd name="connsiteY1" fmla="*/ 544829 h 568461"/>
              <a:gd name="connsiteX2" fmla="*/ 0 w 1976726"/>
              <a:gd name="connsiteY2" fmla="*/ 0 h 568461"/>
              <a:gd name="connsiteX0" fmla="*/ 2193896 w 2193896"/>
              <a:gd name="connsiteY0" fmla="*/ 1012326 h 1012326"/>
              <a:gd name="connsiteX1" fmla="*/ 778202 w 2193896"/>
              <a:gd name="connsiteY1" fmla="*/ 988694 h 1012326"/>
              <a:gd name="connsiteX2" fmla="*/ 0 w 2193896"/>
              <a:gd name="connsiteY2" fmla="*/ 0 h 1012326"/>
              <a:gd name="connsiteX0" fmla="*/ 2193896 w 2193896"/>
              <a:gd name="connsiteY0" fmla="*/ 1012326 h 1012326"/>
              <a:gd name="connsiteX1" fmla="*/ 778202 w 2193896"/>
              <a:gd name="connsiteY1" fmla="*/ 988694 h 1012326"/>
              <a:gd name="connsiteX2" fmla="*/ 0 w 2193896"/>
              <a:gd name="connsiteY2" fmla="*/ 0 h 1012326"/>
              <a:gd name="connsiteX0" fmla="*/ 2193896 w 2193896"/>
              <a:gd name="connsiteY0" fmla="*/ 1012326 h 1012326"/>
              <a:gd name="connsiteX1" fmla="*/ 778202 w 2193896"/>
              <a:gd name="connsiteY1" fmla="*/ 988694 h 1012326"/>
              <a:gd name="connsiteX2" fmla="*/ 0 w 2193896"/>
              <a:gd name="connsiteY2" fmla="*/ 0 h 1012326"/>
              <a:gd name="connsiteX0" fmla="*/ 2193896 w 2193896"/>
              <a:gd name="connsiteY0" fmla="*/ 1012326 h 1012326"/>
              <a:gd name="connsiteX1" fmla="*/ 778202 w 2193896"/>
              <a:gd name="connsiteY1" fmla="*/ 988694 h 1012326"/>
              <a:gd name="connsiteX2" fmla="*/ 0 w 2193896"/>
              <a:gd name="connsiteY2" fmla="*/ 0 h 1012326"/>
              <a:gd name="connsiteX0" fmla="*/ 2195801 w 2195801"/>
              <a:gd name="connsiteY0" fmla="*/ 1018041 h 1018041"/>
              <a:gd name="connsiteX1" fmla="*/ 780107 w 2195801"/>
              <a:gd name="connsiteY1" fmla="*/ 994409 h 1018041"/>
              <a:gd name="connsiteX2" fmla="*/ 0 w 2195801"/>
              <a:gd name="connsiteY2" fmla="*/ 0 h 1018041"/>
              <a:gd name="connsiteX0" fmla="*/ 2195801 w 2195801"/>
              <a:gd name="connsiteY0" fmla="*/ 1018041 h 1018041"/>
              <a:gd name="connsiteX1" fmla="*/ 780107 w 2195801"/>
              <a:gd name="connsiteY1" fmla="*/ 994409 h 1018041"/>
              <a:gd name="connsiteX2" fmla="*/ 0 w 2195801"/>
              <a:gd name="connsiteY2" fmla="*/ 0 h 1018041"/>
              <a:gd name="connsiteX0" fmla="*/ 2544416 w 2544416"/>
              <a:gd name="connsiteY0" fmla="*/ 1412376 h 1412376"/>
              <a:gd name="connsiteX1" fmla="*/ 1128722 w 2544416"/>
              <a:gd name="connsiteY1" fmla="*/ 1388744 h 1412376"/>
              <a:gd name="connsiteX2" fmla="*/ 0 w 2544416"/>
              <a:gd name="connsiteY2" fmla="*/ 0 h 1412376"/>
              <a:gd name="connsiteX0" fmla="*/ 2544416 w 2544416"/>
              <a:gd name="connsiteY0" fmla="*/ 1412376 h 1412376"/>
              <a:gd name="connsiteX1" fmla="*/ 1128722 w 2544416"/>
              <a:gd name="connsiteY1" fmla="*/ 1388744 h 1412376"/>
              <a:gd name="connsiteX2" fmla="*/ 0 w 2544416"/>
              <a:gd name="connsiteY2" fmla="*/ 0 h 1412376"/>
              <a:gd name="connsiteX0" fmla="*/ 2544416 w 2544416"/>
              <a:gd name="connsiteY0" fmla="*/ 1412376 h 1412376"/>
              <a:gd name="connsiteX1" fmla="*/ 570557 w 2544416"/>
              <a:gd name="connsiteY1" fmla="*/ 1375409 h 1412376"/>
              <a:gd name="connsiteX2" fmla="*/ 0 w 2544416"/>
              <a:gd name="connsiteY2" fmla="*/ 0 h 1412376"/>
              <a:gd name="connsiteX0" fmla="*/ 2544416 w 2544416"/>
              <a:gd name="connsiteY0" fmla="*/ 1412376 h 1412376"/>
              <a:gd name="connsiteX1" fmla="*/ 570557 w 2544416"/>
              <a:gd name="connsiteY1" fmla="*/ 1375409 h 1412376"/>
              <a:gd name="connsiteX2" fmla="*/ 0 w 2544416"/>
              <a:gd name="connsiteY2" fmla="*/ 0 h 1412376"/>
              <a:gd name="connsiteX0" fmla="*/ 2544416 w 2544416"/>
              <a:gd name="connsiteY0" fmla="*/ 1412376 h 1412376"/>
              <a:gd name="connsiteX1" fmla="*/ 570557 w 2544416"/>
              <a:gd name="connsiteY1" fmla="*/ 1375409 h 1412376"/>
              <a:gd name="connsiteX2" fmla="*/ 0 w 2544416"/>
              <a:gd name="connsiteY2" fmla="*/ 0 h 1412376"/>
              <a:gd name="connsiteX0" fmla="*/ 2544416 w 2544416"/>
              <a:gd name="connsiteY0" fmla="*/ 1412376 h 1412376"/>
              <a:gd name="connsiteX1" fmla="*/ 570557 w 2544416"/>
              <a:gd name="connsiteY1" fmla="*/ 1375409 h 1412376"/>
              <a:gd name="connsiteX2" fmla="*/ 0 w 2544416"/>
              <a:gd name="connsiteY2" fmla="*/ 0 h 1412376"/>
              <a:gd name="connsiteX0" fmla="*/ 2545921 w 2545921"/>
              <a:gd name="connsiteY0" fmla="*/ 1412376 h 1412376"/>
              <a:gd name="connsiteX1" fmla="*/ 572062 w 2545921"/>
              <a:gd name="connsiteY1" fmla="*/ 1375409 h 1412376"/>
              <a:gd name="connsiteX2" fmla="*/ 1505 w 2545921"/>
              <a:gd name="connsiteY2" fmla="*/ 0 h 1412376"/>
              <a:gd name="connsiteX0" fmla="*/ 2544419 w 2544419"/>
              <a:gd name="connsiteY0" fmla="*/ 1412376 h 1412376"/>
              <a:gd name="connsiteX1" fmla="*/ 570560 w 2544419"/>
              <a:gd name="connsiteY1" fmla="*/ 1375409 h 1412376"/>
              <a:gd name="connsiteX2" fmla="*/ 3 w 2544419"/>
              <a:gd name="connsiteY2" fmla="*/ 0 h 1412376"/>
              <a:gd name="connsiteX0" fmla="*/ 2544418 w 2544418"/>
              <a:gd name="connsiteY0" fmla="*/ 1412376 h 1412376"/>
              <a:gd name="connsiteX1" fmla="*/ 681049 w 2544418"/>
              <a:gd name="connsiteY1" fmla="*/ 1381124 h 1412376"/>
              <a:gd name="connsiteX2" fmla="*/ 2 w 2544418"/>
              <a:gd name="connsiteY2" fmla="*/ 0 h 1412376"/>
              <a:gd name="connsiteX0" fmla="*/ 2544418 w 2544418"/>
              <a:gd name="connsiteY0" fmla="*/ 1412376 h 1412376"/>
              <a:gd name="connsiteX1" fmla="*/ 681049 w 2544418"/>
              <a:gd name="connsiteY1" fmla="*/ 1381124 h 1412376"/>
              <a:gd name="connsiteX2" fmla="*/ 2 w 2544418"/>
              <a:gd name="connsiteY2" fmla="*/ 0 h 1412376"/>
              <a:gd name="connsiteX0" fmla="*/ 2544418 w 2544418"/>
              <a:gd name="connsiteY0" fmla="*/ 1412376 h 1412376"/>
              <a:gd name="connsiteX1" fmla="*/ 681049 w 2544418"/>
              <a:gd name="connsiteY1" fmla="*/ 1381124 h 1412376"/>
              <a:gd name="connsiteX2" fmla="*/ 2 w 2544418"/>
              <a:gd name="connsiteY2" fmla="*/ 0 h 1412376"/>
              <a:gd name="connsiteX0" fmla="*/ 2536879 w 2536879"/>
              <a:gd name="connsiteY0" fmla="*/ 1005418 h 1381325"/>
              <a:gd name="connsiteX1" fmla="*/ 681049 w 2536879"/>
              <a:gd name="connsiteY1" fmla="*/ 1381124 h 1381325"/>
              <a:gd name="connsiteX2" fmla="*/ 2 w 2536879"/>
              <a:gd name="connsiteY2" fmla="*/ 0 h 1381325"/>
              <a:gd name="connsiteX0" fmla="*/ 2536879 w 2536879"/>
              <a:gd name="connsiteY0" fmla="*/ 1005418 h 1005418"/>
              <a:gd name="connsiteX1" fmla="*/ 692357 w 2536879"/>
              <a:gd name="connsiteY1" fmla="*/ 903827 h 1005418"/>
              <a:gd name="connsiteX2" fmla="*/ 2 w 2536879"/>
              <a:gd name="connsiteY2" fmla="*/ 0 h 1005418"/>
              <a:gd name="connsiteX0" fmla="*/ 2536878 w 2536878"/>
              <a:gd name="connsiteY0" fmla="*/ 1005418 h 1005418"/>
              <a:gd name="connsiteX1" fmla="*/ 692356 w 2536878"/>
              <a:gd name="connsiteY1" fmla="*/ 903827 h 1005418"/>
              <a:gd name="connsiteX2" fmla="*/ 1 w 2536878"/>
              <a:gd name="connsiteY2" fmla="*/ 0 h 1005418"/>
              <a:gd name="connsiteX0" fmla="*/ 2536878 w 2536878"/>
              <a:gd name="connsiteY0" fmla="*/ 1005418 h 1005418"/>
              <a:gd name="connsiteX1" fmla="*/ 684818 w 2536878"/>
              <a:gd name="connsiteY1" fmla="*/ 949045 h 1005418"/>
              <a:gd name="connsiteX2" fmla="*/ 1 w 2536878"/>
              <a:gd name="connsiteY2" fmla="*/ 0 h 1005418"/>
              <a:gd name="connsiteX0" fmla="*/ 2536878 w 2536878"/>
              <a:gd name="connsiteY0" fmla="*/ 1005418 h 1005418"/>
              <a:gd name="connsiteX1" fmla="*/ 684818 w 2536878"/>
              <a:gd name="connsiteY1" fmla="*/ 949045 h 1005418"/>
              <a:gd name="connsiteX2" fmla="*/ 1 w 2536878"/>
              <a:gd name="connsiteY2" fmla="*/ 0 h 1005418"/>
              <a:gd name="connsiteX0" fmla="*/ 2536878 w 2536878"/>
              <a:gd name="connsiteY0" fmla="*/ 1005418 h 1005418"/>
              <a:gd name="connsiteX1" fmla="*/ 684818 w 2536878"/>
              <a:gd name="connsiteY1" fmla="*/ 949045 h 1005418"/>
              <a:gd name="connsiteX2" fmla="*/ 1 w 2536878"/>
              <a:gd name="connsiteY2" fmla="*/ 0 h 1005418"/>
              <a:gd name="connsiteX0" fmla="*/ 2536877 w 2536877"/>
              <a:gd name="connsiteY0" fmla="*/ 1005418 h 1005418"/>
              <a:gd name="connsiteX1" fmla="*/ 684817 w 2536877"/>
              <a:gd name="connsiteY1" fmla="*/ 949045 h 1005418"/>
              <a:gd name="connsiteX2" fmla="*/ 0 w 2536877"/>
              <a:gd name="connsiteY2" fmla="*/ 0 h 1005418"/>
              <a:gd name="connsiteX0" fmla="*/ 2536877 w 2536877"/>
              <a:gd name="connsiteY0" fmla="*/ 1005418 h 1005418"/>
              <a:gd name="connsiteX1" fmla="*/ 684817 w 2536877"/>
              <a:gd name="connsiteY1" fmla="*/ 949045 h 1005418"/>
              <a:gd name="connsiteX2" fmla="*/ 0 w 2536877"/>
              <a:gd name="connsiteY2" fmla="*/ 0 h 1005418"/>
            </a:gdLst>
            <a:ahLst/>
            <a:cxnLst>
              <a:cxn ang="0">
                <a:pos x="connsiteX0" y="connsiteY0"/>
              </a:cxn>
              <a:cxn ang="0">
                <a:pos x="connsiteX1" y="connsiteY1"/>
              </a:cxn>
              <a:cxn ang="0">
                <a:pos x="connsiteX2" y="connsiteY2"/>
              </a:cxn>
            </a:cxnLst>
            <a:rect l="l" t="t" r="r" b="b"/>
            <a:pathLst>
              <a:path w="2536877" h="1005418">
                <a:moveTo>
                  <a:pt x="2536877" y="1005418"/>
                </a:moveTo>
                <a:cubicBezTo>
                  <a:pt x="1915754" y="995001"/>
                  <a:pt x="989335" y="959462"/>
                  <a:pt x="684817" y="949045"/>
                </a:cubicBezTo>
                <a:cubicBezTo>
                  <a:pt x="339985" y="923741"/>
                  <a:pt x="48325" y="524254"/>
                  <a:pt x="0" y="0"/>
                </a:cubicBezTo>
              </a:path>
            </a:pathLst>
          </a:cu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TextBox 16"/>
          <p:cNvSpPr txBox="1"/>
          <p:nvPr/>
        </p:nvSpPr>
        <p:spPr>
          <a:xfrm>
            <a:off x="1821068" y="6642556"/>
            <a:ext cx="7110148" cy="215444"/>
          </a:xfrm>
          <a:prstGeom prst="rect">
            <a:avLst/>
          </a:prstGeom>
          <a:noFill/>
        </p:spPr>
        <p:txBody>
          <a:bodyPr wrap="square" rtlCol="0">
            <a:spAutoFit/>
          </a:bodyPr>
          <a:lstStyle/>
          <a:p>
            <a:pPr>
              <a:defRPr/>
            </a:pPr>
            <a:r>
              <a:rPr lang="en-US" sz="800" b="1" dirty="0"/>
              <a:t>Links: </a:t>
            </a:r>
            <a:r>
              <a:rPr lang="en-US" sz="800" b="1" dirty="0">
                <a:hlinkClick r:id="rId5" action="ppaction://hlinksldjump"/>
              </a:rPr>
              <a:t>OpenVPX Profiles</a:t>
            </a:r>
            <a:r>
              <a:rPr lang="en-US" sz="800" b="1" dirty="0"/>
              <a:t>, </a:t>
            </a:r>
            <a:r>
              <a:rPr lang="en-US" sz="800" b="1" dirty="0">
                <a:hlinkClick r:id="rId6" action="ppaction://hlinksldjump"/>
              </a:rPr>
              <a:t>VXS P0</a:t>
            </a:r>
            <a:r>
              <a:rPr lang="en-US" sz="800" b="1" dirty="0"/>
              <a:t>, </a:t>
            </a:r>
            <a:r>
              <a:rPr lang="en-US" sz="800" b="1" dirty="0">
                <a:hlinkClick r:id="rId7" action="ppaction://hlinksldjump"/>
              </a:rPr>
              <a:t>RTM</a:t>
            </a:r>
            <a:r>
              <a:rPr lang="en-US" sz="800" b="1" dirty="0"/>
              <a:t>, </a:t>
            </a:r>
            <a:r>
              <a:rPr lang="en-US" sz="800" b="1" dirty="0">
                <a:hlinkClick r:id="rId8" action="ppaction://hlinksldjump"/>
              </a:rPr>
              <a:t>Connector</a:t>
            </a:r>
            <a:r>
              <a:rPr lang="en-US" sz="800" b="1" dirty="0"/>
              <a:t>, </a:t>
            </a:r>
            <a:r>
              <a:rPr lang="en-US" sz="800" b="1" dirty="0">
                <a:hlinkClick r:id="rId9" action="ppaction://hlinksldjump"/>
              </a:rPr>
              <a:t>Contacts</a:t>
            </a:r>
            <a:r>
              <a:rPr lang="en-US" sz="800" b="1" dirty="0"/>
              <a:t>, </a:t>
            </a:r>
            <a:r>
              <a:rPr lang="en-US" sz="800" b="1" dirty="0">
                <a:hlinkClick r:id="rId10" action="ppaction://hlinksldjump"/>
              </a:rPr>
              <a:t>RT 2-R Wafer</a:t>
            </a:r>
            <a:r>
              <a:rPr lang="en-US" sz="800" b="1" dirty="0"/>
              <a:t>, </a:t>
            </a:r>
            <a:r>
              <a:rPr lang="en-US" sz="800" b="1" dirty="0">
                <a:hlinkClick r:id="rId11" action="ppaction://hlinksldjump"/>
              </a:rPr>
              <a:t>Slot Profiles</a:t>
            </a:r>
            <a:r>
              <a:rPr lang="en-US" sz="800" b="1" dirty="0"/>
              <a:t>, </a:t>
            </a:r>
            <a:r>
              <a:rPr lang="en-US" sz="800" b="1" dirty="0">
                <a:hlinkClick r:id="rId12" action="ppaction://hlinksldjump"/>
              </a:rPr>
              <a:t>Pin Numbering</a:t>
            </a:r>
            <a:endParaRPr lang="en-US" sz="800" b="1" dirty="0"/>
          </a:p>
        </p:txBody>
      </p:sp>
    </p:spTree>
    <p:extLst>
      <p:ext uri="{BB962C8B-B14F-4D97-AF65-F5344CB8AC3E}">
        <p14:creationId xmlns:p14="http://schemas.microsoft.com/office/powerpoint/2010/main" val="730874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Lanes, Pipes, Planes, and Ports</a:t>
            </a:r>
          </a:p>
        </p:txBody>
      </p:sp>
      <p:graphicFrame>
        <p:nvGraphicFramePr>
          <p:cNvPr id="4" name="Content Placeholder 3"/>
          <p:cNvGraphicFramePr>
            <a:graphicFrameLocks/>
          </p:cNvGraphicFramePr>
          <p:nvPr>
            <p:extLst>
              <p:ext uri="{D42A27DB-BD31-4B8C-83A1-F6EECF244321}">
                <p14:modId xmlns:p14="http://schemas.microsoft.com/office/powerpoint/2010/main" val="3770785207"/>
              </p:ext>
            </p:extLst>
          </p:nvPr>
        </p:nvGraphicFramePr>
        <p:xfrm>
          <a:off x="425132" y="1066800"/>
          <a:ext cx="11338560" cy="5170487"/>
        </p:xfrm>
        <a:graphic>
          <a:graphicData uri="http://schemas.openxmlformats.org/drawingml/2006/table">
            <a:tbl>
              <a:tblPr firstRow="1" bandRow="1">
                <a:tableStyleId>{5940675A-B579-460E-94D1-54222C63F5DA}</a:tableStyleId>
              </a:tblPr>
              <a:tblGrid>
                <a:gridCol w="1280160">
                  <a:extLst>
                    <a:ext uri="{9D8B030D-6E8A-4147-A177-3AD203B41FA5}">
                      <a16:colId xmlns:a16="http://schemas.microsoft.com/office/drawing/2014/main" val="20000"/>
                    </a:ext>
                  </a:extLst>
                </a:gridCol>
                <a:gridCol w="10058400">
                  <a:extLst>
                    <a:ext uri="{9D8B030D-6E8A-4147-A177-3AD203B41FA5}">
                      <a16:colId xmlns:a16="http://schemas.microsoft.com/office/drawing/2014/main" val="20001"/>
                    </a:ext>
                  </a:extLst>
                </a:gridCol>
              </a:tblGrid>
              <a:tr h="302320">
                <a:tc>
                  <a:txBody>
                    <a:bodyPr/>
                    <a:lstStyle/>
                    <a:p>
                      <a:pPr algn="ctr"/>
                      <a:r>
                        <a:rPr lang="en-US" sz="1400" b="1" dirty="0"/>
                        <a:t>Term</a:t>
                      </a:r>
                    </a:p>
                  </a:txBody>
                  <a:tcPr marL="121888" marR="121888"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b="1" dirty="0"/>
                        <a:t>Definition</a:t>
                      </a:r>
                    </a:p>
                  </a:txBody>
                  <a:tcPr marL="121888" marR="121888"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710452">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200" b="1" dirty="0">
                          <a:solidFill>
                            <a:schemeClr val="tx1"/>
                          </a:solidFill>
                          <a:sym typeface="Wingdings"/>
                        </a:rPr>
                        <a:t>Lane</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200" b="0" dirty="0">
                          <a:solidFill>
                            <a:schemeClr val="tx1"/>
                          </a:solidFill>
                        </a:rPr>
                        <a:t>An </a:t>
                      </a:r>
                      <a:r>
                        <a:rPr lang="en-US" sz="1200" b="1" dirty="0">
                          <a:solidFill>
                            <a:schemeClr val="tx1"/>
                          </a:solidFill>
                        </a:rPr>
                        <a:t>electrical lane</a:t>
                      </a:r>
                      <a:r>
                        <a:rPr lang="en-US" sz="1200" b="0" dirty="0">
                          <a:solidFill>
                            <a:schemeClr val="tx1"/>
                          </a:solidFill>
                        </a:rPr>
                        <a:t> consists of one transmit differential pair and one receive differential pair, point-to-point, crossed connection (transmit connects to receive and receive to transmit).</a:t>
                      </a:r>
                    </a:p>
                    <a:p>
                      <a:pPr marL="0" marR="0" indent="0" algn="l" defTabSz="914400" eaLnBrk="1" fontAlgn="auto" latinLnBrk="0" hangingPunct="1">
                        <a:lnSpc>
                          <a:spcPct val="100000"/>
                        </a:lnSpc>
                        <a:spcBef>
                          <a:spcPts val="600"/>
                        </a:spcBef>
                        <a:spcAft>
                          <a:spcPts val="0"/>
                        </a:spcAft>
                        <a:buClrTx/>
                        <a:buSzTx/>
                        <a:buFontTx/>
                        <a:buNone/>
                        <a:tabLst/>
                        <a:defRPr/>
                      </a:pPr>
                      <a:r>
                        <a:rPr lang="en-US" sz="1200" b="0" dirty="0">
                          <a:solidFill>
                            <a:schemeClr val="tx1"/>
                          </a:solidFill>
                        </a:rPr>
                        <a:t>An </a:t>
                      </a:r>
                      <a:r>
                        <a:rPr lang="en-US" sz="1200" b="1" dirty="0">
                          <a:solidFill>
                            <a:schemeClr val="tx1"/>
                          </a:solidFill>
                        </a:rPr>
                        <a:t>optical lane</a:t>
                      </a:r>
                      <a:r>
                        <a:rPr lang="en-US" sz="1200" b="0" dirty="0">
                          <a:solidFill>
                            <a:schemeClr val="tx1"/>
                          </a:solidFill>
                        </a:rPr>
                        <a:t> consists of a transmit and receive fiber, point-to-point, crossed connection.</a:t>
                      </a: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385984">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200" b="1" dirty="0">
                          <a:solidFill>
                            <a:schemeClr val="tx1"/>
                          </a:solidFill>
                        </a:rPr>
                        <a:t>Pipe</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200" b="0" baseline="0" dirty="0">
                          <a:solidFill>
                            <a:schemeClr val="tx1"/>
                          </a:solidFill>
                        </a:rPr>
                        <a:t>A physical aggregation of differential pairs or optical fibers used for a common function that is characterized in terms of the total number of differential pairs. A Pipe is not characterized by the protocol used on it. The following Pipes are predefined by OpenVPX:</a:t>
                      </a:r>
                    </a:p>
                    <a:p>
                      <a:pPr marL="231775" marR="0" indent="0" algn="l" defTabSz="914400" eaLnBrk="1" fontAlgn="auto" latinLnBrk="0" hangingPunct="1">
                        <a:lnSpc>
                          <a:spcPct val="100000"/>
                        </a:lnSpc>
                        <a:spcBef>
                          <a:spcPts val="600"/>
                        </a:spcBef>
                        <a:spcAft>
                          <a:spcPts val="0"/>
                        </a:spcAft>
                        <a:buClrTx/>
                        <a:buSzTx/>
                        <a:buFontTx/>
                        <a:buNone/>
                        <a:tabLst/>
                        <a:defRPr/>
                      </a:pPr>
                      <a:r>
                        <a:rPr lang="en-US" sz="1200" b="1" baseline="0" dirty="0">
                          <a:solidFill>
                            <a:schemeClr val="tx1"/>
                          </a:solidFill>
                        </a:rPr>
                        <a:t>Single Pipe (SP):  </a:t>
                      </a:r>
                      <a:r>
                        <a:rPr lang="en-US" sz="1200" b="0" baseline="0" dirty="0">
                          <a:solidFill>
                            <a:schemeClr val="tx1"/>
                          </a:solidFill>
                        </a:rPr>
                        <a:t>A Pipe comprised of a single differential pair or optical fiber.</a:t>
                      </a:r>
                      <a:br>
                        <a:rPr lang="en-US" sz="1200" b="0" baseline="0" dirty="0">
                          <a:solidFill>
                            <a:schemeClr val="tx1"/>
                          </a:solidFill>
                        </a:rPr>
                      </a:br>
                      <a:r>
                        <a:rPr lang="en-US" sz="1200" b="0" baseline="0" dirty="0">
                          <a:solidFill>
                            <a:schemeClr val="tx1"/>
                          </a:solidFill>
                        </a:rPr>
                        <a:t>Example: radial REF_CLK and radial AUX_CLK</a:t>
                      </a:r>
                    </a:p>
                    <a:p>
                      <a:pPr marL="231775" marR="0" indent="0" algn="l" defTabSz="914400" eaLnBrk="1" fontAlgn="auto" latinLnBrk="0" hangingPunct="1">
                        <a:lnSpc>
                          <a:spcPct val="100000"/>
                        </a:lnSpc>
                        <a:spcBef>
                          <a:spcPts val="600"/>
                        </a:spcBef>
                        <a:spcAft>
                          <a:spcPts val="0"/>
                        </a:spcAft>
                        <a:buClrTx/>
                        <a:buSzTx/>
                        <a:buFontTx/>
                        <a:buNone/>
                        <a:tabLst/>
                        <a:defRPr/>
                      </a:pPr>
                      <a:r>
                        <a:rPr lang="en-US" sz="1200" b="1" baseline="0" dirty="0">
                          <a:solidFill>
                            <a:schemeClr val="tx1"/>
                          </a:solidFill>
                        </a:rPr>
                        <a:t>Ultra-Thin Pipe (UTP)</a:t>
                      </a:r>
                      <a:r>
                        <a:rPr lang="en-US" sz="1200" b="0" baseline="0" dirty="0">
                          <a:solidFill>
                            <a:schemeClr val="tx1"/>
                          </a:solidFill>
                        </a:rPr>
                        <a:t>: A Pipe comprised of 2 differential pairs or 2 optical fibers.</a:t>
                      </a:r>
                      <a:br>
                        <a:rPr lang="en-US" sz="1200" b="0" baseline="0" dirty="0">
                          <a:solidFill>
                            <a:schemeClr val="tx1"/>
                          </a:solidFill>
                        </a:rPr>
                      </a:br>
                      <a:r>
                        <a:rPr lang="en-US" sz="1200" b="0" baseline="0" dirty="0">
                          <a:solidFill>
                            <a:schemeClr val="tx1"/>
                          </a:solidFill>
                        </a:rPr>
                        <a:t>Example: 1000BASE-KX Ethernet, 1x Serial RapidIO, and x1 PCIe interfaces.</a:t>
                      </a:r>
                    </a:p>
                    <a:p>
                      <a:pPr marL="231775" marR="0" indent="0" algn="l" defTabSz="914400" eaLnBrk="1" fontAlgn="auto" latinLnBrk="0" hangingPunct="1">
                        <a:lnSpc>
                          <a:spcPct val="100000"/>
                        </a:lnSpc>
                        <a:spcBef>
                          <a:spcPts val="600"/>
                        </a:spcBef>
                        <a:spcAft>
                          <a:spcPts val="0"/>
                        </a:spcAft>
                        <a:buClrTx/>
                        <a:buSzTx/>
                        <a:buFontTx/>
                        <a:buNone/>
                        <a:tabLst/>
                        <a:defRPr/>
                      </a:pPr>
                      <a:r>
                        <a:rPr lang="en-US" sz="1200" b="1" baseline="0" dirty="0">
                          <a:solidFill>
                            <a:schemeClr val="tx1"/>
                          </a:solidFill>
                        </a:rPr>
                        <a:t>Thin Pipe (TP): </a:t>
                      </a:r>
                      <a:r>
                        <a:rPr lang="en-US" sz="1200" b="0" baseline="0" dirty="0">
                          <a:solidFill>
                            <a:schemeClr val="tx1"/>
                          </a:solidFill>
                        </a:rPr>
                        <a:t>A Pipe composed of 4 differential pairs or 4 fibers. Example: 1000BASE-T interfaces.</a:t>
                      </a:r>
                    </a:p>
                    <a:p>
                      <a:pPr marL="231775" marR="0" indent="0" algn="l" defTabSz="914400" eaLnBrk="1" fontAlgn="auto" latinLnBrk="0" hangingPunct="1">
                        <a:lnSpc>
                          <a:spcPct val="100000"/>
                        </a:lnSpc>
                        <a:spcBef>
                          <a:spcPts val="600"/>
                        </a:spcBef>
                        <a:spcAft>
                          <a:spcPts val="0"/>
                        </a:spcAft>
                        <a:buClrTx/>
                        <a:buSzTx/>
                        <a:buFontTx/>
                        <a:buNone/>
                        <a:tabLst/>
                        <a:defRPr/>
                      </a:pPr>
                      <a:r>
                        <a:rPr lang="en-US" sz="1200" b="1" baseline="0" dirty="0">
                          <a:solidFill>
                            <a:schemeClr val="tx1"/>
                          </a:solidFill>
                        </a:rPr>
                        <a:t>Fat Pipe (FP): </a:t>
                      </a:r>
                      <a:r>
                        <a:rPr lang="en-US" sz="1200" b="0" baseline="0" dirty="0">
                          <a:solidFill>
                            <a:schemeClr val="tx1"/>
                          </a:solidFill>
                        </a:rPr>
                        <a:t>A Pipe composed of 8 differential pairs or 8 optical fibers. Example: 4x Serial RapidIO, x4 PCIe, and 10GBASE-KX4 interfaces.</a:t>
                      </a:r>
                    </a:p>
                    <a:p>
                      <a:pPr marL="231775" marR="0" indent="0" algn="l" defTabSz="914400" eaLnBrk="1" fontAlgn="auto" latinLnBrk="0" hangingPunct="1">
                        <a:lnSpc>
                          <a:spcPct val="100000"/>
                        </a:lnSpc>
                        <a:spcBef>
                          <a:spcPts val="600"/>
                        </a:spcBef>
                        <a:spcAft>
                          <a:spcPts val="0"/>
                        </a:spcAft>
                        <a:buClrTx/>
                        <a:buSzTx/>
                        <a:buFontTx/>
                        <a:buNone/>
                        <a:tabLst/>
                        <a:defRPr/>
                      </a:pPr>
                      <a:r>
                        <a:rPr lang="en-US" sz="1200" b="1" baseline="0" dirty="0">
                          <a:solidFill>
                            <a:schemeClr val="tx1"/>
                          </a:solidFill>
                        </a:rPr>
                        <a:t>MP:  </a:t>
                      </a:r>
                      <a:r>
                        <a:rPr lang="en-US" sz="1200" b="0" baseline="0" dirty="0">
                          <a:solidFill>
                            <a:schemeClr val="tx1"/>
                          </a:solidFill>
                        </a:rPr>
                        <a:t>A Pipe composed of 10 differential pairs or 10 optical fibers. </a:t>
                      </a:r>
                    </a:p>
                    <a:p>
                      <a:pPr marL="231775" marR="0" indent="0" algn="l" defTabSz="914400" eaLnBrk="1" fontAlgn="auto" latinLnBrk="0" hangingPunct="1">
                        <a:lnSpc>
                          <a:spcPct val="100000"/>
                        </a:lnSpc>
                        <a:spcBef>
                          <a:spcPts val="600"/>
                        </a:spcBef>
                        <a:spcAft>
                          <a:spcPts val="0"/>
                        </a:spcAft>
                        <a:buClrTx/>
                        <a:buSzTx/>
                        <a:buFontTx/>
                        <a:buNone/>
                        <a:tabLst/>
                        <a:defRPr/>
                      </a:pPr>
                      <a:r>
                        <a:rPr lang="en-US" sz="1200" b="1" baseline="0" dirty="0">
                          <a:solidFill>
                            <a:schemeClr val="tx1"/>
                          </a:solidFill>
                        </a:rPr>
                        <a:t>WP:  </a:t>
                      </a:r>
                      <a:r>
                        <a:rPr lang="en-US" sz="1200" b="0" baseline="0" dirty="0">
                          <a:solidFill>
                            <a:schemeClr val="tx1"/>
                          </a:solidFill>
                        </a:rPr>
                        <a:t>A Pipe composed of 12 differential pairs or 12 optical fibers.</a:t>
                      </a:r>
                    </a:p>
                    <a:p>
                      <a:pPr marL="231775" marR="0" indent="0" algn="l" defTabSz="914400" eaLnBrk="1" fontAlgn="auto" latinLnBrk="0" hangingPunct="1">
                        <a:lnSpc>
                          <a:spcPct val="100000"/>
                        </a:lnSpc>
                        <a:spcBef>
                          <a:spcPts val="600"/>
                        </a:spcBef>
                        <a:spcAft>
                          <a:spcPts val="0"/>
                        </a:spcAft>
                        <a:buClrTx/>
                        <a:buSzTx/>
                        <a:buFontTx/>
                        <a:buNone/>
                        <a:tabLst/>
                        <a:defRPr/>
                      </a:pPr>
                      <a:r>
                        <a:rPr lang="en-US" sz="1200" b="1" baseline="0" dirty="0">
                          <a:solidFill>
                            <a:schemeClr val="tx1"/>
                          </a:solidFill>
                        </a:rPr>
                        <a:t>Double Fat Pipe (DFP): </a:t>
                      </a:r>
                      <a:r>
                        <a:rPr lang="en-US" sz="1200" b="0" baseline="0" dirty="0">
                          <a:solidFill>
                            <a:schemeClr val="tx1"/>
                          </a:solidFill>
                        </a:rPr>
                        <a:t>A Pipe composed of 16 diff pairs or fibers. Example: x8 PCIe interface.</a:t>
                      </a:r>
                    </a:p>
                    <a:p>
                      <a:pPr marL="231775" marR="0" indent="0" algn="l" defTabSz="914400" eaLnBrk="1" fontAlgn="auto" latinLnBrk="0" hangingPunct="1">
                        <a:lnSpc>
                          <a:spcPct val="100000"/>
                        </a:lnSpc>
                        <a:spcBef>
                          <a:spcPts val="600"/>
                        </a:spcBef>
                        <a:spcAft>
                          <a:spcPts val="0"/>
                        </a:spcAft>
                        <a:buClrTx/>
                        <a:buSzTx/>
                        <a:buFontTx/>
                        <a:buNone/>
                        <a:tabLst/>
                        <a:defRPr/>
                      </a:pPr>
                      <a:r>
                        <a:rPr lang="en-US" sz="1200" b="1" baseline="0" dirty="0">
                          <a:solidFill>
                            <a:schemeClr val="tx1"/>
                          </a:solidFill>
                        </a:rPr>
                        <a:t>Triple Fat Pipe (TFP): </a:t>
                      </a:r>
                      <a:r>
                        <a:rPr lang="en-US" sz="1200" b="0" baseline="0" dirty="0">
                          <a:solidFill>
                            <a:schemeClr val="tx1"/>
                          </a:solidFill>
                        </a:rPr>
                        <a:t>A Pipe composed of 24 diff pairs or fibers. Example: 12x InfiniBand interface.</a:t>
                      </a:r>
                    </a:p>
                    <a:p>
                      <a:pPr marL="231775" marR="0" indent="0" algn="l" defTabSz="914400" eaLnBrk="1" fontAlgn="auto" latinLnBrk="0" hangingPunct="1">
                        <a:lnSpc>
                          <a:spcPct val="100000"/>
                        </a:lnSpc>
                        <a:spcBef>
                          <a:spcPts val="600"/>
                        </a:spcBef>
                        <a:spcAft>
                          <a:spcPts val="0"/>
                        </a:spcAft>
                        <a:buClrTx/>
                        <a:buSzTx/>
                        <a:buFontTx/>
                        <a:buNone/>
                        <a:tabLst/>
                        <a:defRPr/>
                      </a:pPr>
                      <a:r>
                        <a:rPr lang="en-US" sz="1200" b="1" baseline="0" dirty="0">
                          <a:solidFill>
                            <a:schemeClr val="tx1"/>
                          </a:solidFill>
                        </a:rPr>
                        <a:t>Quad Fat Pipe (QFP): </a:t>
                      </a:r>
                      <a:r>
                        <a:rPr lang="en-US" sz="1200" b="0" baseline="0" dirty="0">
                          <a:solidFill>
                            <a:schemeClr val="tx1"/>
                          </a:solidFill>
                        </a:rPr>
                        <a:t>A Pipe composed of 32 diff pairs or fibers. Example: x16 PCIe interface.</a:t>
                      </a:r>
                    </a:p>
                    <a:p>
                      <a:pPr marL="231775" marR="0" indent="0" algn="l" defTabSz="914400" eaLnBrk="1" fontAlgn="auto" latinLnBrk="0" hangingPunct="1">
                        <a:lnSpc>
                          <a:spcPct val="100000"/>
                        </a:lnSpc>
                        <a:spcBef>
                          <a:spcPts val="600"/>
                        </a:spcBef>
                        <a:spcAft>
                          <a:spcPts val="0"/>
                        </a:spcAft>
                        <a:buClrTx/>
                        <a:buSzTx/>
                        <a:buFontTx/>
                        <a:buNone/>
                        <a:tabLst/>
                        <a:defRPr/>
                      </a:pPr>
                      <a:r>
                        <a:rPr lang="en-US" sz="1200" b="1" baseline="0" dirty="0">
                          <a:solidFill>
                            <a:schemeClr val="tx1"/>
                          </a:solidFill>
                        </a:rPr>
                        <a:t>Octal Fat Pipe (OFP): </a:t>
                      </a:r>
                      <a:r>
                        <a:rPr lang="en-US" sz="1200" b="0" baseline="0" dirty="0">
                          <a:solidFill>
                            <a:schemeClr val="tx1"/>
                          </a:solidFill>
                        </a:rPr>
                        <a:t>A Pipe composed of 64 diff pairs or fibers. Example: x32 PCIe interface.</a:t>
                      </a: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200" b="1" dirty="0">
                          <a:solidFill>
                            <a:schemeClr val="tx1"/>
                          </a:solidFill>
                          <a:sym typeface="Wingdings"/>
                        </a:rPr>
                        <a:t>Plane</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200" b="0" dirty="0">
                          <a:solidFill>
                            <a:schemeClr val="tx1"/>
                          </a:solidFill>
                        </a:rPr>
                        <a:t>A physical and logical interconnection path among elements of a system used for the transfer of information among elements. Also see slides discussing</a:t>
                      </a:r>
                      <a:r>
                        <a:rPr lang="en-US" sz="1200" b="0" baseline="0" dirty="0">
                          <a:solidFill>
                            <a:schemeClr val="tx1"/>
                          </a:solidFill>
                        </a:rPr>
                        <a:t> </a:t>
                      </a:r>
                      <a:r>
                        <a:rPr lang="en-US" sz="1200" b="0" baseline="0" dirty="0">
                          <a:solidFill>
                            <a:schemeClr val="tx1"/>
                          </a:solidFill>
                          <a:hlinkClick r:id="rId3" action="ppaction://hlinksldjump"/>
                        </a:rPr>
                        <a:t>Communication</a:t>
                      </a:r>
                      <a:r>
                        <a:rPr lang="en-US" sz="1200" b="0" baseline="0" dirty="0">
                          <a:solidFill>
                            <a:schemeClr val="tx1"/>
                          </a:solidFill>
                        </a:rPr>
                        <a:t> and </a:t>
                      </a:r>
                      <a:r>
                        <a:rPr lang="en-US" sz="1200" b="0" baseline="0" dirty="0">
                          <a:solidFill>
                            <a:schemeClr val="tx1"/>
                          </a:solidFill>
                          <a:hlinkClick r:id="rId4" action="ppaction://hlinksldjump"/>
                        </a:rPr>
                        <a:t>Utility</a:t>
                      </a:r>
                      <a:r>
                        <a:rPr lang="en-US" sz="1200" b="0" baseline="0" dirty="0">
                          <a:solidFill>
                            <a:schemeClr val="tx1"/>
                          </a:solidFill>
                        </a:rPr>
                        <a:t> Planes.</a:t>
                      </a:r>
                      <a:endParaRPr lang="en-US" sz="1200" b="0" dirty="0">
                        <a:solidFill>
                          <a:schemeClr val="tx1"/>
                        </a:solidFill>
                      </a:endParaRP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78447">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200" b="1" dirty="0">
                          <a:solidFill>
                            <a:schemeClr val="tx1"/>
                          </a:solidFill>
                          <a:sym typeface="Wingdings"/>
                        </a:rPr>
                        <a:t>Port</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200" b="0" dirty="0">
                          <a:solidFill>
                            <a:schemeClr val="tx1"/>
                          </a:solidFill>
                        </a:rPr>
                        <a:t>A physical aggregation of pins for a common I/O function on either a Plug-In Module’s backplane Connectors or a backplane slot’s Connectors. </a:t>
                      </a: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5" name="Rectangle 4">
            <a:hlinkClick r:id="rId5"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3657866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 Defined and Reserved Pins in Slot Profiles</a:t>
            </a:r>
          </a:p>
        </p:txBody>
      </p:sp>
      <p:graphicFrame>
        <p:nvGraphicFramePr>
          <p:cNvPr id="4" name="Content Placeholder 3"/>
          <p:cNvGraphicFramePr>
            <a:graphicFrameLocks/>
          </p:cNvGraphicFramePr>
          <p:nvPr>
            <p:extLst>
              <p:ext uri="{D42A27DB-BD31-4B8C-83A1-F6EECF244321}">
                <p14:modId xmlns:p14="http://schemas.microsoft.com/office/powerpoint/2010/main" val="1380477845"/>
              </p:ext>
            </p:extLst>
          </p:nvPr>
        </p:nvGraphicFramePr>
        <p:xfrm>
          <a:off x="379412" y="1828800"/>
          <a:ext cx="11430000" cy="1410736"/>
        </p:xfrm>
        <a:graphic>
          <a:graphicData uri="http://schemas.openxmlformats.org/drawingml/2006/table">
            <a:tbl>
              <a:tblPr firstRow="1" bandRow="1">
                <a:tableStyleId>{5940675A-B579-460E-94D1-54222C63F5DA}</a:tableStyleId>
              </a:tblPr>
              <a:tblGrid>
                <a:gridCol w="1371600">
                  <a:extLst>
                    <a:ext uri="{9D8B030D-6E8A-4147-A177-3AD203B41FA5}">
                      <a16:colId xmlns:a16="http://schemas.microsoft.com/office/drawing/2014/main" val="20000"/>
                    </a:ext>
                  </a:extLst>
                </a:gridCol>
                <a:gridCol w="10058400">
                  <a:extLst>
                    <a:ext uri="{9D8B030D-6E8A-4147-A177-3AD203B41FA5}">
                      <a16:colId xmlns:a16="http://schemas.microsoft.com/office/drawing/2014/main" val="20001"/>
                    </a:ext>
                  </a:extLst>
                </a:gridCol>
              </a:tblGrid>
              <a:tr h="133380">
                <a:tc>
                  <a:txBody>
                    <a:bodyPr/>
                    <a:lstStyle/>
                    <a:p>
                      <a:pPr algn="ctr"/>
                      <a:r>
                        <a:rPr lang="en-US" sz="1400" b="1" dirty="0"/>
                        <a:t>Term</a:t>
                      </a:r>
                    </a:p>
                  </a:txBody>
                  <a:tcPr marL="121888" marR="121888"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b="1" dirty="0"/>
                        <a:t>Definition</a:t>
                      </a:r>
                    </a:p>
                  </a:txBody>
                  <a:tcPr marL="121888" marR="121888"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856">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200" b="1" dirty="0">
                          <a:solidFill>
                            <a:schemeClr val="tx1"/>
                          </a:solidFill>
                          <a:sym typeface="Wingdings"/>
                        </a:rPr>
                        <a:t>Reserved</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200" b="0" baseline="0" dirty="0">
                          <a:solidFill>
                            <a:schemeClr val="tx1"/>
                          </a:solidFill>
                        </a:rPr>
                        <a:t>In Slot Profile pin assignment tables Reserved pins (also referred to as RSVD) are to be left as not connected on both Plug-In Modules and backplanes. They might be used at some time in the future. For more information, in </a:t>
                      </a:r>
                      <a:r>
                        <a:rPr lang="en-US" sz="1200" b="0" dirty="0">
                          <a:solidFill>
                            <a:srgbClr val="000000"/>
                          </a:solidFill>
                          <a:hlinkClick r:id="rId3" action="ppaction://hlinksldjump"/>
                        </a:rPr>
                        <a:t>[VITA 65.0]</a:t>
                      </a:r>
                      <a:r>
                        <a:rPr lang="en-US" sz="1200" b="0" baseline="0" dirty="0">
                          <a:solidFill>
                            <a:srgbClr val="000000"/>
                          </a:solidFill>
                        </a:rPr>
                        <a:t>, see Section 6.2.1.</a:t>
                      </a:r>
                      <a:endParaRPr lang="en-US" sz="1200" b="0" dirty="0">
                        <a:solidFill>
                          <a:schemeClr val="tx1"/>
                        </a:solidFill>
                      </a:endParaRP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65856">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200" b="1" dirty="0">
                          <a:solidFill>
                            <a:schemeClr val="tx1"/>
                          </a:solidFill>
                        </a:rPr>
                        <a:t>User Defined</a:t>
                      </a:r>
                    </a:p>
                  </a:txBody>
                  <a:tcPr marL="121888" marR="12188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200" b="0" baseline="0" dirty="0">
                          <a:solidFill>
                            <a:schemeClr val="tx1"/>
                          </a:solidFill>
                        </a:rPr>
                        <a:t>In Slot Profile pin assignment tables, User Defined pins are those that are not defined by the Slot Profile; they are left for suppliers or integrators to define. Frequently they are defined for application or platform specific uses. Different uses for the same pin of a Slot Profile lead to interoperability problems, see the slide: </a:t>
                      </a:r>
                      <a:r>
                        <a:rPr lang="en-US" sz="1200" b="0" baseline="0" dirty="0">
                          <a:solidFill>
                            <a:schemeClr val="tx1"/>
                          </a:solidFill>
                          <a:hlinkClick r:id="rId4" action="ppaction://hlinksldjump"/>
                        </a:rPr>
                        <a:t>Interoperability – Dealing with User Defined Pins</a:t>
                      </a:r>
                      <a:r>
                        <a:rPr lang="en-US" sz="1200" b="0" baseline="0" dirty="0">
                          <a:solidFill>
                            <a:schemeClr val="tx1"/>
                          </a:solidFill>
                        </a:rPr>
                        <a:t>. Also in </a:t>
                      </a:r>
                      <a:r>
                        <a:rPr lang="en-US" sz="1200" b="0" dirty="0">
                          <a:solidFill>
                            <a:srgbClr val="000000"/>
                          </a:solidFill>
                          <a:hlinkClick r:id="rId3" action="ppaction://hlinksldjump"/>
                        </a:rPr>
                        <a:t>[VITA 65.0]</a:t>
                      </a:r>
                      <a:r>
                        <a:rPr lang="en-US" sz="1200" b="0" dirty="0">
                          <a:solidFill>
                            <a:srgbClr val="000000"/>
                          </a:solidFill>
                        </a:rPr>
                        <a:t>,</a:t>
                      </a:r>
                      <a:r>
                        <a:rPr lang="en-US" sz="1200" b="0" baseline="0" dirty="0">
                          <a:solidFill>
                            <a:srgbClr val="000000"/>
                          </a:solidFill>
                        </a:rPr>
                        <a:t> see Sections 1.1.5 and 8.3.</a:t>
                      </a:r>
                      <a:endParaRPr lang="en-US" sz="1200" b="0" baseline="0" dirty="0">
                        <a:solidFill>
                          <a:schemeClr val="tx1"/>
                        </a:solidFill>
                      </a:endParaRPr>
                    </a:p>
                  </a:txBody>
                  <a:tcPr marL="121888" marR="12188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5" name="Rectangle 4">
            <a:hlinkClick r:id="rId5"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29204991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Two-Level Maintenance</a:t>
            </a:r>
          </a:p>
        </p:txBody>
      </p:sp>
      <p:sp>
        <p:nvSpPr>
          <p:cNvPr id="3" name="Content Placeholder 2"/>
          <p:cNvSpPr>
            <a:spLocks noGrp="1"/>
          </p:cNvSpPr>
          <p:nvPr>
            <p:ph idx="1"/>
          </p:nvPr>
        </p:nvSpPr>
        <p:spPr>
          <a:xfrm>
            <a:off x="406295" y="1066801"/>
            <a:ext cx="6373917" cy="5181600"/>
          </a:xfrm>
        </p:spPr>
        <p:txBody>
          <a:bodyPr/>
          <a:lstStyle/>
          <a:p>
            <a:pPr>
              <a:lnSpc>
                <a:spcPct val="100000"/>
              </a:lnSpc>
            </a:pPr>
            <a:r>
              <a:rPr lang="en-US" sz="1800" dirty="0"/>
              <a:t>A maintenance system where Plug-In</a:t>
            </a:r>
            <a:br>
              <a:rPr lang="en-US" sz="1800" dirty="0"/>
            </a:br>
            <a:r>
              <a:rPr lang="en-US" sz="1800" dirty="0"/>
              <a:t>Modules are replaced in the field</a:t>
            </a:r>
          </a:p>
          <a:p>
            <a:pPr lvl="1">
              <a:lnSpc>
                <a:spcPct val="100000"/>
              </a:lnSpc>
              <a:spcBef>
                <a:spcPts val="500"/>
              </a:spcBef>
            </a:pPr>
            <a:r>
              <a:rPr lang="en-US" sz="1600" b="0" dirty="0"/>
              <a:t>Systems are frequently implemented such that OpenVPX Plug-In Modules can replaced in the field</a:t>
            </a:r>
            <a:endParaRPr lang="en-US" sz="1400" b="0" dirty="0"/>
          </a:p>
          <a:p>
            <a:pPr>
              <a:lnSpc>
                <a:spcPct val="100000"/>
              </a:lnSpc>
            </a:pPr>
            <a:r>
              <a:rPr lang="en-US" sz="1800" dirty="0"/>
              <a:t>Two-level refers to:</a:t>
            </a:r>
          </a:p>
          <a:p>
            <a:pPr lvl="1">
              <a:lnSpc>
                <a:spcPct val="100000"/>
              </a:lnSpc>
              <a:spcBef>
                <a:spcPts val="500"/>
              </a:spcBef>
            </a:pPr>
            <a:r>
              <a:rPr lang="en-US" sz="1600" b="0" dirty="0"/>
              <a:t>Organization-Level also referred to as the field</a:t>
            </a:r>
          </a:p>
          <a:p>
            <a:pPr lvl="1">
              <a:lnSpc>
                <a:spcPct val="100000"/>
              </a:lnSpc>
              <a:spcBef>
                <a:spcPts val="500"/>
              </a:spcBef>
            </a:pPr>
            <a:r>
              <a:rPr lang="en-US" sz="1600" b="0" dirty="0"/>
              <a:t>Depot-Level</a:t>
            </a:r>
          </a:p>
          <a:p>
            <a:pPr>
              <a:lnSpc>
                <a:spcPct val="100000"/>
              </a:lnSpc>
              <a:spcBef>
                <a:spcPts val="1800"/>
              </a:spcBef>
            </a:pPr>
            <a:r>
              <a:rPr lang="en-US" sz="1800" dirty="0"/>
              <a:t>Typical requirements on Plug-In Modules to be replaced in the field</a:t>
            </a:r>
          </a:p>
          <a:p>
            <a:pPr lvl="1">
              <a:lnSpc>
                <a:spcPct val="100000"/>
              </a:lnSpc>
              <a:spcBef>
                <a:spcPts val="500"/>
              </a:spcBef>
            </a:pPr>
            <a:r>
              <a:rPr lang="en-US" sz="1600" b="0" dirty="0"/>
              <a:t>Must be changeable in the field with minimal tools</a:t>
            </a:r>
          </a:p>
          <a:p>
            <a:pPr lvl="1">
              <a:lnSpc>
                <a:spcPct val="100000"/>
              </a:lnSpc>
              <a:spcBef>
                <a:spcPts val="500"/>
              </a:spcBef>
            </a:pPr>
            <a:r>
              <a:rPr lang="en-US" sz="1600" b="0" dirty="0"/>
              <a:t>ESD (Electrostatic Discharge) protection – prevent</a:t>
            </a:r>
            <a:br>
              <a:rPr lang="en-US" sz="1600" b="0" dirty="0"/>
            </a:br>
            <a:r>
              <a:rPr lang="en-US" sz="1600" b="0" dirty="0"/>
              <a:t>damage by handling</a:t>
            </a:r>
          </a:p>
          <a:p>
            <a:pPr lvl="1">
              <a:lnSpc>
                <a:spcPct val="100000"/>
              </a:lnSpc>
              <a:spcBef>
                <a:spcPts val="500"/>
              </a:spcBef>
            </a:pPr>
            <a:r>
              <a:rPr lang="en-US" sz="1600" b="0" dirty="0"/>
              <a:t>Be able to change in a relatively short time</a:t>
            </a:r>
          </a:p>
          <a:p>
            <a:pPr lvl="1">
              <a:lnSpc>
                <a:spcPct val="100000"/>
              </a:lnSpc>
              <a:spcBef>
                <a:spcPts val="500"/>
              </a:spcBef>
            </a:pPr>
            <a:r>
              <a:rPr lang="en-US" sz="1600" b="0" dirty="0"/>
              <a:t>Minimize chances of error – e.g. use Slot Keying</a:t>
            </a:r>
          </a:p>
          <a:p>
            <a:pPr lvl="1">
              <a:lnSpc>
                <a:spcPct val="100000"/>
              </a:lnSpc>
              <a:spcBef>
                <a:spcPts val="500"/>
              </a:spcBef>
            </a:pPr>
            <a:r>
              <a:rPr lang="en-US" sz="1600" b="0" dirty="0"/>
              <a:t>With OpenVPX Plug-In Modules front panel connections tend to be counter to the last two requirements above</a:t>
            </a:r>
            <a:endParaRPr lang="en-US" sz="1400" b="0" dirty="0"/>
          </a:p>
          <a:p>
            <a:pPr lvl="1">
              <a:lnSpc>
                <a:spcPct val="100000"/>
              </a:lnSpc>
            </a:pPr>
            <a:endParaRPr lang="en-US" sz="1600" dirty="0"/>
          </a:p>
        </p:txBody>
      </p:sp>
      <p:sp>
        <p:nvSpPr>
          <p:cNvPr id="4" name="Rectangle 3">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2" name="TextBox 11"/>
          <p:cNvSpPr txBox="1"/>
          <p:nvPr/>
        </p:nvSpPr>
        <p:spPr>
          <a:xfrm>
            <a:off x="2771901" y="6550224"/>
            <a:ext cx="5019847" cy="307777"/>
          </a:xfrm>
          <a:prstGeom prst="rect">
            <a:avLst/>
          </a:prstGeom>
          <a:noFill/>
          <a:ln w="12700">
            <a:noFill/>
            <a:prstDash val="solid"/>
          </a:ln>
        </p:spPr>
        <p:txBody>
          <a:bodyPr wrap="square" rtlCol="0" anchor="ctr" anchorCtr="1">
            <a:spAutoFit/>
          </a:bodyPr>
          <a:lstStyle/>
          <a:p>
            <a:r>
              <a:rPr lang="en-US" sz="700" dirty="0">
                <a:solidFill>
                  <a:srgbClr val="7030A0"/>
                </a:solidFill>
              </a:rPr>
              <a:t>Pictures: ©</a:t>
            </a:r>
            <a:r>
              <a:rPr lang="en-US" sz="700" b="1" dirty="0">
                <a:solidFill>
                  <a:srgbClr val="7030A0"/>
                </a:solidFill>
              </a:rPr>
              <a:t> </a:t>
            </a:r>
            <a:r>
              <a:rPr lang="en-US" sz="700" dirty="0">
                <a:solidFill>
                  <a:srgbClr val="7030A0"/>
                </a:solidFill>
              </a:rPr>
              <a:t>2014 Abaco Systems. All rights reserved. Reprinted with permission. Copies may be made solely for training and education about the OpenVPX standard. </a:t>
            </a:r>
            <a:endParaRPr lang="en-US" sz="700" b="1" dirty="0">
              <a:solidFill>
                <a:srgbClr val="7030A0"/>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7394" y="4694847"/>
            <a:ext cx="3507094" cy="160943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5276" y="1774432"/>
            <a:ext cx="3029373" cy="2276793"/>
          </a:xfrm>
          <a:prstGeom prst="rect">
            <a:avLst/>
          </a:prstGeom>
        </p:spPr>
      </p:pic>
      <p:sp>
        <p:nvSpPr>
          <p:cNvPr id="16" name="TextBox 15"/>
          <p:cNvSpPr txBox="1"/>
          <p:nvPr/>
        </p:nvSpPr>
        <p:spPr>
          <a:xfrm>
            <a:off x="8238394" y="970800"/>
            <a:ext cx="3046419" cy="830997"/>
          </a:xfrm>
          <a:prstGeom prst="rect">
            <a:avLst/>
          </a:prstGeom>
          <a:noFill/>
        </p:spPr>
        <p:txBody>
          <a:bodyPr wrap="square" rtlCol="0">
            <a:spAutoFit/>
          </a:bodyPr>
          <a:lstStyle/>
          <a:p>
            <a:r>
              <a:rPr lang="en-US" sz="1600" b="1" dirty="0">
                <a:solidFill>
                  <a:srgbClr val="0070C0"/>
                </a:solidFill>
              </a:rPr>
              <a:t>6U field replaceable Plug-In Modules within a Conduction Cooled chassis</a:t>
            </a:r>
          </a:p>
        </p:txBody>
      </p:sp>
      <p:cxnSp>
        <p:nvCxnSpPr>
          <p:cNvPr id="17" name="Straight Connector 16"/>
          <p:cNvCxnSpPr/>
          <p:nvPr/>
        </p:nvCxnSpPr>
        <p:spPr>
          <a:xfrm>
            <a:off x="9649988" y="1725597"/>
            <a:ext cx="36206" cy="353635"/>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238394" y="4044216"/>
            <a:ext cx="2929701" cy="584775"/>
          </a:xfrm>
          <a:prstGeom prst="rect">
            <a:avLst/>
          </a:prstGeom>
          <a:noFill/>
        </p:spPr>
        <p:txBody>
          <a:bodyPr wrap="square" rtlCol="0">
            <a:spAutoFit/>
          </a:bodyPr>
          <a:lstStyle/>
          <a:p>
            <a:r>
              <a:rPr lang="en-US" sz="1600" b="1" dirty="0">
                <a:solidFill>
                  <a:srgbClr val="0070C0"/>
                </a:solidFill>
              </a:rPr>
              <a:t>6U Conduction Cooled field replaceable Plug-In Module</a:t>
            </a:r>
          </a:p>
        </p:txBody>
      </p:sp>
      <p:cxnSp>
        <p:nvCxnSpPr>
          <p:cNvPr id="20" name="Straight Connector 19"/>
          <p:cNvCxnSpPr/>
          <p:nvPr/>
        </p:nvCxnSpPr>
        <p:spPr>
          <a:xfrm flipH="1">
            <a:off x="9898005" y="4618647"/>
            <a:ext cx="16789" cy="228600"/>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2876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8" y="100584"/>
            <a:ext cx="10299557" cy="813816"/>
          </a:xfrm>
          <a:noFill/>
          <a:ln w="9525">
            <a:noFill/>
            <a:miter lim="800000"/>
            <a:headEnd/>
            <a:tailEnd/>
          </a:ln>
          <a:effectLst/>
        </p:spPr>
        <p:txBody>
          <a:bodyPr vert="horz" wrap="square" lIns="92064" tIns="46033" rIns="92064" bIns="46033" numCol="1" anchor="ctr" anchorCtr="0" compatLnSpc="1">
            <a:prstTxWarp prst="textNoShape">
              <a:avLst/>
            </a:prstTxWarp>
          </a:bodyPr>
          <a:lstStyle/>
          <a:p>
            <a:pPr marL="2974975" indent="-2974975" algn="l">
              <a:lnSpc>
                <a:spcPct val="100000"/>
              </a:lnSpc>
            </a:pPr>
            <a:r>
              <a:rPr lang="en-US" sz="2400" dirty="0">
                <a:solidFill>
                  <a:srgbClr val="002060"/>
                </a:solidFill>
              </a:rPr>
              <a:t>Subsection Outline: Protocols</a:t>
            </a:r>
          </a:p>
        </p:txBody>
      </p:sp>
      <p:sp>
        <p:nvSpPr>
          <p:cNvPr id="3" name="Content Placeholder 2"/>
          <p:cNvSpPr>
            <a:spLocks noGrp="1"/>
          </p:cNvSpPr>
          <p:nvPr>
            <p:ph idx="1"/>
          </p:nvPr>
        </p:nvSpPr>
        <p:spPr>
          <a:xfrm>
            <a:off x="633819" y="1143000"/>
            <a:ext cx="10921187" cy="4974336"/>
          </a:xfrm>
        </p:spPr>
        <p:txBody>
          <a:bodyPr/>
          <a:lstStyle/>
          <a:p>
            <a:pPr>
              <a:lnSpc>
                <a:spcPct val="100000"/>
              </a:lnSpc>
              <a:spcBef>
                <a:spcPts val="1100"/>
              </a:spcBef>
            </a:pPr>
            <a:r>
              <a:rPr lang="en-US" sz="1800" dirty="0">
                <a:solidFill>
                  <a:schemeClr val="tx1">
                    <a:alpha val="50000"/>
                  </a:schemeClr>
                </a:solidFill>
              </a:rPr>
              <a:t>Introduction</a:t>
            </a:r>
          </a:p>
          <a:p>
            <a:pPr>
              <a:lnSpc>
                <a:spcPct val="100000"/>
              </a:lnSpc>
              <a:spcBef>
                <a:spcPts val="1100"/>
              </a:spcBef>
            </a:pPr>
            <a:r>
              <a:rPr lang="en-US" sz="1800" dirty="0"/>
              <a:t>Protocols</a:t>
            </a:r>
          </a:p>
          <a:p>
            <a:pPr lvl="1">
              <a:lnSpc>
                <a:spcPct val="100000"/>
              </a:lnSpc>
            </a:pPr>
            <a:r>
              <a:rPr lang="en-US" sz="1600" dirty="0">
                <a:hlinkClick r:id="rId2" action="ppaction://hlinksldjump"/>
              </a:rPr>
              <a:t>Baud Rate</a:t>
            </a:r>
            <a:endParaRPr lang="en-US" sz="1600" dirty="0"/>
          </a:p>
          <a:p>
            <a:pPr lvl="1">
              <a:lnSpc>
                <a:spcPct val="100000"/>
              </a:lnSpc>
            </a:pPr>
            <a:r>
              <a:rPr lang="en-US" sz="1600" dirty="0"/>
              <a:t>Baud rates and data rates for </a:t>
            </a:r>
            <a:r>
              <a:rPr lang="en-US" sz="1600" dirty="0">
                <a:hlinkClick r:id="rId3" action="ppaction://hlinksldjump"/>
              </a:rPr>
              <a:t>Ethernet</a:t>
            </a:r>
            <a:r>
              <a:rPr lang="en-US" sz="1600" dirty="0"/>
              <a:t>, </a:t>
            </a:r>
            <a:r>
              <a:rPr lang="en-US" sz="1600" dirty="0">
                <a:hlinkClick r:id="rId4" action="ppaction://hlinksldjump"/>
              </a:rPr>
              <a:t>PCIe</a:t>
            </a:r>
            <a:r>
              <a:rPr lang="en-US" sz="1600" dirty="0"/>
              <a:t> and </a:t>
            </a:r>
            <a:r>
              <a:rPr lang="en-US" sz="1600" dirty="0">
                <a:hlinkClick r:id="rId5" action="ppaction://hlinksldjump"/>
              </a:rPr>
              <a:t>digital video</a:t>
            </a:r>
            <a:endParaRPr lang="en-US" sz="1600" dirty="0"/>
          </a:p>
          <a:p>
            <a:pPr lvl="1">
              <a:lnSpc>
                <a:spcPct val="100000"/>
              </a:lnSpc>
            </a:pPr>
            <a:r>
              <a:rPr lang="en-US" sz="1600" dirty="0">
                <a:hlinkClick r:id="rId6" action="ppaction://hlinksldjump"/>
              </a:rPr>
              <a:t>Effect that can reduce signaling margin</a:t>
            </a:r>
            <a:endParaRPr lang="en-US" sz="1600" dirty="0"/>
          </a:p>
          <a:p>
            <a:pPr lvl="1">
              <a:lnSpc>
                <a:spcPct val="100000"/>
              </a:lnSpc>
            </a:pPr>
            <a:r>
              <a:rPr lang="en-US" sz="1600" dirty="0">
                <a:hlinkClick r:id="rId7" action="ppaction://hlinksldjump"/>
              </a:rPr>
              <a:t>Single-Ended Utility Pane and GP I/O electrical characteristics</a:t>
            </a:r>
            <a:endParaRPr lang="en-US" sz="1600" dirty="0"/>
          </a:p>
          <a:p>
            <a:pPr lvl="1">
              <a:lnSpc>
                <a:spcPct val="100000"/>
              </a:lnSpc>
            </a:pPr>
            <a:r>
              <a:rPr lang="en-US" sz="1600" dirty="0">
                <a:hlinkClick r:id="rId8" action="ppaction://hlinksldjump"/>
              </a:rPr>
              <a:t>Differential General Purpose I/O electrical characteristics </a:t>
            </a:r>
            <a:endParaRPr lang="en-US" sz="1600" dirty="0"/>
          </a:p>
          <a:p>
            <a:pPr>
              <a:lnSpc>
                <a:spcPct val="100000"/>
              </a:lnSpc>
              <a:spcBef>
                <a:spcPts val="1100"/>
              </a:spcBef>
            </a:pPr>
            <a:r>
              <a:rPr lang="en-US" sz="1800" dirty="0">
                <a:solidFill>
                  <a:schemeClr val="tx1">
                    <a:alpha val="50000"/>
                  </a:schemeClr>
                </a:solidFill>
              </a:rPr>
              <a:t>Cooling, form factors, and copper connectors</a:t>
            </a:r>
          </a:p>
          <a:p>
            <a:pPr>
              <a:lnSpc>
                <a:spcPct val="100000"/>
              </a:lnSpc>
              <a:spcBef>
                <a:spcPts val="1100"/>
              </a:spcBef>
            </a:pPr>
            <a:r>
              <a:rPr lang="en-US" sz="1800" dirty="0">
                <a:solidFill>
                  <a:schemeClr val="tx1">
                    <a:alpha val="50000"/>
                  </a:schemeClr>
                </a:solidFill>
              </a:rPr>
              <a:t>Blind mate optical and coax connectors</a:t>
            </a:r>
          </a:p>
          <a:p>
            <a:pPr>
              <a:lnSpc>
                <a:spcPct val="100000"/>
              </a:lnSpc>
              <a:spcBef>
                <a:spcPts val="1100"/>
              </a:spcBef>
            </a:pPr>
            <a:r>
              <a:rPr lang="en-US" sz="1800" dirty="0">
                <a:solidFill>
                  <a:schemeClr val="tx1">
                    <a:alpha val="50000"/>
                  </a:schemeClr>
                </a:solidFill>
              </a:rPr>
              <a:t>Utility Plane including radial clocks and VITA 62 power supply Plug-In Modules</a:t>
            </a:r>
          </a:p>
          <a:p>
            <a:pPr>
              <a:lnSpc>
                <a:spcPct val="100000"/>
              </a:lnSpc>
              <a:spcBef>
                <a:spcPts val="1100"/>
              </a:spcBef>
            </a:pPr>
            <a:r>
              <a:rPr lang="en-US" sz="1800" dirty="0">
                <a:solidFill>
                  <a:schemeClr val="tx1">
                    <a:alpha val="50000"/>
                  </a:schemeClr>
                </a:solidFill>
              </a:rPr>
              <a:t>Slot, Backplane, and Module Profiles (Including AMPS)</a:t>
            </a:r>
          </a:p>
          <a:p>
            <a:pPr lvl="2">
              <a:lnSpc>
                <a:spcPct val="100000"/>
              </a:lnSpc>
              <a:spcBef>
                <a:spcPts val="100"/>
              </a:spcBef>
            </a:pPr>
            <a:r>
              <a:rPr lang="en-US" sz="1200" b="0" dirty="0">
                <a:solidFill>
                  <a:schemeClr val="tx1">
                    <a:alpha val="50000"/>
                  </a:schemeClr>
                </a:solidFill>
                <a:hlinkClick r:id="rId9" action="ppaction://hlinksldjump">
                  <a:extLst>
                    <a:ext uri="{A12FA001-AC4F-418D-AE19-62706E023703}">
                      <ahyp:hlinkClr xmlns:ahyp="http://schemas.microsoft.com/office/drawing/2018/hyperlinkcolor" val="tx"/>
                    </a:ext>
                  </a:extLst>
                </a:hlinkClick>
              </a:rPr>
              <a:t>List of [VITA 65.0] protocol sections</a:t>
            </a:r>
            <a:endParaRPr lang="en-US" sz="1200" b="0" dirty="0">
              <a:solidFill>
                <a:schemeClr val="tx1">
                  <a:alpha val="50000"/>
                </a:schemeClr>
              </a:solidFill>
            </a:endParaRPr>
          </a:p>
          <a:p>
            <a:pPr>
              <a:lnSpc>
                <a:spcPct val="100000"/>
              </a:lnSpc>
              <a:spcBef>
                <a:spcPts val="1100"/>
              </a:spcBef>
            </a:pPr>
            <a:r>
              <a:rPr lang="en-US" sz="1800" dirty="0">
                <a:solidFill>
                  <a:schemeClr val="tx1">
                    <a:alpha val="50000"/>
                  </a:schemeClr>
                </a:solidFill>
              </a:rPr>
              <a:t>Slot Profile and Backplane Profile examples</a:t>
            </a:r>
          </a:p>
          <a:p>
            <a:pPr>
              <a:lnSpc>
                <a:spcPct val="100000"/>
              </a:lnSpc>
              <a:spcBef>
                <a:spcPts val="1100"/>
              </a:spcBef>
            </a:pPr>
            <a:r>
              <a:rPr lang="en-US" sz="1800" dirty="0">
                <a:solidFill>
                  <a:schemeClr val="tx1">
                    <a:alpha val="50000"/>
                  </a:schemeClr>
                </a:solidFill>
              </a:rPr>
              <a:t>Summary and References</a:t>
            </a:r>
          </a:p>
        </p:txBody>
      </p:sp>
      <p:sp>
        <p:nvSpPr>
          <p:cNvPr id="4" name="TextBox 3"/>
          <p:cNvSpPr txBox="1"/>
          <p:nvPr/>
        </p:nvSpPr>
        <p:spPr>
          <a:xfrm>
            <a:off x="1821068" y="6642556"/>
            <a:ext cx="7110148" cy="215444"/>
          </a:xfrm>
          <a:prstGeom prst="rect">
            <a:avLst/>
          </a:prstGeom>
          <a:noFill/>
        </p:spPr>
        <p:txBody>
          <a:bodyPr wrap="square" rtlCol="0">
            <a:spAutoFit/>
          </a:bodyPr>
          <a:lstStyle/>
          <a:p>
            <a:pPr>
              <a:defRPr/>
            </a:pPr>
            <a:r>
              <a:rPr lang="en-US" sz="800" b="1" dirty="0"/>
              <a:t>Slideshows: </a:t>
            </a:r>
            <a:r>
              <a:rPr lang="en-US" sz="800" b="1" dirty="0">
                <a:hlinkClick r:id="" action="ppaction://customshow?id=10&amp;return=true"/>
              </a:rPr>
              <a:t>Protocols_Moderate </a:t>
            </a:r>
            <a:endParaRPr lang="en-US" sz="800" b="1" dirty="0"/>
          </a:p>
        </p:txBody>
      </p:sp>
      <p:sp>
        <p:nvSpPr>
          <p:cNvPr id="5" name="Rectangle 4">
            <a:hlinkClick r:id="rId2"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985003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8" y="100584"/>
            <a:ext cx="10566822" cy="813816"/>
          </a:xfrm>
          <a:solidFill>
            <a:schemeClr val="bg1"/>
          </a:solidFill>
        </p:spPr>
        <p:txBody>
          <a:bodyPr/>
          <a:lstStyle/>
          <a:p>
            <a:pPr>
              <a:lnSpc>
                <a:spcPct val="100000"/>
              </a:lnSpc>
            </a:pPr>
            <a:r>
              <a:rPr lang="en-US" dirty="0"/>
              <a:t>OpenVPX and Associated Standards</a:t>
            </a:r>
          </a:p>
        </p:txBody>
      </p:sp>
      <p:sp>
        <p:nvSpPr>
          <p:cNvPr id="5" name="Rectangle 4">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5" name="Content Placeholder 55"/>
          <p:cNvSpPr txBox="1">
            <a:spLocks/>
          </p:cNvSpPr>
          <p:nvPr/>
        </p:nvSpPr>
        <p:spPr>
          <a:xfrm>
            <a:off x="1522412" y="5581650"/>
            <a:ext cx="9102005" cy="666750"/>
          </a:xfrm>
          <a:prstGeom prst="rect">
            <a:avLst/>
          </a:prstGeom>
          <a:solidFill>
            <a:schemeClr val="accent5"/>
          </a:solidFill>
          <a:ln w="12700">
            <a:solidFill>
              <a:schemeClr val="tx1"/>
            </a:solidFill>
          </a:ln>
        </p:spPr>
        <p:txBody>
          <a:bodyPr anchor="ctr" anchorCtr="0"/>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a:lnSpc>
                <a:spcPct val="100000"/>
              </a:lnSpc>
              <a:spcBef>
                <a:spcPts val="600"/>
              </a:spcBef>
            </a:pPr>
            <a:r>
              <a:rPr lang="en-US" sz="1800" kern="0" dirty="0"/>
              <a:t>These standards define interfaces between Plug-In Modules and chassis for products intended to be deployed in harsh environments</a:t>
            </a:r>
          </a:p>
        </p:txBody>
      </p:sp>
      <p:grpSp>
        <p:nvGrpSpPr>
          <p:cNvPr id="21" name="Group 20"/>
          <p:cNvGrpSpPr/>
          <p:nvPr/>
        </p:nvGrpSpPr>
        <p:grpSpPr>
          <a:xfrm>
            <a:off x="1564407" y="1012912"/>
            <a:ext cx="9060010" cy="4494617"/>
            <a:chOff x="1064323" y="1012912"/>
            <a:chExt cx="9060010" cy="4494617"/>
          </a:xfrm>
        </p:grpSpPr>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1823" y="1012913"/>
              <a:ext cx="4842510" cy="4389120"/>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38493" y="1938743"/>
              <a:ext cx="4443984" cy="2592324"/>
            </a:xfrm>
            <a:prstGeom prst="rect">
              <a:avLst/>
            </a:prstGeom>
          </p:spPr>
        </p:pic>
        <p:sp>
          <p:nvSpPr>
            <p:cNvPr id="30" name="TextBox 29"/>
            <p:cNvSpPr txBox="1">
              <a:spLocks noChangeArrowheads="1"/>
            </p:cNvSpPr>
            <p:nvPr/>
          </p:nvSpPr>
          <p:spPr bwMode="auto">
            <a:xfrm>
              <a:off x="3724573" y="5092031"/>
              <a:ext cx="1271016" cy="415498"/>
            </a:xfrm>
            <a:prstGeom prst="rect">
              <a:avLst/>
            </a:prstGeom>
            <a:no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defTabSz="457200" eaLnBrk="1" hangingPunct="1"/>
              <a:r>
                <a:rPr lang="en-US" sz="1050" i="1" dirty="0">
                  <a:latin typeface="Arial"/>
                  <a:cs typeface="Arial"/>
                </a:rPr>
                <a:t>Pictures courtesy of Elma </a:t>
              </a:r>
            </a:p>
          </p:txBody>
        </p:sp>
        <p:sp>
          <p:nvSpPr>
            <p:cNvPr id="34" name="TextBox 33"/>
            <p:cNvSpPr txBox="1"/>
            <p:nvPr/>
          </p:nvSpPr>
          <p:spPr>
            <a:xfrm>
              <a:off x="3836936" y="3810000"/>
              <a:ext cx="1143000" cy="523220"/>
            </a:xfrm>
            <a:prstGeom prst="rect">
              <a:avLst/>
            </a:prstGeom>
            <a:solidFill>
              <a:schemeClr val="bg1"/>
            </a:solidFill>
          </p:spPr>
          <p:txBody>
            <a:bodyPr wrap="square" rtlCol="0">
              <a:spAutoFit/>
            </a:bodyPr>
            <a:lstStyle/>
            <a:p>
              <a:pPr algn="ctr"/>
              <a:r>
                <a:rPr lang="en-US" sz="1400" b="1" dirty="0"/>
                <a:t>Chassis front panel</a:t>
              </a:r>
            </a:p>
          </p:txBody>
        </p:sp>
        <p:cxnSp>
          <p:nvCxnSpPr>
            <p:cNvPr id="36" name="Straight Connector 35"/>
            <p:cNvCxnSpPr/>
            <p:nvPr/>
          </p:nvCxnSpPr>
          <p:spPr>
            <a:xfrm flipV="1">
              <a:off x="4875212" y="3581400"/>
              <a:ext cx="914479" cy="381000"/>
            </a:xfrm>
            <a:prstGeom prst="line">
              <a:avLst/>
            </a:prstGeom>
            <a:ln w="38100" cap="rnd" cmpd="sng">
              <a:solidFill>
                <a:srgbClr val="FBE97B"/>
              </a:solidFill>
              <a:tailEnd type="stealth" w="sm" len="med"/>
            </a:ln>
            <a:effectLst>
              <a:outerShdw blurRad="12700" dist="1905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2970212" y="3581400"/>
              <a:ext cx="1021450" cy="381000"/>
            </a:xfrm>
            <a:prstGeom prst="line">
              <a:avLst/>
            </a:prstGeom>
            <a:ln w="38100" cap="rnd" cmpd="sng">
              <a:solidFill>
                <a:srgbClr val="FBE97B"/>
              </a:solidFill>
              <a:tailEnd type="stealth" w="sm" len="med"/>
            </a:ln>
            <a:effectLst>
              <a:outerShdw blurRad="12700" dist="1905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772928" y="2057827"/>
              <a:ext cx="1271016" cy="523220"/>
            </a:xfrm>
            <a:prstGeom prst="rect">
              <a:avLst/>
            </a:prstGeom>
            <a:solidFill>
              <a:schemeClr val="bg1"/>
            </a:solidFill>
          </p:spPr>
          <p:txBody>
            <a:bodyPr wrap="square" rtlCol="0">
              <a:spAutoFit/>
            </a:bodyPr>
            <a:lstStyle/>
            <a:p>
              <a:pPr algn="ctr"/>
              <a:r>
                <a:rPr lang="en-US" sz="1400" b="1" dirty="0"/>
                <a:t>Channels for cooling air</a:t>
              </a:r>
            </a:p>
          </p:txBody>
        </p:sp>
        <p:cxnSp>
          <p:nvCxnSpPr>
            <p:cNvPr id="39" name="Straight Connector 38"/>
            <p:cNvCxnSpPr/>
            <p:nvPr/>
          </p:nvCxnSpPr>
          <p:spPr>
            <a:xfrm flipH="1" flipV="1">
              <a:off x="3271624" y="1904701"/>
              <a:ext cx="565313" cy="232937"/>
            </a:xfrm>
            <a:prstGeom prst="line">
              <a:avLst/>
            </a:prstGeom>
            <a:ln w="38100" cap="rnd" cmpd="sng">
              <a:solidFill>
                <a:srgbClr val="FBE97B"/>
              </a:solidFill>
              <a:tailEnd type="stealth" w="sm" len="med"/>
            </a:ln>
            <a:effectLst>
              <a:outerShdw blurRad="12700" dist="1905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992839" y="1012912"/>
              <a:ext cx="2825496" cy="738664"/>
            </a:xfrm>
            <a:prstGeom prst="rect">
              <a:avLst/>
            </a:prstGeom>
            <a:solidFill>
              <a:schemeClr val="bg1"/>
            </a:solidFill>
          </p:spPr>
          <p:txBody>
            <a:bodyPr wrap="square" rtlCol="0">
              <a:spAutoFit/>
            </a:bodyPr>
            <a:lstStyle/>
            <a:p>
              <a:pPr algn="ctr"/>
              <a:r>
                <a:rPr lang="en-US" sz="1400" b="1" dirty="0"/>
                <a:t>Mechanical/cooling interface between Plug-In and Chassis interface specified by VITA 48</a:t>
              </a:r>
            </a:p>
          </p:txBody>
        </p:sp>
        <p:sp>
          <p:nvSpPr>
            <p:cNvPr id="43" name="TextBox 42"/>
            <p:cNvSpPr txBox="1"/>
            <p:nvPr/>
          </p:nvSpPr>
          <p:spPr>
            <a:xfrm>
              <a:off x="5661140" y="4830421"/>
              <a:ext cx="4270248" cy="523220"/>
            </a:xfrm>
            <a:prstGeom prst="rect">
              <a:avLst/>
            </a:prstGeom>
            <a:solidFill>
              <a:schemeClr val="bg1"/>
            </a:solidFill>
          </p:spPr>
          <p:txBody>
            <a:bodyPr wrap="square" rtlCol="0">
              <a:spAutoFit/>
            </a:bodyPr>
            <a:lstStyle/>
            <a:p>
              <a:pPr algn="ctr"/>
              <a:r>
                <a:rPr lang="en-US" sz="1400" b="1" dirty="0"/>
                <a:t>Electrical interface between Plug-In Module and backplane specified by OpenVPX (VITA 65)</a:t>
              </a:r>
            </a:p>
          </p:txBody>
        </p:sp>
        <p:sp>
          <p:nvSpPr>
            <p:cNvPr id="46" name="TextBox 45"/>
            <p:cNvSpPr txBox="1"/>
            <p:nvPr/>
          </p:nvSpPr>
          <p:spPr>
            <a:xfrm>
              <a:off x="5424596" y="4267200"/>
              <a:ext cx="2221992" cy="523220"/>
            </a:xfrm>
            <a:prstGeom prst="rect">
              <a:avLst/>
            </a:prstGeom>
            <a:solidFill>
              <a:schemeClr val="bg1"/>
            </a:solidFill>
          </p:spPr>
          <p:txBody>
            <a:bodyPr wrap="square" rtlCol="0">
              <a:spAutoFit/>
            </a:bodyPr>
            <a:lstStyle/>
            <a:p>
              <a:pPr algn="ctr"/>
              <a:r>
                <a:rPr lang="en-US" sz="1400" b="1" dirty="0"/>
                <a:t>3U x 160 mm (3.9 x 6.3”) Plug-In Module</a:t>
              </a:r>
            </a:p>
          </p:txBody>
        </p:sp>
        <p:sp>
          <p:nvSpPr>
            <p:cNvPr id="47" name="TextBox 46"/>
            <p:cNvSpPr txBox="1"/>
            <p:nvPr/>
          </p:nvSpPr>
          <p:spPr>
            <a:xfrm>
              <a:off x="3814076" y="1040426"/>
              <a:ext cx="1210817" cy="738664"/>
            </a:xfrm>
            <a:prstGeom prst="rect">
              <a:avLst/>
            </a:prstGeom>
            <a:solidFill>
              <a:schemeClr val="bg1">
                <a:alpha val="80000"/>
              </a:schemeClr>
            </a:solidFill>
          </p:spPr>
          <p:txBody>
            <a:bodyPr wrap="square" rtlCol="0">
              <a:spAutoFit/>
            </a:bodyPr>
            <a:lstStyle/>
            <a:p>
              <a:pPr algn="ctr"/>
              <a:r>
                <a:rPr lang="en-US" sz="1400" b="1" dirty="0"/>
                <a:t>Conduction cooled chassis</a:t>
              </a:r>
            </a:p>
          </p:txBody>
        </p:sp>
        <p:cxnSp>
          <p:nvCxnSpPr>
            <p:cNvPr id="49" name="Straight Connector 48"/>
            <p:cNvCxnSpPr/>
            <p:nvPr/>
          </p:nvCxnSpPr>
          <p:spPr>
            <a:xfrm flipH="1">
              <a:off x="3271624" y="1409758"/>
              <a:ext cx="765388" cy="38047"/>
            </a:xfrm>
            <a:prstGeom prst="line">
              <a:avLst/>
            </a:prstGeom>
            <a:ln w="38100" cap="rnd" cmpd="sng">
              <a:solidFill>
                <a:srgbClr val="FBE97B"/>
              </a:solidFill>
              <a:tailEnd type="stealth" w="sm" len="med"/>
            </a:ln>
            <a:effectLst>
              <a:outerShdw blurRad="12700" dist="1905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748264" y="1409758"/>
              <a:ext cx="1131953" cy="341818"/>
            </a:xfrm>
            <a:prstGeom prst="line">
              <a:avLst/>
            </a:prstGeom>
            <a:ln w="38100" cap="rnd" cmpd="sng">
              <a:solidFill>
                <a:srgbClr val="FBE97B"/>
              </a:solidFill>
              <a:tailEnd type="stealth" w="sm" len="med"/>
            </a:ln>
            <a:effectLst>
              <a:outerShdw blurRad="12700" dist="1905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42" idx="2"/>
            </p:cNvCxnSpPr>
            <p:nvPr/>
          </p:nvCxnSpPr>
          <p:spPr>
            <a:xfrm>
              <a:off x="7405587" y="1751576"/>
              <a:ext cx="390677" cy="306251"/>
            </a:xfrm>
            <a:prstGeom prst="line">
              <a:avLst/>
            </a:prstGeom>
            <a:ln w="38100" cap="rnd" cmpd="sng">
              <a:solidFill>
                <a:srgbClr val="FBE97B"/>
              </a:solidFill>
              <a:tailEnd type="stealth" w="sm" len="med"/>
            </a:ln>
            <a:effectLst>
              <a:outerShdw blurRad="12700" dist="1905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8151812" y="3505200"/>
              <a:ext cx="990600" cy="1325221"/>
            </a:xfrm>
            <a:prstGeom prst="line">
              <a:avLst/>
            </a:prstGeom>
            <a:ln w="38100" cap="rnd" cmpd="sng">
              <a:solidFill>
                <a:srgbClr val="FBE97B"/>
              </a:solidFill>
              <a:tailEnd type="stealth" w="sm" len="med"/>
            </a:ln>
            <a:effectLst>
              <a:outerShdw blurRad="12700" dist="1905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46" idx="0"/>
            </p:cNvCxnSpPr>
            <p:nvPr/>
          </p:nvCxnSpPr>
          <p:spPr>
            <a:xfrm flipV="1">
              <a:off x="6535592" y="3771900"/>
              <a:ext cx="1110996" cy="495300"/>
            </a:xfrm>
            <a:prstGeom prst="line">
              <a:avLst/>
            </a:prstGeom>
            <a:ln w="38100" cap="rnd" cmpd="sng">
              <a:solidFill>
                <a:srgbClr val="FBE97B"/>
              </a:solidFill>
              <a:tailEnd type="stealth" w="sm" len="med"/>
            </a:ln>
            <a:effectLst>
              <a:outerShdw blurRad="12700" dist="1905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9651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Baud Rate</a:t>
            </a:r>
          </a:p>
        </p:txBody>
      </p:sp>
      <p:sp>
        <p:nvSpPr>
          <p:cNvPr id="3" name="Content Placeholder 2"/>
          <p:cNvSpPr>
            <a:spLocks noGrp="1"/>
          </p:cNvSpPr>
          <p:nvPr>
            <p:ph idx="1"/>
          </p:nvPr>
        </p:nvSpPr>
        <p:spPr>
          <a:xfrm>
            <a:off x="633819" y="1066800"/>
            <a:ext cx="8660993" cy="5257800"/>
          </a:xfrm>
        </p:spPr>
        <p:txBody>
          <a:bodyPr/>
          <a:lstStyle/>
          <a:p>
            <a:pPr marL="237744" lvl="1" indent="-237744">
              <a:lnSpc>
                <a:spcPct val="100000"/>
              </a:lnSpc>
              <a:spcBef>
                <a:spcPts val="1200"/>
              </a:spcBef>
              <a:buFont typeface="Arial"/>
              <a:buChar char="•"/>
            </a:pPr>
            <a:r>
              <a:rPr lang="en-US" dirty="0"/>
              <a:t>Baud rate definition – the number of symbols (data signaling events) per second sent across a single transmission path</a:t>
            </a:r>
          </a:p>
          <a:p>
            <a:pPr lvl="1">
              <a:lnSpc>
                <a:spcPct val="100000"/>
              </a:lnSpc>
              <a:spcBef>
                <a:spcPts val="300"/>
              </a:spcBef>
            </a:pPr>
            <a:r>
              <a:rPr lang="en-US" sz="1500" dirty="0">
                <a:solidFill>
                  <a:srgbClr val="000000"/>
                </a:solidFill>
              </a:rPr>
              <a:t>Depending on the encoding method used, a data signaling event may contain less than 1 bit, exactly 1 bit, or more than 1 bit</a:t>
            </a:r>
          </a:p>
          <a:p>
            <a:pPr>
              <a:lnSpc>
                <a:spcPct val="100000"/>
              </a:lnSpc>
              <a:spcBef>
                <a:spcPts val="1500"/>
              </a:spcBef>
            </a:pPr>
            <a:r>
              <a:rPr lang="en-US" sz="1800" dirty="0"/>
              <a:t>PCI Express 2.0 over a single lane has a bit rate of 4.0 Gbits/sec</a:t>
            </a:r>
          </a:p>
          <a:p>
            <a:pPr lvl="1">
              <a:lnSpc>
                <a:spcPct val="100000"/>
              </a:lnSpc>
              <a:spcBef>
                <a:spcPts val="300"/>
              </a:spcBef>
            </a:pPr>
            <a:r>
              <a:rPr lang="en-US" sz="1500" dirty="0"/>
              <a:t>Data transmitted using 8B/10B encoding – encodes 8 bits of data into a 10 symbols</a:t>
            </a:r>
          </a:p>
          <a:p>
            <a:pPr lvl="1">
              <a:lnSpc>
                <a:spcPct val="100000"/>
              </a:lnSpc>
              <a:spcBef>
                <a:spcPts val="300"/>
              </a:spcBef>
            </a:pPr>
            <a:r>
              <a:rPr lang="en-US" sz="1500" dirty="0"/>
              <a:t>A way to look at the encoding is that each transmitted symbol represents 0.8 of a bit</a:t>
            </a:r>
          </a:p>
          <a:p>
            <a:pPr lvl="1">
              <a:lnSpc>
                <a:spcPct val="100000"/>
              </a:lnSpc>
              <a:spcBef>
                <a:spcPts val="300"/>
              </a:spcBef>
            </a:pPr>
            <a:r>
              <a:rPr lang="en-US" sz="1500" dirty="0"/>
              <a:t>Thus the baud rate to achieve a 4.0 Gbit/second data rate is the bit rate divided by the symbols per bit which is 4 Gbits/sec / 0.8 = 5 Gbaud</a:t>
            </a:r>
          </a:p>
          <a:p>
            <a:pPr lvl="2">
              <a:lnSpc>
                <a:spcPct val="100000"/>
              </a:lnSpc>
              <a:spcBef>
                <a:spcPts val="100"/>
              </a:spcBef>
            </a:pPr>
            <a:r>
              <a:rPr lang="en-US" sz="1400" b="0" dirty="0"/>
              <a:t>PCIe standard refers to this as  5 GT/s (GigaTransfers/sec)</a:t>
            </a:r>
          </a:p>
          <a:p>
            <a:pPr>
              <a:lnSpc>
                <a:spcPct val="100000"/>
              </a:lnSpc>
              <a:spcBef>
                <a:spcPts val="1500"/>
              </a:spcBef>
            </a:pPr>
            <a:r>
              <a:rPr lang="en-US" sz="1800" dirty="0"/>
              <a:t>1000BASE-T</a:t>
            </a:r>
          </a:p>
          <a:p>
            <a:pPr lvl="1">
              <a:lnSpc>
                <a:spcPct val="100000"/>
              </a:lnSpc>
              <a:spcBef>
                <a:spcPts val="300"/>
              </a:spcBef>
            </a:pPr>
            <a:r>
              <a:rPr lang="en-US" sz="1500" dirty="0"/>
              <a:t>Bit rate – 1 Gbit/sec in one direction using 4 paths (pairs)</a:t>
            </a:r>
          </a:p>
          <a:p>
            <a:pPr lvl="1">
              <a:lnSpc>
                <a:spcPct val="100000"/>
              </a:lnSpc>
              <a:spcBef>
                <a:spcPts val="300"/>
              </a:spcBef>
            </a:pPr>
            <a:r>
              <a:rPr lang="en-US" sz="1500" dirty="0"/>
              <a:t>Baud Rate Determination</a:t>
            </a:r>
          </a:p>
          <a:p>
            <a:pPr lvl="2">
              <a:lnSpc>
                <a:spcPct val="100000"/>
              </a:lnSpc>
              <a:spcBef>
                <a:spcPts val="100"/>
              </a:spcBef>
            </a:pPr>
            <a:r>
              <a:rPr lang="en-US" sz="1400" b="0" dirty="0"/>
              <a:t>4 transmission paths</a:t>
            </a:r>
          </a:p>
          <a:p>
            <a:pPr lvl="2">
              <a:lnSpc>
                <a:spcPct val="100000"/>
              </a:lnSpc>
              <a:spcBef>
                <a:spcPts val="100"/>
              </a:spcBef>
            </a:pPr>
            <a:r>
              <a:rPr lang="en-US" sz="1400" b="0" dirty="0"/>
              <a:t>PAM 5 encoding (Pulse Amplitude Modulation with 5 levels – +2, +1, 0, -1, -2 )</a:t>
            </a:r>
          </a:p>
          <a:p>
            <a:pPr lvl="3">
              <a:lnSpc>
                <a:spcPct val="100000"/>
              </a:lnSpc>
              <a:spcBef>
                <a:spcPts val="0"/>
              </a:spcBef>
            </a:pPr>
            <a:r>
              <a:rPr lang="en-US" sz="1200" b="0" dirty="0"/>
              <a:t>4 levels are used for encoding two bits of data per symbol (00, 01, 10, 11)</a:t>
            </a:r>
          </a:p>
          <a:p>
            <a:pPr lvl="3">
              <a:lnSpc>
                <a:spcPct val="100000"/>
              </a:lnSpc>
              <a:spcBef>
                <a:spcPts val="0"/>
              </a:spcBef>
            </a:pPr>
            <a:r>
              <a:rPr lang="en-US" sz="1200" b="0" dirty="0"/>
              <a:t>5</a:t>
            </a:r>
            <a:r>
              <a:rPr lang="en-US" sz="1200" b="0" baseline="30000" dirty="0"/>
              <a:t>th</a:t>
            </a:r>
            <a:r>
              <a:rPr lang="en-US" sz="1200" b="0" dirty="0"/>
              <a:t> level is used to support forward error correction</a:t>
            </a:r>
          </a:p>
          <a:p>
            <a:pPr lvl="2">
              <a:lnSpc>
                <a:spcPct val="100000"/>
              </a:lnSpc>
              <a:spcBef>
                <a:spcPts val="100"/>
              </a:spcBef>
            </a:pPr>
            <a:r>
              <a:rPr lang="en-US" sz="1400" b="0" dirty="0"/>
              <a:t>Baud rate = bit rate / number of paths / bits per symbol</a:t>
            </a:r>
          </a:p>
          <a:p>
            <a:pPr lvl="2">
              <a:lnSpc>
                <a:spcPct val="100000"/>
              </a:lnSpc>
              <a:spcBef>
                <a:spcPts val="100"/>
              </a:spcBef>
            </a:pPr>
            <a:r>
              <a:rPr lang="en-US" sz="1400" b="0" dirty="0"/>
              <a:t>Baud rate = (1 Gbit/sec) / 4 / 2 = 125 Mbaud</a:t>
            </a:r>
          </a:p>
        </p:txBody>
      </p:sp>
      <p:sp>
        <p:nvSpPr>
          <p:cNvPr id="4" name="Rectangle 3">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3748903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Relating Frequency in Hertz to Baud Rate</a:t>
            </a:r>
          </a:p>
        </p:txBody>
      </p:sp>
      <p:sp>
        <p:nvSpPr>
          <p:cNvPr id="3" name="Content Placeholder 2"/>
          <p:cNvSpPr>
            <a:spLocks noGrp="1"/>
          </p:cNvSpPr>
          <p:nvPr>
            <p:ph idx="1"/>
          </p:nvPr>
        </p:nvSpPr>
        <p:spPr>
          <a:xfrm>
            <a:off x="633819" y="1219200"/>
            <a:ext cx="8584793" cy="4898136"/>
          </a:xfrm>
        </p:spPr>
        <p:txBody>
          <a:bodyPr/>
          <a:lstStyle/>
          <a:p>
            <a:pPr>
              <a:lnSpc>
                <a:spcPct val="100000"/>
              </a:lnSpc>
            </a:pPr>
            <a:r>
              <a:rPr lang="en-US" sz="1800" dirty="0"/>
              <a:t>Hertz definition – measure of frequency of a periodic signal in cycles/sec</a:t>
            </a:r>
          </a:p>
          <a:p>
            <a:pPr>
              <a:lnSpc>
                <a:spcPct val="100000"/>
              </a:lnSpc>
              <a:spcBef>
                <a:spcPts val="2600"/>
              </a:spcBef>
            </a:pPr>
            <a:r>
              <a:rPr lang="en-US" sz="1800" dirty="0"/>
              <a:t>Relation of frequency to baud rate</a:t>
            </a:r>
          </a:p>
          <a:p>
            <a:pPr lvl="1">
              <a:lnSpc>
                <a:spcPct val="100000"/>
              </a:lnSpc>
            </a:pPr>
            <a:r>
              <a:rPr lang="en-US" sz="1500" dirty="0"/>
              <a:t>An example of a truly periodic digital signal is a signal with alternating 1’s and 0’s where one complete cycle or 1 hertz would consists of a 1 and a 0.</a:t>
            </a:r>
          </a:p>
          <a:p>
            <a:pPr lvl="2">
              <a:lnSpc>
                <a:spcPct val="100000"/>
              </a:lnSpc>
              <a:spcBef>
                <a:spcPts val="300"/>
              </a:spcBef>
            </a:pPr>
            <a:r>
              <a:rPr lang="en-US" sz="1400" b="0" dirty="0"/>
              <a:t>Since baud rate is a measure of symbols/sec we can see that 1 Hz is equal to a baud rate of 2.</a:t>
            </a:r>
          </a:p>
          <a:p>
            <a:pPr lvl="2">
              <a:lnSpc>
                <a:spcPct val="100000"/>
              </a:lnSpc>
              <a:spcBef>
                <a:spcPts val="300"/>
              </a:spcBef>
            </a:pPr>
            <a:r>
              <a:rPr lang="en-US" sz="1400" b="0" dirty="0"/>
              <a:t>People frequently talk in terms of Hz when referring to a digital signal, they could be referring to the clock rate of the symbols or the actual signal. </a:t>
            </a:r>
          </a:p>
          <a:p>
            <a:pPr lvl="2">
              <a:lnSpc>
                <a:spcPct val="100000"/>
              </a:lnSpc>
              <a:spcBef>
                <a:spcPts val="300"/>
              </a:spcBef>
            </a:pPr>
            <a:r>
              <a:rPr lang="en-US" sz="1400" b="0" dirty="0">
                <a:solidFill>
                  <a:srgbClr val="C00000"/>
                </a:solidFill>
              </a:rPr>
              <a:t>This confusion can lead to a factor of 2 error</a:t>
            </a:r>
            <a:r>
              <a:rPr lang="en-US" sz="1400" b="0" dirty="0"/>
              <a:t>. It is best to talk in terms of baud when referring to the rate of symbols.</a:t>
            </a:r>
          </a:p>
          <a:p>
            <a:pPr>
              <a:lnSpc>
                <a:spcPct val="100000"/>
              </a:lnSpc>
              <a:spcBef>
                <a:spcPts val="2600"/>
              </a:spcBef>
            </a:pPr>
            <a:r>
              <a:rPr lang="en-US" sz="1800" dirty="0"/>
              <a:t>Digital Signal Frequency and Bandwidth</a:t>
            </a:r>
          </a:p>
          <a:p>
            <a:pPr lvl="1">
              <a:lnSpc>
                <a:spcPct val="100000"/>
              </a:lnSpc>
            </a:pPr>
            <a:r>
              <a:rPr lang="en-US" sz="1500" dirty="0"/>
              <a:t>While the primary frequency of a digital signal will be ½ its baud rate, harmonics of the primary frequency will also be present.</a:t>
            </a:r>
          </a:p>
          <a:p>
            <a:pPr lvl="2">
              <a:lnSpc>
                <a:spcPct val="100000"/>
              </a:lnSpc>
              <a:spcBef>
                <a:spcPts val="300"/>
              </a:spcBef>
            </a:pPr>
            <a:r>
              <a:rPr lang="en-US" sz="1400" b="0" dirty="0"/>
              <a:t>The strength of these harmonics will depend on the sharpness of the edges of the digital signal.</a:t>
            </a:r>
          </a:p>
          <a:p>
            <a:pPr lvl="2">
              <a:lnSpc>
                <a:spcPct val="100000"/>
              </a:lnSpc>
              <a:spcBef>
                <a:spcPts val="300"/>
              </a:spcBef>
            </a:pPr>
            <a:r>
              <a:rPr lang="en-US" sz="1400" b="0" dirty="0"/>
              <a:t>Therefore, while looking at signal loss versus frequency across a digital transmission path may be a good start at determining channel capability requirements other factors may need to be considered also.</a:t>
            </a:r>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52011" y="1339304"/>
            <a:ext cx="1119543" cy="411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52012" y="2244664"/>
            <a:ext cx="1119543" cy="382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hlinkClick r:id="rId5"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1297400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Ethernet Baud Rates and Data Rates – BASE-T</a:t>
            </a:r>
          </a:p>
        </p:txBody>
      </p:sp>
      <p:sp>
        <p:nvSpPr>
          <p:cNvPr id="5" name="Rectangle 4">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2" name="Object 1">
            <a:extLst>
              <a:ext uri="{FF2B5EF4-FFF2-40B4-BE49-F238E27FC236}">
                <a16:creationId xmlns:a16="http://schemas.microsoft.com/office/drawing/2014/main" id="{8053CB41-100E-4AEF-9DB7-E08BEDD05292}"/>
              </a:ext>
            </a:extLst>
          </p:cNvPr>
          <p:cNvGraphicFramePr>
            <a:graphicFrameLocks noChangeAspect="1"/>
          </p:cNvGraphicFramePr>
          <p:nvPr>
            <p:extLst>
              <p:ext uri="{D42A27DB-BD31-4B8C-83A1-F6EECF244321}">
                <p14:modId xmlns:p14="http://schemas.microsoft.com/office/powerpoint/2010/main" val="3110933606"/>
              </p:ext>
            </p:extLst>
          </p:nvPr>
        </p:nvGraphicFramePr>
        <p:xfrm>
          <a:off x="1865312" y="1828800"/>
          <a:ext cx="10020827" cy="4453701"/>
        </p:xfrm>
        <a:graphic>
          <a:graphicData uri="http://schemas.openxmlformats.org/presentationml/2006/ole">
            <mc:AlternateContent xmlns:mc="http://schemas.openxmlformats.org/markup-compatibility/2006">
              <mc:Choice xmlns:v="urn:schemas-microsoft-com:vml" Requires="v">
                <p:oleObj spid="_x0000_s289745" name="Worksheet" r:id="rId5" imgW="10630006" imgH="4724384" progId="Excel.Sheet.12">
                  <p:embed/>
                </p:oleObj>
              </mc:Choice>
              <mc:Fallback>
                <p:oleObj name="Worksheet" r:id="rId5" imgW="10630006" imgH="4724384" progId="Excel.Sheet.12">
                  <p:embed/>
                  <p:pic>
                    <p:nvPicPr>
                      <p:cNvPr id="0" name=""/>
                      <p:cNvPicPr/>
                      <p:nvPr/>
                    </p:nvPicPr>
                    <p:blipFill>
                      <a:blip r:embed="rId6"/>
                      <a:stretch>
                        <a:fillRect/>
                      </a:stretch>
                    </p:blipFill>
                    <p:spPr>
                      <a:xfrm>
                        <a:off x="1865312" y="1828800"/>
                        <a:ext cx="10020827" cy="4453701"/>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35A796EF-FE1C-4CA6-85A9-8617D537A18F}"/>
              </a:ext>
            </a:extLst>
          </p:cNvPr>
          <p:cNvSpPr>
            <a:spLocks noGrp="1"/>
          </p:cNvSpPr>
          <p:nvPr>
            <p:ph idx="1"/>
          </p:nvPr>
        </p:nvSpPr>
        <p:spPr>
          <a:xfrm>
            <a:off x="633819" y="1066800"/>
            <a:ext cx="10921187" cy="2057400"/>
          </a:xfrm>
        </p:spPr>
        <p:txBody>
          <a:bodyPr/>
          <a:lstStyle/>
          <a:p>
            <a:pPr>
              <a:lnSpc>
                <a:spcPct val="100000"/>
              </a:lnSpc>
            </a:pPr>
            <a:r>
              <a:rPr lang="en-US" sz="1400" dirty="0"/>
              <a:t>Ethernet is standardized by [</a:t>
            </a:r>
            <a:r>
              <a:rPr lang="en-US" sz="1400" dirty="0">
                <a:hlinkClick r:id="rId7" action="ppaction://hlinksldjump"/>
              </a:rPr>
              <a:t>IEEE 802.3</a:t>
            </a:r>
            <a:r>
              <a:rPr lang="en-US" sz="1400" dirty="0"/>
              <a:t>] </a:t>
            </a:r>
          </a:p>
          <a:p>
            <a:pPr>
              <a:lnSpc>
                <a:spcPct val="100000"/>
              </a:lnSpc>
              <a:spcBef>
                <a:spcPts val="1000"/>
              </a:spcBef>
            </a:pPr>
            <a:r>
              <a:rPr lang="en-US" sz="1400" dirty="0"/>
              <a:t>BASE-T Ethernets are intended for twisted pair cables (see this slide, others see next slide)</a:t>
            </a:r>
          </a:p>
          <a:p>
            <a:pPr lvl="1">
              <a:lnSpc>
                <a:spcPct val="100000"/>
              </a:lnSpc>
              <a:spcBef>
                <a:spcPts val="200"/>
              </a:spcBef>
            </a:pPr>
            <a:r>
              <a:rPr lang="en-US" sz="1400" b="0" dirty="0"/>
              <a:t>In an OpenVPX environment these are generally used to go outside a chassis</a:t>
            </a:r>
          </a:p>
        </p:txBody>
      </p:sp>
    </p:spTree>
    <p:extLst>
      <p:ext uri="{BB962C8B-B14F-4D97-AF65-F5344CB8AC3E}">
        <p14:creationId xmlns:p14="http://schemas.microsoft.com/office/powerpoint/2010/main" val="1834111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BB71328-D53A-40FD-8C9D-F6FB62F5D1F7}"/>
              </a:ext>
            </a:extLst>
          </p:cNvPr>
          <p:cNvSpPr/>
          <p:nvPr/>
        </p:nvSpPr>
        <p:spPr bwMode="auto">
          <a:xfrm>
            <a:off x="11352213" y="6248400"/>
            <a:ext cx="836612" cy="1524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9" name="Rectangle 8">
            <a:extLst>
              <a:ext uri="{FF2B5EF4-FFF2-40B4-BE49-F238E27FC236}">
                <a16:creationId xmlns:a16="http://schemas.microsoft.com/office/drawing/2014/main" id="{8ED34391-8C2D-4A50-934E-E4F7B34A7C69}"/>
              </a:ext>
            </a:extLst>
          </p:cNvPr>
          <p:cNvSpPr/>
          <p:nvPr/>
        </p:nvSpPr>
        <p:spPr bwMode="auto">
          <a:xfrm>
            <a:off x="0" y="6248400"/>
            <a:ext cx="836612"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4" name="Title 3"/>
          <p:cNvSpPr>
            <a:spLocks noGrp="1"/>
          </p:cNvSpPr>
          <p:nvPr>
            <p:ph type="title"/>
          </p:nvPr>
        </p:nvSpPr>
        <p:spPr/>
        <p:txBody>
          <a:bodyPr/>
          <a:lstStyle/>
          <a:p>
            <a:r>
              <a:rPr lang="en-US" dirty="0"/>
              <a:t>Ethernet Baud Rates and Data Rates – Non BASE-T</a:t>
            </a:r>
          </a:p>
        </p:txBody>
      </p:sp>
      <p:graphicFrame>
        <p:nvGraphicFramePr>
          <p:cNvPr id="2" name="Object 1">
            <a:extLst>
              <a:ext uri="{FF2B5EF4-FFF2-40B4-BE49-F238E27FC236}">
                <a16:creationId xmlns:a16="http://schemas.microsoft.com/office/drawing/2014/main" id="{C6459AA4-7180-4857-9F7A-B9C462A6EE7C}"/>
              </a:ext>
            </a:extLst>
          </p:cNvPr>
          <p:cNvGraphicFramePr>
            <a:graphicFrameLocks noChangeAspect="1"/>
          </p:cNvGraphicFramePr>
          <p:nvPr>
            <p:extLst>
              <p:ext uri="{D42A27DB-BD31-4B8C-83A1-F6EECF244321}">
                <p14:modId xmlns:p14="http://schemas.microsoft.com/office/powerpoint/2010/main" val="329032227"/>
              </p:ext>
            </p:extLst>
          </p:nvPr>
        </p:nvGraphicFramePr>
        <p:xfrm>
          <a:off x="641633" y="1414462"/>
          <a:ext cx="11318090" cy="5342954"/>
        </p:xfrm>
        <a:graphic>
          <a:graphicData uri="http://schemas.openxmlformats.org/presentationml/2006/ole">
            <mc:AlternateContent xmlns:mc="http://schemas.openxmlformats.org/markup-compatibility/2006">
              <mc:Choice xmlns:v="urn:schemas-microsoft-com:vml" Requires="v">
                <p:oleObj spid="_x0000_s391470" name="Worksheet" r:id="rId4" imgW="12679538" imgH="5981731" progId="Excel.Sheet.12">
                  <p:embed/>
                </p:oleObj>
              </mc:Choice>
              <mc:Fallback>
                <p:oleObj name="Worksheet" r:id="rId4" imgW="12679538" imgH="5981731" progId="Excel.Sheet.12">
                  <p:embed/>
                  <p:pic>
                    <p:nvPicPr>
                      <p:cNvPr id="0" name=""/>
                      <p:cNvPicPr/>
                      <p:nvPr/>
                    </p:nvPicPr>
                    <p:blipFill>
                      <a:blip r:embed="rId5"/>
                      <a:stretch>
                        <a:fillRect/>
                      </a:stretch>
                    </p:blipFill>
                    <p:spPr>
                      <a:xfrm>
                        <a:off x="641633" y="1414462"/>
                        <a:ext cx="11318090" cy="5342954"/>
                      </a:xfrm>
                      <a:prstGeom prst="rect">
                        <a:avLst/>
                      </a:prstGeom>
                      <a:solidFill>
                        <a:schemeClr val="bg1"/>
                      </a:solidFill>
                    </p:spPr>
                  </p:pic>
                </p:oleObj>
              </mc:Fallback>
            </mc:AlternateContent>
          </a:graphicData>
        </a:graphic>
      </p:graphicFrame>
      <p:sp>
        <p:nvSpPr>
          <p:cNvPr id="7" name="Content Placeholder 6">
            <a:extLst>
              <a:ext uri="{FF2B5EF4-FFF2-40B4-BE49-F238E27FC236}">
                <a16:creationId xmlns:a16="http://schemas.microsoft.com/office/drawing/2014/main" id="{88BD38F0-03E5-4250-895F-2FD64D81BB2A}"/>
              </a:ext>
            </a:extLst>
          </p:cNvPr>
          <p:cNvSpPr>
            <a:spLocks noGrp="1"/>
          </p:cNvSpPr>
          <p:nvPr>
            <p:ph idx="1"/>
          </p:nvPr>
        </p:nvSpPr>
        <p:spPr>
          <a:xfrm>
            <a:off x="227012" y="1066800"/>
            <a:ext cx="7696200" cy="1219200"/>
          </a:xfrm>
        </p:spPr>
        <p:txBody>
          <a:bodyPr/>
          <a:lstStyle/>
          <a:p>
            <a:pPr marL="237744" marR="0" lvl="0" indent="-237744" algn="l" defTabSz="914400" rtl="0" eaLnBrk="1" fontAlgn="base" latinLnBrk="0" hangingPunct="1">
              <a:lnSpc>
                <a:spcPct val="100000"/>
              </a:lnSpc>
              <a:spcBef>
                <a:spcPts val="900"/>
              </a:spcBef>
              <a:spcAft>
                <a:spcPct val="0"/>
              </a:spcAft>
              <a:buClrTx/>
              <a:buSzPct val="100000"/>
              <a:buFont typeface="Arial"/>
              <a:buChar char="•"/>
              <a:tabLst/>
              <a:defRPr/>
            </a:pPr>
            <a:r>
              <a:rPr kumimoji="0" lang="en-US" sz="1400" b="1" i="0" u="none" strike="noStrike" kern="0" cap="none" spc="0" normalizeH="0" baseline="0" noProof="0" dirty="0">
                <a:ln>
                  <a:noFill/>
                </a:ln>
                <a:solidFill>
                  <a:srgbClr val="000000"/>
                </a:solidFill>
                <a:effectLst/>
                <a:uLnTx/>
                <a:uFillTx/>
                <a:latin typeface="Arial"/>
                <a:ea typeface="+mn-ea"/>
                <a:cs typeface="+mn-cs"/>
              </a:rPr>
              <a:t>BASE-KX &amp; BASE-KR are for going over copper pairs in backplane</a:t>
            </a:r>
          </a:p>
          <a:p>
            <a:pPr marL="237744" marR="0" lvl="0" indent="-237744" algn="l" defTabSz="914400" rtl="0" eaLnBrk="1" fontAlgn="base" latinLnBrk="0" hangingPunct="1">
              <a:lnSpc>
                <a:spcPct val="100000"/>
              </a:lnSpc>
              <a:spcBef>
                <a:spcPts val="900"/>
              </a:spcBef>
              <a:spcAft>
                <a:spcPct val="0"/>
              </a:spcAft>
              <a:buClrTx/>
              <a:buSzPct val="100000"/>
              <a:buFont typeface="Arial"/>
              <a:buChar char="•"/>
              <a:tabLst/>
              <a:defRPr/>
            </a:pPr>
            <a:r>
              <a:rPr kumimoji="0" lang="en-US" sz="1400" b="1" i="0" u="none" strike="noStrike" kern="0" cap="none" spc="0" normalizeH="0" baseline="0" noProof="0" dirty="0">
                <a:ln>
                  <a:noFill/>
                </a:ln>
                <a:solidFill>
                  <a:srgbClr val="000000"/>
                </a:solidFill>
                <a:effectLst/>
                <a:uLnTx/>
                <a:uFillTx/>
                <a:latin typeface="Arial"/>
                <a:ea typeface="+mn-ea"/>
                <a:cs typeface="+mn-cs"/>
              </a:rPr>
              <a:t>BASE-SR is for multi-mode optical fiber and BASE-FR is for single-mode optical fiber</a:t>
            </a:r>
          </a:p>
          <a:p>
            <a:pPr marL="237744" marR="0" lvl="0" indent="-237744" algn="l" defTabSz="914400" rtl="0" eaLnBrk="1" fontAlgn="base" latinLnBrk="0" hangingPunct="1">
              <a:lnSpc>
                <a:spcPct val="100000"/>
              </a:lnSpc>
              <a:spcBef>
                <a:spcPts val="900"/>
              </a:spcBef>
              <a:spcAft>
                <a:spcPct val="0"/>
              </a:spcAft>
              <a:buClrTx/>
              <a:buSzPct val="100000"/>
              <a:buFont typeface="Arial"/>
              <a:buChar char="•"/>
              <a:tabLst/>
              <a:defRPr/>
            </a:pPr>
            <a:r>
              <a:rPr kumimoji="0" lang="en-US" sz="1400" b="1" i="0" u="none" strike="noStrike" kern="0" cap="none" spc="0" normalizeH="0" baseline="0" noProof="0" dirty="0">
                <a:ln>
                  <a:noFill/>
                </a:ln>
                <a:solidFill>
                  <a:srgbClr val="000000"/>
                </a:solidFill>
                <a:effectLst/>
                <a:uLnTx/>
                <a:uFillTx/>
                <a:latin typeface="Arial"/>
                <a:ea typeface="+mn-ea"/>
                <a:cs typeface="+mn-cs"/>
              </a:rPr>
              <a:t>BASE-LR &amp; BASE-ER are for single-mode fiber with multiple</a:t>
            </a:r>
            <a:br>
              <a:rPr kumimoji="0" lang="en-US" sz="1400" b="1" i="0" u="none" strike="noStrike" kern="0" cap="none" spc="0" normalizeH="0" baseline="0" noProof="0" dirty="0">
                <a:ln>
                  <a:noFill/>
                </a:ln>
                <a:solidFill>
                  <a:srgbClr val="000000"/>
                </a:solidFill>
                <a:effectLst/>
                <a:uLnTx/>
                <a:uFillTx/>
                <a:latin typeface="Arial"/>
                <a:ea typeface="+mn-ea"/>
                <a:cs typeface="+mn-cs"/>
              </a:rPr>
            </a:br>
            <a:r>
              <a:rPr kumimoji="0" lang="en-US" sz="1400" b="1" i="0" u="none" strike="noStrike" kern="0" cap="none" spc="0" normalizeH="0" baseline="0" noProof="0" dirty="0">
                <a:ln>
                  <a:noFill/>
                </a:ln>
                <a:solidFill>
                  <a:srgbClr val="000000"/>
                </a:solidFill>
                <a:effectLst/>
                <a:uLnTx/>
                <a:uFillTx/>
                <a:latin typeface="Arial"/>
                <a:ea typeface="+mn-ea"/>
                <a:cs typeface="+mn-cs"/>
              </a:rPr>
              <a:t>channels/fiber using WDM (Wave Division Multiplexing)</a:t>
            </a:r>
          </a:p>
        </p:txBody>
      </p:sp>
      <p:sp>
        <p:nvSpPr>
          <p:cNvPr id="5" name="Rectangle 4">
            <a:hlinkClick r:id="rId6" action="ppaction://hlinksldjump"/>
          </p:cNvPr>
          <p:cNvSpPr/>
          <p:nvPr/>
        </p:nvSpPr>
        <p:spPr bwMode="auto">
          <a:xfrm>
            <a:off x="11782531" y="6400800"/>
            <a:ext cx="406294"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22335624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43B5E-FAF8-4E4B-AE10-92FF5875920D}"/>
              </a:ext>
            </a:extLst>
          </p:cNvPr>
          <p:cNvSpPr>
            <a:spLocks noGrp="1"/>
          </p:cNvSpPr>
          <p:nvPr>
            <p:ph type="title"/>
          </p:nvPr>
        </p:nvSpPr>
        <p:spPr/>
        <p:txBody>
          <a:bodyPr/>
          <a:lstStyle/>
          <a:p>
            <a:r>
              <a:rPr lang="en-US" dirty="0"/>
              <a:t>PCIe Baud Rates and Data Rates</a:t>
            </a:r>
          </a:p>
        </p:txBody>
      </p:sp>
      <p:sp>
        <p:nvSpPr>
          <p:cNvPr id="5" name="Content Placeholder 4">
            <a:extLst>
              <a:ext uri="{FF2B5EF4-FFF2-40B4-BE49-F238E27FC236}">
                <a16:creationId xmlns:a16="http://schemas.microsoft.com/office/drawing/2014/main" id="{C235CD86-5768-4848-9DF0-EA0A82025C68}"/>
              </a:ext>
            </a:extLst>
          </p:cNvPr>
          <p:cNvSpPr>
            <a:spLocks noGrp="1"/>
          </p:cNvSpPr>
          <p:nvPr>
            <p:ph idx="1"/>
          </p:nvPr>
        </p:nvSpPr>
        <p:spPr>
          <a:xfrm>
            <a:off x="8990011" y="1289304"/>
            <a:ext cx="2792519" cy="4828032"/>
          </a:xfrm>
        </p:spPr>
        <p:txBody>
          <a:bodyPr/>
          <a:lstStyle/>
          <a:p>
            <a:pPr>
              <a:lnSpc>
                <a:spcPct val="100000"/>
              </a:lnSpc>
            </a:pPr>
            <a:r>
              <a:rPr lang="en-US" sz="1400" dirty="0"/>
              <a:t>PCIe is standardized by [</a:t>
            </a:r>
            <a:r>
              <a:rPr lang="en-US" sz="1400" dirty="0">
                <a:hlinkClick r:id="rId3" action="ppaction://hlinksldjump"/>
              </a:rPr>
              <a:t>PCIe Base</a:t>
            </a:r>
            <a:r>
              <a:rPr lang="en-US" sz="1400" dirty="0"/>
              <a:t>]</a:t>
            </a:r>
          </a:p>
        </p:txBody>
      </p:sp>
      <p:sp>
        <p:nvSpPr>
          <p:cNvPr id="4" name="Rectangle 3">
            <a:hlinkClick r:id="rId4" action="ppaction://hlinksldjump"/>
            <a:extLst>
              <a:ext uri="{FF2B5EF4-FFF2-40B4-BE49-F238E27FC236}">
                <a16:creationId xmlns:a16="http://schemas.microsoft.com/office/drawing/2014/main" id="{05A7EF82-A13E-49E9-8CDB-80D2B0D78123}"/>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3" name="Object 2">
            <a:extLst>
              <a:ext uri="{FF2B5EF4-FFF2-40B4-BE49-F238E27FC236}">
                <a16:creationId xmlns:a16="http://schemas.microsoft.com/office/drawing/2014/main" id="{FA0DCD08-CD1C-47B7-8D15-ED086D6F4D2E}"/>
              </a:ext>
            </a:extLst>
          </p:cNvPr>
          <p:cNvGraphicFramePr>
            <a:graphicFrameLocks noChangeAspect="1"/>
          </p:cNvGraphicFramePr>
          <p:nvPr>
            <p:extLst>
              <p:ext uri="{D42A27DB-BD31-4B8C-83A1-F6EECF244321}">
                <p14:modId xmlns:p14="http://schemas.microsoft.com/office/powerpoint/2010/main" val="1995771174"/>
              </p:ext>
            </p:extLst>
          </p:nvPr>
        </p:nvGraphicFramePr>
        <p:xfrm>
          <a:off x="379412" y="1015010"/>
          <a:ext cx="8303454" cy="5233390"/>
        </p:xfrm>
        <a:graphic>
          <a:graphicData uri="http://schemas.openxmlformats.org/presentationml/2006/ole">
            <mc:AlternateContent xmlns:mc="http://schemas.openxmlformats.org/markup-compatibility/2006">
              <mc:Choice xmlns:v="urn:schemas-microsoft-com:vml" Requires="v">
                <p:oleObj spid="_x0000_s316184" name="Worksheet" r:id="rId5" imgW="9768769" imgH="6156929" progId="Excel.Sheet.12">
                  <p:embed/>
                </p:oleObj>
              </mc:Choice>
              <mc:Fallback>
                <p:oleObj name="Worksheet" r:id="rId5" imgW="9768769" imgH="6156929" progId="Excel.Sheet.12">
                  <p:embed/>
                  <p:pic>
                    <p:nvPicPr>
                      <p:cNvPr id="0" name=""/>
                      <p:cNvPicPr/>
                      <p:nvPr/>
                    </p:nvPicPr>
                    <p:blipFill>
                      <a:blip r:embed="rId6"/>
                      <a:stretch>
                        <a:fillRect/>
                      </a:stretch>
                    </p:blipFill>
                    <p:spPr>
                      <a:xfrm>
                        <a:off x="379412" y="1015010"/>
                        <a:ext cx="8303454" cy="5233390"/>
                      </a:xfrm>
                      <a:prstGeom prst="rect">
                        <a:avLst/>
                      </a:prstGeom>
                    </p:spPr>
                  </p:pic>
                </p:oleObj>
              </mc:Fallback>
            </mc:AlternateContent>
          </a:graphicData>
        </a:graphic>
      </p:graphicFrame>
    </p:spTree>
    <p:extLst>
      <p:ext uri="{BB962C8B-B14F-4D97-AF65-F5344CB8AC3E}">
        <p14:creationId xmlns:p14="http://schemas.microsoft.com/office/powerpoint/2010/main" val="965604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43B5E-FAF8-4E4B-AE10-92FF5875920D}"/>
              </a:ext>
            </a:extLst>
          </p:cNvPr>
          <p:cNvSpPr>
            <a:spLocks noGrp="1"/>
          </p:cNvSpPr>
          <p:nvPr>
            <p:ph type="title"/>
          </p:nvPr>
        </p:nvSpPr>
        <p:spPr/>
        <p:txBody>
          <a:bodyPr/>
          <a:lstStyle/>
          <a:p>
            <a:r>
              <a:rPr lang="en-US" dirty="0"/>
              <a:t>Digital Video Baud Rates and Data Rates</a:t>
            </a:r>
          </a:p>
        </p:txBody>
      </p:sp>
      <p:sp>
        <p:nvSpPr>
          <p:cNvPr id="3" name="Content Placeholder 2">
            <a:extLst>
              <a:ext uri="{FF2B5EF4-FFF2-40B4-BE49-F238E27FC236}">
                <a16:creationId xmlns:a16="http://schemas.microsoft.com/office/drawing/2014/main" id="{A979E8C8-B215-462F-8244-C5663D0DEC60}"/>
              </a:ext>
            </a:extLst>
          </p:cNvPr>
          <p:cNvSpPr>
            <a:spLocks noGrp="1"/>
          </p:cNvSpPr>
          <p:nvPr>
            <p:ph idx="1"/>
          </p:nvPr>
        </p:nvSpPr>
        <p:spPr>
          <a:xfrm>
            <a:off x="7466012" y="1289304"/>
            <a:ext cx="4267200" cy="4828032"/>
          </a:xfrm>
        </p:spPr>
        <p:txBody>
          <a:bodyPr/>
          <a:lstStyle/>
          <a:p>
            <a:pPr>
              <a:lnSpc>
                <a:spcPct val="100000"/>
              </a:lnSpc>
            </a:pPr>
            <a:r>
              <a:rPr lang="en-US" sz="1400" dirty="0"/>
              <a:t>CoaXPress is standardized by [</a:t>
            </a:r>
            <a:r>
              <a:rPr lang="en-US" sz="1400" dirty="0">
                <a:hlinkClick r:id="rId3" action="ppaction://hlinksldjump"/>
              </a:rPr>
              <a:t>CoaXPress</a:t>
            </a:r>
            <a:r>
              <a:rPr lang="en-US" sz="1400" dirty="0"/>
              <a:t>] </a:t>
            </a:r>
          </a:p>
          <a:p>
            <a:pPr>
              <a:lnSpc>
                <a:spcPct val="100000"/>
              </a:lnSpc>
              <a:spcBef>
                <a:spcPts val="1800"/>
              </a:spcBef>
            </a:pPr>
            <a:r>
              <a:rPr lang="en-US" sz="1400" dirty="0"/>
              <a:t>ADVB (Avionics Digital Video Bus) is standardized by [ARINC 818]</a:t>
            </a:r>
          </a:p>
          <a:p>
            <a:pPr lvl="1">
              <a:lnSpc>
                <a:spcPct val="100000"/>
              </a:lnSpc>
            </a:pPr>
            <a:r>
              <a:rPr lang="en-US" sz="1400" b="0" dirty="0"/>
              <a:t>[</a:t>
            </a:r>
            <a:r>
              <a:rPr lang="en-US" sz="1400" b="0" dirty="0">
                <a:hlinkClick r:id="rId3" action="ppaction://hlinksldjump"/>
              </a:rPr>
              <a:t>ARINC 818</a:t>
            </a:r>
            <a:r>
              <a:rPr lang="en-US" sz="1400" b="0" dirty="0"/>
              <a:t>] (ADVB) does not specify the use of FEC but if required by an application, FEC should be specified by the ADVB ICD (Interface Control Document).</a:t>
            </a:r>
          </a:p>
          <a:p>
            <a:pPr lvl="1">
              <a:lnSpc>
                <a:spcPct val="100000"/>
              </a:lnSpc>
            </a:pPr>
            <a:r>
              <a:rPr lang="en-US" sz="1400" b="0" dirty="0"/>
              <a:t>See [</a:t>
            </a:r>
            <a:r>
              <a:rPr lang="en-US" sz="1400" b="0" dirty="0">
                <a:hlinkClick r:id="rId3" action="ppaction://hlinksldjump"/>
              </a:rPr>
              <a:t>ARINC 818</a:t>
            </a:r>
            <a:r>
              <a:rPr lang="en-US" sz="1400" b="0" dirty="0"/>
              <a:t>] Appendix F-3 for more information.</a:t>
            </a:r>
          </a:p>
        </p:txBody>
      </p:sp>
      <p:sp>
        <p:nvSpPr>
          <p:cNvPr id="4" name="Rectangle 3">
            <a:hlinkClick r:id="rId4" action="ppaction://hlinksldjump"/>
            <a:extLst>
              <a:ext uri="{FF2B5EF4-FFF2-40B4-BE49-F238E27FC236}">
                <a16:creationId xmlns:a16="http://schemas.microsoft.com/office/drawing/2014/main" id="{05A7EF82-A13E-49E9-8CDB-80D2B0D78123}"/>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6" name="Object 5">
            <a:extLst>
              <a:ext uri="{FF2B5EF4-FFF2-40B4-BE49-F238E27FC236}">
                <a16:creationId xmlns:a16="http://schemas.microsoft.com/office/drawing/2014/main" id="{337D3020-F094-4EB9-A771-28733A9EAE5A}"/>
              </a:ext>
            </a:extLst>
          </p:cNvPr>
          <p:cNvGraphicFramePr>
            <a:graphicFrameLocks noChangeAspect="1"/>
          </p:cNvGraphicFramePr>
          <p:nvPr>
            <p:extLst>
              <p:ext uri="{D42A27DB-BD31-4B8C-83A1-F6EECF244321}">
                <p14:modId xmlns:p14="http://schemas.microsoft.com/office/powerpoint/2010/main" val="2690372688"/>
              </p:ext>
            </p:extLst>
          </p:nvPr>
        </p:nvGraphicFramePr>
        <p:xfrm>
          <a:off x="379412" y="990600"/>
          <a:ext cx="6826511" cy="5338966"/>
        </p:xfrm>
        <a:graphic>
          <a:graphicData uri="http://schemas.openxmlformats.org/presentationml/2006/ole">
            <mc:AlternateContent xmlns:mc="http://schemas.openxmlformats.org/markup-compatibility/2006">
              <mc:Choice xmlns:v="urn:schemas-microsoft-com:vml" Requires="v">
                <p:oleObj spid="_x0000_s394525" name="Worksheet" r:id="rId5" imgW="8427791" imgH="6591316" progId="Excel.Sheet.12">
                  <p:embed/>
                </p:oleObj>
              </mc:Choice>
              <mc:Fallback>
                <p:oleObj name="Worksheet" r:id="rId5" imgW="8427791" imgH="6591316" progId="Excel.Sheet.12">
                  <p:embed/>
                  <p:pic>
                    <p:nvPicPr>
                      <p:cNvPr id="0" name=""/>
                      <p:cNvPicPr/>
                      <p:nvPr/>
                    </p:nvPicPr>
                    <p:blipFill>
                      <a:blip r:embed="rId6"/>
                      <a:stretch>
                        <a:fillRect/>
                      </a:stretch>
                    </p:blipFill>
                    <p:spPr>
                      <a:xfrm>
                        <a:off x="379412" y="990600"/>
                        <a:ext cx="6826511" cy="5338966"/>
                      </a:xfrm>
                      <a:prstGeom prst="rect">
                        <a:avLst/>
                      </a:prstGeom>
                    </p:spPr>
                  </p:pic>
                </p:oleObj>
              </mc:Fallback>
            </mc:AlternateContent>
          </a:graphicData>
        </a:graphic>
      </p:graphicFrame>
    </p:spTree>
    <p:extLst>
      <p:ext uri="{BB962C8B-B14F-4D97-AF65-F5344CB8AC3E}">
        <p14:creationId xmlns:p14="http://schemas.microsoft.com/office/powerpoint/2010/main" val="35747148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CB349-10E4-4ECC-A223-3514009D168A}"/>
              </a:ext>
            </a:extLst>
          </p:cNvPr>
          <p:cNvSpPr>
            <a:spLocks noGrp="1"/>
          </p:cNvSpPr>
          <p:nvPr>
            <p:ph type="title"/>
          </p:nvPr>
        </p:nvSpPr>
        <p:spPr/>
        <p:txBody>
          <a:bodyPr/>
          <a:lstStyle/>
          <a:p>
            <a:r>
              <a:rPr lang="en-US" sz="2400" dirty="0">
                <a:solidFill>
                  <a:srgbClr val="000000"/>
                </a:solidFill>
              </a:rPr>
              <a:t>Effect That Can Reduce Signaling Margin</a:t>
            </a:r>
            <a:endParaRPr lang="en-US" sz="2400" dirty="0"/>
          </a:p>
        </p:txBody>
      </p:sp>
      <p:sp>
        <p:nvSpPr>
          <p:cNvPr id="3" name="Content Placeholder 2">
            <a:extLst>
              <a:ext uri="{FF2B5EF4-FFF2-40B4-BE49-F238E27FC236}">
                <a16:creationId xmlns:a16="http://schemas.microsoft.com/office/drawing/2014/main" id="{D752BE1F-2B13-42E1-AFA0-755C9A2DC4DB}"/>
              </a:ext>
            </a:extLst>
          </p:cNvPr>
          <p:cNvSpPr>
            <a:spLocks noGrp="1"/>
          </p:cNvSpPr>
          <p:nvPr>
            <p:ph idx="1"/>
          </p:nvPr>
        </p:nvSpPr>
        <p:spPr>
          <a:xfrm>
            <a:off x="5408612" y="1143000"/>
            <a:ext cx="6400800" cy="5181600"/>
          </a:xfrm>
        </p:spPr>
        <p:txBody>
          <a:bodyPr/>
          <a:lstStyle/>
          <a:p>
            <a:pPr>
              <a:lnSpc>
                <a:spcPct val="100000"/>
              </a:lnSpc>
            </a:pPr>
            <a:r>
              <a:rPr lang="en-US" sz="1800" dirty="0">
                <a:ea typeface="+mn-ea"/>
                <a:cs typeface="+mn-cs"/>
              </a:rPr>
              <a:t>Signal and power grounds use the same physical conductors (connector pins, ground plane, etc.)</a:t>
            </a:r>
          </a:p>
          <a:p>
            <a:pPr lvl="1">
              <a:lnSpc>
                <a:spcPct val="100000"/>
              </a:lnSpc>
            </a:pPr>
            <a:r>
              <a:rPr lang="en-US" sz="1600" b="0" dirty="0">
                <a:ea typeface="+mn-ea"/>
                <a:cs typeface="+mn-cs"/>
              </a:rPr>
              <a:t>Ground currents can reduce margin:</a:t>
            </a:r>
          </a:p>
          <a:p>
            <a:pPr lvl="2">
              <a:lnSpc>
                <a:spcPct val="100000"/>
              </a:lnSpc>
            </a:pPr>
            <a:r>
              <a:rPr lang="en-US" sz="1400" b="0" dirty="0">
                <a:solidFill>
                  <a:srgbClr val="C00000"/>
                </a:solidFill>
                <a:ea typeface="+mn-ea"/>
                <a:cs typeface="+mn-cs"/>
              </a:rPr>
              <a:t>With single-ended signals can appear as a reduction or increase in signal voltage at the receiver</a:t>
            </a:r>
          </a:p>
          <a:p>
            <a:pPr lvl="2">
              <a:lnSpc>
                <a:spcPct val="100000"/>
              </a:lnSpc>
            </a:pPr>
            <a:r>
              <a:rPr lang="en-US" sz="1400" b="0" dirty="0">
                <a:solidFill>
                  <a:srgbClr val="C00000"/>
                </a:solidFill>
                <a:ea typeface="+mn-ea"/>
                <a:cs typeface="+mn-cs"/>
              </a:rPr>
              <a:t>With differential signals can bias the common mode up or down</a:t>
            </a:r>
          </a:p>
          <a:p>
            <a:pPr>
              <a:lnSpc>
                <a:spcPct val="100000"/>
              </a:lnSpc>
              <a:spcBef>
                <a:spcPts val="1800"/>
              </a:spcBef>
            </a:pPr>
            <a:r>
              <a:rPr lang="en-US" sz="1800" dirty="0"/>
              <a:t>Active components on Plug-In Modules are generally powered by supplies local to the Plug-In Module</a:t>
            </a:r>
          </a:p>
          <a:p>
            <a:pPr lvl="1">
              <a:lnSpc>
                <a:spcPct val="100000"/>
              </a:lnSpc>
            </a:pPr>
            <a:r>
              <a:rPr lang="en-US" sz="1600" b="0" dirty="0">
                <a:ea typeface="+mn-ea"/>
                <a:cs typeface="+mn-cs"/>
              </a:rPr>
              <a:t>Plug-In Modules meeting newer Slot Profiles are using only using </a:t>
            </a:r>
            <a:r>
              <a:rPr lang="fr-FR" sz="1600" b="0" dirty="0">
                <a:ea typeface="+mn-ea"/>
                <a:cs typeface="+mn-cs"/>
              </a:rPr>
              <a:t>12 VDC, 3.3V_AUX, &amp; VBAT </a:t>
            </a:r>
            <a:r>
              <a:rPr lang="en-US" sz="1600" b="0" dirty="0">
                <a:ea typeface="+mn-ea"/>
                <a:cs typeface="+mn-cs"/>
              </a:rPr>
              <a:t> from the backplane</a:t>
            </a:r>
          </a:p>
          <a:p>
            <a:pPr lvl="1">
              <a:lnSpc>
                <a:spcPct val="100000"/>
              </a:lnSpc>
            </a:pPr>
            <a:r>
              <a:rPr lang="en-US" sz="1600" b="0" dirty="0">
                <a:ea typeface="+mn-ea"/>
                <a:cs typeface="+mn-cs"/>
              </a:rPr>
              <a:t>Many ICs specify logic voltage thresholds as a percentage of the voltage of the power being supplied to the IC</a:t>
            </a:r>
          </a:p>
          <a:p>
            <a:pPr lvl="2">
              <a:lnSpc>
                <a:spcPct val="100000"/>
              </a:lnSpc>
            </a:pPr>
            <a:r>
              <a:rPr lang="en-US" sz="1400" b="0" dirty="0">
                <a:ea typeface="+mn-ea"/>
                <a:cs typeface="+mn-cs"/>
              </a:rPr>
              <a:t>The interface between Plug-In Modules and the backplane is specified in terms of absolute voltages</a:t>
            </a:r>
          </a:p>
          <a:p>
            <a:pPr lvl="2">
              <a:lnSpc>
                <a:spcPct val="100000"/>
              </a:lnSpc>
            </a:pPr>
            <a:r>
              <a:rPr lang="en-US" sz="1400" b="0" dirty="0">
                <a:solidFill>
                  <a:srgbClr val="C00000"/>
                </a:solidFill>
                <a:ea typeface="+mn-ea"/>
                <a:cs typeface="+mn-cs"/>
              </a:rPr>
              <a:t>If the output of Plug-In Module’s local supply is too different from the nominal, it can cause the drive and receive levels to not meet the [VITA 65.0] Rules, further reducing margin. Using power supplies with lower tolerances can improve margins.</a:t>
            </a:r>
          </a:p>
        </p:txBody>
      </p:sp>
      <p:graphicFrame>
        <p:nvGraphicFramePr>
          <p:cNvPr id="7" name="Object 6">
            <a:extLst>
              <a:ext uri="{FF2B5EF4-FFF2-40B4-BE49-F238E27FC236}">
                <a16:creationId xmlns:a16="http://schemas.microsoft.com/office/drawing/2014/main" id="{184F0D56-E795-4FD0-86DB-AC981EF1E4B3}"/>
              </a:ext>
            </a:extLst>
          </p:cNvPr>
          <p:cNvGraphicFramePr>
            <a:graphicFrameLocks noChangeAspect="1"/>
          </p:cNvGraphicFramePr>
          <p:nvPr/>
        </p:nvGraphicFramePr>
        <p:xfrm>
          <a:off x="33338" y="1170317"/>
          <a:ext cx="5472112" cy="3430587"/>
        </p:xfrm>
        <a:graphic>
          <a:graphicData uri="http://schemas.openxmlformats.org/presentationml/2006/ole">
            <mc:AlternateContent xmlns:mc="http://schemas.openxmlformats.org/markup-compatibility/2006">
              <mc:Choice xmlns:v="urn:schemas-microsoft-com:vml" Requires="v">
                <p:oleObj spid="_x0000_s402644" name="Visio" r:id="rId4" imgW="4495446" imgH="2819274" progId="Visio.Drawing.11">
                  <p:embed/>
                </p:oleObj>
              </mc:Choice>
              <mc:Fallback>
                <p:oleObj name="Visio" r:id="rId4" imgW="4495446" imgH="2819274" progId="Visio.Drawing.11">
                  <p:embed/>
                  <p:pic>
                    <p:nvPicPr>
                      <p:cNvPr id="7" name="Object 6">
                        <a:extLst>
                          <a:ext uri="{FF2B5EF4-FFF2-40B4-BE49-F238E27FC236}">
                            <a16:creationId xmlns:a16="http://schemas.microsoft.com/office/drawing/2014/main" id="{184F0D56-E795-4FD0-86DB-AC981EF1E4B3}"/>
                          </a:ext>
                        </a:extLst>
                      </p:cNvPr>
                      <p:cNvPicPr/>
                      <p:nvPr/>
                    </p:nvPicPr>
                    <p:blipFill>
                      <a:blip r:embed="rId5"/>
                      <a:stretch>
                        <a:fillRect/>
                      </a:stretch>
                    </p:blipFill>
                    <p:spPr>
                      <a:xfrm>
                        <a:off x="33338" y="1170317"/>
                        <a:ext cx="5472112" cy="3430587"/>
                      </a:xfrm>
                      <a:prstGeom prst="rect">
                        <a:avLst/>
                      </a:prstGeom>
                    </p:spPr>
                  </p:pic>
                </p:oleObj>
              </mc:Fallback>
            </mc:AlternateContent>
          </a:graphicData>
        </a:graphic>
      </p:graphicFrame>
      <p:sp>
        <p:nvSpPr>
          <p:cNvPr id="6" name="Content Placeholder 2">
            <a:extLst>
              <a:ext uri="{FF2B5EF4-FFF2-40B4-BE49-F238E27FC236}">
                <a16:creationId xmlns:a16="http://schemas.microsoft.com/office/drawing/2014/main" id="{FB955C00-7A35-4A0B-A2D1-BA588D7805C3}"/>
              </a:ext>
            </a:extLst>
          </p:cNvPr>
          <p:cNvSpPr txBox="1">
            <a:spLocks/>
          </p:cNvSpPr>
          <p:nvPr/>
        </p:nvSpPr>
        <p:spPr>
          <a:xfrm>
            <a:off x="227012" y="4616719"/>
            <a:ext cx="5278438" cy="1467780"/>
          </a:xfrm>
          <a:prstGeom prst="rect">
            <a:avLst/>
          </a:prstGeom>
        </p:spPr>
        <p:txBody>
          <a:bodyPr/>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a:lnSpc>
                <a:spcPct val="100000"/>
              </a:lnSpc>
            </a:pPr>
            <a:endParaRPr lang="en-US" sz="1600" b="0" dirty="0">
              <a:ea typeface="+mn-ea"/>
            </a:endParaRPr>
          </a:p>
        </p:txBody>
      </p:sp>
      <p:sp>
        <p:nvSpPr>
          <p:cNvPr id="8" name="Rectangle 7">
            <a:hlinkClick r:id="rId6" action="ppaction://hlinksldjump"/>
            <a:extLst>
              <a:ext uri="{FF2B5EF4-FFF2-40B4-BE49-F238E27FC236}">
                <a16:creationId xmlns:a16="http://schemas.microsoft.com/office/drawing/2014/main" id="{E4FF41FF-C386-4C67-AD6B-BC88103F7E03}"/>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13068658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CB349-10E4-4ECC-A223-3514009D168A}"/>
              </a:ext>
            </a:extLst>
          </p:cNvPr>
          <p:cNvSpPr>
            <a:spLocks noGrp="1"/>
          </p:cNvSpPr>
          <p:nvPr>
            <p:ph type="title"/>
          </p:nvPr>
        </p:nvSpPr>
        <p:spPr/>
        <p:txBody>
          <a:bodyPr/>
          <a:lstStyle/>
          <a:p>
            <a:r>
              <a:rPr lang="en-US" sz="2400" dirty="0">
                <a:solidFill>
                  <a:srgbClr val="000000"/>
                </a:solidFill>
              </a:rPr>
              <a:t>Single-Ended Utility Plane and GP I/O Electrical Characteristics</a:t>
            </a:r>
            <a:endParaRPr lang="en-US" sz="2400" dirty="0"/>
          </a:p>
        </p:txBody>
      </p:sp>
      <p:sp>
        <p:nvSpPr>
          <p:cNvPr id="3" name="Content Placeholder 2">
            <a:extLst>
              <a:ext uri="{FF2B5EF4-FFF2-40B4-BE49-F238E27FC236}">
                <a16:creationId xmlns:a16="http://schemas.microsoft.com/office/drawing/2014/main" id="{D752BE1F-2B13-42E1-AFA0-755C9A2DC4DB}"/>
              </a:ext>
            </a:extLst>
          </p:cNvPr>
          <p:cNvSpPr>
            <a:spLocks noGrp="1"/>
          </p:cNvSpPr>
          <p:nvPr>
            <p:ph idx="1"/>
          </p:nvPr>
        </p:nvSpPr>
        <p:spPr>
          <a:xfrm>
            <a:off x="633819" y="3859212"/>
            <a:ext cx="10921187" cy="2408238"/>
          </a:xfrm>
          <a:solidFill>
            <a:schemeClr val="bg1"/>
          </a:solidFill>
        </p:spPr>
        <p:txBody>
          <a:bodyPr/>
          <a:lstStyle/>
          <a:p>
            <a:pPr>
              <a:lnSpc>
                <a:spcPct val="100000"/>
              </a:lnSpc>
              <a:tabLst>
                <a:tab pos="6286500" algn="l"/>
              </a:tabLst>
            </a:pPr>
            <a:r>
              <a:rPr lang="en-US" sz="1800" dirty="0"/>
              <a:t>With LVGPIO the minimum of high out of driver is	1,260 mV, </a:t>
            </a:r>
            <a:br>
              <a:rPr lang="en-US" sz="1800" dirty="0"/>
            </a:br>
            <a:r>
              <a:rPr lang="en-US" sz="1800" dirty="0"/>
              <a:t>receiver guarantee to receive as a high up to	1,230 mV -&gt; giving 30 mV of margin</a:t>
            </a:r>
            <a:endParaRPr lang="en-US" sz="1800" dirty="0">
              <a:ea typeface="+mn-ea"/>
              <a:cs typeface="+mn-cs"/>
            </a:endParaRPr>
          </a:p>
          <a:p>
            <a:pPr lvl="1">
              <a:lnSpc>
                <a:spcPct val="100000"/>
              </a:lnSpc>
            </a:pPr>
            <a:r>
              <a:rPr lang="en-US" sz="1600" b="0" dirty="0">
                <a:solidFill>
                  <a:srgbClr val="FF0000"/>
                </a:solidFill>
                <a:ea typeface="+mn-ea"/>
                <a:cs typeface="+mn-cs"/>
              </a:rPr>
              <a:t>In design of systems make sure that the signal/power ground does not vary so much, with respect to the other end of LVGPIO signals, as to significantly reduce the available margin.</a:t>
            </a:r>
          </a:p>
          <a:p>
            <a:pPr lvl="1">
              <a:lnSpc>
                <a:spcPct val="100000"/>
              </a:lnSpc>
            </a:pPr>
            <a:r>
              <a:rPr lang="en-US" sz="1600" b="0" dirty="0">
                <a:solidFill>
                  <a:srgbClr val="FF0000"/>
                </a:solidFill>
                <a:ea typeface="+mn-ea"/>
                <a:cs typeface="+mn-cs"/>
              </a:rPr>
              <a:t>Be particularly careful if going off a backplane – for example using LVGPIO to a chassis-level board for driving signals such as [TIA-422] for going outside of a chassis.</a:t>
            </a:r>
          </a:p>
          <a:p>
            <a:pPr lvl="2">
              <a:lnSpc>
                <a:spcPct val="100000"/>
              </a:lnSpc>
            </a:pPr>
            <a:r>
              <a:rPr lang="en-US" sz="1400" b="0" dirty="0">
                <a:solidFill>
                  <a:srgbClr val="FF0000"/>
                </a:solidFill>
                <a:ea typeface="+mn-ea"/>
                <a:cs typeface="+mn-cs"/>
              </a:rPr>
              <a:t>Even with non-[VITA 65.0] loads, adhere to the receiver requirements of not loading with more than </a:t>
            </a:r>
            <a:r>
              <a:rPr lang="el-GR" sz="1400" b="0" dirty="0">
                <a:solidFill>
                  <a:srgbClr val="FF0000"/>
                </a:solidFill>
                <a:ea typeface="+mn-ea"/>
                <a:cs typeface="+mn-cs"/>
              </a:rPr>
              <a:t>50 μ</a:t>
            </a:r>
            <a:r>
              <a:rPr lang="en-US" sz="1400" b="0" dirty="0">
                <a:solidFill>
                  <a:srgbClr val="FF0000"/>
                </a:solidFill>
                <a:ea typeface="+mn-ea"/>
                <a:cs typeface="+mn-cs"/>
              </a:rPr>
              <a:t>A and have a </a:t>
            </a:r>
            <a:r>
              <a:rPr lang="el-GR" sz="1400" b="0" dirty="0">
                <a:solidFill>
                  <a:srgbClr val="FF0000"/>
                </a:solidFill>
                <a:ea typeface="+mn-ea"/>
                <a:cs typeface="+mn-cs"/>
              </a:rPr>
              <a:t>≥ 9.5 kΩ </a:t>
            </a:r>
            <a:r>
              <a:rPr lang="en-US" sz="1400" b="0" dirty="0">
                <a:solidFill>
                  <a:srgbClr val="FF0000"/>
                </a:solidFill>
                <a:ea typeface="+mn-ea"/>
                <a:cs typeface="+mn-cs"/>
              </a:rPr>
              <a:t>pull-up resistor (see Rules 5.15.6-4 and 5.15.6-6), in which case the driver will drive a high to a higher voltage than the 1,260 mV it is required to drive into a 2 ma load, increasing margin.</a:t>
            </a:r>
          </a:p>
        </p:txBody>
      </p:sp>
      <p:graphicFrame>
        <p:nvGraphicFramePr>
          <p:cNvPr id="5" name="Object 4">
            <a:extLst>
              <a:ext uri="{FF2B5EF4-FFF2-40B4-BE49-F238E27FC236}">
                <a16:creationId xmlns:a16="http://schemas.microsoft.com/office/drawing/2014/main" id="{B5D58697-6632-42D8-9CF3-6E0DE03B58C7}"/>
              </a:ext>
            </a:extLst>
          </p:cNvPr>
          <p:cNvGraphicFramePr>
            <a:graphicFrameLocks noChangeAspect="1"/>
          </p:cNvGraphicFramePr>
          <p:nvPr>
            <p:extLst>
              <p:ext uri="{D42A27DB-BD31-4B8C-83A1-F6EECF244321}">
                <p14:modId xmlns:p14="http://schemas.microsoft.com/office/powerpoint/2010/main" val="2308558930"/>
              </p:ext>
            </p:extLst>
          </p:nvPr>
        </p:nvGraphicFramePr>
        <p:xfrm>
          <a:off x="492124" y="935116"/>
          <a:ext cx="11204576" cy="2866947"/>
        </p:xfrm>
        <a:graphic>
          <a:graphicData uri="http://schemas.openxmlformats.org/presentationml/2006/ole">
            <mc:AlternateContent xmlns:mc="http://schemas.openxmlformats.org/markup-compatibility/2006">
              <mc:Choice xmlns:v="urn:schemas-microsoft-com:vml" Requires="v">
                <p:oleObj spid="_x0000_s403669" name="Worksheet" r:id="rId4" imgW="11285397" imgH="2887996" progId="Excel.Sheet.12">
                  <p:embed/>
                </p:oleObj>
              </mc:Choice>
              <mc:Fallback>
                <p:oleObj name="Worksheet" r:id="rId4" imgW="11285397" imgH="2887996" progId="Excel.Sheet.12">
                  <p:embed/>
                  <p:pic>
                    <p:nvPicPr>
                      <p:cNvPr id="5" name="Object 4">
                        <a:extLst>
                          <a:ext uri="{FF2B5EF4-FFF2-40B4-BE49-F238E27FC236}">
                            <a16:creationId xmlns:a16="http://schemas.microsoft.com/office/drawing/2014/main" id="{B5D58697-6632-42D8-9CF3-6E0DE03B58C7}"/>
                          </a:ext>
                        </a:extLst>
                      </p:cNvPr>
                      <p:cNvPicPr/>
                      <p:nvPr/>
                    </p:nvPicPr>
                    <p:blipFill>
                      <a:blip r:embed="rId5"/>
                      <a:stretch>
                        <a:fillRect/>
                      </a:stretch>
                    </p:blipFill>
                    <p:spPr>
                      <a:xfrm>
                        <a:off x="492124" y="935116"/>
                        <a:ext cx="11204576" cy="2866947"/>
                      </a:xfrm>
                      <a:prstGeom prst="rect">
                        <a:avLst/>
                      </a:prstGeom>
                    </p:spPr>
                  </p:pic>
                </p:oleObj>
              </mc:Fallback>
            </mc:AlternateContent>
          </a:graphicData>
        </a:graphic>
      </p:graphicFrame>
      <p:sp>
        <p:nvSpPr>
          <p:cNvPr id="7" name="Rectangle 6">
            <a:hlinkClick r:id="rId6" action="ppaction://hlinksldjump"/>
            <a:extLst>
              <a:ext uri="{FF2B5EF4-FFF2-40B4-BE49-F238E27FC236}">
                <a16:creationId xmlns:a16="http://schemas.microsoft.com/office/drawing/2014/main" id="{AF6B79AF-2FF7-4696-95C5-874AE6036652}"/>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30714190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CB349-10E4-4ECC-A223-3514009D168A}"/>
              </a:ext>
            </a:extLst>
          </p:cNvPr>
          <p:cNvSpPr>
            <a:spLocks noGrp="1"/>
          </p:cNvSpPr>
          <p:nvPr>
            <p:ph type="title"/>
          </p:nvPr>
        </p:nvSpPr>
        <p:spPr/>
        <p:txBody>
          <a:bodyPr/>
          <a:lstStyle/>
          <a:p>
            <a:r>
              <a:rPr lang="en-US" sz="2400" dirty="0">
                <a:solidFill>
                  <a:srgbClr val="000000"/>
                </a:solidFill>
              </a:rPr>
              <a:t>Differential General Purpose I/O Electrical Characteristics</a:t>
            </a:r>
            <a:endParaRPr lang="en-US" sz="2400" dirty="0"/>
          </a:p>
        </p:txBody>
      </p:sp>
      <p:sp>
        <p:nvSpPr>
          <p:cNvPr id="3" name="Content Placeholder 2">
            <a:extLst>
              <a:ext uri="{FF2B5EF4-FFF2-40B4-BE49-F238E27FC236}">
                <a16:creationId xmlns:a16="http://schemas.microsoft.com/office/drawing/2014/main" id="{D752BE1F-2B13-42E1-AFA0-755C9A2DC4DB}"/>
              </a:ext>
            </a:extLst>
          </p:cNvPr>
          <p:cNvSpPr>
            <a:spLocks noGrp="1"/>
          </p:cNvSpPr>
          <p:nvPr>
            <p:ph idx="1"/>
          </p:nvPr>
        </p:nvSpPr>
        <p:spPr>
          <a:xfrm>
            <a:off x="8228013" y="1219200"/>
            <a:ext cx="3733800" cy="5105400"/>
          </a:xfrm>
        </p:spPr>
        <p:txBody>
          <a:bodyPr/>
          <a:lstStyle/>
          <a:p>
            <a:pPr>
              <a:lnSpc>
                <a:spcPct val="100000"/>
              </a:lnSpc>
              <a:spcBef>
                <a:spcPts val="1800"/>
              </a:spcBef>
            </a:pPr>
            <a:r>
              <a:rPr lang="en-US" sz="1800" dirty="0"/>
              <a:t>Common mode for GPLVDS15 has no margin</a:t>
            </a:r>
          </a:p>
          <a:p>
            <a:pPr lvl="1">
              <a:lnSpc>
                <a:spcPct val="100000"/>
              </a:lnSpc>
              <a:spcBef>
                <a:spcPts val="1800"/>
              </a:spcBef>
            </a:pPr>
            <a:r>
              <a:rPr lang="en-US" sz="1600" b="0" dirty="0"/>
              <a:t>Voltage levels chosen to match specifications of FPGAs</a:t>
            </a:r>
          </a:p>
          <a:p>
            <a:pPr lvl="2">
              <a:lnSpc>
                <a:spcPct val="100000"/>
              </a:lnSpc>
            </a:pPr>
            <a:r>
              <a:rPr lang="en-US" sz="1400" b="0" dirty="0"/>
              <a:t>FPGA designers probably intended for going between FPGAs on same PCB</a:t>
            </a:r>
          </a:p>
          <a:p>
            <a:pPr lvl="1">
              <a:lnSpc>
                <a:spcPct val="100000"/>
              </a:lnSpc>
            </a:pPr>
            <a:r>
              <a:rPr lang="en-US" sz="1600" b="0" dirty="0"/>
              <a:t>Recommendations:</a:t>
            </a:r>
          </a:p>
          <a:p>
            <a:pPr lvl="2">
              <a:lnSpc>
                <a:spcPct val="100000"/>
              </a:lnSpc>
            </a:pPr>
            <a:r>
              <a:rPr lang="en-US" sz="1400" b="0" dirty="0">
                <a:solidFill>
                  <a:srgbClr val="FF0000"/>
                </a:solidFill>
              </a:rPr>
              <a:t>Minimized the movement of signal/power ground between transmitter and receiver</a:t>
            </a:r>
          </a:p>
        </p:txBody>
      </p:sp>
      <p:sp>
        <p:nvSpPr>
          <p:cNvPr id="4" name="Rectangle 3">
            <a:extLst>
              <a:ext uri="{FF2B5EF4-FFF2-40B4-BE49-F238E27FC236}">
                <a16:creationId xmlns:a16="http://schemas.microsoft.com/office/drawing/2014/main" id="{43734ABE-FAEF-491B-9FEE-601275BFB786}"/>
              </a:ext>
            </a:extLst>
          </p:cNvPr>
          <p:cNvSpPr/>
          <p:nvPr/>
        </p:nvSpPr>
        <p:spPr bwMode="auto">
          <a:xfrm>
            <a:off x="0" y="6172200"/>
            <a:ext cx="531812" cy="381000"/>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6" name="Object 5">
            <a:extLst>
              <a:ext uri="{FF2B5EF4-FFF2-40B4-BE49-F238E27FC236}">
                <a16:creationId xmlns:a16="http://schemas.microsoft.com/office/drawing/2014/main" id="{365A65EF-DDF4-4023-B388-060889384671}"/>
              </a:ext>
            </a:extLst>
          </p:cNvPr>
          <p:cNvGraphicFramePr>
            <a:graphicFrameLocks noChangeAspect="1"/>
          </p:cNvGraphicFramePr>
          <p:nvPr>
            <p:extLst>
              <p:ext uri="{D42A27DB-BD31-4B8C-83A1-F6EECF244321}">
                <p14:modId xmlns:p14="http://schemas.microsoft.com/office/powerpoint/2010/main" val="1482206210"/>
              </p:ext>
            </p:extLst>
          </p:nvPr>
        </p:nvGraphicFramePr>
        <p:xfrm>
          <a:off x="215777" y="1066801"/>
          <a:ext cx="7956674" cy="5634038"/>
        </p:xfrm>
        <a:graphic>
          <a:graphicData uri="http://schemas.openxmlformats.org/presentationml/2006/ole">
            <mc:AlternateContent xmlns:mc="http://schemas.openxmlformats.org/markup-compatibility/2006">
              <mc:Choice xmlns:v="urn:schemas-microsoft-com:vml" Requires="v">
                <p:oleObj spid="_x0000_s404694" name="Worksheet" r:id="rId4" imgW="8480954" imgH="6004639" progId="Excel.Sheet.12">
                  <p:embed/>
                </p:oleObj>
              </mc:Choice>
              <mc:Fallback>
                <p:oleObj name="Worksheet" r:id="rId4" imgW="8480954" imgH="6004639" progId="Excel.Sheet.12">
                  <p:embed/>
                  <p:pic>
                    <p:nvPicPr>
                      <p:cNvPr id="6" name="Object 5">
                        <a:extLst>
                          <a:ext uri="{FF2B5EF4-FFF2-40B4-BE49-F238E27FC236}">
                            <a16:creationId xmlns:a16="http://schemas.microsoft.com/office/drawing/2014/main" id="{365A65EF-DDF4-4023-B388-060889384671}"/>
                          </a:ext>
                        </a:extLst>
                      </p:cNvPr>
                      <p:cNvPicPr/>
                      <p:nvPr/>
                    </p:nvPicPr>
                    <p:blipFill>
                      <a:blip r:embed="rId5"/>
                      <a:stretch>
                        <a:fillRect/>
                      </a:stretch>
                    </p:blipFill>
                    <p:spPr>
                      <a:xfrm>
                        <a:off x="215777" y="1066801"/>
                        <a:ext cx="7956674" cy="5634038"/>
                      </a:xfrm>
                      <a:prstGeom prst="rect">
                        <a:avLst/>
                      </a:prstGeom>
                      <a:solidFill>
                        <a:schemeClr val="bg1"/>
                      </a:solidFill>
                    </p:spPr>
                  </p:pic>
                </p:oleObj>
              </mc:Fallback>
            </mc:AlternateContent>
          </a:graphicData>
        </a:graphic>
      </p:graphicFrame>
      <p:sp>
        <p:nvSpPr>
          <p:cNvPr id="7" name="Rectangle 6">
            <a:hlinkClick r:id="rId6" action="ppaction://hlinksldjump"/>
            <a:extLst>
              <a:ext uri="{FF2B5EF4-FFF2-40B4-BE49-F238E27FC236}">
                <a16:creationId xmlns:a16="http://schemas.microsoft.com/office/drawing/2014/main" id="{0FB94D2D-2ADC-443B-A629-3276F3AFF486}"/>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3269484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8" y="100584"/>
            <a:ext cx="10299557" cy="813816"/>
          </a:xfrm>
          <a:noFill/>
          <a:ln w="9525">
            <a:noFill/>
            <a:miter lim="800000"/>
            <a:headEnd/>
            <a:tailEnd/>
          </a:ln>
          <a:effectLst/>
        </p:spPr>
        <p:txBody>
          <a:bodyPr vert="horz" wrap="square" lIns="92064" tIns="46033" rIns="92064" bIns="46033" numCol="1" anchor="ctr" anchorCtr="0" compatLnSpc="1">
            <a:prstTxWarp prst="textNoShape">
              <a:avLst/>
            </a:prstTxWarp>
          </a:bodyPr>
          <a:lstStyle/>
          <a:p>
            <a:pPr marL="2974975" indent="-2974975" algn="l">
              <a:lnSpc>
                <a:spcPct val="100000"/>
              </a:lnSpc>
            </a:pPr>
            <a:r>
              <a:rPr lang="en-US" sz="2400" dirty="0">
                <a:solidFill>
                  <a:srgbClr val="002060"/>
                </a:solidFill>
              </a:rPr>
              <a:t>Subsection Outline: Cooling, Form Factors &amp; Copper Connectors</a:t>
            </a:r>
          </a:p>
        </p:txBody>
      </p:sp>
      <p:sp>
        <p:nvSpPr>
          <p:cNvPr id="3" name="Content Placeholder 2"/>
          <p:cNvSpPr>
            <a:spLocks noGrp="1"/>
          </p:cNvSpPr>
          <p:nvPr>
            <p:ph idx="1"/>
          </p:nvPr>
        </p:nvSpPr>
        <p:spPr>
          <a:xfrm>
            <a:off x="633819" y="1143000"/>
            <a:ext cx="10921187" cy="4974336"/>
          </a:xfrm>
        </p:spPr>
        <p:txBody>
          <a:bodyPr/>
          <a:lstStyle/>
          <a:p>
            <a:pPr>
              <a:lnSpc>
                <a:spcPct val="100000"/>
              </a:lnSpc>
            </a:pPr>
            <a:r>
              <a:rPr lang="en-US" sz="1800" dirty="0">
                <a:solidFill>
                  <a:schemeClr val="tx1">
                    <a:alpha val="50000"/>
                  </a:schemeClr>
                </a:solidFill>
              </a:rPr>
              <a:t>Introduction</a:t>
            </a:r>
          </a:p>
          <a:p>
            <a:pPr>
              <a:lnSpc>
                <a:spcPct val="100000"/>
              </a:lnSpc>
            </a:pPr>
            <a:r>
              <a:rPr lang="en-US" sz="1800" dirty="0">
                <a:solidFill>
                  <a:schemeClr val="tx1">
                    <a:alpha val="50000"/>
                  </a:schemeClr>
                </a:solidFill>
              </a:rPr>
              <a:t>Protocols</a:t>
            </a:r>
          </a:p>
          <a:p>
            <a:pPr>
              <a:lnSpc>
                <a:spcPct val="100000"/>
              </a:lnSpc>
            </a:pPr>
            <a:r>
              <a:rPr lang="en-US" sz="1800" dirty="0"/>
              <a:t>Cooling, form factors, and copper connectors</a:t>
            </a:r>
          </a:p>
          <a:p>
            <a:pPr lvl="1">
              <a:lnSpc>
                <a:spcPct val="100000"/>
              </a:lnSpc>
              <a:spcBef>
                <a:spcPts val="800"/>
              </a:spcBef>
            </a:pPr>
            <a:r>
              <a:rPr lang="nl-NL" sz="1600" dirty="0">
                <a:hlinkClick r:id="rId2" action="ppaction://hlinksldjump"/>
              </a:rPr>
              <a:t>Cooling options </a:t>
            </a:r>
            <a:endParaRPr lang="nl-NL" sz="1600" dirty="0"/>
          </a:p>
          <a:p>
            <a:pPr lvl="1">
              <a:lnSpc>
                <a:spcPct val="100000"/>
              </a:lnSpc>
              <a:spcBef>
                <a:spcPts val="800"/>
              </a:spcBef>
            </a:pPr>
            <a:r>
              <a:rPr lang="nl-NL" sz="1600" dirty="0">
                <a:hlinkClick r:id="rId3" action="ppaction://hlinksldjump"/>
              </a:rPr>
              <a:t>IEEE 1101.10 vs. VITA 48.1 Plug-In Module Front Panels</a:t>
            </a:r>
            <a:r>
              <a:rPr lang="nl-NL" sz="1600" dirty="0"/>
              <a:t>; </a:t>
            </a:r>
            <a:r>
              <a:rPr lang="nl-NL" sz="1600" dirty="0">
                <a:hlinkClick r:id="rId4" action="ppaction://hlinksldjump"/>
              </a:rPr>
              <a:t>Slot pitch</a:t>
            </a:r>
            <a:endParaRPr lang="nl-NL" sz="1600" dirty="0"/>
          </a:p>
          <a:p>
            <a:pPr lvl="1">
              <a:lnSpc>
                <a:spcPct val="100000"/>
              </a:lnSpc>
              <a:spcBef>
                <a:spcPts val="800"/>
              </a:spcBef>
            </a:pPr>
            <a:r>
              <a:rPr lang="nl-NL" sz="1600" dirty="0">
                <a:hlinkClick r:id="rId5" action="ppaction://hlinksldjump"/>
              </a:rPr>
              <a:t>3U vs. 6U Plug-In Modules</a:t>
            </a:r>
            <a:endParaRPr lang="nl-NL" sz="1600" dirty="0"/>
          </a:p>
          <a:p>
            <a:pPr lvl="1">
              <a:lnSpc>
                <a:spcPct val="100000"/>
              </a:lnSpc>
              <a:spcBef>
                <a:spcPts val="800"/>
              </a:spcBef>
            </a:pPr>
            <a:r>
              <a:rPr lang="en-US" sz="1600" dirty="0">
                <a:hlinkClick r:id="rId6" action="ppaction://hlinksldjump"/>
              </a:rPr>
              <a:t>VITA 46 (VPX) backplane connectors</a:t>
            </a:r>
            <a:r>
              <a:rPr lang="en-US" sz="1600" dirty="0"/>
              <a:t>; </a:t>
            </a:r>
            <a:r>
              <a:rPr lang="en-US" sz="1600" dirty="0">
                <a:hlinkClick r:id="rId7" action="ppaction://hlinksldjump"/>
              </a:rPr>
              <a:t>Vibration testing and connector fretting</a:t>
            </a:r>
            <a:endParaRPr lang="en-US" sz="1600" dirty="0"/>
          </a:p>
          <a:p>
            <a:pPr lvl="1">
              <a:lnSpc>
                <a:spcPct val="100000"/>
              </a:lnSpc>
              <a:spcBef>
                <a:spcPts val="800"/>
              </a:spcBef>
            </a:pPr>
            <a:r>
              <a:rPr lang="en-US" sz="1600" dirty="0">
                <a:hlinkClick r:id="rId8" action="ppaction://hlinksldjump"/>
              </a:rPr>
              <a:t>XMC connectors</a:t>
            </a:r>
            <a:endParaRPr lang="en-US" sz="1600" dirty="0"/>
          </a:p>
          <a:p>
            <a:pPr>
              <a:lnSpc>
                <a:spcPct val="100000"/>
              </a:lnSpc>
            </a:pPr>
            <a:r>
              <a:rPr lang="en-US" sz="1800" dirty="0">
                <a:solidFill>
                  <a:schemeClr val="tx1">
                    <a:alpha val="50000"/>
                  </a:schemeClr>
                </a:solidFill>
              </a:rPr>
              <a:t>Blind mate optical and coax connectors</a:t>
            </a:r>
          </a:p>
          <a:p>
            <a:pPr>
              <a:lnSpc>
                <a:spcPct val="100000"/>
              </a:lnSpc>
            </a:pPr>
            <a:r>
              <a:rPr lang="en-US" sz="1800" dirty="0">
                <a:solidFill>
                  <a:schemeClr val="tx1">
                    <a:alpha val="50000"/>
                  </a:schemeClr>
                </a:solidFill>
              </a:rPr>
              <a:t>Utility Plane including radial clocks and VITA 62 power supply Plug-In Modules</a:t>
            </a:r>
          </a:p>
          <a:p>
            <a:pPr>
              <a:lnSpc>
                <a:spcPct val="100000"/>
              </a:lnSpc>
            </a:pPr>
            <a:r>
              <a:rPr lang="en-US" sz="1800" dirty="0">
                <a:solidFill>
                  <a:schemeClr val="tx1">
                    <a:alpha val="50000"/>
                  </a:schemeClr>
                </a:solidFill>
              </a:rPr>
              <a:t>Slot, Backplane, and Module Profiles (Including AMPS)</a:t>
            </a:r>
          </a:p>
          <a:p>
            <a:pPr>
              <a:lnSpc>
                <a:spcPct val="100000"/>
              </a:lnSpc>
            </a:pPr>
            <a:r>
              <a:rPr lang="en-US" sz="1800" dirty="0">
                <a:solidFill>
                  <a:schemeClr val="tx1">
                    <a:alpha val="50000"/>
                  </a:schemeClr>
                </a:solidFill>
              </a:rPr>
              <a:t>Slot Profile and Backplane Profile examples</a:t>
            </a:r>
          </a:p>
          <a:p>
            <a:pPr>
              <a:lnSpc>
                <a:spcPct val="100000"/>
              </a:lnSpc>
            </a:pPr>
            <a:r>
              <a:rPr lang="en-US" sz="1800" dirty="0">
                <a:solidFill>
                  <a:schemeClr val="tx1">
                    <a:alpha val="50000"/>
                  </a:schemeClr>
                </a:solidFill>
              </a:rPr>
              <a:t>Summary and References</a:t>
            </a:r>
          </a:p>
        </p:txBody>
      </p:sp>
      <p:sp>
        <p:nvSpPr>
          <p:cNvPr id="4" name="TextBox 3"/>
          <p:cNvSpPr txBox="1"/>
          <p:nvPr/>
        </p:nvSpPr>
        <p:spPr>
          <a:xfrm>
            <a:off x="1821068" y="6642556"/>
            <a:ext cx="7110148" cy="215444"/>
          </a:xfrm>
          <a:prstGeom prst="rect">
            <a:avLst/>
          </a:prstGeom>
          <a:noFill/>
        </p:spPr>
        <p:txBody>
          <a:bodyPr wrap="square" rtlCol="0">
            <a:spAutoFit/>
          </a:bodyPr>
          <a:lstStyle/>
          <a:p>
            <a:pPr>
              <a:defRPr/>
            </a:pPr>
            <a:r>
              <a:rPr lang="en-US" sz="800" b="1" dirty="0"/>
              <a:t>Slideshows: </a:t>
            </a:r>
            <a:r>
              <a:rPr lang="en-US" sz="800" b="1" dirty="0">
                <a:hlinkClick r:id="" action="ppaction://customshow?id=3&amp;return=true"/>
              </a:rPr>
              <a:t>Cooling FF Connectors Moderate</a:t>
            </a:r>
            <a:r>
              <a:rPr lang="en-US" sz="800" b="1" dirty="0"/>
              <a:t>; </a:t>
            </a:r>
            <a:r>
              <a:rPr lang="en-US" sz="800" b="1" dirty="0">
                <a:hlinkClick r:id="" action="ppaction://customshow?id=7&amp;return=true"/>
              </a:rPr>
              <a:t>Connector Fretting Full Detail</a:t>
            </a:r>
            <a:endParaRPr lang="en-US" sz="800" b="1" dirty="0"/>
          </a:p>
        </p:txBody>
      </p:sp>
      <p:sp>
        <p:nvSpPr>
          <p:cNvPr id="5" name="Rectangle 4">
            <a:hlinkClick r:id="rId2"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1611135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8" y="100584"/>
            <a:ext cx="10752233" cy="813816"/>
          </a:xfrm>
        </p:spPr>
        <p:txBody>
          <a:bodyPr/>
          <a:lstStyle/>
          <a:p>
            <a:r>
              <a:rPr lang="en-US" dirty="0"/>
              <a:t>OpenVPX</a:t>
            </a:r>
            <a:r>
              <a:rPr lang="en-US" baseline="0" dirty="0"/>
              <a:t> Is Widely Used In Embedded Systems</a:t>
            </a:r>
            <a:endParaRPr lang="en-US" dirty="0"/>
          </a:p>
        </p:txBody>
      </p:sp>
      <p:sp>
        <p:nvSpPr>
          <p:cNvPr id="16" name="Rectangle 15">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pSp>
        <p:nvGrpSpPr>
          <p:cNvPr id="31" name="Group 30"/>
          <p:cNvGrpSpPr/>
          <p:nvPr/>
        </p:nvGrpSpPr>
        <p:grpSpPr>
          <a:xfrm>
            <a:off x="936259" y="1142998"/>
            <a:ext cx="10316306" cy="5009349"/>
            <a:chOff x="912812" y="1142998"/>
            <a:chExt cx="10316306" cy="5009349"/>
          </a:xfrm>
        </p:grpSpPr>
        <p:grpSp>
          <p:nvGrpSpPr>
            <p:cNvPr id="30" name="Group 29"/>
            <p:cNvGrpSpPr/>
            <p:nvPr/>
          </p:nvGrpSpPr>
          <p:grpSpPr>
            <a:xfrm>
              <a:off x="8228012" y="1142998"/>
              <a:ext cx="3001106" cy="5009349"/>
              <a:chOff x="8837612" y="1142998"/>
              <a:chExt cx="3001106" cy="5009349"/>
            </a:xfrm>
          </p:grpSpPr>
          <p:pic>
            <p:nvPicPr>
              <p:cNvPr id="20" name="Picture 19"/>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a:off x="8837612" y="1142998"/>
                <a:ext cx="2561063" cy="1664691"/>
              </a:xfrm>
              <a:prstGeom prst="rect">
                <a:avLst/>
              </a:prstGeom>
              <a:ln w="6350" cmpd="sng">
                <a:solidFill>
                  <a:schemeClr val="tx1"/>
                </a:solidFill>
              </a:ln>
            </p:spPr>
          </p:pic>
          <p:sp>
            <p:nvSpPr>
              <p:cNvPr id="21" name="TextBox 20"/>
              <p:cNvSpPr txBox="1">
                <a:spLocks noChangeArrowheads="1"/>
              </p:cNvSpPr>
              <p:nvPr/>
            </p:nvSpPr>
            <p:spPr bwMode="auto">
              <a:xfrm>
                <a:off x="8837612" y="2806076"/>
                <a:ext cx="2560224" cy="735586"/>
              </a:xfrm>
              <a:prstGeom prst="rect">
                <a:avLst/>
              </a:prstGeom>
              <a:noFill/>
              <a:ln>
                <a:noFill/>
              </a:ln>
            </p:spPr>
            <p:txBody>
              <a:bodyPr wrap="square" lIns="0" tIns="73152" rIns="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000" dirty="0">
                    <a:latin typeface="Arial"/>
                    <a:cs typeface="Arial"/>
                  </a:rPr>
                  <a:t>Military &amp; Aerospace Nov 25, 2012:</a:t>
                </a:r>
                <a:br>
                  <a:rPr lang="en-US" sz="1000" dirty="0">
                    <a:latin typeface="Arial"/>
                    <a:cs typeface="Arial"/>
                  </a:rPr>
                </a:br>
                <a:r>
                  <a:rPr lang="en-US" sz="1000" dirty="0">
                    <a:latin typeface="Arial"/>
                    <a:cs typeface="Arial"/>
                  </a:rPr>
                  <a:t>Massive October ballistic missile defense test used Mercury's OpenVPX embedded computing</a:t>
                </a:r>
              </a:p>
            </p:txBody>
          </p:sp>
          <p:sp>
            <p:nvSpPr>
              <p:cNvPr id="27" name="TextBox 26"/>
              <p:cNvSpPr txBox="1">
                <a:spLocks noChangeArrowheads="1"/>
              </p:cNvSpPr>
              <p:nvPr/>
            </p:nvSpPr>
            <p:spPr bwMode="auto">
              <a:xfrm>
                <a:off x="8837612" y="5416761"/>
                <a:ext cx="3001106" cy="735586"/>
              </a:xfrm>
              <a:prstGeom prst="rect">
                <a:avLst/>
              </a:prstGeom>
              <a:noFill/>
              <a:ln>
                <a:noFill/>
              </a:ln>
            </p:spPr>
            <p:txBody>
              <a:bodyPr wrap="square" lIns="0" tIns="73152" rIns="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000" dirty="0">
                    <a:latin typeface="Arial"/>
                    <a:cs typeface="Arial"/>
                  </a:rPr>
                  <a:t>Elektronik Aug 16, 2018:</a:t>
                </a:r>
                <a:br>
                  <a:rPr lang="en-US" sz="1000" dirty="0">
                    <a:latin typeface="Arial"/>
                    <a:cs typeface="Arial"/>
                  </a:rPr>
                </a:br>
                <a:r>
                  <a:rPr lang="en-US" sz="1000" dirty="0">
                    <a:latin typeface="Arial"/>
                    <a:cs typeface="Arial"/>
                  </a:rPr>
                  <a:t>Translated article title: “VPX system for space; Around the world in 90 minutes”</a:t>
                </a:r>
                <a:br>
                  <a:rPr lang="en-US" sz="1000" dirty="0">
                    <a:latin typeface="Arial"/>
                    <a:cs typeface="Arial"/>
                  </a:rPr>
                </a:br>
                <a:r>
                  <a:rPr lang="en-US" sz="1000" dirty="0">
                    <a:latin typeface="Arial"/>
                    <a:cs typeface="Arial"/>
                  </a:rPr>
                  <a:t>Picture of International Space Station from article</a:t>
                </a:r>
              </a:p>
            </p:txBody>
          </p:sp>
        </p:grpSp>
        <p:grpSp>
          <p:nvGrpSpPr>
            <p:cNvPr id="4" name="Group 3"/>
            <p:cNvGrpSpPr/>
            <p:nvPr/>
          </p:nvGrpSpPr>
          <p:grpSpPr>
            <a:xfrm>
              <a:off x="4572806" y="1142998"/>
              <a:ext cx="2663504" cy="4873024"/>
              <a:chOff x="3284238" y="1142998"/>
              <a:chExt cx="2663504" cy="4873024"/>
            </a:xfrm>
          </p:grpSpPr>
          <p:sp>
            <p:nvSpPr>
              <p:cNvPr id="22" name="TextBox 21"/>
              <p:cNvSpPr txBox="1">
                <a:spLocks noChangeArrowheads="1"/>
              </p:cNvSpPr>
              <p:nvPr/>
            </p:nvSpPr>
            <p:spPr bwMode="auto">
              <a:xfrm>
                <a:off x="3284238" y="5434324"/>
                <a:ext cx="2458438" cy="581698"/>
              </a:xfrm>
              <a:prstGeom prst="rect">
                <a:avLst/>
              </a:prstGeom>
              <a:noFill/>
              <a:ln>
                <a:noFill/>
              </a:ln>
            </p:spPr>
            <p:txBody>
              <a:bodyPr wrap="square" lIns="0" tIns="73152" rIns="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000" dirty="0">
                    <a:latin typeface="Arial"/>
                    <a:cs typeface="Arial"/>
                  </a:rPr>
                  <a:t>COTS Journal Dec, 2013:</a:t>
                </a:r>
                <a:br>
                  <a:rPr lang="en-US" sz="1000" dirty="0">
                    <a:latin typeface="Arial"/>
                    <a:cs typeface="Arial"/>
                  </a:rPr>
                </a:br>
                <a:r>
                  <a:rPr lang="en-US" sz="1000" dirty="0">
                    <a:latin typeface="Arial"/>
                    <a:cs typeface="Arial"/>
                  </a:rPr>
                  <a:t>Mercury to Provide Radar Subsystems for Patriot Air and Missile Defense Systems</a:t>
                </a:r>
              </a:p>
            </p:txBody>
          </p:sp>
          <p:sp>
            <p:nvSpPr>
              <p:cNvPr id="23" name="TextBox 22"/>
              <p:cNvSpPr txBox="1">
                <a:spLocks noChangeArrowheads="1"/>
              </p:cNvSpPr>
              <p:nvPr/>
            </p:nvSpPr>
            <p:spPr bwMode="auto">
              <a:xfrm>
                <a:off x="3284238" y="2811450"/>
                <a:ext cx="2663504" cy="735586"/>
              </a:xfrm>
              <a:prstGeom prst="rect">
                <a:avLst/>
              </a:prstGeom>
              <a:noFill/>
              <a:ln>
                <a:noFill/>
              </a:ln>
            </p:spPr>
            <p:txBody>
              <a:bodyPr wrap="square" lIns="0" tIns="73152" rIns="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000" dirty="0">
                    <a:latin typeface="Arial"/>
                    <a:cs typeface="Arial"/>
                  </a:rPr>
                  <a:t>The Aviationist April 5, 2015:</a:t>
                </a:r>
                <a:br>
                  <a:rPr lang="en-US" sz="1000" dirty="0">
                    <a:latin typeface="Arial"/>
                    <a:cs typeface="Arial"/>
                  </a:rPr>
                </a:br>
                <a:r>
                  <a:rPr lang="en-US" sz="1000" dirty="0">
                    <a:latin typeface="Arial"/>
                    <a:cs typeface="Arial"/>
                  </a:rPr>
                  <a:t>Photo Shows A U.S. reaper drone carrying “Gorgon Stare” wide area airborne Surveillance system pod in Afghanistan</a:t>
                </a:r>
              </a:p>
            </p:txBody>
          </p:sp>
          <p:pic>
            <p:nvPicPr>
              <p:cNvPr id="24" name="Picture 23"/>
              <p:cNvPicPr preferRelativeResize="0">
                <a:picLocks noChangeAspect="1"/>
              </p:cNvPicPr>
              <p:nvPr/>
            </p:nvPicPr>
            <p:blipFill rotWithShape="1">
              <a:blip r:embed="rId5">
                <a:extLst>
                  <a:ext uri="{28A0092B-C50C-407E-A947-70E740481C1C}">
                    <a14:useLocalDpi xmlns:a14="http://schemas.microsoft.com/office/drawing/2010/main" val="0"/>
                  </a:ext>
                </a:extLst>
              </a:blip>
              <a:srcRect l="764" t="1392" r="955" b="1960"/>
              <a:stretch/>
            </p:blipFill>
            <p:spPr>
              <a:xfrm>
                <a:off x="3284238" y="3748470"/>
                <a:ext cx="2416175" cy="1626263"/>
              </a:xfrm>
              <a:prstGeom prst="rect">
                <a:avLst/>
              </a:prstGeom>
              <a:ln w="6350" cmpd="sng">
                <a:solidFill>
                  <a:schemeClr val="tx1"/>
                </a:solidFill>
              </a:ln>
            </p:spPr>
          </p:pic>
          <p:pic>
            <p:nvPicPr>
              <p:cNvPr id="28" name="Picture 27"/>
              <p:cNvPicPr>
                <a:picLocks noChangeAspect="1"/>
              </p:cNvPicPr>
              <p:nvPr/>
            </p:nvPicPr>
            <p:blipFill rotWithShape="1">
              <a:blip r:embed="rId6">
                <a:extLst>
                  <a:ext uri="{28A0092B-C50C-407E-A947-70E740481C1C}">
                    <a14:useLocalDpi xmlns:a14="http://schemas.microsoft.com/office/drawing/2010/main" val="0"/>
                  </a:ext>
                </a:extLst>
              </a:blip>
              <a:srcRect l="4178" r="2469"/>
              <a:stretch/>
            </p:blipFill>
            <p:spPr>
              <a:xfrm>
                <a:off x="3284238" y="1142998"/>
                <a:ext cx="2415073" cy="1663078"/>
              </a:xfrm>
              <a:prstGeom prst="rect">
                <a:avLst/>
              </a:prstGeom>
              <a:ln w="6350" cmpd="sng">
                <a:solidFill>
                  <a:schemeClr val="tx1"/>
                </a:solidFill>
              </a:ln>
            </p:spPr>
          </p:pic>
        </p:grpSp>
        <p:grpSp>
          <p:nvGrpSpPr>
            <p:cNvPr id="12" name="Group 11"/>
            <p:cNvGrpSpPr/>
            <p:nvPr/>
          </p:nvGrpSpPr>
          <p:grpSpPr>
            <a:xfrm>
              <a:off x="912812" y="1148644"/>
              <a:ext cx="2668293" cy="4867378"/>
              <a:chOff x="338035" y="1143000"/>
              <a:chExt cx="2668293" cy="4867378"/>
            </a:xfrm>
          </p:grpSpPr>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l="21709" t="1841" r="9844" b="7752"/>
              <a:stretch/>
            </p:blipFill>
            <p:spPr>
              <a:xfrm>
                <a:off x="351934" y="1143000"/>
                <a:ext cx="2647445" cy="1668450"/>
              </a:xfrm>
              <a:prstGeom prst="rect">
                <a:avLst/>
              </a:prstGeom>
              <a:ln w="6350">
                <a:solidFill>
                  <a:schemeClr val="tx1"/>
                </a:solidFill>
              </a:ln>
            </p:spPr>
          </p:pic>
          <p:sp>
            <p:nvSpPr>
              <p:cNvPr id="19" name="TextBox 18"/>
              <p:cNvSpPr txBox="1">
                <a:spLocks noChangeArrowheads="1"/>
              </p:cNvSpPr>
              <p:nvPr/>
            </p:nvSpPr>
            <p:spPr bwMode="auto">
              <a:xfrm>
                <a:off x="351470" y="2811450"/>
                <a:ext cx="2648372" cy="735586"/>
              </a:xfrm>
              <a:prstGeom prst="rect">
                <a:avLst/>
              </a:prstGeom>
              <a:noFill/>
              <a:ln>
                <a:noFill/>
              </a:ln>
            </p:spPr>
            <p:txBody>
              <a:bodyPr wrap="square" lIns="0" tIns="73152" rIns="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000" dirty="0">
                    <a:latin typeface="Arial"/>
                    <a:cs typeface="Arial"/>
                  </a:rPr>
                  <a:t>Military &amp; Aerospace Sept 11, 2013:</a:t>
                </a:r>
                <a:br>
                  <a:rPr lang="en-US" sz="1000" dirty="0">
                    <a:latin typeface="Arial"/>
                    <a:cs typeface="Arial"/>
                  </a:rPr>
                </a:br>
                <a:r>
                  <a:rPr lang="en-US" sz="1000" dirty="0">
                    <a:latin typeface="Arial"/>
                    <a:cs typeface="Arial"/>
                  </a:rPr>
                  <a:t>Northrop Grumman orders airborne radar signal processors from Curtiss-Wright for Joint STARS</a:t>
                </a:r>
              </a:p>
            </p:txBody>
          </p:sp>
          <p:sp>
            <p:nvSpPr>
              <p:cNvPr id="25" name="TextBox 24"/>
              <p:cNvSpPr txBox="1">
                <a:spLocks noChangeArrowheads="1"/>
              </p:cNvSpPr>
              <p:nvPr/>
            </p:nvSpPr>
            <p:spPr bwMode="auto">
              <a:xfrm>
                <a:off x="344984" y="5428680"/>
                <a:ext cx="2661344" cy="581698"/>
              </a:xfrm>
              <a:prstGeom prst="rect">
                <a:avLst/>
              </a:prstGeom>
              <a:noFill/>
              <a:ln>
                <a:noFill/>
              </a:ln>
            </p:spPr>
            <p:txBody>
              <a:bodyPr wrap="square" lIns="0" tIns="73152" rIns="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000" dirty="0">
                    <a:latin typeface="Arial"/>
                    <a:cs typeface="Arial"/>
                  </a:rPr>
                  <a:t>VITA Technologies Aug 3, 2012:</a:t>
                </a:r>
                <a:br>
                  <a:rPr lang="en-US" sz="1000" dirty="0">
                    <a:latin typeface="Arial"/>
                    <a:cs typeface="Arial"/>
                  </a:rPr>
                </a:br>
                <a:r>
                  <a:rPr lang="en-US" sz="1000" dirty="0">
                    <a:latin typeface="Arial"/>
                    <a:cs typeface="Arial"/>
                  </a:rPr>
                  <a:t>OpenVPX platform delivers horsepower needed to revolutionize helicopter flying</a:t>
                </a:r>
              </a:p>
            </p:txBody>
          </p:sp>
          <p:pic>
            <p:nvPicPr>
              <p:cNvPr id="29" name="Picture 28"/>
              <p:cNvPicPr>
                <a:picLocks noChangeAspect="1"/>
              </p:cNvPicPr>
              <p:nvPr/>
            </p:nvPicPr>
            <p:blipFill rotWithShape="1">
              <a:blip r:embed="rId8">
                <a:extLst>
                  <a:ext uri="{28A0092B-C50C-407E-A947-70E740481C1C}">
                    <a14:useLocalDpi xmlns:a14="http://schemas.microsoft.com/office/drawing/2010/main" val="0"/>
                  </a:ext>
                </a:extLst>
              </a:blip>
              <a:srcRect t="8431" b="10125"/>
              <a:stretch/>
            </p:blipFill>
            <p:spPr>
              <a:xfrm>
                <a:off x="338035" y="3748470"/>
                <a:ext cx="2661344" cy="1625600"/>
              </a:xfrm>
              <a:prstGeom prst="rect">
                <a:avLst/>
              </a:prstGeom>
              <a:ln w="6350">
                <a:solidFill>
                  <a:schemeClr val="tx1"/>
                </a:solidFill>
              </a:ln>
            </p:spPr>
          </p:pic>
        </p:grpSp>
      </p:gr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45191" y="3748470"/>
            <a:ext cx="2564667" cy="1443903"/>
          </a:xfrm>
          <a:prstGeom prst="rect">
            <a:avLst/>
          </a:prstGeom>
        </p:spPr>
      </p:pic>
      <p:sp>
        <p:nvSpPr>
          <p:cNvPr id="26" name="TextBox 25"/>
          <p:cNvSpPr txBox="1">
            <a:spLocks noChangeArrowheads="1"/>
          </p:cNvSpPr>
          <p:nvPr/>
        </p:nvSpPr>
        <p:spPr bwMode="auto">
          <a:xfrm>
            <a:off x="4397525" y="6581001"/>
            <a:ext cx="3393774" cy="276999"/>
          </a:xfrm>
          <a:prstGeom prst="rect">
            <a:avLst/>
          </a:prstGeom>
          <a:no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defTabSz="457200" eaLnBrk="1" hangingPunct="1"/>
            <a:r>
              <a:rPr lang="en-US" sz="1200" dirty="0">
                <a:solidFill>
                  <a:srgbClr val="7030A0"/>
                </a:solidFill>
              </a:rPr>
              <a:t>See slide notes for web pointers to press coverage.</a:t>
            </a:r>
          </a:p>
        </p:txBody>
      </p:sp>
    </p:spTree>
    <p:extLst>
      <p:ext uri="{BB962C8B-B14F-4D97-AF65-F5344CB8AC3E}">
        <p14:creationId xmlns:p14="http://schemas.microsoft.com/office/powerpoint/2010/main" val="34389095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g8178\GRoccoLL2_InfreqBak\Standards\VITA\VITA_65_OpenVPX\OpenVPX_Tutorial_Contributions\Frm_DRS\3_4knockout copy_50percent.jpg"/>
          <p:cNvPicPr>
            <a:picLocks noChangeAspect="1" noChangeArrowheads="1"/>
          </p:cNvPicPr>
          <p:nvPr/>
        </p:nvPicPr>
        <p:blipFill rotWithShape="1">
          <a:blip r:embed="rId3">
            <a:extLst>
              <a:ext uri="{28A0092B-C50C-407E-A947-70E740481C1C}">
                <a14:useLocalDpi xmlns:a14="http://schemas.microsoft.com/office/drawing/2010/main" val="0"/>
              </a:ext>
            </a:extLst>
          </a:blip>
          <a:srcRect l="1764" t="13255" r="1764" b="4327"/>
          <a:stretch/>
        </p:blipFill>
        <p:spPr bwMode="auto">
          <a:xfrm>
            <a:off x="8467011" y="1031624"/>
            <a:ext cx="3638092" cy="14067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nSpc>
                <a:spcPct val="100000"/>
              </a:lnSpc>
            </a:pPr>
            <a:r>
              <a:rPr lang="en-US" sz="2400" dirty="0"/>
              <a:t>Cooling Options</a:t>
            </a:r>
          </a:p>
        </p:txBody>
      </p:sp>
      <p:sp>
        <p:nvSpPr>
          <p:cNvPr id="3" name="Content Placeholder 2"/>
          <p:cNvSpPr>
            <a:spLocks noGrp="1"/>
          </p:cNvSpPr>
          <p:nvPr>
            <p:ph idx="1"/>
          </p:nvPr>
        </p:nvSpPr>
        <p:spPr>
          <a:xfrm>
            <a:off x="379412" y="1066800"/>
            <a:ext cx="11125200" cy="5257800"/>
          </a:xfrm>
        </p:spPr>
        <p:txBody>
          <a:bodyPr/>
          <a:lstStyle/>
          <a:p>
            <a:pPr>
              <a:lnSpc>
                <a:spcPct val="100000"/>
              </a:lnSpc>
            </a:pPr>
            <a:r>
              <a:rPr lang="en-US" sz="1600" dirty="0"/>
              <a:t>OpenVPX references VITA 48 standards for mechanical and cooling</a:t>
            </a:r>
          </a:p>
          <a:p>
            <a:pPr lvl="1">
              <a:lnSpc>
                <a:spcPct val="100000"/>
              </a:lnSpc>
            </a:pPr>
            <a:r>
              <a:rPr lang="en-US" sz="1400" dirty="0">
                <a:hlinkClick r:id="rId4" action="ppaction://hlinksldjump"/>
              </a:rPr>
              <a:t>[VITA 48.0]</a:t>
            </a:r>
            <a:r>
              <a:rPr lang="en-US" sz="1400" dirty="0"/>
              <a:t> Mechanical Specification for Microcomputers Using Ruggedized</a:t>
            </a:r>
            <a:br>
              <a:rPr lang="en-US" sz="1400" dirty="0"/>
            </a:br>
            <a:r>
              <a:rPr lang="en-US" sz="1400" dirty="0"/>
              <a:t>Enhanced Design Implementation (REDI) – Base standard</a:t>
            </a:r>
          </a:p>
          <a:p>
            <a:pPr>
              <a:lnSpc>
                <a:spcPct val="100000"/>
              </a:lnSpc>
              <a:spcBef>
                <a:spcPts val="1000"/>
              </a:spcBef>
            </a:pPr>
            <a:r>
              <a:rPr lang="en-US" sz="1600" dirty="0"/>
              <a:t>Options where cooling air normally comes in contact with electronic components</a:t>
            </a:r>
          </a:p>
          <a:p>
            <a:pPr lvl="1">
              <a:lnSpc>
                <a:spcPct val="100000"/>
              </a:lnSpc>
            </a:pPr>
            <a:r>
              <a:rPr lang="en-US" sz="1400" dirty="0">
                <a:hlinkClick r:id="rId4" action="ppaction://hlinksldjump"/>
              </a:rPr>
              <a:t>[VITA 48.1]</a:t>
            </a:r>
            <a:r>
              <a:rPr lang="en-US" sz="1400" dirty="0"/>
              <a:t> Air cooled – widely used</a:t>
            </a:r>
          </a:p>
          <a:p>
            <a:pPr lvl="2">
              <a:lnSpc>
                <a:spcPct val="100000"/>
              </a:lnSpc>
              <a:spcBef>
                <a:spcPts val="100"/>
              </a:spcBef>
            </a:pPr>
            <a:r>
              <a:rPr lang="en-US" sz="1200" b="0" dirty="0">
                <a:solidFill>
                  <a:srgbClr val="000000"/>
                </a:solidFill>
              </a:rPr>
              <a:t>Can handle up to around 75 W per 3U and 175 W per 6U Plug-In Module</a:t>
            </a:r>
          </a:p>
          <a:p>
            <a:pPr lvl="2">
              <a:lnSpc>
                <a:spcPct val="100000"/>
              </a:lnSpc>
              <a:spcBef>
                <a:spcPts val="100"/>
              </a:spcBef>
            </a:pPr>
            <a:r>
              <a:rPr lang="en-US" sz="1200" b="0" dirty="0">
                <a:solidFill>
                  <a:srgbClr val="000000"/>
                </a:solidFill>
              </a:rPr>
              <a:t>Plug-In Module pitch of .80, 0.85, and 1.00 inches allowed; 1.00 inches is the most common</a:t>
            </a:r>
            <a:endParaRPr lang="en-US" sz="1200" dirty="0"/>
          </a:p>
          <a:p>
            <a:pPr>
              <a:lnSpc>
                <a:spcPct val="100000"/>
              </a:lnSpc>
              <a:spcBef>
                <a:spcPts val="1000"/>
              </a:spcBef>
            </a:pPr>
            <a:r>
              <a:rPr lang="en-US" sz="1600" dirty="0"/>
              <a:t>Options where cooling air normally has no contact with electronic components – better for harsh environment</a:t>
            </a:r>
          </a:p>
          <a:p>
            <a:pPr lvl="1">
              <a:lnSpc>
                <a:spcPct val="100000"/>
              </a:lnSpc>
            </a:pPr>
            <a:r>
              <a:rPr lang="en-US" sz="1400" dirty="0">
                <a:hlinkClick r:id="rId4" action="ppaction://hlinksldjump"/>
              </a:rPr>
              <a:t>[VITA 48.2]</a:t>
            </a:r>
            <a:r>
              <a:rPr lang="en-US" sz="1400" dirty="0"/>
              <a:t> Conduction Cooled – widely used</a:t>
            </a:r>
          </a:p>
          <a:p>
            <a:pPr lvl="2">
              <a:lnSpc>
                <a:spcPct val="100000"/>
              </a:lnSpc>
              <a:spcBef>
                <a:spcPts val="100"/>
              </a:spcBef>
            </a:pPr>
            <a:r>
              <a:rPr lang="en-US" sz="1200" b="0" dirty="0"/>
              <a:t>Limited to around 75 W per 3U and 150 W per 6U Plug-In Module, with air-cooled chassis side walls (higher with liquid cooled walls)</a:t>
            </a:r>
          </a:p>
          <a:p>
            <a:pPr lvl="2">
              <a:lnSpc>
                <a:spcPct val="100000"/>
              </a:lnSpc>
              <a:spcBef>
                <a:spcPts val="100"/>
              </a:spcBef>
            </a:pPr>
            <a:r>
              <a:rPr lang="en-US" sz="1200" b="0" dirty="0">
                <a:solidFill>
                  <a:srgbClr val="000000"/>
                </a:solidFill>
              </a:rPr>
              <a:t>Plug-In Module pitch of .80, 0.85, and 1.00 inches allowed; 1.00 inches is the most common</a:t>
            </a:r>
            <a:endParaRPr lang="en-US" sz="1200" dirty="0">
              <a:solidFill>
                <a:srgbClr val="000000"/>
              </a:solidFill>
            </a:endParaRPr>
          </a:p>
          <a:p>
            <a:pPr lvl="1">
              <a:lnSpc>
                <a:spcPct val="100000"/>
              </a:lnSpc>
            </a:pPr>
            <a:r>
              <a:rPr lang="en-US" sz="1400" dirty="0">
                <a:hlinkClick r:id="rId4" action="ppaction://hlinksldjump"/>
              </a:rPr>
              <a:t>[VITA 48.4]</a:t>
            </a:r>
            <a:r>
              <a:rPr lang="en-US" sz="1400" dirty="0"/>
              <a:t> Liquid Flow Through (LFT) – Only 6U</a:t>
            </a:r>
          </a:p>
          <a:p>
            <a:pPr lvl="2">
              <a:lnSpc>
                <a:spcPct val="100000"/>
              </a:lnSpc>
              <a:spcBef>
                <a:spcPts val="100"/>
              </a:spcBef>
            </a:pPr>
            <a:r>
              <a:rPr lang="en-US" sz="1200" b="0" dirty="0"/>
              <a:t>Can handle &gt;400 W per 6U Plug-In Module</a:t>
            </a:r>
          </a:p>
          <a:p>
            <a:pPr lvl="1">
              <a:lnSpc>
                <a:spcPct val="100000"/>
              </a:lnSpc>
            </a:pPr>
            <a:r>
              <a:rPr lang="en-US" sz="1400" dirty="0">
                <a:hlinkClick r:id="rId4" action="ppaction://hlinksldjump"/>
              </a:rPr>
              <a:t>[VITA 48.5]</a:t>
            </a:r>
            <a:r>
              <a:rPr lang="en-US" sz="1400" dirty="0"/>
              <a:t> Air Flow Through (AFT) – Only 6U</a:t>
            </a:r>
          </a:p>
          <a:p>
            <a:pPr lvl="2">
              <a:lnSpc>
                <a:spcPct val="100000"/>
              </a:lnSpc>
              <a:spcBef>
                <a:spcPts val="100"/>
              </a:spcBef>
            </a:pPr>
            <a:r>
              <a:rPr lang="en-US" sz="1200" b="0" dirty="0">
                <a:solidFill>
                  <a:srgbClr val="000000"/>
                </a:solidFill>
              </a:rPr>
              <a:t>Can handle up to around 200 W per 6U Plug-In Module</a:t>
            </a:r>
          </a:p>
          <a:p>
            <a:pPr lvl="2">
              <a:lnSpc>
                <a:spcPct val="100000"/>
              </a:lnSpc>
              <a:spcBef>
                <a:spcPts val="100"/>
              </a:spcBef>
            </a:pPr>
            <a:r>
              <a:rPr lang="en-US" sz="1200" b="0" dirty="0">
                <a:solidFill>
                  <a:srgbClr val="000000"/>
                </a:solidFill>
              </a:rPr>
              <a:t>Typical Plug-In Module pitch of 1.0 and 1.2 inches. Up to 1.52 inches allowed</a:t>
            </a:r>
          </a:p>
          <a:p>
            <a:pPr lvl="1">
              <a:lnSpc>
                <a:spcPct val="100000"/>
              </a:lnSpc>
            </a:pPr>
            <a:r>
              <a:rPr lang="en-US" sz="1400" dirty="0">
                <a:hlinkClick r:id="rId4" action="ppaction://hlinksldjump"/>
              </a:rPr>
              <a:t>[VITA 48.7]</a:t>
            </a:r>
            <a:r>
              <a:rPr lang="en-US" sz="1400" dirty="0"/>
              <a:t> Air Flow-By™ </a:t>
            </a:r>
          </a:p>
          <a:p>
            <a:pPr lvl="2">
              <a:lnSpc>
                <a:spcPct val="100000"/>
              </a:lnSpc>
              <a:spcBef>
                <a:spcPts val="100"/>
              </a:spcBef>
            </a:pPr>
            <a:r>
              <a:rPr lang="en-US" sz="1200" b="0" dirty="0">
                <a:solidFill>
                  <a:srgbClr val="000000"/>
                </a:solidFill>
              </a:rPr>
              <a:t>Can handle up to around 200 W per 6U Plug-In Module</a:t>
            </a:r>
          </a:p>
          <a:p>
            <a:pPr lvl="2">
              <a:lnSpc>
                <a:spcPct val="100000"/>
              </a:lnSpc>
              <a:spcBef>
                <a:spcPts val="100"/>
              </a:spcBef>
            </a:pPr>
            <a:r>
              <a:rPr lang="en-US" sz="1200" b="0" dirty="0">
                <a:solidFill>
                  <a:srgbClr val="000000"/>
                </a:solidFill>
              </a:rPr>
              <a:t>Plug-In Module pitch of .85, 1.00, 1.10, and 1.20 inches allowed; 1.0 inches is most common</a:t>
            </a:r>
          </a:p>
          <a:p>
            <a:pPr lvl="1">
              <a:lnSpc>
                <a:spcPct val="100000"/>
              </a:lnSpc>
            </a:pPr>
            <a:r>
              <a:rPr lang="en-US" sz="1400" dirty="0">
                <a:hlinkClick r:id="rId4" action="ppaction://hlinksldjump"/>
              </a:rPr>
              <a:t>[VITA 48.8]</a:t>
            </a:r>
            <a:r>
              <a:rPr lang="en-US" sz="1400" dirty="0"/>
              <a:t> Air Flow Through (AFT) – 3U and 6U</a:t>
            </a:r>
          </a:p>
        </p:txBody>
      </p:sp>
      <p:sp>
        <p:nvSpPr>
          <p:cNvPr id="4" name="Rectangle 3">
            <a:hlinkClick r:id="rId5"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0" name="TextBox 9"/>
          <p:cNvSpPr txBox="1"/>
          <p:nvPr/>
        </p:nvSpPr>
        <p:spPr>
          <a:xfrm>
            <a:off x="9894659" y="2372380"/>
            <a:ext cx="2210444" cy="523220"/>
          </a:xfrm>
          <a:prstGeom prst="rect">
            <a:avLst/>
          </a:prstGeom>
          <a:noFill/>
        </p:spPr>
        <p:txBody>
          <a:bodyPr wrap="square" rtlCol="0">
            <a:spAutoFit/>
          </a:bodyPr>
          <a:lstStyle/>
          <a:p>
            <a:pPr algn="ctr"/>
            <a:r>
              <a:rPr lang="en-US" sz="1400" b="1" dirty="0">
                <a:solidFill>
                  <a:srgbClr val="0070C0"/>
                </a:solidFill>
              </a:rPr>
              <a:t>[VITA 48.2] Conduction Cooled Plug-In Module</a:t>
            </a:r>
          </a:p>
        </p:txBody>
      </p:sp>
      <p:sp>
        <p:nvSpPr>
          <p:cNvPr id="9" name="TextBox 8"/>
          <p:cNvSpPr txBox="1">
            <a:spLocks noChangeArrowheads="1"/>
          </p:cNvSpPr>
          <p:nvPr/>
        </p:nvSpPr>
        <p:spPr bwMode="auto">
          <a:xfrm>
            <a:off x="6627812" y="6604084"/>
            <a:ext cx="2860374" cy="253916"/>
          </a:xfrm>
          <a:prstGeom prst="rect">
            <a:avLst/>
          </a:prstGeom>
          <a:no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050" dirty="0">
                <a:solidFill>
                  <a:srgbClr val="7030A0"/>
                </a:solidFill>
              </a:rPr>
              <a:t>Vesper SI-9173 picture courtesy of Leonardo DRS</a:t>
            </a:r>
          </a:p>
        </p:txBody>
      </p:sp>
      <p:sp>
        <p:nvSpPr>
          <p:cNvPr id="8" name="Content Placeholder 55"/>
          <p:cNvSpPr txBox="1">
            <a:spLocks/>
          </p:cNvSpPr>
          <p:nvPr/>
        </p:nvSpPr>
        <p:spPr>
          <a:xfrm>
            <a:off x="8228012" y="4495800"/>
            <a:ext cx="3861980" cy="1828800"/>
          </a:xfrm>
          <a:prstGeom prst="rect">
            <a:avLst/>
          </a:prstGeom>
          <a:solidFill>
            <a:schemeClr val="accent5"/>
          </a:solidFill>
          <a:ln w="12700">
            <a:solidFill>
              <a:schemeClr val="tx1"/>
            </a:solidFill>
          </a:ln>
        </p:spPr>
        <p:txBody>
          <a:bodyPr anchor="ctr" anchorCtr="0"/>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169863" indent="-169863">
              <a:lnSpc>
                <a:spcPct val="100000"/>
              </a:lnSpc>
            </a:pPr>
            <a:r>
              <a:rPr lang="en-US" sz="1800" dirty="0"/>
              <a:t>Power numbers in this section are approximate, to give an idea of typical high-end usage.</a:t>
            </a:r>
          </a:p>
          <a:p>
            <a:pPr marL="471615" lvl="1" indent="-169863">
              <a:lnSpc>
                <a:spcPct val="100000"/>
              </a:lnSpc>
            </a:pPr>
            <a:r>
              <a:rPr lang="en-US" sz="1600" dirty="0"/>
              <a:t>Actuals will vary depending on details of the system </a:t>
            </a:r>
          </a:p>
        </p:txBody>
      </p:sp>
    </p:spTree>
    <p:extLst>
      <p:ext uri="{BB962C8B-B14F-4D97-AF65-F5344CB8AC3E}">
        <p14:creationId xmlns:p14="http://schemas.microsoft.com/office/powerpoint/2010/main" val="6826497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821068" y="6642556"/>
            <a:ext cx="7110148" cy="215444"/>
          </a:xfrm>
          <a:prstGeom prst="rect">
            <a:avLst/>
          </a:prstGeom>
          <a:noFill/>
        </p:spPr>
        <p:txBody>
          <a:bodyPr wrap="square" rtlCol="0">
            <a:spAutoFit/>
          </a:bodyPr>
          <a:lstStyle/>
          <a:p>
            <a:pPr>
              <a:defRPr/>
            </a:pPr>
            <a:r>
              <a:rPr lang="en-US" sz="800" b="1" dirty="0"/>
              <a:t>Hyperlinks to CC: </a:t>
            </a:r>
            <a:r>
              <a:rPr lang="en-US" sz="800" b="1" dirty="0">
                <a:hlinkClick r:id="rId3" action="ppaction://hlinksldjump"/>
              </a:rPr>
              <a:t>Chassis</a:t>
            </a:r>
            <a:r>
              <a:rPr lang="en-US" sz="800" b="1" dirty="0"/>
              <a:t>, </a:t>
            </a:r>
            <a:r>
              <a:rPr lang="en-US" sz="800" b="1" dirty="0">
                <a:hlinkClick r:id="rId4" action="ppaction://hlinksldjump"/>
              </a:rPr>
              <a:t>Plug-In Module</a:t>
            </a:r>
            <a:endParaRPr lang="en-US" sz="800" b="1" dirty="0"/>
          </a:p>
        </p:txBody>
      </p:sp>
      <p:sp>
        <p:nvSpPr>
          <p:cNvPr id="2" name="Title 1"/>
          <p:cNvSpPr>
            <a:spLocks noGrp="1"/>
          </p:cNvSpPr>
          <p:nvPr>
            <p:ph type="title"/>
          </p:nvPr>
        </p:nvSpPr>
        <p:spPr/>
        <p:txBody>
          <a:bodyPr/>
          <a:lstStyle/>
          <a:p>
            <a:pPr>
              <a:lnSpc>
                <a:spcPct val="100000"/>
              </a:lnSpc>
            </a:pPr>
            <a:r>
              <a:rPr lang="en-US" sz="2400" dirty="0">
                <a:hlinkClick r:id="rId5" action="ppaction://hlinksldjump"/>
              </a:rPr>
              <a:t>[VITA 48.1]</a:t>
            </a:r>
            <a:r>
              <a:rPr lang="en-US" sz="2400" dirty="0"/>
              <a:t> Air Cooling</a:t>
            </a:r>
          </a:p>
        </p:txBody>
      </p:sp>
      <p:sp>
        <p:nvSpPr>
          <p:cNvPr id="3" name="Content Placeholder 2"/>
          <p:cNvSpPr>
            <a:spLocks noGrp="1"/>
          </p:cNvSpPr>
          <p:nvPr>
            <p:ph idx="1"/>
          </p:nvPr>
        </p:nvSpPr>
        <p:spPr>
          <a:xfrm>
            <a:off x="507868" y="1143000"/>
            <a:ext cx="10768144" cy="2517514"/>
          </a:xfrm>
        </p:spPr>
        <p:txBody>
          <a:bodyPr/>
          <a:lstStyle/>
          <a:p>
            <a:pPr>
              <a:lnSpc>
                <a:spcPct val="100000"/>
              </a:lnSpc>
            </a:pPr>
            <a:r>
              <a:rPr lang="en-US" sz="1800" dirty="0"/>
              <a:t>Can handle up to around 75 W per 3U x 160 mm and 175 W per 6U x 160 mm Plug-In Module</a:t>
            </a:r>
          </a:p>
          <a:p>
            <a:pPr>
              <a:lnSpc>
                <a:spcPct val="100000"/>
              </a:lnSpc>
            </a:pPr>
            <a:r>
              <a:rPr lang="en-US" sz="1800" dirty="0"/>
              <a:t>Plug-In Module pitch of .80, 0.85, and 1.00 inches allowed</a:t>
            </a:r>
          </a:p>
          <a:p>
            <a:pPr lvl="1">
              <a:lnSpc>
                <a:spcPct val="100000"/>
              </a:lnSpc>
            </a:pPr>
            <a:r>
              <a:rPr lang="en-US" sz="1600" b="0" dirty="0"/>
              <a:t>1.00 inches is the most common</a:t>
            </a:r>
          </a:p>
          <a:p>
            <a:pPr>
              <a:lnSpc>
                <a:spcPct val="100000"/>
              </a:lnSpc>
            </a:pPr>
            <a:r>
              <a:rPr lang="en-US" sz="1800" dirty="0"/>
              <a:t>Components and connectors exposed to cooling air</a:t>
            </a:r>
          </a:p>
        </p:txBody>
      </p:sp>
      <p:sp>
        <p:nvSpPr>
          <p:cNvPr id="9" name="Rectangle 8">
            <a:hlinkClick r:id="rId6"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1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7012" y="3505200"/>
            <a:ext cx="3867150" cy="265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0"/>
          <p:cNvSpPr txBox="1">
            <a:spLocks noChangeArrowheads="1"/>
          </p:cNvSpPr>
          <p:nvPr/>
        </p:nvSpPr>
        <p:spPr bwMode="auto">
          <a:xfrm>
            <a:off x="9904412" y="5331086"/>
            <a:ext cx="1809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200" dirty="0">
                <a:solidFill>
                  <a:srgbClr val="0070C0"/>
                </a:solidFill>
              </a:rPr>
              <a:t>6U and 3U backplanes, showing airflow direction</a:t>
            </a: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112" y="3757437"/>
            <a:ext cx="4800599" cy="2174671"/>
          </a:xfrm>
          <a:prstGeom prst="rect">
            <a:avLst/>
          </a:prstGeom>
        </p:spPr>
      </p:pic>
      <p:sp>
        <p:nvSpPr>
          <p:cNvPr id="16" name="TextBox 10"/>
          <p:cNvSpPr txBox="1">
            <a:spLocks noChangeArrowheads="1"/>
          </p:cNvSpPr>
          <p:nvPr/>
        </p:nvSpPr>
        <p:spPr bwMode="auto">
          <a:xfrm>
            <a:off x="637311" y="3526604"/>
            <a:ext cx="2324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200" dirty="0">
                <a:solidFill>
                  <a:srgbClr val="0070C0"/>
                </a:solidFill>
              </a:rPr>
              <a:t>6U 1.0” pitch Curtiss-Wright VPX6‑490 [VITA 48.1] GPU (NVIDIA®) Accelerator</a:t>
            </a:r>
          </a:p>
        </p:txBody>
      </p:sp>
    </p:spTree>
    <p:extLst>
      <p:ext uri="{BB962C8B-B14F-4D97-AF65-F5344CB8AC3E}">
        <p14:creationId xmlns:p14="http://schemas.microsoft.com/office/powerpoint/2010/main" val="40582007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descr="M:\Users\Steve_Joachim\1 - PROJECTS\Advanced Connector Validation\TEST INFO\Screenies\CARRIER EXPLODE.JPG"/>
          <p:cNvPicPr>
            <a:picLocks noChangeAspect="1" noChangeArrowheads="1"/>
          </p:cNvPicPr>
          <p:nvPr/>
        </p:nvPicPr>
        <p:blipFill rotWithShape="1">
          <a:blip r:embed="rId3">
            <a:extLst>
              <a:ext uri="{28A0092B-C50C-407E-A947-70E740481C1C}">
                <a14:useLocalDpi xmlns:a14="http://schemas.microsoft.com/office/drawing/2010/main" val="0"/>
              </a:ext>
            </a:extLst>
          </a:blip>
          <a:srcRect l="9392" t="5539" r="6958" b="8052"/>
          <a:stretch/>
        </p:blipFill>
        <p:spPr bwMode="auto">
          <a:xfrm>
            <a:off x="7624179" y="1519422"/>
            <a:ext cx="4361499" cy="398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lnSpc>
                <a:spcPct val="100000"/>
              </a:lnSpc>
            </a:pPr>
            <a:r>
              <a:rPr lang="en-US" sz="2400" dirty="0">
                <a:hlinkClick r:id="rId4" action="ppaction://hlinksldjump"/>
              </a:rPr>
              <a:t>[VITA 48.2]</a:t>
            </a:r>
            <a:r>
              <a:rPr lang="en-US" sz="2400" dirty="0"/>
              <a:t> Conduction Cooling</a:t>
            </a:r>
          </a:p>
        </p:txBody>
      </p:sp>
      <p:sp>
        <p:nvSpPr>
          <p:cNvPr id="3" name="Content Placeholder 2"/>
          <p:cNvSpPr>
            <a:spLocks noGrp="1"/>
          </p:cNvSpPr>
          <p:nvPr>
            <p:ph idx="1"/>
          </p:nvPr>
        </p:nvSpPr>
        <p:spPr>
          <a:xfrm>
            <a:off x="507867" y="1179239"/>
            <a:ext cx="8842055" cy="5105400"/>
          </a:xfrm>
        </p:spPr>
        <p:txBody>
          <a:bodyPr/>
          <a:lstStyle/>
          <a:p>
            <a:pPr>
              <a:lnSpc>
                <a:spcPct val="100000"/>
              </a:lnSpc>
            </a:pPr>
            <a:r>
              <a:rPr lang="en-US" sz="1600" dirty="0"/>
              <a:t>Limited to around 75W per 3U x 160 mm and 150 W per 6U x 160 mm</a:t>
            </a:r>
            <a:br>
              <a:rPr lang="en-US" sz="1600" dirty="0"/>
            </a:br>
            <a:r>
              <a:rPr lang="en-US" sz="1600" dirty="0"/>
              <a:t>Plug-In Module, with air-cooled side walls</a:t>
            </a:r>
          </a:p>
          <a:p>
            <a:pPr lvl="1">
              <a:lnSpc>
                <a:spcPct val="100000"/>
              </a:lnSpc>
              <a:spcBef>
                <a:spcPts val="400"/>
              </a:spcBef>
            </a:pPr>
            <a:r>
              <a:rPr lang="en-US" sz="1400" dirty="0"/>
              <a:t>With liquid cooled chassis sidewalls can handle more</a:t>
            </a:r>
          </a:p>
          <a:p>
            <a:pPr lvl="1">
              <a:lnSpc>
                <a:spcPct val="100000"/>
              </a:lnSpc>
              <a:spcBef>
                <a:spcPts val="400"/>
              </a:spcBef>
            </a:pPr>
            <a:r>
              <a:rPr lang="en-US" sz="1400" dirty="0"/>
              <a:t>XMC and other mezzanine cards can make cooling more difficult</a:t>
            </a:r>
          </a:p>
          <a:p>
            <a:pPr>
              <a:lnSpc>
                <a:spcPct val="100000"/>
              </a:lnSpc>
            </a:pPr>
            <a:r>
              <a:rPr lang="en-US" sz="1600" dirty="0"/>
              <a:t>Plug-In Module pitch of .80, 0.85, &amp; 1.00 inches allowed; 1.00 by far most common</a:t>
            </a:r>
          </a:p>
          <a:p>
            <a:pPr>
              <a:lnSpc>
                <a:spcPct val="100000"/>
              </a:lnSpc>
            </a:pPr>
            <a:r>
              <a:rPr lang="en-US" sz="1600" dirty="0"/>
              <a:t>Proven rugged approach with long heritage</a:t>
            </a:r>
          </a:p>
          <a:p>
            <a:pPr lvl="1">
              <a:lnSpc>
                <a:spcPct val="100000"/>
              </a:lnSpc>
              <a:spcBef>
                <a:spcPts val="400"/>
              </a:spcBef>
            </a:pPr>
            <a:r>
              <a:rPr lang="en-US" sz="1400" dirty="0"/>
              <a:t>Newer approaches tend to handle higher power levels or give lower</a:t>
            </a:r>
            <a:br>
              <a:rPr lang="en-US" sz="1400" dirty="0"/>
            </a:br>
            <a:r>
              <a:rPr lang="en-US" sz="1400" dirty="0"/>
              <a:t>junction temperature at the same power level</a:t>
            </a:r>
          </a:p>
          <a:p>
            <a:pPr lvl="2">
              <a:lnSpc>
                <a:spcPct val="100000"/>
              </a:lnSpc>
              <a:spcBef>
                <a:spcPts val="100"/>
              </a:spcBef>
            </a:pPr>
            <a:r>
              <a:rPr lang="en-US" sz="1400" b="0" dirty="0"/>
              <a:t>Lower junction temp tend to increase the MTBF (Mean Time Between Failure)</a:t>
            </a:r>
          </a:p>
          <a:p>
            <a:pPr>
              <a:lnSpc>
                <a:spcPct val="100000"/>
              </a:lnSpc>
            </a:pPr>
            <a:r>
              <a:rPr lang="en-US" sz="1600" dirty="0"/>
              <a:t>Suppliers tend to spec the temperature at the</a:t>
            </a:r>
            <a:br>
              <a:rPr lang="en-US" sz="1600" dirty="0"/>
            </a:br>
            <a:r>
              <a:rPr lang="en-US" sz="1600" dirty="0"/>
              <a:t>Plug-In Module’s edge (in accordance with VITA 47 standards)</a:t>
            </a:r>
          </a:p>
          <a:p>
            <a:pPr lvl="1">
              <a:lnSpc>
                <a:spcPct val="100000"/>
              </a:lnSpc>
              <a:spcBef>
                <a:spcPts val="400"/>
              </a:spcBef>
            </a:pPr>
            <a:r>
              <a:rPr lang="en-US" sz="1400" dirty="0"/>
              <a:t>Be aware there will be a drop between the card and the</a:t>
            </a:r>
            <a:br>
              <a:rPr lang="en-US" sz="1400" dirty="0"/>
            </a:br>
            <a:r>
              <a:rPr lang="en-US" sz="1400" dirty="0"/>
              <a:t>chassis side wall – this can be a performance limiter</a:t>
            </a:r>
          </a:p>
          <a:p>
            <a:pPr lvl="2">
              <a:lnSpc>
                <a:spcPct val="100000"/>
              </a:lnSpc>
              <a:spcBef>
                <a:spcPts val="100"/>
              </a:spcBef>
            </a:pPr>
            <a:r>
              <a:rPr lang="en-US" sz="1400" b="0" dirty="0"/>
              <a:t>The temperature drop from Plug-In Module edge to chassis rail is a significant part of</a:t>
            </a:r>
            <a:br>
              <a:rPr lang="en-US" sz="1400" b="0" dirty="0"/>
            </a:br>
            <a:r>
              <a:rPr lang="en-US" sz="1400" b="0" dirty="0"/>
              <a:t>the budget, e.g. 55</a:t>
            </a:r>
            <a:r>
              <a:rPr lang="en-US" sz="1400" b="0" dirty="0">
                <a:cs typeface="Arial"/>
              </a:rPr>
              <a:t>º</a:t>
            </a:r>
            <a:r>
              <a:rPr lang="en-US" sz="1400" b="0" dirty="0"/>
              <a:t>C  air at 10,000 ft. to a card edge of 85</a:t>
            </a:r>
            <a:r>
              <a:rPr lang="en-US" sz="1400" b="0" dirty="0">
                <a:cs typeface="Arial"/>
              </a:rPr>
              <a:t>º</a:t>
            </a:r>
            <a:r>
              <a:rPr lang="en-US" sz="1400" b="0" dirty="0"/>
              <a:t>C max = 30</a:t>
            </a:r>
            <a:r>
              <a:rPr lang="en-US" sz="1400" b="0" dirty="0">
                <a:cs typeface="Arial"/>
              </a:rPr>
              <a:t>º</a:t>
            </a:r>
            <a:r>
              <a:rPr lang="en-US" sz="1400" b="0" dirty="0"/>
              <a:t>C budget</a:t>
            </a:r>
          </a:p>
          <a:p>
            <a:pPr lvl="2">
              <a:lnSpc>
                <a:spcPct val="100000"/>
              </a:lnSpc>
              <a:spcBef>
                <a:spcPts val="100"/>
              </a:spcBef>
            </a:pPr>
            <a:r>
              <a:rPr lang="en-US" sz="1400" b="0" dirty="0"/>
              <a:t>Temperature drop varies considerably based on power dissipation, wedge clamp section etc.</a:t>
            </a:r>
          </a:p>
          <a:p>
            <a:pPr lvl="2">
              <a:lnSpc>
                <a:spcPct val="100000"/>
              </a:lnSpc>
              <a:spcBef>
                <a:spcPts val="100"/>
              </a:spcBef>
            </a:pPr>
            <a:r>
              <a:rPr lang="en-US" sz="1400" b="0" dirty="0">
                <a:hlinkClick r:id="rId4" action="ppaction://hlinksldjump"/>
              </a:rPr>
              <a:t>[VITA 47.1]</a:t>
            </a:r>
            <a:r>
              <a:rPr lang="en-US" sz="1400" b="0" dirty="0"/>
              <a:t> specifies the minimum performance of Plug-In Module retainers</a:t>
            </a:r>
          </a:p>
          <a:p>
            <a:pPr lvl="1">
              <a:lnSpc>
                <a:spcPct val="100000"/>
              </a:lnSpc>
            </a:pPr>
            <a:r>
              <a:rPr lang="en-US" sz="1400" dirty="0">
                <a:solidFill>
                  <a:srgbClr val="000000"/>
                </a:solidFill>
              </a:rPr>
              <a:t>Also a drop between cooling fluid (i.e. air or liquid) and chassis wall at Plug-In Module interface</a:t>
            </a:r>
          </a:p>
          <a:p>
            <a:pPr lvl="2">
              <a:lnSpc>
                <a:spcPct val="100000"/>
              </a:lnSpc>
              <a:spcBef>
                <a:spcPts val="100"/>
              </a:spcBef>
            </a:pPr>
            <a:r>
              <a:rPr lang="en-US" sz="1400" b="0" dirty="0">
                <a:solidFill>
                  <a:srgbClr val="000000"/>
                </a:solidFill>
              </a:rPr>
              <a:t>Temperature drop varies considerably based on fluid type, fluid temp, fluid mass flow rate etc.</a:t>
            </a:r>
          </a:p>
          <a:p>
            <a:pPr lvl="1">
              <a:lnSpc>
                <a:spcPct val="100000"/>
              </a:lnSpc>
            </a:pPr>
            <a:endParaRPr lang="en-US" sz="1400" dirty="0">
              <a:solidFill>
                <a:srgbClr val="000000"/>
              </a:solidFill>
            </a:endParaRPr>
          </a:p>
          <a:p>
            <a:pPr lvl="2">
              <a:lnSpc>
                <a:spcPct val="100000"/>
              </a:lnSpc>
              <a:spcBef>
                <a:spcPts val="300"/>
              </a:spcBef>
            </a:pPr>
            <a:endParaRPr lang="en-US" sz="1400" b="0" dirty="0"/>
          </a:p>
        </p:txBody>
      </p:sp>
      <p:sp>
        <p:nvSpPr>
          <p:cNvPr id="13" name="TextBox 12"/>
          <p:cNvSpPr txBox="1"/>
          <p:nvPr/>
        </p:nvSpPr>
        <p:spPr>
          <a:xfrm>
            <a:off x="1827212" y="6642556"/>
            <a:ext cx="7009686" cy="215444"/>
          </a:xfrm>
          <a:prstGeom prst="rect">
            <a:avLst/>
          </a:prstGeom>
          <a:noFill/>
        </p:spPr>
        <p:txBody>
          <a:bodyPr wrap="square" rtlCol="0">
            <a:spAutoFit/>
          </a:bodyPr>
          <a:lstStyle/>
          <a:p>
            <a:pPr>
              <a:defRPr/>
            </a:pPr>
            <a:r>
              <a:rPr lang="en-US" sz="800" b="1" dirty="0"/>
              <a:t>Hyperlinks: </a:t>
            </a:r>
            <a:r>
              <a:rPr lang="en-US" sz="800" b="1" dirty="0">
                <a:hlinkClick r:id="rId5" action="ppaction://hlinksldjump"/>
              </a:rPr>
              <a:t>CC Plug-In Module Example</a:t>
            </a:r>
            <a:endParaRPr lang="en-US" sz="800" b="1" dirty="0"/>
          </a:p>
        </p:txBody>
      </p:sp>
      <p:sp>
        <p:nvSpPr>
          <p:cNvPr id="14" name="Rectangle 13">
            <a:hlinkClick r:id="rId6" action="ppaction://hlinksldjump"/>
          </p:cNvPr>
          <p:cNvSpPr/>
          <p:nvPr/>
        </p:nvSpPr>
        <p:spPr bwMode="auto">
          <a:xfrm>
            <a:off x="11767856"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7" name="TextBox 16"/>
          <p:cNvSpPr txBox="1"/>
          <p:nvPr/>
        </p:nvSpPr>
        <p:spPr>
          <a:xfrm>
            <a:off x="10437575" y="1075963"/>
            <a:ext cx="1249624" cy="584775"/>
          </a:xfrm>
          <a:prstGeom prst="rect">
            <a:avLst/>
          </a:prstGeom>
          <a:noFill/>
        </p:spPr>
        <p:txBody>
          <a:bodyPr wrap="square" rtlCol="0">
            <a:spAutoFit/>
          </a:bodyPr>
          <a:lstStyle/>
          <a:p>
            <a:r>
              <a:rPr lang="en-US" sz="1600" b="1" dirty="0">
                <a:solidFill>
                  <a:srgbClr val="0070C0"/>
                </a:solidFill>
              </a:rPr>
              <a:t>Secondary Cover</a:t>
            </a:r>
          </a:p>
        </p:txBody>
      </p:sp>
      <p:cxnSp>
        <p:nvCxnSpPr>
          <p:cNvPr id="18" name="Straight Connector 17"/>
          <p:cNvCxnSpPr>
            <a:stCxn id="17" idx="1"/>
          </p:cNvCxnSpPr>
          <p:nvPr/>
        </p:nvCxnSpPr>
        <p:spPr>
          <a:xfrm flipH="1">
            <a:off x="10133012" y="1368351"/>
            <a:ext cx="304563" cy="292387"/>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248109" y="5481822"/>
            <a:ext cx="1593855" cy="338554"/>
          </a:xfrm>
          <a:prstGeom prst="rect">
            <a:avLst/>
          </a:prstGeom>
          <a:noFill/>
        </p:spPr>
        <p:txBody>
          <a:bodyPr wrap="square" rtlCol="0">
            <a:spAutoFit/>
          </a:bodyPr>
          <a:lstStyle/>
          <a:p>
            <a:r>
              <a:rPr lang="en-US" sz="1600" b="1" dirty="0">
                <a:solidFill>
                  <a:srgbClr val="0070C0"/>
                </a:solidFill>
              </a:rPr>
              <a:t>Primary Cover</a:t>
            </a:r>
          </a:p>
        </p:txBody>
      </p:sp>
      <p:cxnSp>
        <p:nvCxnSpPr>
          <p:cNvPr id="20" name="Straight Connector 19"/>
          <p:cNvCxnSpPr>
            <a:stCxn id="19" idx="0"/>
          </p:cNvCxnSpPr>
          <p:nvPr/>
        </p:nvCxnSpPr>
        <p:spPr>
          <a:xfrm flipH="1" flipV="1">
            <a:off x="9648402" y="4621579"/>
            <a:ext cx="396635" cy="860243"/>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0818812" y="5227932"/>
            <a:ext cx="1295400" cy="523220"/>
          </a:xfrm>
          <a:prstGeom prst="rect">
            <a:avLst/>
          </a:prstGeom>
          <a:noFill/>
        </p:spPr>
        <p:txBody>
          <a:bodyPr wrap="square" rtlCol="0">
            <a:spAutoFit/>
          </a:bodyPr>
          <a:lstStyle/>
          <a:p>
            <a:r>
              <a:rPr lang="en-US" sz="1600" b="1" dirty="0">
                <a:solidFill>
                  <a:srgbClr val="0070C0"/>
                </a:solidFill>
              </a:rPr>
              <a:t>PCB </a:t>
            </a:r>
            <a:r>
              <a:rPr lang="en-US" sz="1200" b="1" dirty="0">
                <a:solidFill>
                  <a:srgbClr val="0070C0"/>
                </a:solidFill>
              </a:rPr>
              <a:t>(Printed Circuit Board)</a:t>
            </a:r>
          </a:p>
        </p:txBody>
      </p:sp>
      <p:cxnSp>
        <p:nvCxnSpPr>
          <p:cNvPr id="22" name="Straight Connector 21"/>
          <p:cNvCxnSpPr>
            <a:stCxn id="21" idx="0"/>
          </p:cNvCxnSpPr>
          <p:nvPr/>
        </p:nvCxnSpPr>
        <p:spPr>
          <a:xfrm flipH="1" flipV="1">
            <a:off x="11228072" y="4777740"/>
            <a:ext cx="238440" cy="450192"/>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23" name="TextBox 10"/>
          <p:cNvSpPr txBox="1">
            <a:spLocks noChangeArrowheads="1"/>
          </p:cNvSpPr>
          <p:nvPr/>
        </p:nvSpPr>
        <p:spPr bwMode="auto">
          <a:xfrm>
            <a:off x="9349922" y="5868630"/>
            <a:ext cx="28389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200" dirty="0">
                <a:solidFill>
                  <a:srgbClr val="0070C0"/>
                </a:solidFill>
              </a:rPr>
              <a:t>Diagrams from Mercury presentation given at Sept 2012 VITA Standards meeting</a:t>
            </a:r>
          </a:p>
        </p:txBody>
      </p:sp>
    </p:spTree>
    <p:extLst>
      <p:ext uri="{BB962C8B-B14F-4D97-AF65-F5344CB8AC3E}">
        <p14:creationId xmlns:p14="http://schemas.microsoft.com/office/powerpoint/2010/main" val="40544535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400" dirty="0">
                <a:hlinkClick r:id="rId3" action="ppaction://hlinksldjump"/>
              </a:rPr>
              <a:t>[VITA 48.2]</a:t>
            </a:r>
            <a:r>
              <a:rPr lang="en-US" sz="2400" dirty="0"/>
              <a:t> Cooling – Primary vs. Secondary Side Wedge Locks</a:t>
            </a:r>
          </a:p>
        </p:txBody>
      </p:sp>
      <p:sp>
        <p:nvSpPr>
          <p:cNvPr id="3" name="Content Placeholder 2"/>
          <p:cNvSpPr>
            <a:spLocks noGrp="1"/>
          </p:cNvSpPr>
          <p:nvPr>
            <p:ph idx="1"/>
          </p:nvPr>
        </p:nvSpPr>
        <p:spPr>
          <a:xfrm>
            <a:off x="4646612" y="1176457"/>
            <a:ext cx="7239000" cy="5105400"/>
          </a:xfrm>
        </p:spPr>
        <p:txBody>
          <a:bodyPr/>
          <a:lstStyle/>
          <a:p>
            <a:pPr>
              <a:lnSpc>
                <a:spcPct val="100000"/>
              </a:lnSpc>
            </a:pPr>
            <a:r>
              <a:rPr lang="en-US" sz="1600" dirty="0"/>
              <a:t>With </a:t>
            </a:r>
            <a:r>
              <a:rPr lang="en-US" sz="1600" dirty="0">
                <a:hlinkClick r:id="rId4" action="ppaction://hlinksldjump"/>
              </a:rPr>
              <a:t>[VITA 48.2]</a:t>
            </a:r>
            <a:r>
              <a:rPr lang="en-US" sz="1600" dirty="0"/>
              <a:t> there is a thermal interface between the Plug-In Module and the Chassis Rail (card guide).</a:t>
            </a:r>
          </a:p>
          <a:p>
            <a:pPr lvl="1">
              <a:lnSpc>
                <a:spcPct val="100000"/>
              </a:lnSpc>
            </a:pPr>
            <a:r>
              <a:rPr lang="en-US" sz="1400" b="0" dirty="0"/>
              <a:t>The Chassis Rail is part of the chassis side-wall</a:t>
            </a:r>
          </a:p>
          <a:p>
            <a:pPr>
              <a:lnSpc>
                <a:spcPct val="100000"/>
              </a:lnSpc>
            </a:pPr>
            <a:r>
              <a:rPr lang="en-US" sz="1600" dirty="0"/>
              <a:t>Chassis side walls can be cooled in many different ways:</a:t>
            </a:r>
          </a:p>
          <a:p>
            <a:pPr lvl="1">
              <a:lnSpc>
                <a:spcPct val="100000"/>
              </a:lnSpc>
            </a:pPr>
            <a:r>
              <a:rPr lang="en-US" sz="1400" b="0" dirty="0"/>
              <a:t>Fins can be used to conduct the heat to the surrounding air; in many cases with the air being forced through the fins using a fan or blower</a:t>
            </a:r>
          </a:p>
          <a:p>
            <a:pPr lvl="1">
              <a:lnSpc>
                <a:spcPct val="100000"/>
              </a:lnSpc>
            </a:pPr>
            <a:r>
              <a:rPr lang="en-US" sz="1400" b="0" dirty="0"/>
              <a:t>Side-walls can be cooled by having cooled liquid flow through them</a:t>
            </a:r>
          </a:p>
          <a:p>
            <a:pPr>
              <a:lnSpc>
                <a:spcPct val="100000"/>
              </a:lnSpc>
            </a:pPr>
            <a:r>
              <a:rPr lang="en-US" sz="1600" dirty="0"/>
              <a:t>With wedge locks on the primary side of some Plug-In Modules and on secondary side of others; a single Chassis Rail can end up doing double duty – handling the heat from two Plug-In Modules</a:t>
            </a:r>
          </a:p>
          <a:p>
            <a:pPr lvl="1">
              <a:lnSpc>
                <a:spcPct val="100000"/>
              </a:lnSpc>
            </a:pPr>
            <a:r>
              <a:rPr lang="en-US" sz="1400" b="0" dirty="0"/>
              <a:t>If both Plug-In Modules are relatively high power, this can cause the pair of Plug-In Modules to not get enough cooling</a:t>
            </a:r>
            <a:br>
              <a:rPr lang="en-US" sz="1400" dirty="0"/>
            </a:br>
            <a:endParaRPr lang="en-US" sz="1200" dirty="0">
              <a:solidFill>
                <a:srgbClr val="000000"/>
              </a:solidFill>
            </a:endParaRPr>
          </a:p>
          <a:p>
            <a:pPr lvl="2">
              <a:lnSpc>
                <a:spcPct val="100000"/>
              </a:lnSpc>
              <a:spcBef>
                <a:spcPts val="300"/>
              </a:spcBef>
            </a:pPr>
            <a:endParaRPr lang="en-US" sz="1400" b="0" dirty="0"/>
          </a:p>
        </p:txBody>
      </p:sp>
      <p:sp>
        <p:nvSpPr>
          <p:cNvPr id="14" name="Rectangle 13">
            <a:hlinkClick r:id="rId5" action="ppaction://hlinksldjump"/>
          </p:cNvPr>
          <p:cNvSpPr/>
          <p:nvPr/>
        </p:nvSpPr>
        <p:spPr bwMode="auto">
          <a:xfrm>
            <a:off x="11767856"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5" name="Picture 4">
            <a:extLst>
              <a:ext uri="{FF2B5EF4-FFF2-40B4-BE49-F238E27FC236}">
                <a16:creationId xmlns:a16="http://schemas.microsoft.com/office/drawing/2014/main" id="{06C2A111-341D-4502-95A2-F68298710F12}"/>
              </a:ext>
            </a:extLst>
          </p:cNvPr>
          <p:cNvPicPr>
            <a:picLocks noChangeAspect="1"/>
          </p:cNvPicPr>
          <p:nvPr/>
        </p:nvPicPr>
        <p:blipFill>
          <a:blip r:embed="rId6"/>
          <a:stretch>
            <a:fillRect/>
          </a:stretch>
        </p:blipFill>
        <p:spPr>
          <a:xfrm>
            <a:off x="89623" y="1026362"/>
            <a:ext cx="4252189" cy="5256609"/>
          </a:xfrm>
          <a:prstGeom prst="rect">
            <a:avLst/>
          </a:prstGeom>
        </p:spPr>
      </p:pic>
      <p:sp>
        <p:nvSpPr>
          <p:cNvPr id="24" name="TextBox 23">
            <a:extLst>
              <a:ext uri="{FF2B5EF4-FFF2-40B4-BE49-F238E27FC236}">
                <a16:creationId xmlns:a16="http://schemas.microsoft.com/office/drawing/2014/main" id="{0AD6B34D-F8B8-4BD9-A2B7-B170F58AB3DC}"/>
              </a:ext>
            </a:extLst>
          </p:cNvPr>
          <p:cNvSpPr txBox="1">
            <a:spLocks noChangeArrowheads="1"/>
          </p:cNvSpPr>
          <p:nvPr/>
        </p:nvSpPr>
        <p:spPr bwMode="auto">
          <a:xfrm>
            <a:off x="1484312" y="6554186"/>
            <a:ext cx="2971800" cy="276999"/>
          </a:xfrm>
          <a:prstGeom prst="rect">
            <a:avLst/>
          </a:prstGeom>
          <a:solidFill>
            <a:schemeClr val="bg1"/>
          </a:solid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200" dirty="0"/>
              <a:t>Picture courtesy of North Atlantic Industries</a:t>
            </a:r>
          </a:p>
        </p:txBody>
      </p:sp>
      <p:sp>
        <p:nvSpPr>
          <p:cNvPr id="25" name="TextBox 24">
            <a:extLst>
              <a:ext uri="{FF2B5EF4-FFF2-40B4-BE49-F238E27FC236}">
                <a16:creationId xmlns:a16="http://schemas.microsoft.com/office/drawing/2014/main" id="{D6FA4C51-D988-4EDA-BE35-B81DF74F295F}"/>
              </a:ext>
            </a:extLst>
          </p:cNvPr>
          <p:cNvSpPr txBox="1"/>
          <p:nvPr/>
        </p:nvSpPr>
        <p:spPr>
          <a:xfrm>
            <a:off x="4648518" y="4661417"/>
            <a:ext cx="7008493" cy="338554"/>
          </a:xfrm>
          <a:prstGeom prst="rect">
            <a:avLst/>
          </a:prstGeom>
          <a:noFill/>
        </p:spPr>
        <p:txBody>
          <a:bodyPr wrap="square" rtlCol="0">
            <a:spAutoFit/>
          </a:bodyPr>
          <a:lstStyle/>
          <a:p>
            <a:r>
              <a:rPr lang="en-US" sz="1600" b="1" dirty="0">
                <a:solidFill>
                  <a:srgbClr val="0070C0"/>
                </a:solidFill>
              </a:rPr>
              <a:t>Wedge lock used as retainer on primary side of a Plug-In Module</a:t>
            </a:r>
            <a:endParaRPr lang="en-US" sz="1200" b="1" dirty="0">
              <a:solidFill>
                <a:srgbClr val="0070C0"/>
              </a:solidFill>
            </a:endParaRPr>
          </a:p>
        </p:txBody>
      </p:sp>
      <p:sp>
        <p:nvSpPr>
          <p:cNvPr id="27" name="TextBox 26">
            <a:extLst>
              <a:ext uri="{FF2B5EF4-FFF2-40B4-BE49-F238E27FC236}">
                <a16:creationId xmlns:a16="http://schemas.microsoft.com/office/drawing/2014/main" id="{49BE79E1-B0FC-4E59-A5CB-8EFC7EA55B45}"/>
              </a:ext>
            </a:extLst>
          </p:cNvPr>
          <p:cNvSpPr txBox="1"/>
          <p:nvPr/>
        </p:nvSpPr>
        <p:spPr>
          <a:xfrm>
            <a:off x="4648518" y="5943303"/>
            <a:ext cx="7160894" cy="338554"/>
          </a:xfrm>
          <a:prstGeom prst="rect">
            <a:avLst/>
          </a:prstGeom>
          <a:noFill/>
        </p:spPr>
        <p:txBody>
          <a:bodyPr wrap="square" rtlCol="0">
            <a:spAutoFit/>
          </a:bodyPr>
          <a:lstStyle/>
          <a:p>
            <a:r>
              <a:rPr lang="en-US" sz="1600" b="1" dirty="0">
                <a:solidFill>
                  <a:srgbClr val="0070C0"/>
                </a:solidFill>
              </a:rPr>
              <a:t>Wedge lock used as retainer on secondary side of a Plug-In Module</a:t>
            </a:r>
            <a:endParaRPr lang="en-US" sz="1200" b="1" dirty="0">
              <a:solidFill>
                <a:srgbClr val="0070C0"/>
              </a:solidFill>
            </a:endParaRPr>
          </a:p>
        </p:txBody>
      </p:sp>
      <p:sp>
        <p:nvSpPr>
          <p:cNvPr id="28" name="TextBox 27">
            <a:extLst>
              <a:ext uri="{FF2B5EF4-FFF2-40B4-BE49-F238E27FC236}">
                <a16:creationId xmlns:a16="http://schemas.microsoft.com/office/drawing/2014/main" id="{1B1576E5-0AD2-4DDA-AFE7-FAC0D72A1A93}"/>
              </a:ext>
            </a:extLst>
          </p:cNvPr>
          <p:cNvSpPr txBox="1"/>
          <p:nvPr/>
        </p:nvSpPr>
        <p:spPr>
          <a:xfrm>
            <a:off x="4646612" y="5179250"/>
            <a:ext cx="6096000" cy="584775"/>
          </a:xfrm>
          <a:prstGeom prst="rect">
            <a:avLst/>
          </a:prstGeom>
          <a:noFill/>
        </p:spPr>
        <p:txBody>
          <a:bodyPr wrap="square" rtlCol="0">
            <a:spAutoFit/>
          </a:bodyPr>
          <a:lstStyle/>
          <a:p>
            <a:r>
              <a:rPr lang="en-US" sz="1600" b="1" dirty="0">
                <a:solidFill>
                  <a:srgbClr val="0070C0"/>
                </a:solidFill>
              </a:rPr>
              <a:t>Chassis Rail doing double duty – conducting heat away from two Plug-In Modules – also referred to as rail sharing</a:t>
            </a:r>
            <a:endParaRPr lang="en-US" sz="1200" b="1" dirty="0">
              <a:solidFill>
                <a:srgbClr val="0070C0"/>
              </a:solidFill>
            </a:endParaRPr>
          </a:p>
        </p:txBody>
      </p:sp>
      <p:sp>
        <p:nvSpPr>
          <p:cNvPr id="10" name="Freeform: Shape 9">
            <a:extLst>
              <a:ext uri="{FF2B5EF4-FFF2-40B4-BE49-F238E27FC236}">
                <a16:creationId xmlns:a16="http://schemas.microsoft.com/office/drawing/2014/main" id="{513C31E6-CE85-4838-BBCB-F03EF96E68CB}"/>
              </a:ext>
            </a:extLst>
          </p:cNvPr>
          <p:cNvSpPr/>
          <p:nvPr/>
        </p:nvSpPr>
        <p:spPr bwMode="auto">
          <a:xfrm>
            <a:off x="2327910" y="4823462"/>
            <a:ext cx="2320290" cy="640080"/>
          </a:xfrm>
          <a:custGeom>
            <a:avLst/>
            <a:gdLst>
              <a:gd name="connsiteX0" fmla="*/ 2320290 w 2320290"/>
              <a:gd name="connsiteY0" fmla="*/ 41783 h 681863"/>
              <a:gd name="connsiteX1" fmla="*/ 506730 w 2320290"/>
              <a:gd name="connsiteY1" fmla="*/ 68453 h 681863"/>
              <a:gd name="connsiteX2" fmla="*/ 0 w 2320290"/>
              <a:gd name="connsiteY2" fmla="*/ 681863 h 681863"/>
              <a:gd name="connsiteX3" fmla="*/ 0 w 2320290"/>
              <a:gd name="connsiteY3" fmla="*/ 681863 h 681863"/>
              <a:gd name="connsiteX0" fmla="*/ 2320290 w 2320290"/>
              <a:gd name="connsiteY0" fmla="*/ 21764 h 661844"/>
              <a:gd name="connsiteX1" fmla="*/ 491490 w 2320290"/>
              <a:gd name="connsiteY1" fmla="*/ 97964 h 661844"/>
              <a:gd name="connsiteX2" fmla="*/ 0 w 2320290"/>
              <a:gd name="connsiteY2" fmla="*/ 661844 h 661844"/>
              <a:gd name="connsiteX3" fmla="*/ 0 w 2320290"/>
              <a:gd name="connsiteY3" fmla="*/ 661844 h 661844"/>
              <a:gd name="connsiteX0" fmla="*/ 2320290 w 2320290"/>
              <a:gd name="connsiteY0" fmla="*/ 11351 h 651431"/>
              <a:gd name="connsiteX1" fmla="*/ 468630 w 2320290"/>
              <a:gd name="connsiteY1" fmla="*/ 148511 h 651431"/>
              <a:gd name="connsiteX2" fmla="*/ 0 w 2320290"/>
              <a:gd name="connsiteY2" fmla="*/ 651431 h 651431"/>
              <a:gd name="connsiteX3" fmla="*/ 0 w 2320290"/>
              <a:gd name="connsiteY3" fmla="*/ 651431 h 651431"/>
              <a:gd name="connsiteX0" fmla="*/ 2320290 w 2320290"/>
              <a:gd name="connsiteY0" fmla="*/ 8830 h 648910"/>
              <a:gd name="connsiteX1" fmla="*/ 468630 w 2320290"/>
              <a:gd name="connsiteY1" fmla="*/ 145990 h 648910"/>
              <a:gd name="connsiteX2" fmla="*/ 0 w 2320290"/>
              <a:gd name="connsiteY2" fmla="*/ 648910 h 648910"/>
              <a:gd name="connsiteX3" fmla="*/ 0 w 2320290"/>
              <a:gd name="connsiteY3" fmla="*/ 648910 h 648910"/>
              <a:gd name="connsiteX0" fmla="*/ 2320290 w 2320290"/>
              <a:gd name="connsiteY0" fmla="*/ 7252 h 647332"/>
              <a:gd name="connsiteX1" fmla="*/ 457200 w 2320290"/>
              <a:gd name="connsiteY1" fmla="*/ 174892 h 647332"/>
              <a:gd name="connsiteX2" fmla="*/ 0 w 2320290"/>
              <a:gd name="connsiteY2" fmla="*/ 647332 h 647332"/>
              <a:gd name="connsiteX3" fmla="*/ 0 w 2320290"/>
              <a:gd name="connsiteY3" fmla="*/ 647332 h 647332"/>
              <a:gd name="connsiteX0" fmla="*/ 2320290 w 2320290"/>
              <a:gd name="connsiteY0" fmla="*/ 7252 h 647332"/>
              <a:gd name="connsiteX1" fmla="*/ 457200 w 2320290"/>
              <a:gd name="connsiteY1" fmla="*/ 174892 h 647332"/>
              <a:gd name="connsiteX2" fmla="*/ 0 w 2320290"/>
              <a:gd name="connsiteY2" fmla="*/ 647332 h 647332"/>
              <a:gd name="connsiteX3" fmla="*/ 0 w 2320290"/>
              <a:gd name="connsiteY3" fmla="*/ 647332 h 647332"/>
              <a:gd name="connsiteX0" fmla="*/ 2320290 w 2320290"/>
              <a:gd name="connsiteY0" fmla="*/ 4256 h 644336"/>
              <a:gd name="connsiteX1" fmla="*/ 449580 w 2320290"/>
              <a:gd name="connsiteY1" fmla="*/ 290006 h 644336"/>
              <a:gd name="connsiteX2" fmla="*/ 0 w 2320290"/>
              <a:gd name="connsiteY2" fmla="*/ 644336 h 644336"/>
              <a:gd name="connsiteX3" fmla="*/ 0 w 2320290"/>
              <a:gd name="connsiteY3" fmla="*/ 644336 h 644336"/>
              <a:gd name="connsiteX0" fmla="*/ 2320290 w 2320290"/>
              <a:gd name="connsiteY0" fmla="*/ 10519 h 650599"/>
              <a:gd name="connsiteX1" fmla="*/ 453390 w 2320290"/>
              <a:gd name="connsiteY1" fmla="*/ 124819 h 650599"/>
              <a:gd name="connsiteX2" fmla="*/ 0 w 2320290"/>
              <a:gd name="connsiteY2" fmla="*/ 650599 h 650599"/>
              <a:gd name="connsiteX3" fmla="*/ 0 w 2320290"/>
              <a:gd name="connsiteY3" fmla="*/ 650599 h 650599"/>
              <a:gd name="connsiteX0" fmla="*/ 2320290 w 2320290"/>
              <a:gd name="connsiteY0" fmla="*/ 0 h 640080"/>
              <a:gd name="connsiteX1" fmla="*/ 453390 w 2320290"/>
              <a:gd name="connsiteY1" fmla="*/ 114300 h 640080"/>
              <a:gd name="connsiteX2" fmla="*/ 0 w 2320290"/>
              <a:gd name="connsiteY2" fmla="*/ 640080 h 640080"/>
              <a:gd name="connsiteX3" fmla="*/ 0 w 2320290"/>
              <a:gd name="connsiteY3" fmla="*/ 640080 h 640080"/>
              <a:gd name="connsiteX0" fmla="*/ 2320290 w 2320290"/>
              <a:gd name="connsiteY0" fmla="*/ 0 h 640080"/>
              <a:gd name="connsiteX1" fmla="*/ 384810 w 2320290"/>
              <a:gd name="connsiteY1" fmla="*/ 148590 h 640080"/>
              <a:gd name="connsiteX2" fmla="*/ 0 w 2320290"/>
              <a:gd name="connsiteY2" fmla="*/ 640080 h 640080"/>
              <a:gd name="connsiteX3" fmla="*/ 0 w 2320290"/>
              <a:gd name="connsiteY3" fmla="*/ 640080 h 640080"/>
              <a:gd name="connsiteX0" fmla="*/ 2320290 w 2320290"/>
              <a:gd name="connsiteY0" fmla="*/ 0 h 640080"/>
              <a:gd name="connsiteX1" fmla="*/ 384810 w 2320290"/>
              <a:gd name="connsiteY1" fmla="*/ 148590 h 640080"/>
              <a:gd name="connsiteX2" fmla="*/ 0 w 2320290"/>
              <a:gd name="connsiteY2" fmla="*/ 640080 h 640080"/>
              <a:gd name="connsiteX3" fmla="*/ 0 w 2320290"/>
              <a:gd name="connsiteY3" fmla="*/ 640080 h 640080"/>
              <a:gd name="connsiteX0" fmla="*/ 2320290 w 2320290"/>
              <a:gd name="connsiteY0" fmla="*/ 0 h 640080"/>
              <a:gd name="connsiteX1" fmla="*/ 384810 w 2320290"/>
              <a:gd name="connsiteY1" fmla="*/ 148590 h 640080"/>
              <a:gd name="connsiteX2" fmla="*/ 0 w 2320290"/>
              <a:gd name="connsiteY2" fmla="*/ 640080 h 640080"/>
              <a:gd name="connsiteX3" fmla="*/ 0 w 2320290"/>
              <a:gd name="connsiteY3" fmla="*/ 640080 h 640080"/>
            </a:gdLst>
            <a:ahLst/>
            <a:cxnLst>
              <a:cxn ang="0">
                <a:pos x="connsiteX0" y="connsiteY0"/>
              </a:cxn>
              <a:cxn ang="0">
                <a:pos x="connsiteX1" y="connsiteY1"/>
              </a:cxn>
              <a:cxn ang="0">
                <a:pos x="connsiteX2" y="connsiteY2"/>
              </a:cxn>
              <a:cxn ang="0">
                <a:pos x="connsiteX3" y="connsiteY3"/>
              </a:cxn>
            </a:cxnLst>
            <a:rect l="l" t="t" r="r" b="b"/>
            <a:pathLst>
              <a:path w="2320290" h="640080">
                <a:moveTo>
                  <a:pt x="2320290" y="0"/>
                </a:moveTo>
                <a:cubicBezTo>
                  <a:pt x="1595437" y="5715"/>
                  <a:pt x="706755" y="87630"/>
                  <a:pt x="384810" y="148590"/>
                </a:cubicBezTo>
                <a:cubicBezTo>
                  <a:pt x="62865" y="209550"/>
                  <a:pt x="0" y="640080"/>
                  <a:pt x="0" y="640080"/>
                </a:cubicBezTo>
                <a:lnTo>
                  <a:pt x="0" y="640080"/>
                </a:lnTo>
              </a:path>
            </a:pathLst>
          </a:custGeom>
          <a:noFill/>
          <a:ln w="31750" cap="rnd" cmpd="sng" algn="ctr">
            <a:solidFill>
              <a:srgbClr val="0070C0"/>
            </a:solidFill>
            <a:prstDash val="solid"/>
            <a:round/>
            <a:headEnd type="none" w="sm" len="sm"/>
            <a:tailEnd type="stealth" w="med" len="med"/>
          </a:ln>
          <a:effectLst/>
        </p:spPr>
        <p:txBody>
          <a:bodyPr rtlCol="0" anchor="ctr"/>
          <a:lstStyle/>
          <a:p>
            <a:pPr algn="ctr"/>
            <a:endParaRPr lang="en-US" dirty="0"/>
          </a:p>
        </p:txBody>
      </p:sp>
      <p:sp>
        <p:nvSpPr>
          <p:cNvPr id="32" name="Freeform: Shape 31">
            <a:extLst>
              <a:ext uri="{FF2B5EF4-FFF2-40B4-BE49-F238E27FC236}">
                <a16:creationId xmlns:a16="http://schemas.microsoft.com/office/drawing/2014/main" id="{A4146D70-7D0D-4D3C-97B2-55C7EAEC7A08}"/>
              </a:ext>
            </a:extLst>
          </p:cNvPr>
          <p:cNvSpPr/>
          <p:nvPr/>
        </p:nvSpPr>
        <p:spPr bwMode="auto">
          <a:xfrm>
            <a:off x="2970212" y="5460793"/>
            <a:ext cx="1676400" cy="291220"/>
          </a:xfrm>
          <a:custGeom>
            <a:avLst/>
            <a:gdLst>
              <a:gd name="connsiteX0" fmla="*/ 2320290 w 2320290"/>
              <a:gd name="connsiteY0" fmla="*/ 41783 h 681863"/>
              <a:gd name="connsiteX1" fmla="*/ 506730 w 2320290"/>
              <a:gd name="connsiteY1" fmla="*/ 68453 h 681863"/>
              <a:gd name="connsiteX2" fmla="*/ 0 w 2320290"/>
              <a:gd name="connsiteY2" fmla="*/ 681863 h 681863"/>
              <a:gd name="connsiteX3" fmla="*/ 0 w 2320290"/>
              <a:gd name="connsiteY3" fmla="*/ 681863 h 681863"/>
              <a:gd name="connsiteX0" fmla="*/ 2320290 w 2320290"/>
              <a:gd name="connsiteY0" fmla="*/ 21764 h 661844"/>
              <a:gd name="connsiteX1" fmla="*/ 491490 w 2320290"/>
              <a:gd name="connsiteY1" fmla="*/ 97964 h 661844"/>
              <a:gd name="connsiteX2" fmla="*/ 0 w 2320290"/>
              <a:gd name="connsiteY2" fmla="*/ 661844 h 661844"/>
              <a:gd name="connsiteX3" fmla="*/ 0 w 2320290"/>
              <a:gd name="connsiteY3" fmla="*/ 661844 h 661844"/>
              <a:gd name="connsiteX0" fmla="*/ 2320290 w 2320290"/>
              <a:gd name="connsiteY0" fmla="*/ 11351 h 651431"/>
              <a:gd name="connsiteX1" fmla="*/ 468630 w 2320290"/>
              <a:gd name="connsiteY1" fmla="*/ 148511 h 651431"/>
              <a:gd name="connsiteX2" fmla="*/ 0 w 2320290"/>
              <a:gd name="connsiteY2" fmla="*/ 651431 h 651431"/>
              <a:gd name="connsiteX3" fmla="*/ 0 w 2320290"/>
              <a:gd name="connsiteY3" fmla="*/ 651431 h 651431"/>
              <a:gd name="connsiteX0" fmla="*/ 2320290 w 2320290"/>
              <a:gd name="connsiteY0" fmla="*/ 8830 h 648910"/>
              <a:gd name="connsiteX1" fmla="*/ 468630 w 2320290"/>
              <a:gd name="connsiteY1" fmla="*/ 145990 h 648910"/>
              <a:gd name="connsiteX2" fmla="*/ 0 w 2320290"/>
              <a:gd name="connsiteY2" fmla="*/ 648910 h 648910"/>
              <a:gd name="connsiteX3" fmla="*/ 0 w 2320290"/>
              <a:gd name="connsiteY3" fmla="*/ 648910 h 648910"/>
              <a:gd name="connsiteX0" fmla="*/ 2320290 w 2320290"/>
              <a:gd name="connsiteY0" fmla="*/ 7252 h 647332"/>
              <a:gd name="connsiteX1" fmla="*/ 457200 w 2320290"/>
              <a:gd name="connsiteY1" fmla="*/ 174892 h 647332"/>
              <a:gd name="connsiteX2" fmla="*/ 0 w 2320290"/>
              <a:gd name="connsiteY2" fmla="*/ 647332 h 647332"/>
              <a:gd name="connsiteX3" fmla="*/ 0 w 2320290"/>
              <a:gd name="connsiteY3" fmla="*/ 647332 h 647332"/>
              <a:gd name="connsiteX0" fmla="*/ 2320290 w 2320290"/>
              <a:gd name="connsiteY0" fmla="*/ 7252 h 647332"/>
              <a:gd name="connsiteX1" fmla="*/ 457200 w 2320290"/>
              <a:gd name="connsiteY1" fmla="*/ 174892 h 647332"/>
              <a:gd name="connsiteX2" fmla="*/ 0 w 2320290"/>
              <a:gd name="connsiteY2" fmla="*/ 647332 h 647332"/>
              <a:gd name="connsiteX3" fmla="*/ 0 w 2320290"/>
              <a:gd name="connsiteY3" fmla="*/ 647332 h 647332"/>
              <a:gd name="connsiteX0" fmla="*/ 2320290 w 2320290"/>
              <a:gd name="connsiteY0" fmla="*/ 4256 h 644336"/>
              <a:gd name="connsiteX1" fmla="*/ 449580 w 2320290"/>
              <a:gd name="connsiteY1" fmla="*/ 290006 h 644336"/>
              <a:gd name="connsiteX2" fmla="*/ 0 w 2320290"/>
              <a:gd name="connsiteY2" fmla="*/ 644336 h 644336"/>
              <a:gd name="connsiteX3" fmla="*/ 0 w 2320290"/>
              <a:gd name="connsiteY3" fmla="*/ 644336 h 644336"/>
              <a:gd name="connsiteX0" fmla="*/ 2320290 w 2320290"/>
              <a:gd name="connsiteY0" fmla="*/ 10519 h 650599"/>
              <a:gd name="connsiteX1" fmla="*/ 453390 w 2320290"/>
              <a:gd name="connsiteY1" fmla="*/ 124819 h 650599"/>
              <a:gd name="connsiteX2" fmla="*/ 0 w 2320290"/>
              <a:gd name="connsiteY2" fmla="*/ 650599 h 650599"/>
              <a:gd name="connsiteX3" fmla="*/ 0 w 2320290"/>
              <a:gd name="connsiteY3" fmla="*/ 650599 h 650599"/>
              <a:gd name="connsiteX0" fmla="*/ 2320290 w 2320290"/>
              <a:gd name="connsiteY0" fmla="*/ 0 h 640080"/>
              <a:gd name="connsiteX1" fmla="*/ 453390 w 2320290"/>
              <a:gd name="connsiteY1" fmla="*/ 114300 h 640080"/>
              <a:gd name="connsiteX2" fmla="*/ 0 w 2320290"/>
              <a:gd name="connsiteY2" fmla="*/ 640080 h 640080"/>
              <a:gd name="connsiteX3" fmla="*/ 0 w 2320290"/>
              <a:gd name="connsiteY3" fmla="*/ 640080 h 640080"/>
              <a:gd name="connsiteX0" fmla="*/ 2320290 w 2320290"/>
              <a:gd name="connsiteY0" fmla="*/ 0 h 640080"/>
              <a:gd name="connsiteX1" fmla="*/ 384810 w 2320290"/>
              <a:gd name="connsiteY1" fmla="*/ 148590 h 640080"/>
              <a:gd name="connsiteX2" fmla="*/ 0 w 2320290"/>
              <a:gd name="connsiteY2" fmla="*/ 640080 h 640080"/>
              <a:gd name="connsiteX3" fmla="*/ 0 w 2320290"/>
              <a:gd name="connsiteY3" fmla="*/ 640080 h 640080"/>
              <a:gd name="connsiteX0" fmla="*/ 2320290 w 2320290"/>
              <a:gd name="connsiteY0" fmla="*/ 0 h 640080"/>
              <a:gd name="connsiteX1" fmla="*/ 384810 w 2320290"/>
              <a:gd name="connsiteY1" fmla="*/ 148590 h 640080"/>
              <a:gd name="connsiteX2" fmla="*/ 0 w 2320290"/>
              <a:gd name="connsiteY2" fmla="*/ 640080 h 640080"/>
              <a:gd name="connsiteX3" fmla="*/ 0 w 2320290"/>
              <a:gd name="connsiteY3" fmla="*/ 640080 h 640080"/>
              <a:gd name="connsiteX0" fmla="*/ 2320290 w 2320290"/>
              <a:gd name="connsiteY0" fmla="*/ 0 h 640080"/>
              <a:gd name="connsiteX1" fmla="*/ 384810 w 2320290"/>
              <a:gd name="connsiteY1" fmla="*/ 148590 h 640080"/>
              <a:gd name="connsiteX2" fmla="*/ 0 w 2320290"/>
              <a:gd name="connsiteY2" fmla="*/ 640080 h 640080"/>
              <a:gd name="connsiteX3" fmla="*/ 0 w 2320290"/>
              <a:gd name="connsiteY3" fmla="*/ 640080 h 640080"/>
            </a:gdLst>
            <a:ahLst/>
            <a:cxnLst>
              <a:cxn ang="0">
                <a:pos x="connsiteX0" y="connsiteY0"/>
              </a:cxn>
              <a:cxn ang="0">
                <a:pos x="connsiteX1" y="connsiteY1"/>
              </a:cxn>
              <a:cxn ang="0">
                <a:pos x="connsiteX2" y="connsiteY2"/>
              </a:cxn>
              <a:cxn ang="0">
                <a:pos x="connsiteX3" y="connsiteY3"/>
              </a:cxn>
            </a:cxnLst>
            <a:rect l="l" t="t" r="r" b="b"/>
            <a:pathLst>
              <a:path w="2320290" h="640080">
                <a:moveTo>
                  <a:pt x="2320290" y="0"/>
                </a:moveTo>
                <a:cubicBezTo>
                  <a:pt x="1595437" y="5715"/>
                  <a:pt x="706755" y="87630"/>
                  <a:pt x="384810" y="148590"/>
                </a:cubicBezTo>
                <a:cubicBezTo>
                  <a:pt x="62865" y="209550"/>
                  <a:pt x="0" y="640080"/>
                  <a:pt x="0" y="640080"/>
                </a:cubicBezTo>
                <a:lnTo>
                  <a:pt x="0" y="640080"/>
                </a:lnTo>
              </a:path>
            </a:pathLst>
          </a:custGeom>
          <a:noFill/>
          <a:ln w="31750" cap="rnd" cmpd="sng" algn="ctr">
            <a:solidFill>
              <a:srgbClr val="0070C0"/>
            </a:solidFill>
            <a:prstDash val="solid"/>
            <a:round/>
            <a:headEnd type="none" w="sm" len="sm"/>
            <a:tailEnd type="stealth" w="med" len="med"/>
          </a:ln>
          <a:effectLst/>
        </p:spPr>
        <p:txBody>
          <a:bodyPr rtlCol="0" anchor="ctr"/>
          <a:lstStyle/>
          <a:p>
            <a:pPr algn="ctr"/>
            <a:endParaRPr lang="en-US" dirty="0"/>
          </a:p>
        </p:txBody>
      </p:sp>
      <p:sp>
        <p:nvSpPr>
          <p:cNvPr id="33" name="Freeform: Shape 32">
            <a:extLst>
              <a:ext uri="{FF2B5EF4-FFF2-40B4-BE49-F238E27FC236}">
                <a16:creationId xmlns:a16="http://schemas.microsoft.com/office/drawing/2014/main" id="{D851F1DC-3146-4858-AB78-640B470830BC}"/>
              </a:ext>
            </a:extLst>
          </p:cNvPr>
          <p:cNvSpPr/>
          <p:nvPr/>
        </p:nvSpPr>
        <p:spPr bwMode="auto">
          <a:xfrm flipV="1">
            <a:off x="3471227" y="5770557"/>
            <a:ext cx="1175385" cy="349255"/>
          </a:xfrm>
          <a:custGeom>
            <a:avLst/>
            <a:gdLst>
              <a:gd name="connsiteX0" fmla="*/ 2320290 w 2320290"/>
              <a:gd name="connsiteY0" fmla="*/ 41783 h 681863"/>
              <a:gd name="connsiteX1" fmla="*/ 506730 w 2320290"/>
              <a:gd name="connsiteY1" fmla="*/ 68453 h 681863"/>
              <a:gd name="connsiteX2" fmla="*/ 0 w 2320290"/>
              <a:gd name="connsiteY2" fmla="*/ 681863 h 681863"/>
              <a:gd name="connsiteX3" fmla="*/ 0 w 2320290"/>
              <a:gd name="connsiteY3" fmla="*/ 681863 h 681863"/>
              <a:gd name="connsiteX0" fmla="*/ 2320290 w 2320290"/>
              <a:gd name="connsiteY0" fmla="*/ 21764 h 661844"/>
              <a:gd name="connsiteX1" fmla="*/ 491490 w 2320290"/>
              <a:gd name="connsiteY1" fmla="*/ 97964 h 661844"/>
              <a:gd name="connsiteX2" fmla="*/ 0 w 2320290"/>
              <a:gd name="connsiteY2" fmla="*/ 661844 h 661844"/>
              <a:gd name="connsiteX3" fmla="*/ 0 w 2320290"/>
              <a:gd name="connsiteY3" fmla="*/ 661844 h 661844"/>
              <a:gd name="connsiteX0" fmla="*/ 2320290 w 2320290"/>
              <a:gd name="connsiteY0" fmla="*/ 11351 h 651431"/>
              <a:gd name="connsiteX1" fmla="*/ 468630 w 2320290"/>
              <a:gd name="connsiteY1" fmla="*/ 148511 h 651431"/>
              <a:gd name="connsiteX2" fmla="*/ 0 w 2320290"/>
              <a:gd name="connsiteY2" fmla="*/ 651431 h 651431"/>
              <a:gd name="connsiteX3" fmla="*/ 0 w 2320290"/>
              <a:gd name="connsiteY3" fmla="*/ 651431 h 651431"/>
              <a:gd name="connsiteX0" fmla="*/ 2320290 w 2320290"/>
              <a:gd name="connsiteY0" fmla="*/ 8830 h 648910"/>
              <a:gd name="connsiteX1" fmla="*/ 468630 w 2320290"/>
              <a:gd name="connsiteY1" fmla="*/ 145990 h 648910"/>
              <a:gd name="connsiteX2" fmla="*/ 0 w 2320290"/>
              <a:gd name="connsiteY2" fmla="*/ 648910 h 648910"/>
              <a:gd name="connsiteX3" fmla="*/ 0 w 2320290"/>
              <a:gd name="connsiteY3" fmla="*/ 648910 h 648910"/>
              <a:gd name="connsiteX0" fmla="*/ 2320290 w 2320290"/>
              <a:gd name="connsiteY0" fmla="*/ 7252 h 647332"/>
              <a:gd name="connsiteX1" fmla="*/ 457200 w 2320290"/>
              <a:gd name="connsiteY1" fmla="*/ 174892 h 647332"/>
              <a:gd name="connsiteX2" fmla="*/ 0 w 2320290"/>
              <a:gd name="connsiteY2" fmla="*/ 647332 h 647332"/>
              <a:gd name="connsiteX3" fmla="*/ 0 w 2320290"/>
              <a:gd name="connsiteY3" fmla="*/ 647332 h 647332"/>
              <a:gd name="connsiteX0" fmla="*/ 2320290 w 2320290"/>
              <a:gd name="connsiteY0" fmla="*/ 7252 h 647332"/>
              <a:gd name="connsiteX1" fmla="*/ 457200 w 2320290"/>
              <a:gd name="connsiteY1" fmla="*/ 174892 h 647332"/>
              <a:gd name="connsiteX2" fmla="*/ 0 w 2320290"/>
              <a:gd name="connsiteY2" fmla="*/ 647332 h 647332"/>
              <a:gd name="connsiteX3" fmla="*/ 0 w 2320290"/>
              <a:gd name="connsiteY3" fmla="*/ 647332 h 647332"/>
              <a:gd name="connsiteX0" fmla="*/ 2320290 w 2320290"/>
              <a:gd name="connsiteY0" fmla="*/ 4256 h 644336"/>
              <a:gd name="connsiteX1" fmla="*/ 449580 w 2320290"/>
              <a:gd name="connsiteY1" fmla="*/ 290006 h 644336"/>
              <a:gd name="connsiteX2" fmla="*/ 0 w 2320290"/>
              <a:gd name="connsiteY2" fmla="*/ 644336 h 644336"/>
              <a:gd name="connsiteX3" fmla="*/ 0 w 2320290"/>
              <a:gd name="connsiteY3" fmla="*/ 644336 h 644336"/>
              <a:gd name="connsiteX0" fmla="*/ 2320290 w 2320290"/>
              <a:gd name="connsiteY0" fmla="*/ 10519 h 650599"/>
              <a:gd name="connsiteX1" fmla="*/ 453390 w 2320290"/>
              <a:gd name="connsiteY1" fmla="*/ 124819 h 650599"/>
              <a:gd name="connsiteX2" fmla="*/ 0 w 2320290"/>
              <a:gd name="connsiteY2" fmla="*/ 650599 h 650599"/>
              <a:gd name="connsiteX3" fmla="*/ 0 w 2320290"/>
              <a:gd name="connsiteY3" fmla="*/ 650599 h 650599"/>
              <a:gd name="connsiteX0" fmla="*/ 2320290 w 2320290"/>
              <a:gd name="connsiteY0" fmla="*/ 0 h 640080"/>
              <a:gd name="connsiteX1" fmla="*/ 453390 w 2320290"/>
              <a:gd name="connsiteY1" fmla="*/ 114300 h 640080"/>
              <a:gd name="connsiteX2" fmla="*/ 0 w 2320290"/>
              <a:gd name="connsiteY2" fmla="*/ 640080 h 640080"/>
              <a:gd name="connsiteX3" fmla="*/ 0 w 2320290"/>
              <a:gd name="connsiteY3" fmla="*/ 640080 h 640080"/>
              <a:gd name="connsiteX0" fmla="*/ 2320290 w 2320290"/>
              <a:gd name="connsiteY0" fmla="*/ 0 h 640080"/>
              <a:gd name="connsiteX1" fmla="*/ 384810 w 2320290"/>
              <a:gd name="connsiteY1" fmla="*/ 148590 h 640080"/>
              <a:gd name="connsiteX2" fmla="*/ 0 w 2320290"/>
              <a:gd name="connsiteY2" fmla="*/ 640080 h 640080"/>
              <a:gd name="connsiteX3" fmla="*/ 0 w 2320290"/>
              <a:gd name="connsiteY3" fmla="*/ 640080 h 640080"/>
              <a:gd name="connsiteX0" fmla="*/ 2320290 w 2320290"/>
              <a:gd name="connsiteY0" fmla="*/ 0 h 640080"/>
              <a:gd name="connsiteX1" fmla="*/ 384810 w 2320290"/>
              <a:gd name="connsiteY1" fmla="*/ 148590 h 640080"/>
              <a:gd name="connsiteX2" fmla="*/ 0 w 2320290"/>
              <a:gd name="connsiteY2" fmla="*/ 640080 h 640080"/>
              <a:gd name="connsiteX3" fmla="*/ 0 w 2320290"/>
              <a:gd name="connsiteY3" fmla="*/ 640080 h 640080"/>
              <a:gd name="connsiteX0" fmla="*/ 2320290 w 2320290"/>
              <a:gd name="connsiteY0" fmla="*/ 0 h 640080"/>
              <a:gd name="connsiteX1" fmla="*/ 384810 w 2320290"/>
              <a:gd name="connsiteY1" fmla="*/ 148590 h 640080"/>
              <a:gd name="connsiteX2" fmla="*/ 0 w 2320290"/>
              <a:gd name="connsiteY2" fmla="*/ 640080 h 640080"/>
              <a:gd name="connsiteX3" fmla="*/ 0 w 2320290"/>
              <a:gd name="connsiteY3" fmla="*/ 640080 h 640080"/>
            </a:gdLst>
            <a:ahLst/>
            <a:cxnLst>
              <a:cxn ang="0">
                <a:pos x="connsiteX0" y="connsiteY0"/>
              </a:cxn>
              <a:cxn ang="0">
                <a:pos x="connsiteX1" y="connsiteY1"/>
              </a:cxn>
              <a:cxn ang="0">
                <a:pos x="connsiteX2" y="connsiteY2"/>
              </a:cxn>
              <a:cxn ang="0">
                <a:pos x="connsiteX3" y="connsiteY3"/>
              </a:cxn>
            </a:cxnLst>
            <a:rect l="l" t="t" r="r" b="b"/>
            <a:pathLst>
              <a:path w="2320290" h="640080">
                <a:moveTo>
                  <a:pt x="2320290" y="0"/>
                </a:moveTo>
                <a:cubicBezTo>
                  <a:pt x="1595437" y="5715"/>
                  <a:pt x="706755" y="87630"/>
                  <a:pt x="384810" y="148590"/>
                </a:cubicBezTo>
                <a:cubicBezTo>
                  <a:pt x="62865" y="209550"/>
                  <a:pt x="0" y="640080"/>
                  <a:pt x="0" y="640080"/>
                </a:cubicBezTo>
                <a:lnTo>
                  <a:pt x="0" y="640080"/>
                </a:lnTo>
              </a:path>
            </a:pathLst>
          </a:custGeom>
          <a:noFill/>
          <a:ln w="31750" cap="rnd" cmpd="sng" algn="ctr">
            <a:solidFill>
              <a:srgbClr val="0070C0"/>
            </a:solidFill>
            <a:prstDash val="solid"/>
            <a:round/>
            <a:headEnd type="none" w="sm" len="sm"/>
            <a:tailEnd type="stealth" w="med" len="med"/>
          </a:ln>
          <a:effectLst/>
        </p:spPr>
        <p:txBody>
          <a:bodyPr rtlCol="0" anchor="ctr"/>
          <a:lstStyle/>
          <a:p>
            <a:pPr algn="ctr"/>
            <a:endParaRPr lang="en-US" dirty="0"/>
          </a:p>
        </p:txBody>
      </p:sp>
    </p:spTree>
    <p:extLst>
      <p:ext uri="{BB962C8B-B14F-4D97-AF65-F5344CB8AC3E}">
        <p14:creationId xmlns:p14="http://schemas.microsoft.com/office/powerpoint/2010/main" val="37261257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942012" y="2162833"/>
            <a:ext cx="4983956" cy="4073959"/>
            <a:chOff x="5927724" y="2232585"/>
            <a:chExt cx="4983956" cy="4073959"/>
          </a:xfrm>
        </p:grpSpPr>
        <p:pic>
          <p:nvPicPr>
            <p:cNvPr id="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7724" y="2232585"/>
              <a:ext cx="4967288"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 name="Group 49"/>
            <p:cNvGrpSpPr/>
            <p:nvPr/>
          </p:nvGrpSpPr>
          <p:grpSpPr>
            <a:xfrm>
              <a:off x="6914687" y="5937212"/>
              <a:ext cx="1405717" cy="369332"/>
              <a:chOff x="5101763" y="5962052"/>
              <a:chExt cx="1405717" cy="369332"/>
            </a:xfrm>
          </p:grpSpPr>
          <p:sp>
            <p:nvSpPr>
              <p:cNvPr id="51" name="TextBox 50"/>
              <p:cNvSpPr txBox="1"/>
              <p:nvPr/>
            </p:nvSpPr>
            <p:spPr>
              <a:xfrm flipH="1">
                <a:off x="5101763" y="6003147"/>
                <a:ext cx="232236" cy="307777"/>
              </a:xfrm>
              <a:prstGeom prst="rect">
                <a:avLst/>
              </a:prstGeom>
              <a:solidFill>
                <a:schemeClr val="bg1"/>
              </a:solidFill>
            </p:spPr>
            <p:txBody>
              <a:bodyPr wrap="square" rtlCol="0" anchor="ctr" anchorCtr="0">
                <a:spAutoFit/>
              </a:bodyPr>
              <a:lstStyle/>
              <a:p>
                <a:pPr algn="r"/>
                <a:endParaRPr lang="en-US" sz="1400" b="1" dirty="0"/>
              </a:p>
            </p:txBody>
          </p:sp>
          <p:grpSp>
            <p:nvGrpSpPr>
              <p:cNvPr id="52" name="Group 51"/>
              <p:cNvGrpSpPr/>
              <p:nvPr/>
            </p:nvGrpSpPr>
            <p:grpSpPr>
              <a:xfrm flipH="1">
                <a:off x="5105400" y="6075955"/>
                <a:ext cx="188681" cy="158591"/>
                <a:chOff x="1574800" y="3312160"/>
                <a:chExt cx="304800" cy="634365"/>
              </a:xfrm>
            </p:grpSpPr>
            <p:sp>
              <p:nvSpPr>
                <p:cNvPr id="54" name="Arc 53"/>
                <p:cNvSpPr/>
                <p:nvPr/>
              </p:nvSpPr>
              <p:spPr bwMode="auto">
                <a:xfrm rot="10800000" flipV="1">
                  <a:off x="1727200" y="3312160"/>
                  <a:ext cx="152400" cy="119380"/>
                </a:xfrm>
                <a:prstGeom prst="arc">
                  <a:avLst/>
                </a:prstGeom>
                <a:noFill/>
                <a:ln w="15875"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55" name="Arc 54"/>
                <p:cNvSpPr/>
                <p:nvPr/>
              </p:nvSpPr>
              <p:spPr bwMode="auto">
                <a:xfrm rot="10800000">
                  <a:off x="1727200" y="3827145"/>
                  <a:ext cx="152400" cy="119380"/>
                </a:xfrm>
                <a:prstGeom prst="arc">
                  <a:avLst/>
                </a:prstGeom>
                <a:noFill/>
                <a:ln w="15875" cap="rnd" cmpd="sng" algn="ctr">
                  <a:solidFill>
                    <a:schemeClr val="tx1"/>
                  </a:solidFill>
                  <a:prstDash val="solid"/>
                  <a:round/>
                  <a:headEnd type="none" w="sm" len="sm"/>
                  <a:tailEnd type="none" w="sm" len="sm"/>
                </a:ln>
                <a:effectLst/>
              </p:spPr>
              <p:txBody>
                <a:bodyPr rtlCol="0" anchor="ctr"/>
                <a:lstStyle/>
                <a:p>
                  <a:pPr algn="ctr"/>
                  <a:endParaRPr lang="en-US" dirty="0"/>
                </a:p>
              </p:txBody>
            </p:sp>
            <p:grpSp>
              <p:nvGrpSpPr>
                <p:cNvPr id="56" name="Group 55"/>
                <p:cNvGrpSpPr/>
                <p:nvPr/>
              </p:nvGrpSpPr>
              <p:grpSpPr>
                <a:xfrm flipH="1">
                  <a:off x="1574800" y="3509962"/>
                  <a:ext cx="152400" cy="238760"/>
                  <a:chOff x="1447800" y="3225800"/>
                  <a:chExt cx="152400" cy="238760"/>
                </a:xfrm>
              </p:grpSpPr>
              <p:sp>
                <p:nvSpPr>
                  <p:cNvPr id="69" name="Arc 68"/>
                  <p:cNvSpPr/>
                  <p:nvPr/>
                </p:nvSpPr>
                <p:spPr bwMode="auto">
                  <a:xfrm rot="10800000" flipV="1">
                    <a:off x="1447800" y="3345180"/>
                    <a:ext cx="152400" cy="119380"/>
                  </a:xfrm>
                  <a:prstGeom prst="arc">
                    <a:avLst/>
                  </a:prstGeom>
                  <a:noFill/>
                  <a:ln w="15875"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70" name="Arc 69"/>
                  <p:cNvSpPr/>
                  <p:nvPr/>
                </p:nvSpPr>
                <p:spPr bwMode="auto">
                  <a:xfrm rot="10800000">
                    <a:off x="1447800" y="3225800"/>
                    <a:ext cx="152400" cy="119380"/>
                  </a:xfrm>
                  <a:prstGeom prst="arc">
                    <a:avLst/>
                  </a:prstGeom>
                  <a:noFill/>
                  <a:ln w="15875" cap="rnd" cmpd="sng" algn="ctr">
                    <a:solidFill>
                      <a:schemeClr val="tx1"/>
                    </a:solidFill>
                    <a:prstDash val="solid"/>
                    <a:round/>
                    <a:headEnd type="none" w="sm" len="sm"/>
                    <a:tailEnd type="none" w="sm" len="sm"/>
                  </a:ln>
                  <a:effectLst/>
                </p:spPr>
                <p:txBody>
                  <a:bodyPr rtlCol="0" anchor="ctr"/>
                  <a:lstStyle/>
                  <a:p>
                    <a:pPr algn="ctr"/>
                    <a:endParaRPr lang="en-US" dirty="0"/>
                  </a:p>
                </p:txBody>
              </p:sp>
            </p:grpSp>
            <p:cxnSp>
              <p:nvCxnSpPr>
                <p:cNvPr id="57" name="Straight Connector 56"/>
                <p:cNvCxnSpPr>
                  <a:stCxn id="54" idx="2"/>
                </p:cNvCxnSpPr>
                <p:nvPr/>
              </p:nvCxnSpPr>
              <p:spPr bwMode="auto">
                <a:xfrm>
                  <a:off x="1727200" y="3371850"/>
                  <a:ext cx="0" cy="197802"/>
                </a:xfrm>
                <a:prstGeom prst="line">
                  <a:avLst/>
                </a:prstGeom>
                <a:solidFill>
                  <a:schemeClr val="accent1"/>
                </a:solidFill>
                <a:ln w="15875" cap="flat" cmpd="sng" algn="ctr">
                  <a:solidFill>
                    <a:schemeClr val="tx1"/>
                  </a:solidFill>
                  <a:prstDash val="solid"/>
                  <a:round/>
                  <a:headEnd type="none" w="sm" len="sm"/>
                  <a:tailEnd type="none" w="sm" len="sm"/>
                </a:ln>
                <a:effectLst/>
              </p:spPr>
            </p:cxnSp>
            <p:cxnSp>
              <p:nvCxnSpPr>
                <p:cNvPr id="58" name="Straight Connector 57"/>
                <p:cNvCxnSpPr/>
                <p:nvPr/>
              </p:nvCxnSpPr>
              <p:spPr bwMode="auto">
                <a:xfrm>
                  <a:off x="1727200" y="3689033"/>
                  <a:ext cx="0" cy="197802"/>
                </a:xfrm>
                <a:prstGeom prst="line">
                  <a:avLst/>
                </a:prstGeom>
                <a:solidFill>
                  <a:schemeClr val="accent1"/>
                </a:solidFill>
                <a:ln w="15875" cap="flat" cmpd="sng" algn="ctr">
                  <a:solidFill>
                    <a:schemeClr val="tx1"/>
                  </a:solidFill>
                  <a:prstDash val="solid"/>
                  <a:round/>
                  <a:headEnd type="none" w="sm" len="sm"/>
                  <a:tailEnd type="none" w="sm" len="sm"/>
                </a:ln>
                <a:effectLst/>
              </p:spPr>
            </p:cxnSp>
          </p:grpSp>
          <p:sp>
            <p:nvSpPr>
              <p:cNvPr id="53" name="TextBox 52"/>
              <p:cNvSpPr txBox="1"/>
              <p:nvPr/>
            </p:nvSpPr>
            <p:spPr>
              <a:xfrm>
                <a:off x="5288281" y="5962052"/>
                <a:ext cx="1219199" cy="369332"/>
              </a:xfrm>
              <a:prstGeom prst="rect">
                <a:avLst/>
              </a:prstGeom>
              <a:solidFill>
                <a:schemeClr val="bg1"/>
              </a:solidFill>
            </p:spPr>
            <p:txBody>
              <a:bodyPr wrap="square" lIns="0" tIns="0" rIns="0" bIns="0" rtlCol="0" anchor="ctr" anchorCtr="0">
                <a:spAutoFit/>
              </a:bodyPr>
              <a:lstStyle/>
              <a:p>
                <a:r>
                  <a:rPr lang="en-US" sz="1200" b="1" dirty="0"/>
                  <a:t>PMC/XMC Cover</a:t>
                </a:r>
                <a:br>
                  <a:rPr lang="en-US" sz="1200" b="1" dirty="0"/>
                </a:br>
                <a:r>
                  <a:rPr lang="en-US" sz="1200" b="1" dirty="0"/>
                  <a:t>Extension</a:t>
                </a:r>
              </a:p>
            </p:txBody>
          </p:sp>
        </p:grpSp>
        <p:sp>
          <p:nvSpPr>
            <p:cNvPr id="71" name="TextBox 70"/>
            <p:cNvSpPr txBox="1"/>
            <p:nvPr/>
          </p:nvSpPr>
          <p:spPr>
            <a:xfrm flipH="1">
              <a:off x="8482964" y="5697780"/>
              <a:ext cx="232236" cy="307777"/>
            </a:xfrm>
            <a:prstGeom prst="rect">
              <a:avLst/>
            </a:prstGeom>
            <a:solidFill>
              <a:schemeClr val="bg1"/>
            </a:solidFill>
          </p:spPr>
          <p:txBody>
            <a:bodyPr wrap="square" rtlCol="0" anchor="ctr" anchorCtr="0">
              <a:spAutoFit/>
            </a:bodyPr>
            <a:lstStyle/>
            <a:p>
              <a:pPr algn="r"/>
              <a:endParaRPr lang="en-US" sz="1400" b="1" dirty="0"/>
            </a:p>
          </p:txBody>
        </p:sp>
        <p:grpSp>
          <p:nvGrpSpPr>
            <p:cNvPr id="72" name="Group 71"/>
            <p:cNvGrpSpPr/>
            <p:nvPr/>
          </p:nvGrpSpPr>
          <p:grpSpPr>
            <a:xfrm flipH="1">
              <a:off x="8455024" y="5726148"/>
              <a:ext cx="188681" cy="158591"/>
              <a:chOff x="1574800" y="3312160"/>
              <a:chExt cx="304800" cy="634365"/>
            </a:xfrm>
          </p:grpSpPr>
          <p:sp>
            <p:nvSpPr>
              <p:cNvPr id="73" name="Arc 72"/>
              <p:cNvSpPr/>
              <p:nvPr/>
            </p:nvSpPr>
            <p:spPr bwMode="auto">
              <a:xfrm rot="10800000" flipV="1">
                <a:off x="1727200" y="3312160"/>
                <a:ext cx="152400" cy="119380"/>
              </a:xfrm>
              <a:prstGeom prst="arc">
                <a:avLst/>
              </a:prstGeom>
              <a:noFill/>
              <a:ln w="15875"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74" name="Arc 73"/>
              <p:cNvSpPr/>
              <p:nvPr/>
            </p:nvSpPr>
            <p:spPr bwMode="auto">
              <a:xfrm rot="10800000">
                <a:off x="1727200" y="3827145"/>
                <a:ext cx="152400" cy="119380"/>
              </a:xfrm>
              <a:prstGeom prst="arc">
                <a:avLst/>
              </a:prstGeom>
              <a:noFill/>
              <a:ln w="15875" cap="rnd" cmpd="sng" algn="ctr">
                <a:solidFill>
                  <a:schemeClr val="tx1"/>
                </a:solidFill>
                <a:prstDash val="solid"/>
                <a:round/>
                <a:headEnd type="none" w="sm" len="sm"/>
                <a:tailEnd type="none" w="sm" len="sm"/>
              </a:ln>
              <a:effectLst/>
            </p:spPr>
            <p:txBody>
              <a:bodyPr rtlCol="0" anchor="ctr"/>
              <a:lstStyle/>
              <a:p>
                <a:pPr algn="ctr"/>
                <a:endParaRPr lang="en-US" dirty="0"/>
              </a:p>
            </p:txBody>
          </p:sp>
          <p:grpSp>
            <p:nvGrpSpPr>
              <p:cNvPr id="75" name="Group 74"/>
              <p:cNvGrpSpPr/>
              <p:nvPr/>
            </p:nvGrpSpPr>
            <p:grpSpPr>
              <a:xfrm flipH="1">
                <a:off x="1574800" y="3509962"/>
                <a:ext cx="152400" cy="238760"/>
                <a:chOff x="1447800" y="3225800"/>
                <a:chExt cx="152400" cy="238760"/>
              </a:xfrm>
            </p:grpSpPr>
            <p:sp>
              <p:nvSpPr>
                <p:cNvPr id="78" name="Arc 77"/>
                <p:cNvSpPr/>
                <p:nvPr/>
              </p:nvSpPr>
              <p:spPr bwMode="auto">
                <a:xfrm rot="10800000" flipV="1">
                  <a:off x="1447800" y="3345180"/>
                  <a:ext cx="152400" cy="119380"/>
                </a:xfrm>
                <a:prstGeom prst="arc">
                  <a:avLst/>
                </a:prstGeom>
                <a:noFill/>
                <a:ln w="15875"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79" name="Arc 78"/>
                <p:cNvSpPr/>
                <p:nvPr/>
              </p:nvSpPr>
              <p:spPr bwMode="auto">
                <a:xfrm rot="10800000">
                  <a:off x="1447800" y="3225800"/>
                  <a:ext cx="152400" cy="119380"/>
                </a:xfrm>
                <a:prstGeom prst="arc">
                  <a:avLst/>
                </a:prstGeom>
                <a:noFill/>
                <a:ln w="15875" cap="rnd" cmpd="sng" algn="ctr">
                  <a:solidFill>
                    <a:schemeClr val="tx1"/>
                  </a:solidFill>
                  <a:prstDash val="solid"/>
                  <a:round/>
                  <a:headEnd type="none" w="sm" len="sm"/>
                  <a:tailEnd type="none" w="sm" len="sm"/>
                </a:ln>
                <a:effectLst/>
              </p:spPr>
              <p:txBody>
                <a:bodyPr rtlCol="0" anchor="ctr"/>
                <a:lstStyle/>
                <a:p>
                  <a:pPr algn="ctr"/>
                  <a:endParaRPr lang="en-US" dirty="0"/>
                </a:p>
              </p:txBody>
            </p:sp>
          </p:grpSp>
          <p:cxnSp>
            <p:nvCxnSpPr>
              <p:cNvPr id="76" name="Straight Connector 75"/>
              <p:cNvCxnSpPr>
                <a:stCxn id="73" idx="2"/>
              </p:cNvCxnSpPr>
              <p:nvPr/>
            </p:nvCxnSpPr>
            <p:spPr bwMode="auto">
              <a:xfrm>
                <a:off x="1727200" y="3371850"/>
                <a:ext cx="0" cy="197802"/>
              </a:xfrm>
              <a:prstGeom prst="line">
                <a:avLst/>
              </a:prstGeom>
              <a:solidFill>
                <a:schemeClr val="accent1"/>
              </a:solidFill>
              <a:ln w="15875" cap="flat" cmpd="sng" algn="ctr">
                <a:solidFill>
                  <a:schemeClr val="tx1"/>
                </a:solidFill>
                <a:prstDash val="solid"/>
                <a:round/>
                <a:headEnd type="none" w="sm" len="sm"/>
                <a:tailEnd type="none" w="sm" len="sm"/>
              </a:ln>
              <a:effectLst/>
            </p:spPr>
          </p:cxnSp>
          <p:cxnSp>
            <p:nvCxnSpPr>
              <p:cNvPr id="77" name="Straight Connector 76"/>
              <p:cNvCxnSpPr/>
              <p:nvPr/>
            </p:nvCxnSpPr>
            <p:spPr bwMode="auto">
              <a:xfrm>
                <a:off x="1727200" y="3689033"/>
                <a:ext cx="0" cy="197802"/>
              </a:xfrm>
              <a:prstGeom prst="line">
                <a:avLst/>
              </a:prstGeom>
              <a:solidFill>
                <a:schemeClr val="accent1"/>
              </a:solidFill>
              <a:ln w="15875" cap="flat" cmpd="sng" algn="ctr">
                <a:solidFill>
                  <a:schemeClr val="tx1"/>
                </a:solidFill>
                <a:prstDash val="solid"/>
                <a:round/>
                <a:headEnd type="none" w="sm" len="sm"/>
                <a:tailEnd type="none" w="sm" len="sm"/>
              </a:ln>
              <a:effectLst/>
            </p:spPr>
          </p:cxnSp>
        </p:grpSp>
        <p:sp>
          <p:nvSpPr>
            <p:cNvPr id="80" name="TextBox 79"/>
            <p:cNvSpPr txBox="1"/>
            <p:nvPr/>
          </p:nvSpPr>
          <p:spPr>
            <a:xfrm>
              <a:off x="8624482" y="5707379"/>
              <a:ext cx="1489882" cy="369332"/>
            </a:xfrm>
            <a:prstGeom prst="rect">
              <a:avLst/>
            </a:prstGeom>
            <a:solidFill>
              <a:schemeClr val="bg1"/>
            </a:solidFill>
          </p:spPr>
          <p:txBody>
            <a:bodyPr wrap="square" lIns="0" tIns="0" rIns="0" bIns="0" rtlCol="0" anchor="ctr" anchorCtr="0">
              <a:spAutoFit/>
            </a:bodyPr>
            <a:lstStyle/>
            <a:p>
              <a:r>
                <a:rPr lang="en-US" sz="1200" b="1" dirty="0"/>
                <a:t>Primary Side Cover</a:t>
              </a:r>
              <a:br>
                <a:rPr lang="en-US" sz="1200" b="1" dirty="0"/>
              </a:br>
              <a:r>
                <a:rPr lang="en-US" sz="1200" b="1" dirty="0"/>
                <a:t>Extension</a:t>
              </a:r>
            </a:p>
          </p:txBody>
        </p:sp>
        <p:sp>
          <p:nvSpPr>
            <p:cNvPr id="81" name="TextBox 80"/>
            <p:cNvSpPr txBox="1"/>
            <p:nvPr/>
          </p:nvSpPr>
          <p:spPr>
            <a:xfrm flipH="1">
              <a:off x="10032364" y="4875942"/>
              <a:ext cx="848360" cy="307777"/>
            </a:xfrm>
            <a:prstGeom prst="rect">
              <a:avLst/>
            </a:prstGeom>
            <a:solidFill>
              <a:schemeClr val="bg1"/>
            </a:solidFill>
          </p:spPr>
          <p:txBody>
            <a:bodyPr wrap="square" rtlCol="0" anchor="ctr" anchorCtr="0">
              <a:spAutoFit/>
            </a:bodyPr>
            <a:lstStyle/>
            <a:p>
              <a:pPr algn="r"/>
              <a:endParaRPr lang="en-US" sz="1400" b="1" dirty="0"/>
            </a:p>
          </p:txBody>
        </p:sp>
        <p:grpSp>
          <p:nvGrpSpPr>
            <p:cNvPr id="82" name="Group 81"/>
            <p:cNvGrpSpPr/>
            <p:nvPr/>
          </p:nvGrpSpPr>
          <p:grpSpPr>
            <a:xfrm flipH="1">
              <a:off x="9991613" y="4901085"/>
              <a:ext cx="188681" cy="158591"/>
              <a:chOff x="1574800" y="3312160"/>
              <a:chExt cx="304800" cy="634365"/>
            </a:xfrm>
          </p:grpSpPr>
          <p:sp>
            <p:nvSpPr>
              <p:cNvPr id="83" name="Arc 82"/>
              <p:cNvSpPr/>
              <p:nvPr/>
            </p:nvSpPr>
            <p:spPr bwMode="auto">
              <a:xfrm rot="10800000" flipV="1">
                <a:off x="1727200" y="3312160"/>
                <a:ext cx="152400" cy="119380"/>
              </a:xfrm>
              <a:prstGeom prst="arc">
                <a:avLst/>
              </a:prstGeom>
              <a:noFill/>
              <a:ln w="15875"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84" name="Arc 83"/>
              <p:cNvSpPr/>
              <p:nvPr/>
            </p:nvSpPr>
            <p:spPr bwMode="auto">
              <a:xfrm rot="10800000">
                <a:off x="1727200" y="3827145"/>
                <a:ext cx="152400" cy="119380"/>
              </a:xfrm>
              <a:prstGeom prst="arc">
                <a:avLst/>
              </a:prstGeom>
              <a:noFill/>
              <a:ln w="15875" cap="rnd" cmpd="sng" algn="ctr">
                <a:solidFill>
                  <a:schemeClr val="tx1"/>
                </a:solidFill>
                <a:prstDash val="solid"/>
                <a:round/>
                <a:headEnd type="none" w="sm" len="sm"/>
                <a:tailEnd type="none" w="sm" len="sm"/>
              </a:ln>
              <a:effectLst/>
            </p:spPr>
            <p:txBody>
              <a:bodyPr rtlCol="0" anchor="ctr"/>
              <a:lstStyle/>
              <a:p>
                <a:pPr algn="ctr"/>
                <a:endParaRPr lang="en-US" dirty="0"/>
              </a:p>
            </p:txBody>
          </p:sp>
          <p:grpSp>
            <p:nvGrpSpPr>
              <p:cNvPr id="85" name="Group 84"/>
              <p:cNvGrpSpPr/>
              <p:nvPr/>
            </p:nvGrpSpPr>
            <p:grpSpPr>
              <a:xfrm flipH="1">
                <a:off x="1574800" y="3509962"/>
                <a:ext cx="152400" cy="238760"/>
                <a:chOff x="1447800" y="3225800"/>
                <a:chExt cx="152400" cy="238760"/>
              </a:xfrm>
            </p:grpSpPr>
            <p:sp>
              <p:nvSpPr>
                <p:cNvPr id="99" name="Arc 98"/>
                <p:cNvSpPr/>
                <p:nvPr/>
              </p:nvSpPr>
              <p:spPr bwMode="auto">
                <a:xfrm rot="10800000" flipV="1">
                  <a:off x="1447800" y="3345180"/>
                  <a:ext cx="152400" cy="119380"/>
                </a:xfrm>
                <a:prstGeom prst="arc">
                  <a:avLst/>
                </a:prstGeom>
                <a:noFill/>
                <a:ln w="15875"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100" name="Arc 99"/>
                <p:cNvSpPr/>
                <p:nvPr/>
              </p:nvSpPr>
              <p:spPr bwMode="auto">
                <a:xfrm rot="10800000">
                  <a:off x="1447800" y="3225800"/>
                  <a:ext cx="152400" cy="119380"/>
                </a:xfrm>
                <a:prstGeom prst="arc">
                  <a:avLst/>
                </a:prstGeom>
                <a:noFill/>
                <a:ln w="15875" cap="rnd" cmpd="sng" algn="ctr">
                  <a:solidFill>
                    <a:schemeClr val="tx1"/>
                  </a:solidFill>
                  <a:prstDash val="solid"/>
                  <a:round/>
                  <a:headEnd type="none" w="sm" len="sm"/>
                  <a:tailEnd type="none" w="sm" len="sm"/>
                </a:ln>
                <a:effectLst/>
              </p:spPr>
              <p:txBody>
                <a:bodyPr rtlCol="0" anchor="ctr"/>
                <a:lstStyle/>
                <a:p>
                  <a:pPr algn="ctr"/>
                  <a:endParaRPr lang="en-US" dirty="0"/>
                </a:p>
              </p:txBody>
            </p:sp>
          </p:grpSp>
          <p:cxnSp>
            <p:nvCxnSpPr>
              <p:cNvPr id="86" name="Straight Connector 85"/>
              <p:cNvCxnSpPr>
                <a:stCxn id="83" idx="2"/>
              </p:cNvCxnSpPr>
              <p:nvPr/>
            </p:nvCxnSpPr>
            <p:spPr bwMode="auto">
              <a:xfrm>
                <a:off x="1727200" y="3371850"/>
                <a:ext cx="0" cy="197802"/>
              </a:xfrm>
              <a:prstGeom prst="line">
                <a:avLst/>
              </a:prstGeom>
              <a:solidFill>
                <a:schemeClr val="accent1"/>
              </a:solidFill>
              <a:ln w="15875" cap="flat" cmpd="sng" algn="ctr">
                <a:solidFill>
                  <a:schemeClr val="tx1"/>
                </a:solidFill>
                <a:prstDash val="solid"/>
                <a:round/>
                <a:headEnd type="none" w="sm" len="sm"/>
                <a:tailEnd type="none" w="sm" len="sm"/>
              </a:ln>
              <a:effectLst/>
            </p:spPr>
          </p:cxnSp>
          <p:cxnSp>
            <p:nvCxnSpPr>
              <p:cNvPr id="98" name="Straight Connector 97"/>
              <p:cNvCxnSpPr/>
              <p:nvPr/>
            </p:nvCxnSpPr>
            <p:spPr bwMode="auto">
              <a:xfrm>
                <a:off x="1727200" y="3689033"/>
                <a:ext cx="0" cy="197802"/>
              </a:xfrm>
              <a:prstGeom prst="line">
                <a:avLst/>
              </a:prstGeom>
              <a:solidFill>
                <a:schemeClr val="accent1"/>
              </a:solidFill>
              <a:ln w="15875" cap="flat" cmpd="sng" algn="ctr">
                <a:solidFill>
                  <a:schemeClr val="tx1"/>
                </a:solidFill>
                <a:prstDash val="solid"/>
                <a:round/>
                <a:headEnd type="none" w="sm" len="sm"/>
                <a:tailEnd type="none" w="sm" len="sm"/>
              </a:ln>
              <a:effectLst/>
            </p:spPr>
          </p:cxnSp>
        </p:grpSp>
        <p:sp>
          <p:nvSpPr>
            <p:cNvPr id="101" name="TextBox 100"/>
            <p:cNvSpPr txBox="1"/>
            <p:nvPr/>
          </p:nvSpPr>
          <p:spPr>
            <a:xfrm>
              <a:off x="9871618" y="5080560"/>
              <a:ext cx="1040062" cy="553998"/>
            </a:xfrm>
            <a:prstGeom prst="rect">
              <a:avLst/>
            </a:prstGeom>
            <a:solidFill>
              <a:schemeClr val="bg1"/>
            </a:solidFill>
          </p:spPr>
          <p:txBody>
            <a:bodyPr wrap="square" lIns="0" tIns="0" rIns="0" bIns="0" rtlCol="0" anchor="ctr" anchorCtr="0">
              <a:spAutoFit/>
            </a:bodyPr>
            <a:lstStyle/>
            <a:p>
              <a:r>
                <a:rPr lang="en-US" sz="1200" b="1" dirty="0"/>
                <a:t>Secondary Side Cover</a:t>
              </a:r>
              <a:br>
                <a:rPr lang="en-US" sz="1200" b="1" dirty="0"/>
              </a:br>
              <a:r>
                <a:rPr lang="en-US" sz="1200" b="1" dirty="0"/>
                <a:t>Extension</a:t>
              </a:r>
            </a:p>
          </p:txBody>
        </p:sp>
        <p:sp>
          <p:nvSpPr>
            <p:cNvPr id="102" name="Freeform 101"/>
            <p:cNvSpPr/>
            <p:nvPr/>
          </p:nvSpPr>
          <p:spPr bwMode="auto">
            <a:xfrm rot="16200000" flipV="1">
              <a:off x="10188635" y="4957432"/>
              <a:ext cx="135105" cy="182269"/>
            </a:xfrm>
            <a:custGeom>
              <a:avLst/>
              <a:gdLst>
                <a:gd name="connsiteX0" fmla="*/ 0 w 472435"/>
                <a:gd name="connsiteY0" fmla="*/ 0 h 1795141"/>
                <a:gd name="connsiteX1" fmla="*/ 471224 w 472435"/>
                <a:gd name="connsiteY1" fmla="*/ 1077085 h 1795141"/>
                <a:gd name="connsiteX2" fmla="*/ 145855 w 472435"/>
                <a:gd name="connsiteY2" fmla="*/ 1795141 h 1795141"/>
                <a:gd name="connsiteX3" fmla="*/ 145855 w 472435"/>
                <a:gd name="connsiteY3" fmla="*/ 1795141 h 1795141"/>
                <a:gd name="connsiteX4" fmla="*/ 145855 w 472435"/>
                <a:gd name="connsiteY4" fmla="*/ 1795141 h 1795141"/>
                <a:gd name="connsiteX0" fmla="*/ 0 w 472435"/>
                <a:gd name="connsiteY0" fmla="*/ 0 h 1795141"/>
                <a:gd name="connsiteX1" fmla="*/ 471224 w 472435"/>
                <a:gd name="connsiteY1" fmla="*/ 1077085 h 1795141"/>
                <a:gd name="connsiteX2" fmla="*/ 145855 w 472435"/>
                <a:gd name="connsiteY2" fmla="*/ 1795141 h 1795141"/>
                <a:gd name="connsiteX3" fmla="*/ 145855 w 472435"/>
                <a:gd name="connsiteY3" fmla="*/ 1795141 h 1795141"/>
                <a:gd name="connsiteX4" fmla="*/ 129025 w 472435"/>
                <a:gd name="connsiteY4" fmla="*/ 1576358 h 1795141"/>
                <a:gd name="connsiteX0" fmla="*/ 0 w 472435"/>
                <a:gd name="connsiteY0" fmla="*/ 0 h 1795141"/>
                <a:gd name="connsiteX1" fmla="*/ 471224 w 472435"/>
                <a:gd name="connsiteY1" fmla="*/ 1077085 h 1795141"/>
                <a:gd name="connsiteX2" fmla="*/ 145855 w 472435"/>
                <a:gd name="connsiteY2" fmla="*/ 1795141 h 1795141"/>
                <a:gd name="connsiteX3" fmla="*/ 129025 w 472435"/>
                <a:gd name="connsiteY3" fmla="*/ 1576358 h 1795141"/>
                <a:gd name="connsiteX0" fmla="*/ 0 w 472351"/>
                <a:gd name="connsiteY0" fmla="*/ 0 h 1576358"/>
                <a:gd name="connsiteX1" fmla="*/ 471224 w 472351"/>
                <a:gd name="connsiteY1" fmla="*/ 1077085 h 1576358"/>
                <a:gd name="connsiteX2" fmla="*/ 129025 w 472351"/>
                <a:gd name="connsiteY2" fmla="*/ 1576358 h 1576358"/>
                <a:gd name="connsiteX0" fmla="*/ 0 w 472591"/>
                <a:gd name="connsiteY0" fmla="*/ 0 h 1677334"/>
                <a:gd name="connsiteX1" fmla="*/ 471224 w 472591"/>
                <a:gd name="connsiteY1" fmla="*/ 1077085 h 1677334"/>
                <a:gd name="connsiteX2" fmla="*/ 140244 w 472591"/>
                <a:gd name="connsiteY2" fmla="*/ 1677334 h 1677334"/>
                <a:gd name="connsiteX0" fmla="*/ 0 w 476089"/>
                <a:gd name="connsiteY0" fmla="*/ 0 h 1677334"/>
                <a:gd name="connsiteX1" fmla="*/ 471224 w 476089"/>
                <a:gd name="connsiteY1" fmla="*/ 1077085 h 1677334"/>
                <a:gd name="connsiteX2" fmla="*/ 140244 w 476089"/>
                <a:gd name="connsiteY2" fmla="*/ 1677334 h 1677334"/>
                <a:gd name="connsiteX0" fmla="*/ 0 w 405609"/>
                <a:gd name="connsiteY0" fmla="*/ 0 h 1677334"/>
                <a:gd name="connsiteX1" fmla="*/ 392687 w 405609"/>
                <a:gd name="connsiteY1" fmla="*/ 925620 h 1677334"/>
                <a:gd name="connsiteX2" fmla="*/ 140244 w 405609"/>
                <a:gd name="connsiteY2" fmla="*/ 1677334 h 1677334"/>
                <a:gd name="connsiteX0" fmla="*/ 0 w 396434"/>
                <a:gd name="connsiteY0" fmla="*/ 0 h 1699773"/>
                <a:gd name="connsiteX1" fmla="*/ 392687 w 396434"/>
                <a:gd name="connsiteY1" fmla="*/ 925620 h 1699773"/>
                <a:gd name="connsiteX2" fmla="*/ 89756 w 396434"/>
                <a:gd name="connsiteY2" fmla="*/ 1699773 h 1699773"/>
                <a:gd name="connsiteX0" fmla="*/ 0 w 349311"/>
                <a:gd name="connsiteY0" fmla="*/ 0 h 1576357"/>
                <a:gd name="connsiteX1" fmla="*/ 347809 w 349311"/>
                <a:gd name="connsiteY1" fmla="*/ 802204 h 1576357"/>
                <a:gd name="connsiteX2" fmla="*/ 44878 w 349311"/>
                <a:gd name="connsiteY2" fmla="*/ 1576357 h 1576357"/>
                <a:gd name="connsiteX0" fmla="*/ 0 w 904479"/>
                <a:gd name="connsiteY0" fmla="*/ 0 h 846742"/>
                <a:gd name="connsiteX1" fmla="*/ 902977 w 904479"/>
                <a:gd name="connsiteY1" fmla="*/ 72589 h 846742"/>
                <a:gd name="connsiteX2" fmla="*/ 600046 w 904479"/>
                <a:gd name="connsiteY2" fmla="*/ 846742 h 846742"/>
                <a:gd name="connsiteX0" fmla="*/ 0 w 904479"/>
                <a:gd name="connsiteY0" fmla="*/ 64727 h 911469"/>
                <a:gd name="connsiteX1" fmla="*/ 902977 w 904479"/>
                <a:gd name="connsiteY1" fmla="*/ 137316 h 911469"/>
                <a:gd name="connsiteX2" fmla="*/ 600046 w 904479"/>
                <a:gd name="connsiteY2" fmla="*/ 911469 h 911469"/>
                <a:gd name="connsiteX0" fmla="*/ 0 w 600046"/>
                <a:gd name="connsiteY0" fmla="*/ 0 h 846742"/>
                <a:gd name="connsiteX1" fmla="*/ 600046 w 600046"/>
                <a:gd name="connsiteY1" fmla="*/ 846742 h 846742"/>
                <a:gd name="connsiteX0" fmla="*/ 0 w 600046"/>
                <a:gd name="connsiteY0" fmla="*/ 0 h 846742"/>
                <a:gd name="connsiteX1" fmla="*/ 600046 w 600046"/>
                <a:gd name="connsiteY1" fmla="*/ 846742 h 846742"/>
                <a:gd name="connsiteX0" fmla="*/ 0 w 654781"/>
                <a:gd name="connsiteY0" fmla="*/ 0 h 858172"/>
                <a:gd name="connsiteX1" fmla="*/ 654781 w 654781"/>
                <a:gd name="connsiteY1" fmla="*/ 858172 h 858172"/>
                <a:gd name="connsiteX0" fmla="*/ 0 w 654781"/>
                <a:gd name="connsiteY0" fmla="*/ 0 h 858172"/>
                <a:gd name="connsiteX1" fmla="*/ 654781 w 654781"/>
                <a:gd name="connsiteY1" fmla="*/ 858172 h 858172"/>
                <a:gd name="connsiteX0" fmla="*/ 0 w 655020"/>
                <a:gd name="connsiteY0" fmla="*/ 0 h 858172"/>
                <a:gd name="connsiteX1" fmla="*/ 654781 w 655020"/>
                <a:gd name="connsiteY1" fmla="*/ 858172 h 858172"/>
                <a:gd name="connsiteX0" fmla="*/ 0 w 656609"/>
                <a:gd name="connsiteY0" fmla="*/ 21623 h 879795"/>
                <a:gd name="connsiteX1" fmla="*/ 654781 w 656609"/>
                <a:gd name="connsiteY1" fmla="*/ 879795 h 879795"/>
                <a:gd name="connsiteX0" fmla="*/ 0 w 654806"/>
                <a:gd name="connsiteY0" fmla="*/ 34314 h 892486"/>
                <a:gd name="connsiteX1" fmla="*/ 654781 w 654806"/>
                <a:gd name="connsiteY1" fmla="*/ 892486 h 892486"/>
                <a:gd name="connsiteX0" fmla="*/ 0 w 654806"/>
                <a:gd name="connsiteY0" fmla="*/ 1994 h 1031088"/>
                <a:gd name="connsiteX1" fmla="*/ 654781 w 654806"/>
                <a:gd name="connsiteY1" fmla="*/ 1031089 h 1031088"/>
                <a:gd name="connsiteX0" fmla="*/ 0 w 655201"/>
                <a:gd name="connsiteY0" fmla="*/ -1 h 1029093"/>
                <a:gd name="connsiteX1" fmla="*/ 654781 w 655201"/>
                <a:gd name="connsiteY1" fmla="*/ 1029094 h 1029093"/>
                <a:gd name="connsiteX0" fmla="*/ 0 w 654793"/>
                <a:gd name="connsiteY0" fmla="*/ -1 h 1029093"/>
                <a:gd name="connsiteX1" fmla="*/ 654781 w 654793"/>
                <a:gd name="connsiteY1" fmla="*/ 1029094 h 1029093"/>
                <a:gd name="connsiteX0" fmla="*/ 0 w 657931"/>
                <a:gd name="connsiteY0" fmla="*/ -1 h 1029093"/>
                <a:gd name="connsiteX1" fmla="*/ 654781 w 657931"/>
                <a:gd name="connsiteY1" fmla="*/ 1029094 h 1029093"/>
                <a:gd name="connsiteX0" fmla="*/ 0 w 657497"/>
                <a:gd name="connsiteY0" fmla="*/ -1 h 1029093"/>
                <a:gd name="connsiteX1" fmla="*/ 654781 w 657497"/>
                <a:gd name="connsiteY1" fmla="*/ 1029094 h 1029093"/>
                <a:gd name="connsiteX0" fmla="*/ 0 w 654793"/>
                <a:gd name="connsiteY0" fmla="*/ -1 h 1029093"/>
                <a:gd name="connsiteX1" fmla="*/ 654781 w 654793"/>
                <a:gd name="connsiteY1" fmla="*/ 1029094 h 1029093"/>
                <a:gd name="connsiteX0" fmla="*/ 0 w 654793"/>
                <a:gd name="connsiteY0" fmla="*/ -1 h 1029093"/>
                <a:gd name="connsiteX1" fmla="*/ 654781 w 654793"/>
                <a:gd name="connsiteY1" fmla="*/ 1029094 h 1029093"/>
              </a:gdLst>
              <a:ahLst/>
              <a:cxnLst>
                <a:cxn ang="0">
                  <a:pos x="connsiteX0" y="connsiteY0"/>
                </a:cxn>
                <a:cxn ang="0">
                  <a:pos x="connsiteX1" y="connsiteY1"/>
                </a:cxn>
              </a:cxnLst>
              <a:rect l="l" t="t" r="r" b="b"/>
              <a:pathLst>
                <a:path w="654793" h="1029093">
                  <a:moveTo>
                    <a:pt x="0" y="-1"/>
                  </a:moveTo>
                  <a:cubicBezTo>
                    <a:pt x="373850" y="20202"/>
                    <a:pt x="656786" y="62612"/>
                    <a:pt x="654781" y="1029094"/>
                  </a:cubicBezTo>
                </a:path>
              </a:pathLst>
            </a:custGeom>
            <a:noFill/>
            <a:ln w="15875" cap="rnd" cmpd="sng" algn="ctr">
              <a:solidFill>
                <a:schemeClr val="tx1"/>
              </a:solidFill>
              <a:prstDash val="solid"/>
              <a:round/>
              <a:headEnd type="none" w="sm" len="sm"/>
              <a:tailEnd type="stealth" w="med" len="med"/>
            </a:ln>
            <a:effectLst/>
          </p:spPr>
          <p:txBody>
            <a:bodyPr rtlCol="0" anchor="ctr"/>
            <a:lstStyle/>
            <a:p>
              <a:pPr algn="ctr"/>
              <a:endParaRPr lang="en-US" dirty="0"/>
            </a:p>
          </p:txBody>
        </p:sp>
      </p:grpSp>
      <p:sp>
        <p:nvSpPr>
          <p:cNvPr id="2" name="Title 1"/>
          <p:cNvSpPr>
            <a:spLocks noGrp="1"/>
          </p:cNvSpPr>
          <p:nvPr>
            <p:ph type="title"/>
          </p:nvPr>
        </p:nvSpPr>
        <p:spPr>
          <a:xfrm>
            <a:off x="1255448" y="100584"/>
            <a:ext cx="7277364" cy="813816"/>
          </a:xfrm>
        </p:spPr>
        <p:txBody>
          <a:bodyPr/>
          <a:lstStyle/>
          <a:p>
            <a:pPr>
              <a:lnSpc>
                <a:spcPct val="100000"/>
              </a:lnSpc>
            </a:pPr>
            <a:r>
              <a:rPr lang="en-US" sz="2400" dirty="0"/>
              <a:t>Extended Covers for Protecting Connectors</a:t>
            </a:r>
          </a:p>
        </p:txBody>
      </p:sp>
      <p:sp>
        <p:nvSpPr>
          <p:cNvPr id="3" name="Content Placeholder 2"/>
          <p:cNvSpPr>
            <a:spLocks noGrp="1"/>
          </p:cNvSpPr>
          <p:nvPr>
            <p:ph idx="1"/>
          </p:nvPr>
        </p:nvSpPr>
        <p:spPr>
          <a:xfrm>
            <a:off x="304721" y="1143000"/>
            <a:ext cx="5484891" cy="5105400"/>
          </a:xfrm>
        </p:spPr>
        <p:txBody>
          <a:bodyPr/>
          <a:lstStyle/>
          <a:p>
            <a:pPr>
              <a:lnSpc>
                <a:spcPct val="100000"/>
              </a:lnSpc>
            </a:pPr>
            <a:r>
              <a:rPr lang="en-US" sz="1800" dirty="0"/>
              <a:t>Unprotected </a:t>
            </a:r>
            <a:r>
              <a:rPr lang="en-US" sz="1800" dirty="0">
                <a:hlinkClick r:id="rId4" action="ppaction://hlinksldjump"/>
              </a:rPr>
              <a:t>[VITA 46.0]</a:t>
            </a:r>
            <a:r>
              <a:rPr lang="en-US" sz="1800" dirty="0"/>
              <a:t> connectors can easily be damaged by dropping a Plug-In Module</a:t>
            </a:r>
          </a:p>
          <a:p>
            <a:pPr>
              <a:lnSpc>
                <a:spcPct val="100000"/>
              </a:lnSpc>
              <a:spcBef>
                <a:spcPts val="1800"/>
              </a:spcBef>
            </a:pPr>
            <a:r>
              <a:rPr lang="en-US" sz="1800" dirty="0"/>
              <a:t>For Plug-In Modules intended to meet 2-level</a:t>
            </a:r>
            <a:br>
              <a:rPr lang="en-US" sz="1800" dirty="0"/>
            </a:br>
            <a:r>
              <a:rPr lang="en-US" sz="1800" dirty="0"/>
              <a:t>maintenance requirements</a:t>
            </a:r>
          </a:p>
          <a:p>
            <a:pPr marL="457200" lvl="1" indent="-174625">
              <a:lnSpc>
                <a:spcPct val="100000"/>
              </a:lnSpc>
            </a:pPr>
            <a:r>
              <a:rPr lang="en-US" sz="1600" b="0" dirty="0"/>
              <a:t>It is recommended that top and bottom covers</a:t>
            </a:r>
            <a:br>
              <a:rPr lang="en-US" sz="1600" b="0" dirty="0"/>
            </a:br>
            <a:r>
              <a:rPr lang="en-US" sz="1600" b="0" dirty="0"/>
              <a:t>be extended in order to protect the connectors</a:t>
            </a:r>
          </a:p>
          <a:p>
            <a:pPr marL="457200" lvl="1" indent="-174625">
              <a:lnSpc>
                <a:spcPct val="100000"/>
              </a:lnSpc>
            </a:pPr>
            <a:r>
              <a:rPr lang="en-US" sz="1600" b="0" dirty="0"/>
              <a:t>Backplanes for such Plug-In Modules must avoid having tall components between the connectors, on the side where Plug-In Modules plug in</a:t>
            </a:r>
          </a:p>
          <a:p>
            <a:pPr marL="628650" lvl="2" indent="-171450">
              <a:lnSpc>
                <a:spcPct val="100000"/>
              </a:lnSpc>
              <a:spcBef>
                <a:spcPts val="300"/>
              </a:spcBef>
            </a:pPr>
            <a:r>
              <a:rPr lang="en-US" sz="1400" b="0" dirty="0"/>
              <a:t>Components such as capacitors can interfere with a Plug-In Module’s extended covers</a:t>
            </a:r>
          </a:p>
          <a:p>
            <a:pPr lvl="0">
              <a:lnSpc>
                <a:spcPct val="100000"/>
              </a:lnSpc>
              <a:spcBef>
                <a:spcPts val="1800"/>
              </a:spcBef>
            </a:pPr>
            <a:r>
              <a:rPr lang="en-US" sz="1800" dirty="0">
                <a:solidFill>
                  <a:srgbClr val="000000"/>
                </a:solidFill>
              </a:rPr>
              <a:t>Connector protection can be implemented with </a:t>
            </a:r>
            <a:r>
              <a:rPr lang="en-US" sz="1800" dirty="0">
                <a:solidFill>
                  <a:srgbClr val="000000"/>
                </a:solidFill>
                <a:hlinkClick r:id="rId4" action="ppaction://hlinksldjump"/>
              </a:rPr>
              <a:t>[VITA 48.1]</a:t>
            </a:r>
            <a:r>
              <a:rPr lang="en-US" sz="1800" dirty="0">
                <a:solidFill>
                  <a:srgbClr val="000000"/>
                </a:solidFill>
              </a:rPr>
              <a:t>, </a:t>
            </a:r>
            <a:r>
              <a:rPr lang="en-US" sz="1800" dirty="0">
                <a:solidFill>
                  <a:srgbClr val="000000"/>
                </a:solidFill>
                <a:hlinkClick r:id="rId4" action="ppaction://hlinksldjump"/>
              </a:rPr>
              <a:t>[VITA 48.2]</a:t>
            </a:r>
            <a:r>
              <a:rPr lang="en-US" sz="1800" dirty="0">
                <a:solidFill>
                  <a:srgbClr val="000000"/>
                </a:solidFill>
              </a:rPr>
              <a:t>, </a:t>
            </a:r>
            <a:r>
              <a:rPr lang="en-US" sz="1800" dirty="0">
                <a:hlinkClick r:id="rId5" action="ppaction://hlinksldjump"/>
              </a:rPr>
              <a:t>[VITA 48.4]</a:t>
            </a:r>
            <a:r>
              <a:rPr lang="en-US" sz="1800" dirty="0"/>
              <a:t>, and </a:t>
            </a:r>
            <a:r>
              <a:rPr lang="en-US" sz="1800" dirty="0">
                <a:hlinkClick r:id="rId5" action="ppaction://hlinksldjump"/>
              </a:rPr>
              <a:t>[VITA 48.5]</a:t>
            </a:r>
            <a:r>
              <a:rPr lang="en-US" sz="1800" dirty="0">
                <a:solidFill>
                  <a:srgbClr val="000000"/>
                </a:solidFill>
              </a:rPr>
              <a:t> covers</a:t>
            </a:r>
          </a:p>
          <a:p>
            <a:pPr marL="457200" lvl="1" indent="-174625">
              <a:lnSpc>
                <a:spcPct val="100000"/>
              </a:lnSpc>
            </a:pPr>
            <a:r>
              <a:rPr lang="en-US" sz="1600" b="0" dirty="0"/>
              <a:t>Particularly important for </a:t>
            </a:r>
            <a:r>
              <a:rPr lang="en-US" sz="1600" b="0" dirty="0">
                <a:hlinkClick r:id="rId5" action="ppaction://hlinksldjump"/>
              </a:rPr>
              <a:t>[VITA 48.4]</a:t>
            </a:r>
            <a:r>
              <a:rPr lang="en-US" sz="1600" b="0" dirty="0"/>
              <a:t>, which does not have guide sockets</a:t>
            </a:r>
          </a:p>
          <a:p>
            <a:pPr marL="628650" lvl="2" indent="-171450">
              <a:lnSpc>
                <a:spcPct val="100000"/>
              </a:lnSpc>
              <a:spcBef>
                <a:spcPts val="300"/>
              </a:spcBef>
            </a:pPr>
            <a:endParaRPr lang="en-US" b="0" dirty="0"/>
          </a:p>
        </p:txBody>
      </p:sp>
      <p:sp>
        <p:nvSpPr>
          <p:cNvPr id="14" name="Rectangle 13">
            <a:hlinkClick r:id="rId6"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pSp>
        <p:nvGrpSpPr>
          <p:cNvPr id="6" name="Group 5"/>
          <p:cNvGrpSpPr/>
          <p:nvPr/>
        </p:nvGrpSpPr>
        <p:grpSpPr>
          <a:xfrm>
            <a:off x="8726343" y="237471"/>
            <a:ext cx="3278269" cy="2842200"/>
            <a:chOff x="8777724" y="76200"/>
            <a:chExt cx="3278269" cy="2842200"/>
          </a:xfrm>
        </p:grpSpPr>
        <p:pic>
          <p:nvPicPr>
            <p:cNvPr id="45" name="Picture 44"/>
            <p:cNvPicPr>
              <a:picLocks noChangeAspect="1"/>
            </p:cNvPicPr>
            <p:nvPr/>
          </p:nvPicPr>
          <p:blipFill rotWithShape="1">
            <a:blip r:embed="rId7">
              <a:extLst>
                <a:ext uri="{28A0092B-C50C-407E-A947-70E740481C1C}">
                  <a14:useLocalDpi xmlns:a14="http://schemas.microsoft.com/office/drawing/2010/main" val="0"/>
                </a:ext>
              </a:extLst>
            </a:blip>
            <a:srcRect l="39308" t="26191" b="17373"/>
            <a:stretch/>
          </p:blipFill>
          <p:spPr>
            <a:xfrm>
              <a:off x="8777724" y="76200"/>
              <a:ext cx="3261601" cy="2274705"/>
            </a:xfrm>
            <a:prstGeom prst="rect">
              <a:avLst/>
            </a:prstGeom>
          </p:spPr>
        </p:pic>
        <p:sp>
          <p:nvSpPr>
            <p:cNvPr id="46" name="TextBox 45"/>
            <p:cNvSpPr txBox="1">
              <a:spLocks noChangeArrowheads="1"/>
            </p:cNvSpPr>
            <p:nvPr/>
          </p:nvSpPr>
          <p:spPr bwMode="auto">
            <a:xfrm>
              <a:off x="10805837" y="147935"/>
              <a:ext cx="1250156" cy="461665"/>
            </a:xfrm>
            <a:prstGeom prst="rect">
              <a:avLst/>
            </a:prstGeom>
            <a:solidFill>
              <a:schemeClr val="bg1"/>
            </a:solid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200" dirty="0"/>
                <a:t>Picture courtesy of Elma</a:t>
              </a:r>
            </a:p>
          </p:txBody>
        </p:sp>
        <p:sp>
          <p:nvSpPr>
            <p:cNvPr id="47" name="Freeform 46"/>
            <p:cNvSpPr/>
            <p:nvPr/>
          </p:nvSpPr>
          <p:spPr bwMode="auto">
            <a:xfrm flipH="1" flipV="1">
              <a:off x="9216865" y="1631950"/>
              <a:ext cx="1412504" cy="876587"/>
            </a:xfrm>
            <a:custGeom>
              <a:avLst/>
              <a:gdLst>
                <a:gd name="connsiteX0" fmla="*/ 0 w 472435"/>
                <a:gd name="connsiteY0" fmla="*/ 0 h 1795141"/>
                <a:gd name="connsiteX1" fmla="*/ 471224 w 472435"/>
                <a:gd name="connsiteY1" fmla="*/ 1077085 h 1795141"/>
                <a:gd name="connsiteX2" fmla="*/ 145855 w 472435"/>
                <a:gd name="connsiteY2" fmla="*/ 1795141 h 1795141"/>
                <a:gd name="connsiteX3" fmla="*/ 145855 w 472435"/>
                <a:gd name="connsiteY3" fmla="*/ 1795141 h 1795141"/>
                <a:gd name="connsiteX4" fmla="*/ 145855 w 472435"/>
                <a:gd name="connsiteY4" fmla="*/ 1795141 h 1795141"/>
                <a:gd name="connsiteX0" fmla="*/ 0 w 472435"/>
                <a:gd name="connsiteY0" fmla="*/ 0 h 1795141"/>
                <a:gd name="connsiteX1" fmla="*/ 471224 w 472435"/>
                <a:gd name="connsiteY1" fmla="*/ 1077085 h 1795141"/>
                <a:gd name="connsiteX2" fmla="*/ 145855 w 472435"/>
                <a:gd name="connsiteY2" fmla="*/ 1795141 h 1795141"/>
                <a:gd name="connsiteX3" fmla="*/ 145855 w 472435"/>
                <a:gd name="connsiteY3" fmla="*/ 1795141 h 1795141"/>
                <a:gd name="connsiteX4" fmla="*/ 129025 w 472435"/>
                <a:gd name="connsiteY4" fmla="*/ 1576358 h 1795141"/>
                <a:gd name="connsiteX0" fmla="*/ 0 w 472435"/>
                <a:gd name="connsiteY0" fmla="*/ 0 h 1795141"/>
                <a:gd name="connsiteX1" fmla="*/ 471224 w 472435"/>
                <a:gd name="connsiteY1" fmla="*/ 1077085 h 1795141"/>
                <a:gd name="connsiteX2" fmla="*/ 145855 w 472435"/>
                <a:gd name="connsiteY2" fmla="*/ 1795141 h 1795141"/>
                <a:gd name="connsiteX3" fmla="*/ 129025 w 472435"/>
                <a:gd name="connsiteY3" fmla="*/ 1576358 h 1795141"/>
                <a:gd name="connsiteX0" fmla="*/ 0 w 472351"/>
                <a:gd name="connsiteY0" fmla="*/ 0 h 1576358"/>
                <a:gd name="connsiteX1" fmla="*/ 471224 w 472351"/>
                <a:gd name="connsiteY1" fmla="*/ 1077085 h 1576358"/>
                <a:gd name="connsiteX2" fmla="*/ 129025 w 472351"/>
                <a:gd name="connsiteY2" fmla="*/ 1576358 h 1576358"/>
                <a:gd name="connsiteX0" fmla="*/ 0 w 472591"/>
                <a:gd name="connsiteY0" fmla="*/ 0 h 1677334"/>
                <a:gd name="connsiteX1" fmla="*/ 471224 w 472591"/>
                <a:gd name="connsiteY1" fmla="*/ 1077085 h 1677334"/>
                <a:gd name="connsiteX2" fmla="*/ 140244 w 472591"/>
                <a:gd name="connsiteY2" fmla="*/ 1677334 h 1677334"/>
                <a:gd name="connsiteX0" fmla="*/ 0 w 476089"/>
                <a:gd name="connsiteY0" fmla="*/ 0 h 1677334"/>
                <a:gd name="connsiteX1" fmla="*/ 471224 w 476089"/>
                <a:gd name="connsiteY1" fmla="*/ 1077085 h 1677334"/>
                <a:gd name="connsiteX2" fmla="*/ 140244 w 476089"/>
                <a:gd name="connsiteY2" fmla="*/ 1677334 h 1677334"/>
                <a:gd name="connsiteX0" fmla="*/ 0 w 405609"/>
                <a:gd name="connsiteY0" fmla="*/ 0 h 1677334"/>
                <a:gd name="connsiteX1" fmla="*/ 392687 w 405609"/>
                <a:gd name="connsiteY1" fmla="*/ 925620 h 1677334"/>
                <a:gd name="connsiteX2" fmla="*/ 140244 w 405609"/>
                <a:gd name="connsiteY2" fmla="*/ 1677334 h 1677334"/>
                <a:gd name="connsiteX0" fmla="*/ 0 w 396434"/>
                <a:gd name="connsiteY0" fmla="*/ 0 h 1699773"/>
                <a:gd name="connsiteX1" fmla="*/ 392687 w 396434"/>
                <a:gd name="connsiteY1" fmla="*/ 925620 h 1699773"/>
                <a:gd name="connsiteX2" fmla="*/ 89756 w 396434"/>
                <a:gd name="connsiteY2" fmla="*/ 1699773 h 1699773"/>
                <a:gd name="connsiteX0" fmla="*/ 0 w 349311"/>
                <a:gd name="connsiteY0" fmla="*/ 0 h 1576357"/>
                <a:gd name="connsiteX1" fmla="*/ 347809 w 349311"/>
                <a:gd name="connsiteY1" fmla="*/ 802204 h 1576357"/>
                <a:gd name="connsiteX2" fmla="*/ 44878 w 349311"/>
                <a:gd name="connsiteY2" fmla="*/ 1576357 h 1576357"/>
                <a:gd name="connsiteX0" fmla="*/ 0 w 348730"/>
                <a:gd name="connsiteY0" fmla="*/ 0 h 1642397"/>
                <a:gd name="connsiteX1" fmla="*/ 347809 w 348730"/>
                <a:gd name="connsiteY1" fmla="*/ 802204 h 1642397"/>
                <a:gd name="connsiteX2" fmla="*/ 22018 w 348730"/>
                <a:gd name="connsiteY2" fmla="*/ 1642397 h 1642397"/>
                <a:gd name="connsiteX0" fmla="*/ 86661 w 220463"/>
                <a:gd name="connsiteY0" fmla="*/ 0 h 1642397"/>
                <a:gd name="connsiteX1" fmla="*/ 130 w 220463"/>
                <a:gd name="connsiteY1" fmla="*/ 1030804 h 1642397"/>
                <a:gd name="connsiteX2" fmla="*/ 108679 w 220463"/>
                <a:gd name="connsiteY2" fmla="*/ 1642397 h 1642397"/>
                <a:gd name="connsiteX0" fmla="*/ 0 w 1520642"/>
                <a:gd name="connsiteY0" fmla="*/ 0 h 1007397"/>
                <a:gd name="connsiteX1" fmla="*/ 1300309 w 1520642"/>
                <a:gd name="connsiteY1" fmla="*/ 395804 h 1007397"/>
                <a:gd name="connsiteX2" fmla="*/ 1408858 w 1520642"/>
                <a:gd name="connsiteY2" fmla="*/ 1007397 h 1007397"/>
                <a:gd name="connsiteX0" fmla="*/ 0 w 1500322"/>
                <a:gd name="connsiteY0" fmla="*/ 0 h 928657"/>
                <a:gd name="connsiteX1" fmla="*/ 1279989 w 1500322"/>
                <a:gd name="connsiteY1" fmla="*/ 317064 h 928657"/>
                <a:gd name="connsiteX2" fmla="*/ 1388538 w 1500322"/>
                <a:gd name="connsiteY2" fmla="*/ 928657 h 928657"/>
                <a:gd name="connsiteX0" fmla="*/ 0 w 1500322"/>
                <a:gd name="connsiteY0" fmla="*/ 258 h 928915"/>
                <a:gd name="connsiteX1" fmla="*/ 1279989 w 1500322"/>
                <a:gd name="connsiteY1" fmla="*/ 317322 h 928915"/>
                <a:gd name="connsiteX2" fmla="*/ 1388538 w 1500322"/>
                <a:gd name="connsiteY2" fmla="*/ 928915 h 928915"/>
                <a:gd name="connsiteX0" fmla="*/ 0 w 1388538"/>
                <a:gd name="connsiteY0" fmla="*/ 258 h 928915"/>
                <a:gd name="connsiteX1" fmla="*/ 1279989 w 1388538"/>
                <a:gd name="connsiteY1" fmla="*/ 317322 h 928915"/>
                <a:gd name="connsiteX2" fmla="*/ 1388538 w 1388538"/>
                <a:gd name="connsiteY2" fmla="*/ 928915 h 928915"/>
                <a:gd name="connsiteX0" fmla="*/ 0 w 1388538"/>
                <a:gd name="connsiteY0" fmla="*/ 12067 h 940724"/>
                <a:gd name="connsiteX1" fmla="*/ 1071709 w 1388538"/>
                <a:gd name="connsiteY1" fmla="*/ 199591 h 940724"/>
                <a:gd name="connsiteX2" fmla="*/ 1388538 w 1388538"/>
                <a:gd name="connsiteY2" fmla="*/ 940724 h 940724"/>
                <a:gd name="connsiteX0" fmla="*/ 0 w 1388538"/>
                <a:gd name="connsiteY0" fmla="*/ 2187 h 930844"/>
                <a:gd name="connsiteX1" fmla="*/ 1071709 w 1388538"/>
                <a:gd name="connsiteY1" fmla="*/ 189711 h 930844"/>
                <a:gd name="connsiteX2" fmla="*/ 1388538 w 1388538"/>
                <a:gd name="connsiteY2" fmla="*/ 930844 h 930844"/>
                <a:gd name="connsiteX0" fmla="*/ 0 w 1388538"/>
                <a:gd name="connsiteY0" fmla="*/ 2187 h 930844"/>
                <a:gd name="connsiteX1" fmla="*/ 1071709 w 1388538"/>
                <a:gd name="connsiteY1" fmla="*/ 189711 h 930844"/>
                <a:gd name="connsiteX2" fmla="*/ 1388538 w 1388538"/>
                <a:gd name="connsiteY2" fmla="*/ 930844 h 930844"/>
                <a:gd name="connsiteX0" fmla="*/ 0 w 1388538"/>
                <a:gd name="connsiteY0" fmla="*/ 0 h 928657"/>
                <a:gd name="connsiteX1" fmla="*/ 1388538 w 1388538"/>
                <a:gd name="connsiteY1" fmla="*/ 928657 h 928657"/>
                <a:gd name="connsiteX0" fmla="*/ 0 w 1388538"/>
                <a:gd name="connsiteY0" fmla="*/ 0 h 928657"/>
                <a:gd name="connsiteX1" fmla="*/ 1388538 w 1388538"/>
                <a:gd name="connsiteY1" fmla="*/ 928657 h 928657"/>
                <a:gd name="connsiteX0" fmla="*/ 0 w 1388538"/>
                <a:gd name="connsiteY0" fmla="*/ 0 h 928657"/>
                <a:gd name="connsiteX1" fmla="*/ 1388538 w 1388538"/>
                <a:gd name="connsiteY1" fmla="*/ 928657 h 928657"/>
                <a:gd name="connsiteX0" fmla="*/ 0 w 1388538"/>
                <a:gd name="connsiteY0" fmla="*/ 8096 h 936753"/>
                <a:gd name="connsiteX1" fmla="*/ 1388538 w 1388538"/>
                <a:gd name="connsiteY1" fmla="*/ 936753 h 936753"/>
                <a:gd name="connsiteX0" fmla="*/ 0 w 1330118"/>
                <a:gd name="connsiteY0" fmla="*/ 9737 h 912994"/>
                <a:gd name="connsiteX1" fmla="*/ 1330118 w 1330118"/>
                <a:gd name="connsiteY1" fmla="*/ 912994 h 912994"/>
                <a:gd name="connsiteX0" fmla="*/ 0 w 1330118"/>
                <a:gd name="connsiteY0" fmla="*/ 8611 h 911868"/>
                <a:gd name="connsiteX1" fmla="*/ 1330118 w 1330118"/>
                <a:gd name="connsiteY1" fmla="*/ 911868 h 911868"/>
                <a:gd name="connsiteX0" fmla="*/ 0 w 1342818"/>
                <a:gd name="connsiteY0" fmla="*/ 10811 h 883588"/>
                <a:gd name="connsiteX1" fmla="*/ 1342818 w 1342818"/>
                <a:gd name="connsiteY1" fmla="*/ 883588 h 883588"/>
                <a:gd name="connsiteX0" fmla="*/ 0 w 1342818"/>
                <a:gd name="connsiteY0" fmla="*/ 0 h 872777"/>
                <a:gd name="connsiteX1" fmla="*/ 1342818 w 1342818"/>
                <a:gd name="connsiteY1" fmla="*/ 872777 h 872777"/>
                <a:gd name="connsiteX0" fmla="*/ 0 w 1342818"/>
                <a:gd name="connsiteY0" fmla="*/ 0 h 872777"/>
                <a:gd name="connsiteX1" fmla="*/ 1342818 w 1342818"/>
                <a:gd name="connsiteY1" fmla="*/ 872777 h 872777"/>
                <a:gd name="connsiteX0" fmla="*/ 0 w 1342818"/>
                <a:gd name="connsiteY0" fmla="*/ 0 h 872777"/>
                <a:gd name="connsiteX1" fmla="*/ 1342818 w 1342818"/>
                <a:gd name="connsiteY1" fmla="*/ 872777 h 872777"/>
                <a:gd name="connsiteX0" fmla="*/ 0 w 1346441"/>
                <a:gd name="connsiteY0" fmla="*/ 0 h 872777"/>
                <a:gd name="connsiteX1" fmla="*/ 1342818 w 1346441"/>
                <a:gd name="connsiteY1" fmla="*/ 872777 h 872777"/>
                <a:gd name="connsiteX0" fmla="*/ 0 w 1356977"/>
                <a:gd name="connsiteY0" fmla="*/ 0 h 872777"/>
                <a:gd name="connsiteX1" fmla="*/ 1342818 w 1356977"/>
                <a:gd name="connsiteY1" fmla="*/ 872777 h 872777"/>
                <a:gd name="connsiteX0" fmla="*/ 0 w 1403837"/>
                <a:gd name="connsiteY0" fmla="*/ 0 h 876587"/>
                <a:gd name="connsiteX1" fmla="*/ 1390443 w 1403837"/>
                <a:gd name="connsiteY1" fmla="*/ 876587 h 876587"/>
                <a:gd name="connsiteX0" fmla="*/ 0 w 1412504"/>
                <a:gd name="connsiteY0" fmla="*/ 0 h 876587"/>
                <a:gd name="connsiteX1" fmla="*/ 1390443 w 1412504"/>
                <a:gd name="connsiteY1" fmla="*/ 876587 h 876587"/>
              </a:gdLst>
              <a:ahLst/>
              <a:cxnLst>
                <a:cxn ang="0">
                  <a:pos x="connsiteX0" y="connsiteY0"/>
                </a:cxn>
                <a:cxn ang="0">
                  <a:pos x="connsiteX1" y="connsiteY1"/>
                </a:cxn>
              </a:cxnLst>
              <a:rect l="l" t="t" r="r" b="b"/>
              <a:pathLst>
                <a:path w="1412504" h="876587">
                  <a:moveTo>
                    <a:pt x="0" y="0"/>
                  </a:moveTo>
                  <a:cubicBezTo>
                    <a:pt x="757486" y="32692"/>
                    <a:pt x="1556247" y="161905"/>
                    <a:pt x="1390443" y="876587"/>
                  </a:cubicBezTo>
                </a:path>
              </a:pathLst>
            </a:custGeom>
            <a:noFill/>
            <a:ln w="38100" cap="rnd" cmpd="sng" algn="ctr">
              <a:solidFill>
                <a:schemeClr val="tx1"/>
              </a:solidFill>
              <a:prstDash val="solid"/>
              <a:round/>
              <a:headEnd type="none" w="sm" len="sm"/>
              <a:tailEnd type="stealth" w="med" len="med"/>
            </a:ln>
            <a:effectLst/>
          </p:spPr>
          <p:txBody>
            <a:bodyPr rtlCol="0" anchor="ctr"/>
            <a:lstStyle/>
            <a:p>
              <a:pPr algn="ctr"/>
              <a:endParaRPr lang="en-US" dirty="0"/>
            </a:p>
          </p:txBody>
        </p:sp>
        <p:sp>
          <p:nvSpPr>
            <p:cNvPr id="48" name="TextBox 47"/>
            <p:cNvSpPr txBox="1"/>
            <p:nvPr/>
          </p:nvSpPr>
          <p:spPr>
            <a:xfrm>
              <a:off x="10577237" y="2333625"/>
              <a:ext cx="1395984" cy="584775"/>
            </a:xfrm>
            <a:prstGeom prst="rect">
              <a:avLst/>
            </a:prstGeom>
            <a:noFill/>
          </p:spPr>
          <p:txBody>
            <a:bodyPr wrap="square" rtlCol="0">
              <a:spAutoFit/>
            </a:bodyPr>
            <a:lstStyle/>
            <a:p>
              <a:r>
                <a:rPr lang="en-US" sz="1600" b="1" dirty="0"/>
                <a:t>Connector damage</a:t>
              </a:r>
            </a:p>
          </p:txBody>
        </p:sp>
      </p:grpSp>
    </p:spTree>
    <p:extLst>
      <p:ext uri="{BB962C8B-B14F-4D97-AF65-F5344CB8AC3E}">
        <p14:creationId xmlns:p14="http://schemas.microsoft.com/office/powerpoint/2010/main" val="32146814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3212" y="1295399"/>
            <a:ext cx="5791200" cy="4963099"/>
          </a:xfrm>
          <a:noFill/>
        </p:spPr>
        <p:txBody>
          <a:bodyPr/>
          <a:lstStyle/>
          <a:p>
            <a:pPr>
              <a:lnSpc>
                <a:spcPct val="100000"/>
              </a:lnSpc>
              <a:spcBef>
                <a:spcPts val="1400"/>
              </a:spcBef>
            </a:pPr>
            <a:r>
              <a:rPr lang="en-US" sz="1600" dirty="0"/>
              <a:t>Can handle  &gt;400 W per 6U x 160 mm Plug-In Module</a:t>
            </a:r>
          </a:p>
          <a:p>
            <a:pPr lvl="1">
              <a:lnSpc>
                <a:spcPct val="100000"/>
              </a:lnSpc>
              <a:spcBef>
                <a:spcPts val="300"/>
              </a:spcBef>
            </a:pPr>
            <a:r>
              <a:rPr lang="en-US" sz="1400" b="0" dirty="0"/>
              <a:t>6U only</a:t>
            </a:r>
          </a:p>
          <a:p>
            <a:pPr>
              <a:lnSpc>
                <a:spcPct val="100000"/>
              </a:lnSpc>
              <a:spcBef>
                <a:spcPts val="1400"/>
              </a:spcBef>
            </a:pPr>
            <a:r>
              <a:rPr lang="en-US" sz="1600" dirty="0"/>
              <a:t>Plug-In Module pitch of 0.80, .85, 1.00, 1.20,  1.40, or 1.60 inches; expect 1.00 inches to be most common</a:t>
            </a:r>
          </a:p>
          <a:p>
            <a:pPr>
              <a:lnSpc>
                <a:spcPct val="100000"/>
              </a:lnSpc>
              <a:spcBef>
                <a:spcPts val="1400"/>
              </a:spcBef>
            </a:pPr>
            <a:r>
              <a:rPr lang="en-US" sz="1600" dirty="0"/>
              <a:t>QDs (Quick Disconnects) for connecting up liquid in and out when Plug-In Module is mated with backplane</a:t>
            </a:r>
          </a:p>
          <a:p>
            <a:pPr>
              <a:lnSpc>
                <a:spcPct val="100000"/>
              </a:lnSpc>
              <a:spcBef>
                <a:spcPts val="1400"/>
              </a:spcBef>
            </a:pPr>
            <a:r>
              <a:rPr lang="en-US" sz="1600" dirty="0"/>
              <a:t>Two classes of insertion/extraction lever</a:t>
            </a:r>
          </a:p>
          <a:p>
            <a:pPr lvl="1">
              <a:lnSpc>
                <a:spcPct val="100000"/>
              </a:lnSpc>
              <a:spcBef>
                <a:spcPts val="300"/>
              </a:spcBef>
            </a:pPr>
            <a:r>
              <a:rPr lang="en-US" sz="1400" b="0" dirty="0"/>
              <a:t>Class A – latching, tolerance compensating</a:t>
            </a:r>
          </a:p>
          <a:p>
            <a:pPr lvl="2">
              <a:lnSpc>
                <a:spcPct val="100000"/>
              </a:lnSpc>
              <a:spcBef>
                <a:spcPts val="100"/>
              </a:spcBef>
            </a:pPr>
            <a:r>
              <a:rPr lang="en-US" sz="1400" b="0" dirty="0"/>
              <a:t>Preferred selection for all high reliability/ruggedized solutions</a:t>
            </a:r>
          </a:p>
          <a:p>
            <a:pPr lvl="1">
              <a:lnSpc>
                <a:spcPct val="100000"/>
              </a:lnSpc>
              <a:spcBef>
                <a:spcPts val="300"/>
              </a:spcBef>
            </a:pPr>
            <a:r>
              <a:rPr lang="en-US" sz="1400" b="0" dirty="0"/>
              <a:t>Class B – non-latching</a:t>
            </a:r>
          </a:p>
          <a:p>
            <a:pPr>
              <a:lnSpc>
                <a:spcPct val="100000"/>
              </a:lnSpc>
              <a:spcBef>
                <a:spcPts val="1400"/>
              </a:spcBef>
            </a:pPr>
            <a:r>
              <a:rPr lang="en-US" sz="1600" dirty="0"/>
              <a:t>Uses a single 64-position guide pin/socket between P2/J2 and P3/J3</a:t>
            </a:r>
          </a:p>
          <a:p>
            <a:pPr lvl="1">
              <a:lnSpc>
                <a:spcPct val="100000"/>
              </a:lnSpc>
              <a:spcBef>
                <a:spcPts val="300"/>
              </a:spcBef>
            </a:pPr>
            <a:r>
              <a:rPr lang="en-US" sz="1400" b="0" dirty="0"/>
              <a:t>With others 3 of 5-position guide pin/sockets are used</a:t>
            </a:r>
          </a:p>
          <a:p>
            <a:pPr>
              <a:lnSpc>
                <a:spcPct val="100000"/>
              </a:lnSpc>
              <a:spcBef>
                <a:spcPts val="1400"/>
              </a:spcBef>
            </a:pPr>
            <a:r>
              <a:rPr lang="en-US" sz="1600" dirty="0"/>
              <a:t>The Plug-In Module P0 connector body is narrower than a standard </a:t>
            </a:r>
            <a:r>
              <a:rPr lang="en-US" sz="1600" dirty="0">
                <a:hlinkClick r:id="rId3" action="ppaction://hlinksldjump"/>
              </a:rPr>
              <a:t>[VITA 46.0]</a:t>
            </a:r>
            <a:r>
              <a:rPr lang="en-US" sz="1600" dirty="0"/>
              <a:t> connector</a:t>
            </a:r>
          </a:p>
          <a:p>
            <a:pPr lvl="1">
              <a:lnSpc>
                <a:spcPct val="100000"/>
              </a:lnSpc>
              <a:spcBef>
                <a:spcPts val="300"/>
              </a:spcBef>
            </a:pPr>
            <a:r>
              <a:rPr lang="en-US" sz="1400" b="0" dirty="0"/>
              <a:t>The connector wafers are located as specified by </a:t>
            </a:r>
            <a:r>
              <a:rPr lang="en-US" sz="1400" b="0" dirty="0">
                <a:hlinkClick r:id="rId3" action="ppaction://hlinksldjump"/>
              </a:rPr>
              <a:t>[VITA 46.0]</a:t>
            </a:r>
            <a:endParaRPr lang="en-US" sz="1400" b="0" dirty="0"/>
          </a:p>
        </p:txBody>
      </p:sp>
      <p:sp>
        <p:nvSpPr>
          <p:cNvPr id="2" name="Title 1"/>
          <p:cNvSpPr>
            <a:spLocks noGrp="1"/>
          </p:cNvSpPr>
          <p:nvPr>
            <p:ph type="title"/>
          </p:nvPr>
        </p:nvSpPr>
        <p:spPr/>
        <p:txBody>
          <a:bodyPr/>
          <a:lstStyle/>
          <a:p>
            <a:pPr>
              <a:lnSpc>
                <a:spcPct val="100000"/>
              </a:lnSpc>
            </a:pPr>
            <a:r>
              <a:rPr lang="en-US" sz="2400" dirty="0">
                <a:hlinkClick r:id="rId3" action="ppaction://hlinksldjump"/>
              </a:rPr>
              <a:t>[VITA 48.4]</a:t>
            </a:r>
            <a:r>
              <a:rPr lang="en-US" sz="2400" dirty="0"/>
              <a:t> Liquid Flow Through Cooling</a:t>
            </a:r>
          </a:p>
        </p:txBody>
      </p:sp>
      <p:sp>
        <p:nvSpPr>
          <p:cNvPr id="28" name="Rectangle 27">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4" name="Picture 3"/>
          <p:cNvPicPr>
            <a:picLocks noChangeAspect="1"/>
          </p:cNvPicPr>
          <p:nvPr/>
        </p:nvPicPr>
        <p:blipFill>
          <a:blip r:embed="rId5"/>
          <a:stretch>
            <a:fillRect/>
          </a:stretch>
        </p:blipFill>
        <p:spPr>
          <a:xfrm>
            <a:off x="6353492" y="1066800"/>
            <a:ext cx="5760720" cy="5217145"/>
          </a:xfrm>
          <a:prstGeom prst="rect">
            <a:avLst/>
          </a:prstGeom>
        </p:spPr>
      </p:pic>
      <p:sp>
        <p:nvSpPr>
          <p:cNvPr id="10" name="Freeform 9"/>
          <p:cNvSpPr/>
          <p:nvPr/>
        </p:nvSpPr>
        <p:spPr bwMode="auto">
          <a:xfrm flipV="1">
            <a:off x="9447212" y="5556868"/>
            <a:ext cx="512134" cy="402748"/>
          </a:xfrm>
          <a:custGeom>
            <a:avLst/>
            <a:gdLst>
              <a:gd name="connsiteX0" fmla="*/ 0 w 472435"/>
              <a:gd name="connsiteY0" fmla="*/ 0 h 1795141"/>
              <a:gd name="connsiteX1" fmla="*/ 471224 w 472435"/>
              <a:gd name="connsiteY1" fmla="*/ 1077085 h 1795141"/>
              <a:gd name="connsiteX2" fmla="*/ 145855 w 472435"/>
              <a:gd name="connsiteY2" fmla="*/ 1795141 h 1795141"/>
              <a:gd name="connsiteX3" fmla="*/ 145855 w 472435"/>
              <a:gd name="connsiteY3" fmla="*/ 1795141 h 1795141"/>
              <a:gd name="connsiteX4" fmla="*/ 145855 w 472435"/>
              <a:gd name="connsiteY4" fmla="*/ 1795141 h 1795141"/>
              <a:gd name="connsiteX0" fmla="*/ 0 w 472435"/>
              <a:gd name="connsiteY0" fmla="*/ 0 h 1795141"/>
              <a:gd name="connsiteX1" fmla="*/ 471224 w 472435"/>
              <a:gd name="connsiteY1" fmla="*/ 1077085 h 1795141"/>
              <a:gd name="connsiteX2" fmla="*/ 145855 w 472435"/>
              <a:gd name="connsiteY2" fmla="*/ 1795141 h 1795141"/>
              <a:gd name="connsiteX3" fmla="*/ 145855 w 472435"/>
              <a:gd name="connsiteY3" fmla="*/ 1795141 h 1795141"/>
              <a:gd name="connsiteX4" fmla="*/ 129025 w 472435"/>
              <a:gd name="connsiteY4" fmla="*/ 1576358 h 1795141"/>
              <a:gd name="connsiteX0" fmla="*/ 0 w 472435"/>
              <a:gd name="connsiteY0" fmla="*/ 0 h 1795141"/>
              <a:gd name="connsiteX1" fmla="*/ 471224 w 472435"/>
              <a:gd name="connsiteY1" fmla="*/ 1077085 h 1795141"/>
              <a:gd name="connsiteX2" fmla="*/ 145855 w 472435"/>
              <a:gd name="connsiteY2" fmla="*/ 1795141 h 1795141"/>
              <a:gd name="connsiteX3" fmla="*/ 129025 w 472435"/>
              <a:gd name="connsiteY3" fmla="*/ 1576358 h 1795141"/>
              <a:gd name="connsiteX0" fmla="*/ 0 w 472351"/>
              <a:gd name="connsiteY0" fmla="*/ 0 h 1576358"/>
              <a:gd name="connsiteX1" fmla="*/ 471224 w 472351"/>
              <a:gd name="connsiteY1" fmla="*/ 1077085 h 1576358"/>
              <a:gd name="connsiteX2" fmla="*/ 129025 w 472351"/>
              <a:gd name="connsiteY2" fmla="*/ 1576358 h 1576358"/>
              <a:gd name="connsiteX0" fmla="*/ 0 w 472591"/>
              <a:gd name="connsiteY0" fmla="*/ 0 h 1677334"/>
              <a:gd name="connsiteX1" fmla="*/ 471224 w 472591"/>
              <a:gd name="connsiteY1" fmla="*/ 1077085 h 1677334"/>
              <a:gd name="connsiteX2" fmla="*/ 140244 w 472591"/>
              <a:gd name="connsiteY2" fmla="*/ 1677334 h 1677334"/>
              <a:gd name="connsiteX0" fmla="*/ 0 w 476089"/>
              <a:gd name="connsiteY0" fmla="*/ 0 h 1677334"/>
              <a:gd name="connsiteX1" fmla="*/ 471224 w 476089"/>
              <a:gd name="connsiteY1" fmla="*/ 1077085 h 1677334"/>
              <a:gd name="connsiteX2" fmla="*/ 140244 w 476089"/>
              <a:gd name="connsiteY2" fmla="*/ 1677334 h 1677334"/>
              <a:gd name="connsiteX0" fmla="*/ 0 w 405609"/>
              <a:gd name="connsiteY0" fmla="*/ 0 h 1677334"/>
              <a:gd name="connsiteX1" fmla="*/ 392687 w 405609"/>
              <a:gd name="connsiteY1" fmla="*/ 925620 h 1677334"/>
              <a:gd name="connsiteX2" fmla="*/ 140244 w 405609"/>
              <a:gd name="connsiteY2" fmla="*/ 1677334 h 1677334"/>
              <a:gd name="connsiteX0" fmla="*/ 0 w 396434"/>
              <a:gd name="connsiteY0" fmla="*/ 0 h 1699773"/>
              <a:gd name="connsiteX1" fmla="*/ 392687 w 396434"/>
              <a:gd name="connsiteY1" fmla="*/ 925620 h 1699773"/>
              <a:gd name="connsiteX2" fmla="*/ 89756 w 396434"/>
              <a:gd name="connsiteY2" fmla="*/ 1699773 h 1699773"/>
              <a:gd name="connsiteX0" fmla="*/ 0 w 349311"/>
              <a:gd name="connsiteY0" fmla="*/ 0 h 1576357"/>
              <a:gd name="connsiteX1" fmla="*/ 347809 w 349311"/>
              <a:gd name="connsiteY1" fmla="*/ 802204 h 1576357"/>
              <a:gd name="connsiteX2" fmla="*/ 44878 w 349311"/>
              <a:gd name="connsiteY2" fmla="*/ 1576357 h 1576357"/>
              <a:gd name="connsiteX0" fmla="*/ 0 w 348730"/>
              <a:gd name="connsiteY0" fmla="*/ 0 h 1642397"/>
              <a:gd name="connsiteX1" fmla="*/ 347809 w 348730"/>
              <a:gd name="connsiteY1" fmla="*/ 802204 h 1642397"/>
              <a:gd name="connsiteX2" fmla="*/ 22018 w 348730"/>
              <a:gd name="connsiteY2" fmla="*/ 1642397 h 1642397"/>
              <a:gd name="connsiteX0" fmla="*/ 86661 w 220463"/>
              <a:gd name="connsiteY0" fmla="*/ 0 h 1642397"/>
              <a:gd name="connsiteX1" fmla="*/ 130 w 220463"/>
              <a:gd name="connsiteY1" fmla="*/ 1030804 h 1642397"/>
              <a:gd name="connsiteX2" fmla="*/ 108679 w 220463"/>
              <a:gd name="connsiteY2" fmla="*/ 1642397 h 1642397"/>
              <a:gd name="connsiteX0" fmla="*/ 0 w 1520642"/>
              <a:gd name="connsiteY0" fmla="*/ 0 h 1007397"/>
              <a:gd name="connsiteX1" fmla="*/ 1300309 w 1520642"/>
              <a:gd name="connsiteY1" fmla="*/ 395804 h 1007397"/>
              <a:gd name="connsiteX2" fmla="*/ 1408858 w 1520642"/>
              <a:gd name="connsiteY2" fmla="*/ 1007397 h 1007397"/>
              <a:gd name="connsiteX0" fmla="*/ 0 w 1500322"/>
              <a:gd name="connsiteY0" fmla="*/ 0 h 928657"/>
              <a:gd name="connsiteX1" fmla="*/ 1279989 w 1500322"/>
              <a:gd name="connsiteY1" fmla="*/ 317064 h 928657"/>
              <a:gd name="connsiteX2" fmla="*/ 1388538 w 1500322"/>
              <a:gd name="connsiteY2" fmla="*/ 928657 h 928657"/>
              <a:gd name="connsiteX0" fmla="*/ 0 w 1500322"/>
              <a:gd name="connsiteY0" fmla="*/ 258 h 928915"/>
              <a:gd name="connsiteX1" fmla="*/ 1279989 w 1500322"/>
              <a:gd name="connsiteY1" fmla="*/ 317322 h 928915"/>
              <a:gd name="connsiteX2" fmla="*/ 1388538 w 1500322"/>
              <a:gd name="connsiteY2" fmla="*/ 928915 h 928915"/>
              <a:gd name="connsiteX0" fmla="*/ 0 w 1388538"/>
              <a:gd name="connsiteY0" fmla="*/ 258 h 928915"/>
              <a:gd name="connsiteX1" fmla="*/ 1279989 w 1388538"/>
              <a:gd name="connsiteY1" fmla="*/ 317322 h 928915"/>
              <a:gd name="connsiteX2" fmla="*/ 1388538 w 1388538"/>
              <a:gd name="connsiteY2" fmla="*/ 928915 h 928915"/>
              <a:gd name="connsiteX0" fmla="*/ 0 w 1388538"/>
              <a:gd name="connsiteY0" fmla="*/ 12067 h 940724"/>
              <a:gd name="connsiteX1" fmla="*/ 1071709 w 1388538"/>
              <a:gd name="connsiteY1" fmla="*/ 199591 h 940724"/>
              <a:gd name="connsiteX2" fmla="*/ 1388538 w 1388538"/>
              <a:gd name="connsiteY2" fmla="*/ 940724 h 940724"/>
              <a:gd name="connsiteX0" fmla="*/ 0 w 1388538"/>
              <a:gd name="connsiteY0" fmla="*/ 2187 h 930844"/>
              <a:gd name="connsiteX1" fmla="*/ 1071709 w 1388538"/>
              <a:gd name="connsiteY1" fmla="*/ 189711 h 930844"/>
              <a:gd name="connsiteX2" fmla="*/ 1388538 w 1388538"/>
              <a:gd name="connsiteY2" fmla="*/ 930844 h 930844"/>
              <a:gd name="connsiteX0" fmla="*/ 0 w 1388538"/>
              <a:gd name="connsiteY0" fmla="*/ 2187 h 930844"/>
              <a:gd name="connsiteX1" fmla="*/ 1071709 w 1388538"/>
              <a:gd name="connsiteY1" fmla="*/ 189711 h 930844"/>
              <a:gd name="connsiteX2" fmla="*/ 1388538 w 1388538"/>
              <a:gd name="connsiteY2" fmla="*/ 930844 h 930844"/>
              <a:gd name="connsiteX0" fmla="*/ 0 w 1388538"/>
              <a:gd name="connsiteY0" fmla="*/ 0 h 928657"/>
              <a:gd name="connsiteX1" fmla="*/ 1388538 w 1388538"/>
              <a:gd name="connsiteY1" fmla="*/ 928657 h 928657"/>
              <a:gd name="connsiteX0" fmla="*/ 0 w 1388538"/>
              <a:gd name="connsiteY0" fmla="*/ 0 h 928657"/>
              <a:gd name="connsiteX1" fmla="*/ 1388538 w 1388538"/>
              <a:gd name="connsiteY1" fmla="*/ 928657 h 928657"/>
              <a:gd name="connsiteX0" fmla="*/ 0 w 1388538"/>
              <a:gd name="connsiteY0" fmla="*/ 0 h 928657"/>
              <a:gd name="connsiteX1" fmla="*/ 1388538 w 1388538"/>
              <a:gd name="connsiteY1" fmla="*/ 928657 h 928657"/>
              <a:gd name="connsiteX0" fmla="*/ 0 w 1388538"/>
              <a:gd name="connsiteY0" fmla="*/ 8096 h 936753"/>
              <a:gd name="connsiteX1" fmla="*/ 1388538 w 1388538"/>
              <a:gd name="connsiteY1" fmla="*/ 936753 h 936753"/>
              <a:gd name="connsiteX0" fmla="*/ 0 w 1330118"/>
              <a:gd name="connsiteY0" fmla="*/ 9737 h 912994"/>
              <a:gd name="connsiteX1" fmla="*/ 1330118 w 1330118"/>
              <a:gd name="connsiteY1" fmla="*/ 912994 h 912994"/>
              <a:gd name="connsiteX0" fmla="*/ 0 w 1330118"/>
              <a:gd name="connsiteY0" fmla="*/ 8611 h 911868"/>
              <a:gd name="connsiteX1" fmla="*/ 1330118 w 1330118"/>
              <a:gd name="connsiteY1" fmla="*/ 911868 h 911868"/>
              <a:gd name="connsiteX0" fmla="*/ 0 w 1342818"/>
              <a:gd name="connsiteY0" fmla="*/ 10811 h 883588"/>
              <a:gd name="connsiteX1" fmla="*/ 1342818 w 1342818"/>
              <a:gd name="connsiteY1" fmla="*/ 883588 h 883588"/>
              <a:gd name="connsiteX0" fmla="*/ 0 w 1342818"/>
              <a:gd name="connsiteY0" fmla="*/ 0 h 872777"/>
              <a:gd name="connsiteX1" fmla="*/ 1342818 w 1342818"/>
              <a:gd name="connsiteY1" fmla="*/ 872777 h 872777"/>
              <a:gd name="connsiteX0" fmla="*/ 0 w 1342818"/>
              <a:gd name="connsiteY0" fmla="*/ 0 h 872777"/>
              <a:gd name="connsiteX1" fmla="*/ 1342818 w 1342818"/>
              <a:gd name="connsiteY1" fmla="*/ 872777 h 872777"/>
              <a:gd name="connsiteX0" fmla="*/ 0 w 1342818"/>
              <a:gd name="connsiteY0" fmla="*/ 0 h 872777"/>
              <a:gd name="connsiteX1" fmla="*/ 1342818 w 1342818"/>
              <a:gd name="connsiteY1" fmla="*/ 872777 h 872777"/>
              <a:gd name="connsiteX0" fmla="*/ 0 w 1346441"/>
              <a:gd name="connsiteY0" fmla="*/ 0 h 872777"/>
              <a:gd name="connsiteX1" fmla="*/ 1342818 w 1346441"/>
              <a:gd name="connsiteY1" fmla="*/ 872777 h 872777"/>
              <a:gd name="connsiteX0" fmla="*/ 0 w 1356977"/>
              <a:gd name="connsiteY0" fmla="*/ 0 h 872777"/>
              <a:gd name="connsiteX1" fmla="*/ 1342818 w 1356977"/>
              <a:gd name="connsiteY1" fmla="*/ 872777 h 872777"/>
              <a:gd name="connsiteX0" fmla="*/ 0 w 1403837"/>
              <a:gd name="connsiteY0" fmla="*/ 0 h 876587"/>
              <a:gd name="connsiteX1" fmla="*/ 1390443 w 1403837"/>
              <a:gd name="connsiteY1" fmla="*/ 876587 h 876587"/>
              <a:gd name="connsiteX0" fmla="*/ 0 w 1412504"/>
              <a:gd name="connsiteY0" fmla="*/ 0 h 876587"/>
              <a:gd name="connsiteX1" fmla="*/ 1390443 w 1412504"/>
              <a:gd name="connsiteY1" fmla="*/ 876587 h 876587"/>
              <a:gd name="connsiteX0" fmla="*/ 0 w 1390443"/>
              <a:gd name="connsiteY0" fmla="*/ 0 h 876587"/>
              <a:gd name="connsiteX1" fmla="*/ 1390443 w 1390443"/>
              <a:gd name="connsiteY1" fmla="*/ 876587 h 876587"/>
              <a:gd name="connsiteX0" fmla="*/ 0 w 1390443"/>
              <a:gd name="connsiteY0" fmla="*/ 0 h 876587"/>
              <a:gd name="connsiteX1" fmla="*/ 1390443 w 1390443"/>
              <a:gd name="connsiteY1" fmla="*/ 876587 h 876587"/>
              <a:gd name="connsiteX0" fmla="*/ 0 w 1390443"/>
              <a:gd name="connsiteY0" fmla="*/ 0 h 876587"/>
              <a:gd name="connsiteX1" fmla="*/ 1390443 w 1390443"/>
              <a:gd name="connsiteY1" fmla="*/ 876587 h 876587"/>
              <a:gd name="connsiteX0" fmla="*/ 0 w 1390443"/>
              <a:gd name="connsiteY0" fmla="*/ 0 h 876587"/>
              <a:gd name="connsiteX1" fmla="*/ 1390443 w 1390443"/>
              <a:gd name="connsiteY1" fmla="*/ 876587 h 876587"/>
              <a:gd name="connsiteX0" fmla="*/ 0 w 1390443"/>
              <a:gd name="connsiteY0" fmla="*/ 4127 h 880714"/>
              <a:gd name="connsiteX1" fmla="*/ 1390443 w 1390443"/>
              <a:gd name="connsiteY1" fmla="*/ 880714 h 880714"/>
              <a:gd name="connsiteX0" fmla="*/ 0 w 1390443"/>
              <a:gd name="connsiteY0" fmla="*/ 0 h 876587"/>
              <a:gd name="connsiteX1" fmla="*/ 1390443 w 1390443"/>
              <a:gd name="connsiteY1" fmla="*/ 876587 h 876587"/>
            </a:gdLst>
            <a:ahLst/>
            <a:cxnLst>
              <a:cxn ang="0">
                <a:pos x="connsiteX0" y="connsiteY0"/>
              </a:cxn>
              <a:cxn ang="0">
                <a:pos x="connsiteX1" y="connsiteY1"/>
              </a:cxn>
            </a:cxnLst>
            <a:rect l="l" t="t" r="r" b="b"/>
            <a:pathLst>
              <a:path w="1390443" h="876587">
                <a:moveTo>
                  <a:pt x="0" y="0"/>
                </a:moveTo>
                <a:cubicBezTo>
                  <a:pt x="603577" y="78187"/>
                  <a:pt x="1254989" y="-199606"/>
                  <a:pt x="1390443" y="876587"/>
                </a:cubicBezTo>
              </a:path>
            </a:pathLst>
          </a:custGeom>
          <a:noFill/>
          <a:ln w="38100" cap="rnd" cmpd="sng" algn="ctr">
            <a:solidFill>
              <a:srgbClr val="0070C0"/>
            </a:solidFill>
            <a:prstDash val="solid"/>
            <a:round/>
            <a:headEnd type="none" w="sm" len="sm"/>
            <a:tailEnd type="stealth" w="med" len="med"/>
          </a:ln>
          <a:effectLst/>
        </p:spPr>
        <p:txBody>
          <a:bodyPr rtlCol="0" anchor="ctr"/>
          <a:lstStyle/>
          <a:p>
            <a:pPr algn="ctr"/>
            <a:endParaRPr lang="en-US" dirty="0"/>
          </a:p>
        </p:txBody>
      </p:sp>
      <p:sp>
        <p:nvSpPr>
          <p:cNvPr id="11" name="TextBox 10"/>
          <p:cNvSpPr txBox="1"/>
          <p:nvPr/>
        </p:nvSpPr>
        <p:spPr>
          <a:xfrm>
            <a:off x="6149346" y="5673724"/>
            <a:ext cx="3810000" cy="584775"/>
          </a:xfrm>
          <a:prstGeom prst="rect">
            <a:avLst/>
          </a:prstGeom>
          <a:noFill/>
        </p:spPr>
        <p:txBody>
          <a:bodyPr wrap="square" rtlCol="0">
            <a:spAutoFit/>
          </a:bodyPr>
          <a:lstStyle/>
          <a:p>
            <a:r>
              <a:rPr lang="en-US" sz="1600" b="1" dirty="0">
                <a:solidFill>
                  <a:srgbClr val="0070C0"/>
                </a:solidFill>
              </a:rPr>
              <a:t>Shown with extended covers for recommended connector protection</a:t>
            </a:r>
          </a:p>
        </p:txBody>
      </p:sp>
    </p:spTree>
    <p:extLst>
      <p:ext uri="{BB962C8B-B14F-4D97-AF65-F5344CB8AC3E}">
        <p14:creationId xmlns:p14="http://schemas.microsoft.com/office/powerpoint/2010/main" val="22500557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bwMode="auto">
          <a:xfrm>
            <a:off x="4537230" y="6320025"/>
            <a:ext cx="7651595"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 name="Title 1"/>
          <p:cNvSpPr>
            <a:spLocks noGrp="1"/>
          </p:cNvSpPr>
          <p:nvPr>
            <p:ph type="title"/>
          </p:nvPr>
        </p:nvSpPr>
        <p:spPr/>
        <p:txBody>
          <a:bodyPr/>
          <a:lstStyle/>
          <a:p>
            <a:pPr>
              <a:lnSpc>
                <a:spcPct val="100000"/>
              </a:lnSpc>
            </a:pPr>
            <a:r>
              <a:rPr lang="en-US" sz="2400" dirty="0">
                <a:hlinkClick r:id="rId3" action="ppaction://hlinksldjump"/>
              </a:rPr>
              <a:t>[VITA 48.5]</a:t>
            </a:r>
            <a:r>
              <a:rPr lang="en-US" sz="2400" dirty="0"/>
              <a:t> Air Flow Through Cooling</a:t>
            </a:r>
          </a:p>
        </p:txBody>
      </p:sp>
      <p:sp>
        <p:nvSpPr>
          <p:cNvPr id="6" name="Rectangle 5">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pSp>
        <p:nvGrpSpPr>
          <p:cNvPr id="4" name="Group 3"/>
          <p:cNvGrpSpPr/>
          <p:nvPr/>
        </p:nvGrpSpPr>
        <p:grpSpPr>
          <a:xfrm>
            <a:off x="111543" y="3518722"/>
            <a:ext cx="5264296" cy="3262123"/>
            <a:chOff x="0" y="3580514"/>
            <a:chExt cx="5264296" cy="3262123"/>
          </a:xfrm>
        </p:grpSpPr>
        <p:pic>
          <p:nvPicPr>
            <p:cNvPr id="2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80514"/>
              <a:ext cx="4351074" cy="3262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296678" y="3691020"/>
              <a:ext cx="1104900" cy="307777"/>
            </a:xfrm>
            <a:prstGeom prst="rect">
              <a:avLst/>
            </a:prstGeom>
            <a:solidFill>
              <a:schemeClr val="bg1"/>
            </a:solidFill>
          </p:spPr>
          <p:txBody>
            <a:bodyPr wrap="square" lIns="18288" tIns="0" rIns="18288" bIns="0" rtlCol="0">
              <a:spAutoFit/>
            </a:bodyPr>
            <a:lstStyle/>
            <a:p>
              <a:r>
                <a:rPr lang="en-US" sz="1000" b="1" dirty="0">
                  <a:solidFill>
                    <a:srgbClr val="0070C0"/>
                  </a:solidFill>
                </a:rPr>
                <a:t>Insertion / Extraction Lever</a:t>
              </a:r>
            </a:p>
          </p:txBody>
        </p:sp>
        <p:sp>
          <p:nvSpPr>
            <p:cNvPr id="27" name="TextBox 26"/>
            <p:cNvSpPr txBox="1"/>
            <p:nvPr/>
          </p:nvSpPr>
          <p:spPr>
            <a:xfrm>
              <a:off x="64614" y="4594972"/>
              <a:ext cx="1066800" cy="461665"/>
            </a:xfrm>
            <a:prstGeom prst="rect">
              <a:avLst/>
            </a:prstGeom>
            <a:solidFill>
              <a:schemeClr val="bg1"/>
            </a:solidFill>
          </p:spPr>
          <p:txBody>
            <a:bodyPr wrap="square" lIns="18288" tIns="0" rIns="18288" bIns="0" rtlCol="0">
              <a:spAutoFit/>
            </a:bodyPr>
            <a:lstStyle/>
            <a:p>
              <a:r>
                <a:rPr lang="en-US" sz="1000" b="1" dirty="0">
                  <a:solidFill>
                    <a:srgbClr val="0070C0"/>
                  </a:solidFill>
                </a:rPr>
                <a:t>Alpha end (end nearest lowest number contact)</a:t>
              </a:r>
            </a:p>
          </p:txBody>
        </p:sp>
        <p:sp>
          <p:nvSpPr>
            <p:cNvPr id="28" name="TextBox 27"/>
            <p:cNvSpPr txBox="1"/>
            <p:nvPr/>
          </p:nvSpPr>
          <p:spPr>
            <a:xfrm>
              <a:off x="3234690" y="6483414"/>
              <a:ext cx="586838" cy="153888"/>
            </a:xfrm>
            <a:prstGeom prst="rect">
              <a:avLst/>
            </a:prstGeom>
            <a:solidFill>
              <a:schemeClr val="bg1"/>
            </a:solidFill>
          </p:spPr>
          <p:txBody>
            <a:bodyPr wrap="square" lIns="18288" tIns="0" rIns="18288" bIns="0" rtlCol="0">
              <a:spAutoFit/>
            </a:bodyPr>
            <a:lstStyle/>
            <a:p>
              <a:r>
                <a:rPr lang="en-US" sz="1000" b="1" dirty="0">
                  <a:solidFill>
                    <a:srgbClr val="0070C0"/>
                  </a:solidFill>
                </a:rPr>
                <a:t>Beta end</a:t>
              </a:r>
            </a:p>
          </p:txBody>
        </p:sp>
        <p:sp>
          <p:nvSpPr>
            <p:cNvPr id="29" name="TextBox 28"/>
            <p:cNvSpPr txBox="1"/>
            <p:nvPr/>
          </p:nvSpPr>
          <p:spPr>
            <a:xfrm>
              <a:off x="3528109" y="4757820"/>
              <a:ext cx="918161" cy="307777"/>
            </a:xfrm>
            <a:prstGeom prst="rect">
              <a:avLst/>
            </a:prstGeom>
            <a:solidFill>
              <a:schemeClr val="bg1"/>
            </a:solidFill>
          </p:spPr>
          <p:txBody>
            <a:bodyPr wrap="square" lIns="18288" tIns="0" rIns="18288" bIns="0" rtlCol="0">
              <a:spAutoFit/>
            </a:bodyPr>
            <a:lstStyle/>
            <a:p>
              <a:r>
                <a:rPr lang="en-US" sz="1000" b="1" dirty="0">
                  <a:solidFill>
                    <a:srgbClr val="0070C0"/>
                  </a:solidFill>
                </a:rPr>
                <a:t>Plug-in Unit Thickness</a:t>
              </a:r>
            </a:p>
          </p:txBody>
        </p:sp>
        <p:sp>
          <p:nvSpPr>
            <p:cNvPr id="30" name="TextBox 29"/>
            <p:cNvSpPr txBox="1"/>
            <p:nvPr/>
          </p:nvSpPr>
          <p:spPr>
            <a:xfrm>
              <a:off x="3425194" y="5252291"/>
              <a:ext cx="1299161" cy="153888"/>
            </a:xfrm>
            <a:prstGeom prst="rect">
              <a:avLst/>
            </a:prstGeom>
            <a:solidFill>
              <a:schemeClr val="bg1"/>
            </a:solidFill>
          </p:spPr>
          <p:txBody>
            <a:bodyPr wrap="square" lIns="18288" tIns="0" rIns="18288" bIns="0" rtlCol="0">
              <a:spAutoFit/>
            </a:bodyPr>
            <a:lstStyle/>
            <a:p>
              <a:r>
                <a:rPr lang="en-US" sz="1000" b="1" dirty="0">
                  <a:solidFill>
                    <a:srgbClr val="0070C0"/>
                  </a:solidFill>
                </a:rPr>
                <a:t>Plug-in Unit Guide</a:t>
              </a:r>
            </a:p>
          </p:txBody>
        </p:sp>
        <p:sp>
          <p:nvSpPr>
            <p:cNvPr id="31" name="TextBox 30"/>
            <p:cNvSpPr txBox="1"/>
            <p:nvPr/>
          </p:nvSpPr>
          <p:spPr>
            <a:xfrm>
              <a:off x="3429000" y="5459609"/>
              <a:ext cx="1779979" cy="307777"/>
            </a:xfrm>
            <a:prstGeom prst="rect">
              <a:avLst/>
            </a:prstGeom>
            <a:solidFill>
              <a:schemeClr val="bg1"/>
            </a:solidFill>
          </p:spPr>
          <p:txBody>
            <a:bodyPr wrap="square" lIns="18288" tIns="0" rIns="18288" bIns="0" rtlCol="0">
              <a:spAutoFit/>
            </a:bodyPr>
            <a:lstStyle/>
            <a:p>
              <a:r>
                <a:rPr lang="en-US" sz="1000" b="1" dirty="0">
                  <a:solidFill>
                    <a:srgbClr val="0070C0"/>
                  </a:solidFill>
                </a:rPr>
                <a:t>Airseal Mating Surface</a:t>
              </a:r>
              <a:br>
                <a:rPr lang="en-US" sz="1000" b="1" dirty="0">
                  <a:solidFill>
                    <a:srgbClr val="0070C0"/>
                  </a:solidFill>
                </a:rPr>
              </a:br>
              <a:r>
                <a:rPr lang="en-US" sz="1000" b="1" dirty="0">
                  <a:solidFill>
                    <a:srgbClr val="0070C0"/>
                  </a:solidFill>
                </a:rPr>
                <a:t>(0.5° taper top to bottom)</a:t>
              </a:r>
            </a:p>
          </p:txBody>
        </p:sp>
        <p:sp>
          <p:nvSpPr>
            <p:cNvPr id="32" name="TextBox 31"/>
            <p:cNvSpPr txBox="1"/>
            <p:nvPr/>
          </p:nvSpPr>
          <p:spPr>
            <a:xfrm>
              <a:off x="311918" y="5775839"/>
              <a:ext cx="685800" cy="446276"/>
            </a:xfrm>
            <a:prstGeom prst="rect">
              <a:avLst/>
            </a:prstGeom>
            <a:solidFill>
              <a:schemeClr val="bg1"/>
            </a:solidFill>
          </p:spPr>
          <p:txBody>
            <a:bodyPr wrap="square" lIns="18288" tIns="0" rIns="18288" bIns="137160" rtlCol="0">
              <a:spAutoFit/>
            </a:bodyPr>
            <a:lstStyle/>
            <a:p>
              <a:r>
                <a:rPr lang="en-US" sz="1000" b="1" dirty="0">
                  <a:solidFill>
                    <a:srgbClr val="0070C0"/>
                  </a:solidFill>
                </a:rPr>
                <a:t>Top of Backplane</a:t>
              </a:r>
            </a:p>
          </p:txBody>
        </p:sp>
        <p:sp>
          <p:nvSpPr>
            <p:cNvPr id="33" name="TextBox 32"/>
            <p:cNvSpPr txBox="1"/>
            <p:nvPr/>
          </p:nvSpPr>
          <p:spPr>
            <a:xfrm>
              <a:off x="384810" y="6175637"/>
              <a:ext cx="769118" cy="307777"/>
            </a:xfrm>
            <a:prstGeom prst="rect">
              <a:avLst/>
            </a:prstGeom>
            <a:solidFill>
              <a:schemeClr val="bg1"/>
            </a:solidFill>
          </p:spPr>
          <p:txBody>
            <a:bodyPr wrap="square" lIns="18288" tIns="0" rIns="18288" bIns="0" rtlCol="0">
              <a:spAutoFit/>
            </a:bodyPr>
            <a:lstStyle/>
            <a:p>
              <a:r>
                <a:rPr lang="en-US" sz="1000" b="1" dirty="0">
                  <a:solidFill>
                    <a:srgbClr val="0070C0"/>
                  </a:solidFill>
                </a:rPr>
                <a:t>Plug-in Unit Connector</a:t>
              </a:r>
            </a:p>
          </p:txBody>
        </p:sp>
        <p:sp>
          <p:nvSpPr>
            <p:cNvPr id="34" name="TextBox 33"/>
            <p:cNvSpPr txBox="1"/>
            <p:nvPr/>
          </p:nvSpPr>
          <p:spPr>
            <a:xfrm>
              <a:off x="849379" y="6459809"/>
              <a:ext cx="769118" cy="307777"/>
            </a:xfrm>
            <a:prstGeom prst="rect">
              <a:avLst/>
            </a:prstGeom>
            <a:solidFill>
              <a:schemeClr val="bg1"/>
            </a:solidFill>
          </p:spPr>
          <p:txBody>
            <a:bodyPr wrap="square" lIns="18288" tIns="0" rIns="18288" bIns="0" rtlCol="0">
              <a:spAutoFit/>
            </a:bodyPr>
            <a:lstStyle/>
            <a:p>
              <a:r>
                <a:rPr lang="en-US" sz="1000" b="1" dirty="0">
                  <a:solidFill>
                    <a:srgbClr val="0070C0"/>
                  </a:solidFill>
                </a:rPr>
                <a:t>Wedgelock Retainer</a:t>
              </a:r>
            </a:p>
          </p:txBody>
        </p:sp>
        <p:sp>
          <p:nvSpPr>
            <p:cNvPr id="35" name="Rectangle 34"/>
            <p:cNvSpPr/>
            <p:nvPr/>
          </p:nvSpPr>
          <p:spPr bwMode="auto">
            <a:xfrm>
              <a:off x="4198673" y="6254814"/>
              <a:ext cx="1065623"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pSp>
      <p:grpSp>
        <p:nvGrpSpPr>
          <p:cNvPr id="5" name="Group 4"/>
          <p:cNvGrpSpPr/>
          <p:nvPr/>
        </p:nvGrpSpPr>
        <p:grpSpPr>
          <a:xfrm>
            <a:off x="7694612" y="2283237"/>
            <a:ext cx="4294966" cy="4422557"/>
            <a:chOff x="4849034" y="2435443"/>
            <a:chExt cx="4294966" cy="4422557"/>
          </a:xfrm>
        </p:grpSpPr>
        <p:pic>
          <p:nvPicPr>
            <p:cNvPr id="37"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9766" t="5885" r="21853" b="8058"/>
            <a:stretch/>
          </p:blipFill>
          <p:spPr bwMode="auto">
            <a:xfrm>
              <a:off x="5160548" y="2435443"/>
              <a:ext cx="3983452" cy="4406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7767942" y="4911709"/>
              <a:ext cx="1147458" cy="461665"/>
            </a:xfrm>
            <a:prstGeom prst="rect">
              <a:avLst/>
            </a:prstGeom>
            <a:solidFill>
              <a:schemeClr val="bg1"/>
            </a:solidFill>
          </p:spPr>
          <p:txBody>
            <a:bodyPr wrap="square" rtlCol="0">
              <a:spAutoFit/>
            </a:bodyPr>
            <a:lstStyle/>
            <a:p>
              <a:r>
                <a:rPr lang="en-US" sz="1200" b="1" dirty="0">
                  <a:solidFill>
                    <a:srgbClr val="0070C0"/>
                  </a:solidFill>
                </a:rPr>
                <a:t>Mezzanine Connector</a:t>
              </a:r>
            </a:p>
          </p:txBody>
        </p:sp>
        <p:sp>
          <p:nvSpPr>
            <p:cNvPr id="39" name="TextBox 38"/>
            <p:cNvSpPr txBox="1"/>
            <p:nvPr/>
          </p:nvSpPr>
          <p:spPr>
            <a:xfrm>
              <a:off x="4849034" y="3844909"/>
              <a:ext cx="830526" cy="276999"/>
            </a:xfrm>
            <a:prstGeom prst="rect">
              <a:avLst/>
            </a:prstGeom>
            <a:solidFill>
              <a:schemeClr val="bg1"/>
            </a:solidFill>
          </p:spPr>
          <p:txBody>
            <a:bodyPr wrap="square" rtlCol="0">
              <a:spAutoFit/>
            </a:bodyPr>
            <a:lstStyle/>
            <a:p>
              <a:pPr algn="r"/>
              <a:r>
                <a:rPr lang="en-US" sz="1200" b="1" dirty="0">
                  <a:solidFill>
                    <a:srgbClr val="0070C0"/>
                  </a:solidFill>
                </a:rPr>
                <a:t>Covers</a:t>
              </a:r>
            </a:p>
          </p:txBody>
        </p:sp>
        <p:sp>
          <p:nvSpPr>
            <p:cNvPr id="40" name="TextBox 39"/>
            <p:cNvSpPr txBox="1"/>
            <p:nvPr/>
          </p:nvSpPr>
          <p:spPr>
            <a:xfrm>
              <a:off x="7735285" y="3118857"/>
              <a:ext cx="1332515" cy="276999"/>
            </a:xfrm>
            <a:prstGeom prst="rect">
              <a:avLst/>
            </a:prstGeom>
            <a:solidFill>
              <a:schemeClr val="bg1"/>
            </a:solidFill>
          </p:spPr>
          <p:txBody>
            <a:bodyPr wrap="square" rtlCol="0">
              <a:spAutoFit/>
            </a:bodyPr>
            <a:lstStyle/>
            <a:p>
              <a:r>
                <a:rPr lang="en-US" sz="1200" b="1" dirty="0">
                  <a:solidFill>
                    <a:srgbClr val="0070C0"/>
                  </a:solidFill>
                </a:rPr>
                <a:t>Mezzanine CCA</a:t>
              </a:r>
            </a:p>
          </p:txBody>
        </p:sp>
        <p:sp>
          <p:nvSpPr>
            <p:cNvPr id="41" name="TextBox 40"/>
            <p:cNvSpPr txBox="1"/>
            <p:nvPr/>
          </p:nvSpPr>
          <p:spPr>
            <a:xfrm>
              <a:off x="7735285" y="3621573"/>
              <a:ext cx="1371600" cy="276999"/>
            </a:xfrm>
            <a:prstGeom prst="rect">
              <a:avLst/>
            </a:prstGeom>
            <a:solidFill>
              <a:schemeClr val="bg1"/>
            </a:solidFill>
          </p:spPr>
          <p:txBody>
            <a:bodyPr wrap="square" rtlCol="0">
              <a:spAutoFit/>
            </a:bodyPr>
            <a:lstStyle/>
            <a:p>
              <a:r>
                <a:rPr lang="en-US" sz="1200" b="1" dirty="0">
                  <a:solidFill>
                    <a:srgbClr val="0070C0"/>
                  </a:solidFill>
                </a:rPr>
                <a:t>Heat Exchanger</a:t>
              </a:r>
            </a:p>
          </p:txBody>
        </p:sp>
        <p:sp>
          <p:nvSpPr>
            <p:cNvPr id="42" name="TextBox 41"/>
            <p:cNvSpPr txBox="1"/>
            <p:nvPr/>
          </p:nvSpPr>
          <p:spPr>
            <a:xfrm>
              <a:off x="4909186" y="2930509"/>
              <a:ext cx="1219200" cy="461665"/>
            </a:xfrm>
            <a:prstGeom prst="rect">
              <a:avLst/>
            </a:prstGeom>
            <a:solidFill>
              <a:schemeClr val="bg1"/>
            </a:solidFill>
          </p:spPr>
          <p:txBody>
            <a:bodyPr wrap="square" rtlCol="0">
              <a:spAutoFit/>
            </a:bodyPr>
            <a:lstStyle/>
            <a:p>
              <a:pPr algn="ctr"/>
              <a:r>
                <a:rPr lang="en-US" sz="1200" b="1" dirty="0">
                  <a:solidFill>
                    <a:srgbClr val="0070C0"/>
                  </a:solidFill>
                </a:rPr>
                <a:t>Primary side of PCB</a:t>
              </a:r>
            </a:p>
          </p:txBody>
        </p:sp>
        <p:sp>
          <p:nvSpPr>
            <p:cNvPr id="43" name="TextBox 42"/>
            <p:cNvSpPr txBox="1"/>
            <p:nvPr/>
          </p:nvSpPr>
          <p:spPr>
            <a:xfrm>
              <a:off x="5264297" y="2450815"/>
              <a:ext cx="1115451" cy="276999"/>
            </a:xfrm>
            <a:prstGeom prst="rect">
              <a:avLst/>
            </a:prstGeom>
            <a:solidFill>
              <a:schemeClr val="bg1"/>
            </a:solidFill>
          </p:spPr>
          <p:txBody>
            <a:bodyPr wrap="square" rtlCol="0">
              <a:spAutoFit/>
            </a:bodyPr>
            <a:lstStyle/>
            <a:p>
              <a:pPr algn="r"/>
              <a:r>
                <a:rPr lang="en-US" sz="1200" b="1" dirty="0">
                  <a:solidFill>
                    <a:srgbClr val="0070C0"/>
                  </a:solidFill>
                </a:rPr>
                <a:t>0.301” MAX</a:t>
              </a:r>
            </a:p>
          </p:txBody>
        </p:sp>
        <p:sp>
          <p:nvSpPr>
            <p:cNvPr id="44" name="TextBox 43"/>
            <p:cNvSpPr txBox="1"/>
            <p:nvPr/>
          </p:nvSpPr>
          <p:spPr>
            <a:xfrm>
              <a:off x="5366386" y="6379796"/>
              <a:ext cx="1045182" cy="461665"/>
            </a:xfrm>
            <a:prstGeom prst="rect">
              <a:avLst/>
            </a:prstGeom>
            <a:solidFill>
              <a:schemeClr val="bg1"/>
            </a:solidFill>
          </p:spPr>
          <p:txBody>
            <a:bodyPr wrap="square" rtlCol="0">
              <a:spAutoFit/>
            </a:bodyPr>
            <a:lstStyle/>
            <a:p>
              <a:pPr algn="ctr"/>
              <a:r>
                <a:rPr lang="en-US" sz="1200" b="1" dirty="0">
                  <a:solidFill>
                    <a:srgbClr val="0070C0"/>
                  </a:solidFill>
                </a:rPr>
                <a:t>1.48” (37.59 mm) MAX</a:t>
              </a:r>
            </a:p>
          </p:txBody>
        </p:sp>
        <p:sp>
          <p:nvSpPr>
            <p:cNvPr id="45" name="TextBox 44"/>
            <p:cNvSpPr txBox="1"/>
            <p:nvPr/>
          </p:nvSpPr>
          <p:spPr>
            <a:xfrm>
              <a:off x="7652387" y="6379796"/>
              <a:ext cx="1186813" cy="461665"/>
            </a:xfrm>
            <a:prstGeom prst="rect">
              <a:avLst/>
            </a:prstGeom>
            <a:solidFill>
              <a:schemeClr val="bg1"/>
            </a:solidFill>
          </p:spPr>
          <p:txBody>
            <a:bodyPr wrap="square" rtlCol="0">
              <a:spAutoFit/>
            </a:bodyPr>
            <a:lstStyle/>
            <a:p>
              <a:r>
                <a:rPr lang="en-US" sz="1200" b="1" dirty="0">
                  <a:solidFill>
                    <a:srgbClr val="0070C0"/>
                  </a:solidFill>
                </a:rPr>
                <a:t>Plug-in Unit Thickness</a:t>
              </a:r>
            </a:p>
          </p:txBody>
        </p:sp>
        <p:sp>
          <p:nvSpPr>
            <p:cNvPr id="46" name="Rectangle 45">
              <a:hlinkClick r:id="rId4" action="ppaction://hlinksldjump"/>
            </p:cNvPr>
            <p:cNvSpPr/>
            <p:nvPr/>
          </p:nvSpPr>
          <p:spPr bwMode="auto">
            <a:xfrm>
              <a:off x="8839200" y="6400800"/>
              <a:ext cx="304800"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pSp>
      <p:sp>
        <p:nvSpPr>
          <p:cNvPr id="36" name="Rectangle 4"/>
          <p:cNvSpPr>
            <a:spLocks noChangeArrowheads="1"/>
          </p:cNvSpPr>
          <p:nvPr/>
        </p:nvSpPr>
        <p:spPr bwMode="auto">
          <a:xfrm>
            <a:off x="0" y="6089192"/>
            <a:ext cx="308919" cy="46166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endParaRPr lang="en-US" dirty="0"/>
          </a:p>
        </p:txBody>
      </p:sp>
      <p:sp>
        <p:nvSpPr>
          <p:cNvPr id="3" name="Content Placeholder 2"/>
          <p:cNvSpPr>
            <a:spLocks noGrp="1"/>
          </p:cNvSpPr>
          <p:nvPr>
            <p:ph idx="1"/>
          </p:nvPr>
        </p:nvSpPr>
        <p:spPr>
          <a:xfrm>
            <a:off x="304722" y="990600"/>
            <a:ext cx="9523490" cy="3086334"/>
          </a:xfrm>
          <a:noFill/>
        </p:spPr>
        <p:txBody>
          <a:bodyPr/>
          <a:lstStyle/>
          <a:p>
            <a:pPr>
              <a:lnSpc>
                <a:spcPct val="100000"/>
              </a:lnSpc>
            </a:pPr>
            <a:r>
              <a:rPr lang="en-US" sz="1400" dirty="0"/>
              <a:t>Can handle up to around 200 W per 6U x 160 mm Plug-In Module (is 6U only)</a:t>
            </a:r>
          </a:p>
          <a:p>
            <a:pPr lvl="1">
              <a:lnSpc>
                <a:spcPct val="100000"/>
              </a:lnSpc>
              <a:spcBef>
                <a:spcPts val="400"/>
              </a:spcBef>
            </a:pPr>
            <a:r>
              <a:rPr lang="en-US" sz="1200" b="0" dirty="0"/>
              <a:t>Places chips directly against heat exchanger, eliminating need to transfer heat to chassis side walls like </a:t>
            </a:r>
            <a:r>
              <a:rPr lang="en-US" sz="1200" b="0" dirty="0">
                <a:hlinkClick r:id="rId3" action="ppaction://hlinksldjump"/>
              </a:rPr>
              <a:t>[VITA 48.2]</a:t>
            </a:r>
            <a:endParaRPr lang="en-US" sz="1400" b="0" dirty="0">
              <a:ea typeface="+mn-ea"/>
              <a:cs typeface="+mn-cs"/>
            </a:endParaRPr>
          </a:p>
          <a:p>
            <a:pPr marL="237744" lvl="1" indent="-237744">
              <a:lnSpc>
                <a:spcPct val="100000"/>
              </a:lnSpc>
              <a:buFont typeface="Arial"/>
              <a:buChar char="•"/>
            </a:pPr>
            <a:r>
              <a:rPr lang="en-US" sz="1400" dirty="0">
                <a:ea typeface="+mn-ea"/>
                <a:cs typeface="+mn-cs"/>
              </a:rPr>
              <a:t>Inlet area sized for EMI shielding and double-sided primary and mezzanine CCAs (Circuit Card Assemblies)</a:t>
            </a:r>
          </a:p>
          <a:p>
            <a:pPr>
              <a:lnSpc>
                <a:spcPct val="100000"/>
              </a:lnSpc>
              <a:spcBef>
                <a:spcPts val="600"/>
              </a:spcBef>
            </a:pPr>
            <a:r>
              <a:rPr lang="en-US" sz="1400" dirty="0"/>
              <a:t>Typical Plug-In Module pitches are 1.0, and 1.2 inches; up to 1.52 inches allowed</a:t>
            </a:r>
          </a:p>
          <a:p>
            <a:pPr>
              <a:lnSpc>
                <a:spcPct val="100000"/>
              </a:lnSpc>
              <a:spcBef>
                <a:spcPts val="600"/>
              </a:spcBef>
            </a:pPr>
            <a:r>
              <a:rPr lang="en-US" sz="1400" dirty="0"/>
              <a:t>Uses wedgelock retainer like </a:t>
            </a:r>
            <a:r>
              <a:rPr lang="en-US" sz="1400" dirty="0">
                <a:hlinkClick r:id="rId3" action="ppaction://hlinksldjump"/>
              </a:rPr>
              <a:t>[VITA 48.2]</a:t>
            </a:r>
            <a:r>
              <a:rPr lang="en-US" sz="1400" dirty="0"/>
              <a:t>, best for mixed cooling applications</a:t>
            </a:r>
          </a:p>
          <a:p>
            <a:pPr>
              <a:lnSpc>
                <a:spcPct val="100000"/>
              </a:lnSpc>
              <a:spcBef>
                <a:spcPts val="600"/>
              </a:spcBef>
            </a:pPr>
            <a:r>
              <a:rPr lang="en-US" sz="1400" dirty="0"/>
              <a:t>Seals around heat exchanger inlet and exhaust prevent cooling air from</a:t>
            </a:r>
            <a:br>
              <a:rPr lang="en-US" sz="1400" dirty="0"/>
            </a:br>
            <a:r>
              <a:rPr lang="en-US" sz="1400" dirty="0"/>
              <a:t>making contact with electronic components and connectors</a:t>
            </a:r>
          </a:p>
          <a:p>
            <a:pPr lvl="1">
              <a:lnSpc>
                <a:spcPct val="100000"/>
              </a:lnSpc>
              <a:spcBef>
                <a:spcPts val="400"/>
              </a:spcBef>
            </a:pPr>
            <a:r>
              <a:rPr lang="en-US" sz="1200" b="0" dirty="0"/>
              <a:t>Seal design provides ability to install orifices which are used to flow balance a chassis</a:t>
            </a:r>
          </a:p>
          <a:p>
            <a:pPr lvl="2">
              <a:lnSpc>
                <a:spcPct val="100000"/>
              </a:lnSpc>
              <a:spcBef>
                <a:spcPts val="0"/>
              </a:spcBef>
            </a:pPr>
            <a:r>
              <a:rPr lang="en-US" sz="1200" b="0" dirty="0"/>
              <a:t>Give more air to Plug-In Modules that need higher flow rates; restrict the air to lower power ones</a:t>
            </a:r>
          </a:p>
          <a:p>
            <a:pPr lvl="1">
              <a:lnSpc>
                <a:spcPct val="100000"/>
              </a:lnSpc>
              <a:spcBef>
                <a:spcPts val="400"/>
              </a:spcBef>
            </a:pPr>
            <a:r>
              <a:rPr lang="en-US" sz="1200" b="0" dirty="0"/>
              <a:t>High maturity – design has been fielded in harsh environments since 1970s</a:t>
            </a:r>
          </a:p>
          <a:p>
            <a:pPr>
              <a:lnSpc>
                <a:spcPct val="100000"/>
              </a:lnSpc>
            </a:pPr>
            <a:endParaRPr lang="en-US" sz="1200" dirty="0"/>
          </a:p>
          <a:p>
            <a:pPr>
              <a:lnSpc>
                <a:spcPct val="100000"/>
              </a:lnSpc>
            </a:pPr>
            <a:endParaRPr lang="en-US" sz="1200" dirty="0"/>
          </a:p>
        </p:txBody>
      </p:sp>
    </p:spTree>
    <p:extLst>
      <p:ext uri="{BB962C8B-B14F-4D97-AF65-F5344CB8AC3E}">
        <p14:creationId xmlns:p14="http://schemas.microsoft.com/office/powerpoint/2010/main" val="16821180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457" y="100584"/>
            <a:ext cx="9950223" cy="813816"/>
          </a:xfrm>
        </p:spPr>
        <p:txBody>
          <a:bodyPr/>
          <a:lstStyle/>
          <a:p>
            <a:pPr>
              <a:lnSpc>
                <a:spcPct val="100000"/>
              </a:lnSpc>
            </a:pPr>
            <a:r>
              <a:rPr lang="en-US" sz="2400" dirty="0">
                <a:hlinkClick r:id="rId3" action="ppaction://hlinksldjump"/>
              </a:rPr>
              <a:t>[VITA 48.7]</a:t>
            </a:r>
            <a:r>
              <a:rPr lang="en-US" sz="2400" dirty="0"/>
              <a:t> Air Flow-By Cooling</a:t>
            </a:r>
          </a:p>
        </p:txBody>
      </p:sp>
      <p:sp>
        <p:nvSpPr>
          <p:cNvPr id="3" name="Content Placeholder 2"/>
          <p:cNvSpPr>
            <a:spLocks noGrp="1"/>
          </p:cNvSpPr>
          <p:nvPr>
            <p:ph idx="1"/>
          </p:nvPr>
        </p:nvSpPr>
        <p:spPr>
          <a:xfrm>
            <a:off x="304720" y="1066801"/>
            <a:ext cx="7466091" cy="3500524"/>
          </a:xfrm>
        </p:spPr>
        <p:txBody>
          <a:bodyPr/>
          <a:lstStyle/>
          <a:p>
            <a:pPr>
              <a:lnSpc>
                <a:spcPct val="100000"/>
              </a:lnSpc>
              <a:spcBef>
                <a:spcPts val="1400"/>
              </a:spcBef>
            </a:pPr>
            <a:r>
              <a:rPr lang="en-US" sz="1400" dirty="0"/>
              <a:t>Can handle up to around 200W per 6U x 160 mm Plug-In Module</a:t>
            </a:r>
          </a:p>
          <a:p>
            <a:pPr>
              <a:lnSpc>
                <a:spcPct val="100000"/>
              </a:lnSpc>
              <a:spcBef>
                <a:spcPts val="1400"/>
              </a:spcBef>
            </a:pPr>
            <a:r>
              <a:rPr lang="en-US" sz="1400" dirty="0"/>
              <a:t>Plug-In Module pitch of .85, 1.00, 1.10, and 1.20 inches allowed; 1.00 most common</a:t>
            </a:r>
          </a:p>
          <a:p>
            <a:pPr>
              <a:lnSpc>
                <a:spcPct val="100000"/>
              </a:lnSpc>
              <a:spcBef>
                <a:spcPts val="1400"/>
              </a:spcBef>
            </a:pPr>
            <a:r>
              <a:rPr lang="en-US" sz="1400" dirty="0"/>
              <a:t>2 classes of Plug-In Modules:</a:t>
            </a:r>
          </a:p>
          <a:p>
            <a:pPr lvl="1">
              <a:lnSpc>
                <a:spcPct val="100000"/>
              </a:lnSpc>
            </a:pPr>
            <a:r>
              <a:rPr lang="en-US" sz="1200" dirty="0"/>
              <a:t>Class A – Rugged implementation of Air Flow-By – Plug-In Modules utilize rugged insertion/extraction features and Plug-In Modules are sealed to the backplane cover plate. </a:t>
            </a:r>
          </a:p>
          <a:p>
            <a:pPr lvl="2">
              <a:lnSpc>
                <a:spcPct val="100000"/>
              </a:lnSpc>
              <a:spcBef>
                <a:spcPts val="100"/>
              </a:spcBef>
            </a:pPr>
            <a:r>
              <a:rPr lang="en-US" sz="1200" b="0" dirty="0"/>
              <a:t>Cooling air prevented from making contact with electronic components and connectors</a:t>
            </a:r>
          </a:p>
          <a:p>
            <a:pPr lvl="1">
              <a:lnSpc>
                <a:spcPct val="100000"/>
              </a:lnSpc>
            </a:pPr>
            <a:r>
              <a:rPr lang="en-US" sz="1200" dirty="0"/>
              <a:t>Class B – Plug-In Modules utilize standard </a:t>
            </a:r>
            <a:r>
              <a:rPr lang="en-US" sz="1200" dirty="0">
                <a:hlinkClick r:id="rId4" action="ppaction://hlinksldjump"/>
              </a:rPr>
              <a:t>[IEEE 1101.10]</a:t>
            </a:r>
            <a:r>
              <a:rPr lang="en-US" sz="1200" dirty="0"/>
              <a:t> insertion/extraction features and do not provide a means to seal the Plug-In Module to the backplane cover plate.</a:t>
            </a:r>
          </a:p>
          <a:p>
            <a:pPr lvl="2">
              <a:lnSpc>
                <a:spcPct val="100000"/>
              </a:lnSpc>
              <a:spcBef>
                <a:spcPts val="100"/>
              </a:spcBef>
            </a:pPr>
            <a:r>
              <a:rPr lang="en-US" sz="1200" b="0" dirty="0"/>
              <a:t>Plug-In Modules can be installed in </a:t>
            </a:r>
            <a:r>
              <a:rPr lang="en-US" sz="1200" b="0" dirty="0">
                <a:hlinkClick r:id="rId3" action="ppaction://hlinksldjump"/>
              </a:rPr>
              <a:t>[VITA 48.1]</a:t>
            </a:r>
            <a:r>
              <a:rPr lang="en-US" sz="1200" b="0" dirty="0"/>
              <a:t> compliant sub-rack.</a:t>
            </a:r>
          </a:p>
          <a:p>
            <a:pPr lvl="2">
              <a:lnSpc>
                <a:spcPct val="100000"/>
              </a:lnSpc>
              <a:spcBef>
                <a:spcPts val="100"/>
              </a:spcBef>
            </a:pPr>
            <a:endParaRPr lang="en-US" sz="1200" b="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3612" y="4119186"/>
            <a:ext cx="3822700" cy="2124329"/>
          </a:xfrm>
          <a:prstGeom prst="rect">
            <a:avLst/>
          </a:prstGeom>
        </p:spPr>
      </p:pic>
      <p:sp>
        <p:nvSpPr>
          <p:cNvPr id="18" name="TextBox 10"/>
          <p:cNvSpPr txBox="1">
            <a:spLocks noChangeArrowheads="1"/>
          </p:cNvSpPr>
          <p:nvPr/>
        </p:nvSpPr>
        <p:spPr bwMode="auto">
          <a:xfrm>
            <a:off x="2970212" y="5781850"/>
            <a:ext cx="2819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200" dirty="0">
                <a:solidFill>
                  <a:srgbClr val="0070C0"/>
                </a:solidFill>
              </a:rPr>
              <a:t>6U 1.0” Mercury HDS6602 – Dual Intel® 3</a:t>
            </a:r>
            <a:r>
              <a:rPr lang="en-US" sz="1200" baseline="30000" dirty="0">
                <a:solidFill>
                  <a:srgbClr val="0070C0"/>
                </a:solidFill>
              </a:rPr>
              <a:t>rd</a:t>
            </a:r>
            <a:r>
              <a:rPr lang="en-US" sz="1200" dirty="0">
                <a:solidFill>
                  <a:srgbClr val="0070C0"/>
                </a:solidFill>
              </a:rPr>
              <a:t> Gen 10-core  Xeon </a:t>
            </a:r>
          </a:p>
        </p:txBody>
      </p:sp>
      <p:sp>
        <p:nvSpPr>
          <p:cNvPr id="19" name="Rectangle 18">
            <a:hlinkClick r:id="rId6"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pSp>
        <p:nvGrpSpPr>
          <p:cNvPr id="7" name="Group 6"/>
          <p:cNvGrpSpPr/>
          <p:nvPr/>
        </p:nvGrpSpPr>
        <p:grpSpPr>
          <a:xfrm>
            <a:off x="7770812" y="990600"/>
            <a:ext cx="4302721" cy="5309176"/>
            <a:chOff x="4720194" y="990599"/>
            <a:chExt cx="4302721" cy="5309176"/>
          </a:xfrm>
        </p:grpSpPr>
        <p:pic>
          <p:nvPicPr>
            <p:cNvPr id="20"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7506" r="8366" b="1593"/>
            <a:stretch/>
          </p:blipFill>
          <p:spPr bwMode="auto">
            <a:xfrm>
              <a:off x="5791200" y="1219200"/>
              <a:ext cx="3175157" cy="4644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7006194" y="990600"/>
              <a:ext cx="1883963" cy="584775"/>
            </a:xfrm>
            <a:prstGeom prst="rect">
              <a:avLst/>
            </a:prstGeom>
            <a:noFill/>
          </p:spPr>
          <p:txBody>
            <a:bodyPr wrap="square" rtlCol="0">
              <a:spAutoFit/>
            </a:bodyPr>
            <a:lstStyle/>
            <a:p>
              <a:r>
                <a:rPr lang="en-US" sz="1600" b="1" dirty="0">
                  <a:solidFill>
                    <a:srgbClr val="0070C0"/>
                  </a:solidFill>
                </a:rPr>
                <a:t>Primary side heat exchanger/cover</a:t>
              </a:r>
            </a:p>
          </p:txBody>
        </p:sp>
        <p:sp>
          <p:nvSpPr>
            <p:cNvPr id="24" name="Freeform 23"/>
            <p:cNvSpPr/>
            <p:nvPr/>
          </p:nvSpPr>
          <p:spPr bwMode="auto">
            <a:xfrm>
              <a:off x="8280556" y="1532882"/>
              <a:ext cx="349311" cy="1576357"/>
            </a:xfrm>
            <a:custGeom>
              <a:avLst/>
              <a:gdLst>
                <a:gd name="connsiteX0" fmla="*/ 0 w 472435"/>
                <a:gd name="connsiteY0" fmla="*/ 0 h 1795141"/>
                <a:gd name="connsiteX1" fmla="*/ 471224 w 472435"/>
                <a:gd name="connsiteY1" fmla="*/ 1077085 h 1795141"/>
                <a:gd name="connsiteX2" fmla="*/ 145855 w 472435"/>
                <a:gd name="connsiteY2" fmla="*/ 1795141 h 1795141"/>
                <a:gd name="connsiteX3" fmla="*/ 145855 w 472435"/>
                <a:gd name="connsiteY3" fmla="*/ 1795141 h 1795141"/>
                <a:gd name="connsiteX4" fmla="*/ 145855 w 472435"/>
                <a:gd name="connsiteY4" fmla="*/ 1795141 h 1795141"/>
                <a:gd name="connsiteX0" fmla="*/ 0 w 472435"/>
                <a:gd name="connsiteY0" fmla="*/ 0 h 1795141"/>
                <a:gd name="connsiteX1" fmla="*/ 471224 w 472435"/>
                <a:gd name="connsiteY1" fmla="*/ 1077085 h 1795141"/>
                <a:gd name="connsiteX2" fmla="*/ 145855 w 472435"/>
                <a:gd name="connsiteY2" fmla="*/ 1795141 h 1795141"/>
                <a:gd name="connsiteX3" fmla="*/ 145855 w 472435"/>
                <a:gd name="connsiteY3" fmla="*/ 1795141 h 1795141"/>
                <a:gd name="connsiteX4" fmla="*/ 129025 w 472435"/>
                <a:gd name="connsiteY4" fmla="*/ 1576358 h 1795141"/>
                <a:gd name="connsiteX0" fmla="*/ 0 w 472435"/>
                <a:gd name="connsiteY0" fmla="*/ 0 h 1795141"/>
                <a:gd name="connsiteX1" fmla="*/ 471224 w 472435"/>
                <a:gd name="connsiteY1" fmla="*/ 1077085 h 1795141"/>
                <a:gd name="connsiteX2" fmla="*/ 145855 w 472435"/>
                <a:gd name="connsiteY2" fmla="*/ 1795141 h 1795141"/>
                <a:gd name="connsiteX3" fmla="*/ 129025 w 472435"/>
                <a:gd name="connsiteY3" fmla="*/ 1576358 h 1795141"/>
                <a:gd name="connsiteX0" fmla="*/ 0 w 472351"/>
                <a:gd name="connsiteY0" fmla="*/ 0 h 1576358"/>
                <a:gd name="connsiteX1" fmla="*/ 471224 w 472351"/>
                <a:gd name="connsiteY1" fmla="*/ 1077085 h 1576358"/>
                <a:gd name="connsiteX2" fmla="*/ 129025 w 472351"/>
                <a:gd name="connsiteY2" fmla="*/ 1576358 h 1576358"/>
                <a:gd name="connsiteX0" fmla="*/ 0 w 472591"/>
                <a:gd name="connsiteY0" fmla="*/ 0 h 1677334"/>
                <a:gd name="connsiteX1" fmla="*/ 471224 w 472591"/>
                <a:gd name="connsiteY1" fmla="*/ 1077085 h 1677334"/>
                <a:gd name="connsiteX2" fmla="*/ 140244 w 472591"/>
                <a:gd name="connsiteY2" fmla="*/ 1677334 h 1677334"/>
                <a:gd name="connsiteX0" fmla="*/ 0 w 476089"/>
                <a:gd name="connsiteY0" fmla="*/ 0 h 1677334"/>
                <a:gd name="connsiteX1" fmla="*/ 471224 w 476089"/>
                <a:gd name="connsiteY1" fmla="*/ 1077085 h 1677334"/>
                <a:gd name="connsiteX2" fmla="*/ 140244 w 476089"/>
                <a:gd name="connsiteY2" fmla="*/ 1677334 h 1677334"/>
                <a:gd name="connsiteX0" fmla="*/ 0 w 405609"/>
                <a:gd name="connsiteY0" fmla="*/ 0 h 1677334"/>
                <a:gd name="connsiteX1" fmla="*/ 392687 w 405609"/>
                <a:gd name="connsiteY1" fmla="*/ 925620 h 1677334"/>
                <a:gd name="connsiteX2" fmla="*/ 140244 w 405609"/>
                <a:gd name="connsiteY2" fmla="*/ 1677334 h 1677334"/>
                <a:gd name="connsiteX0" fmla="*/ 0 w 396434"/>
                <a:gd name="connsiteY0" fmla="*/ 0 h 1699773"/>
                <a:gd name="connsiteX1" fmla="*/ 392687 w 396434"/>
                <a:gd name="connsiteY1" fmla="*/ 925620 h 1699773"/>
                <a:gd name="connsiteX2" fmla="*/ 89756 w 396434"/>
                <a:gd name="connsiteY2" fmla="*/ 1699773 h 1699773"/>
                <a:gd name="connsiteX0" fmla="*/ 0 w 349311"/>
                <a:gd name="connsiteY0" fmla="*/ 0 h 1576357"/>
                <a:gd name="connsiteX1" fmla="*/ 347809 w 349311"/>
                <a:gd name="connsiteY1" fmla="*/ 802204 h 1576357"/>
                <a:gd name="connsiteX2" fmla="*/ 44878 w 349311"/>
                <a:gd name="connsiteY2" fmla="*/ 1576357 h 1576357"/>
              </a:gdLst>
              <a:ahLst/>
              <a:cxnLst>
                <a:cxn ang="0">
                  <a:pos x="connsiteX0" y="connsiteY0"/>
                </a:cxn>
                <a:cxn ang="0">
                  <a:pos x="connsiteX1" y="connsiteY1"/>
                </a:cxn>
                <a:cxn ang="0">
                  <a:pos x="connsiteX2" y="connsiteY2"/>
                </a:cxn>
              </a:cxnLst>
              <a:rect l="l" t="t" r="r" b="b"/>
              <a:pathLst>
                <a:path w="349311" h="1576357">
                  <a:moveTo>
                    <a:pt x="0" y="0"/>
                  </a:moveTo>
                  <a:cubicBezTo>
                    <a:pt x="223457" y="388947"/>
                    <a:pt x="340329" y="539478"/>
                    <a:pt x="347809" y="802204"/>
                  </a:cubicBezTo>
                  <a:cubicBezTo>
                    <a:pt x="355289" y="1064930"/>
                    <a:pt x="346172" y="1517221"/>
                    <a:pt x="44878" y="1576357"/>
                  </a:cubicBezTo>
                </a:path>
              </a:pathLst>
            </a:custGeom>
            <a:noFill/>
            <a:ln w="25400" cap="rnd" cmpd="sng" algn="ctr">
              <a:solidFill>
                <a:srgbClr val="0070C0"/>
              </a:solidFill>
              <a:prstDash val="solid"/>
              <a:round/>
              <a:headEnd type="none" w="sm" len="sm"/>
              <a:tailEnd type="stealth" w="med" len="med"/>
            </a:ln>
            <a:effectLst/>
          </p:spPr>
          <p:txBody>
            <a:bodyPr rtlCol="0" anchor="ctr"/>
            <a:lstStyle/>
            <a:p>
              <a:pPr algn="ctr"/>
              <a:endParaRPr lang="en-US" dirty="0"/>
            </a:p>
          </p:txBody>
        </p:sp>
        <p:sp>
          <p:nvSpPr>
            <p:cNvPr id="25" name="TextBox 24"/>
            <p:cNvSpPr txBox="1"/>
            <p:nvPr/>
          </p:nvSpPr>
          <p:spPr>
            <a:xfrm>
              <a:off x="4720194" y="990599"/>
              <a:ext cx="2188763" cy="584775"/>
            </a:xfrm>
            <a:prstGeom prst="rect">
              <a:avLst/>
            </a:prstGeom>
            <a:noFill/>
          </p:spPr>
          <p:txBody>
            <a:bodyPr wrap="square" rtlCol="0">
              <a:spAutoFit/>
            </a:bodyPr>
            <a:lstStyle/>
            <a:p>
              <a:r>
                <a:rPr lang="en-US" sz="1600" b="1" dirty="0">
                  <a:solidFill>
                    <a:srgbClr val="0070C0"/>
                  </a:solidFill>
                </a:rPr>
                <a:t>Secondary side heat exchanger/cover</a:t>
              </a:r>
            </a:p>
          </p:txBody>
        </p:sp>
        <p:cxnSp>
          <p:nvCxnSpPr>
            <p:cNvPr id="26" name="Straight Connector 25"/>
            <p:cNvCxnSpPr>
              <a:stCxn id="25" idx="2"/>
            </p:cNvCxnSpPr>
            <p:nvPr/>
          </p:nvCxnSpPr>
          <p:spPr>
            <a:xfrm>
              <a:off x="5814576" y="1575374"/>
              <a:ext cx="810618" cy="683978"/>
            </a:xfrm>
            <a:prstGeom prst="line">
              <a:avLst/>
            </a:prstGeom>
            <a:ln w="2540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756090" y="5715000"/>
              <a:ext cx="2188763" cy="584775"/>
            </a:xfrm>
            <a:prstGeom prst="rect">
              <a:avLst/>
            </a:prstGeom>
            <a:noFill/>
          </p:spPr>
          <p:txBody>
            <a:bodyPr wrap="square" rtlCol="0">
              <a:spAutoFit/>
            </a:bodyPr>
            <a:lstStyle/>
            <a:p>
              <a:r>
                <a:rPr lang="en-US" sz="1600" b="1" dirty="0">
                  <a:solidFill>
                    <a:srgbClr val="0070C0"/>
                  </a:solidFill>
                </a:rPr>
                <a:t>Environmental sealing gaskets</a:t>
              </a:r>
            </a:p>
          </p:txBody>
        </p:sp>
        <p:sp>
          <p:nvSpPr>
            <p:cNvPr id="28" name="TextBox 27"/>
            <p:cNvSpPr txBox="1"/>
            <p:nvPr/>
          </p:nvSpPr>
          <p:spPr>
            <a:xfrm>
              <a:off x="5185807" y="5087168"/>
              <a:ext cx="1210785" cy="338554"/>
            </a:xfrm>
            <a:prstGeom prst="rect">
              <a:avLst/>
            </a:prstGeom>
            <a:noFill/>
          </p:spPr>
          <p:txBody>
            <a:bodyPr wrap="square" rtlCol="0">
              <a:spAutoFit/>
            </a:bodyPr>
            <a:lstStyle/>
            <a:p>
              <a:r>
                <a:rPr lang="en-US" sz="1600" b="1" dirty="0">
                  <a:solidFill>
                    <a:srgbClr val="0070C0"/>
                  </a:solidFill>
                </a:rPr>
                <a:t>Seal plate</a:t>
              </a:r>
            </a:p>
          </p:txBody>
        </p:sp>
        <p:cxnSp>
          <p:nvCxnSpPr>
            <p:cNvPr id="29" name="Straight Connector 28"/>
            <p:cNvCxnSpPr>
              <a:stCxn id="28" idx="0"/>
            </p:cNvCxnSpPr>
            <p:nvPr/>
          </p:nvCxnSpPr>
          <p:spPr>
            <a:xfrm flipV="1">
              <a:off x="5791200" y="4191001"/>
              <a:ext cx="224392" cy="896167"/>
            </a:xfrm>
            <a:prstGeom prst="line">
              <a:avLst/>
            </a:prstGeom>
            <a:ln w="2540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bwMode="auto">
            <a:xfrm flipH="1" flipV="1">
              <a:off x="6685782" y="3352800"/>
              <a:ext cx="374741" cy="2429049"/>
            </a:xfrm>
            <a:custGeom>
              <a:avLst/>
              <a:gdLst>
                <a:gd name="connsiteX0" fmla="*/ 0 w 472435"/>
                <a:gd name="connsiteY0" fmla="*/ 0 h 1795141"/>
                <a:gd name="connsiteX1" fmla="*/ 471224 w 472435"/>
                <a:gd name="connsiteY1" fmla="*/ 1077085 h 1795141"/>
                <a:gd name="connsiteX2" fmla="*/ 145855 w 472435"/>
                <a:gd name="connsiteY2" fmla="*/ 1795141 h 1795141"/>
                <a:gd name="connsiteX3" fmla="*/ 145855 w 472435"/>
                <a:gd name="connsiteY3" fmla="*/ 1795141 h 1795141"/>
                <a:gd name="connsiteX4" fmla="*/ 145855 w 472435"/>
                <a:gd name="connsiteY4" fmla="*/ 1795141 h 1795141"/>
                <a:gd name="connsiteX0" fmla="*/ 0 w 472435"/>
                <a:gd name="connsiteY0" fmla="*/ 0 h 1795141"/>
                <a:gd name="connsiteX1" fmla="*/ 471224 w 472435"/>
                <a:gd name="connsiteY1" fmla="*/ 1077085 h 1795141"/>
                <a:gd name="connsiteX2" fmla="*/ 145855 w 472435"/>
                <a:gd name="connsiteY2" fmla="*/ 1795141 h 1795141"/>
                <a:gd name="connsiteX3" fmla="*/ 145855 w 472435"/>
                <a:gd name="connsiteY3" fmla="*/ 1795141 h 1795141"/>
                <a:gd name="connsiteX4" fmla="*/ 129025 w 472435"/>
                <a:gd name="connsiteY4" fmla="*/ 1576358 h 1795141"/>
                <a:gd name="connsiteX0" fmla="*/ 0 w 472435"/>
                <a:gd name="connsiteY0" fmla="*/ 0 h 1795141"/>
                <a:gd name="connsiteX1" fmla="*/ 471224 w 472435"/>
                <a:gd name="connsiteY1" fmla="*/ 1077085 h 1795141"/>
                <a:gd name="connsiteX2" fmla="*/ 145855 w 472435"/>
                <a:gd name="connsiteY2" fmla="*/ 1795141 h 1795141"/>
                <a:gd name="connsiteX3" fmla="*/ 129025 w 472435"/>
                <a:gd name="connsiteY3" fmla="*/ 1576358 h 1795141"/>
                <a:gd name="connsiteX0" fmla="*/ 0 w 472351"/>
                <a:gd name="connsiteY0" fmla="*/ 0 h 1576358"/>
                <a:gd name="connsiteX1" fmla="*/ 471224 w 472351"/>
                <a:gd name="connsiteY1" fmla="*/ 1077085 h 1576358"/>
                <a:gd name="connsiteX2" fmla="*/ 129025 w 472351"/>
                <a:gd name="connsiteY2" fmla="*/ 1576358 h 1576358"/>
                <a:gd name="connsiteX0" fmla="*/ 0 w 472591"/>
                <a:gd name="connsiteY0" fmla="*/ 0 h 1677334"/>
                <a:gd name="connsiteX1" fmla="*/ 471224 w 472591"/>
                <a:gd name="connsiteY1" fmla="*/ 1077085 h 1677334"/>
                <a:gd name="connsiteX2" fmla="*/ 140244 w 472591"/>
                <a:gd name="connsiteY2" fmla="*/ 1677334 h 1677334"/>
                <a:gd name="connsiteX0" fmla="*/ 0 w 476089"/>
                <a:gd name="connsiteY0" fmla="*/ 0 h 1677334"/>
                <a:gd name="connsiteX1" fmla="*/ 471224 w 476089"/>
                <a:gd name="connsiteY1" fmla="*/ 1077085 h 1677334"/>
                <a:gd name="connsiteX2" fmla="*/ 140244 w 476089"/>
                <a:gd name="connsiteY2" fmla="*/ 1677334 h 1677334"/>
                <a:gd name="connsiteX0" fmla="*/ 0 w 405609"/>
                <a:gd name="connsiteY0" fmla="*/ 0 h 1677334"/>
                <a:gd name="connsiteX1" fmla="*/ 392687 w 405609"/>
                <a:gd name="connsiteY1" fmla="*/ 925620 h 1677334"/>
                <a:gd name="connsiteX2" fmla="*/ 140244 w 405609"/>
                <a:gd name="connsiteY2" fmla="*/ 1677334 h 1677334"/>
                <a:gd name="connsiteX0" fmla="*/ 0 w 396434"/>
                <a:gd name="connsiteY0" fmla="*/ 0 h 1699773"/>
                <a:gd name="connsiteX1" fmla="*/ 392687 w 396434"/>
                <a:gd name="connsiteY1" fmla="*/ 925620 h 1699773"/>
                <a:gd name="connsiteX2" fmla="*/ 89756 w 396434"/>
                <a:gd name="connsiteY2" fmla="*/ 1699773 h 1699773"/>
                <a:gd name="connsiteX0" fmla="*/ 0 w 349311"/>
                <a:gd name="connsiteY0" fmla="*/ 0 h 1576357"/>
                <a:gd name="connsiteX1" fmla="*/ 347809 w 349311"/>
                <a:gd name="connsiteY1" fmla="*/ 802204 h 1576357"/>
                <a:gd name="connsiteX2" fmla="*/ 44878 w 349311"/>
                <a:gd name="connsiteY2" fmla="*/ 1576357 h 1576357"/>
                <a:gd name="connsiteX0" fmla="*/ 179515 w 337344"/>
                <a:gd name="connsiteY0" fmla="*/ 0 h 2429049"/>
                <a:gd name="connsiteX1" fmla="*/ 302931 w 337344"/>
                <a:gd name="connsiteY1" fmla="*/ 1654896 h 2429049"/>
                <a:gd name="connsiteX2" fmla="*/ 0 w 337344"/>
                <a:gd name="connsiteY2" fmla="*/ 2429049 h 2429049"/>
                <a:gd name="connsiteX0" fmla="*/ 179515 w 330325"/>
                <a:gd name="connsiteY0" fmla="*/ 0 h 2429049"/>
                <a:gd name="connsiteX1" fmla="*/ 302931 w 330325"/>
                <a:gd name="connsiteY1" fmla="*/ 1654896 h 2429049"/>
                <a:gd name="connsiteX2" fmla="*/ 0 w 330325"/>
                <a:gd name="connsiteY2" fmla="*/ 2429049 h 2429049"/>
                <a:gd name="connsiteX0" fmla="*/ 179515 w 381425"/>
                <a:gd name="connsiteY0" fmla="*/ 0 h 2429049"/>
                <a:gd name="connsiteX1" fmla="*/ 370249 w 381425"/>
                <a:gd name="connsiteY1" fmla="*/ 1688555 h 2429049"/>
                <a:gd name="connsiteX2" fmla="*/ 0 w 381425"/>
                <a:gd name="connsiteY2" fmla="*/ 2429049 h 2429049"/>
                <a:gd name="connsiteX0" fmla="*/ 179515 w 374741"/>
                <a:gd name="connsiteY0" fmla="*/ 0 h 2429049"/>
                <a:gd name="connsiteX1" fmla="*/ 370249 w 374741"/>
                <a:gd name="connsiteY1" fmla="*/ 1688555 h 2429049"/>
                <a:gd name="connsiteX2" fmla="*/ 0 w 374741"/>
                <a:gd name="connsiteY2" fmla="*/ 2429049 h 2429049"/>
                <a:gd name="connsiteX0" fmla="*/ 179515 w 374741"/>
                <a:gd name="connsiteY0" fmla="*/ 0 h 2429049"/>
                <a:gd name="connsiteX1" fmla="*/ 370249 w 374741"/>
                <a:gd name="connsiteY1" fmla="*/ 1688555 h 2429049"/>
                <a:gd name="connsiteX2" fmla="*/ 0 w 374741"/>
                <a:gd name="connsiteY2" fmla="*/ 2429049 h 2429049"/>
              </a:gdLst>
              <a:ahLst/>
              <a:cxnLst>
                <a:cxn ang="0">
                  <a:pos x="connsiteX0" y="connsiteY0"/>
                </a:cxn>
                <a:cxn ang="0">
                  <a:pos x="connsiteX1" y="connsiteY1"/>
                </a:cxn>
                <a:cxn ang="0">
                  <a:pos x="connsiteX2" y="connsiteY2"/>
                </a:cxn>
              </a:cxnLst>
              <a:rect l="l" t="t" r="r" b="b"/>
              <a:pathLst>
                <a:path w="374741" h="2429049">
                  <a:moveTo>
                    <a:pt x="179515" y="0"/>
                  </a:moveTo>
                  <a:cubicBezTo>
                    <a:pt x="380533" y="630169"/>
                    <a:pt x="383338" y="1423960"/>
                    <a:pt x="370249" y="1688555"/>
                  </a:cubicBezTo>
                  <a:cubicBezTo>
                    <a:pt x="357160" y="1953150"/>
                    <a:pt x="312514" y="2207228"/>
                    <a:pt x="0" y="2429049"/>
                  </a:cubicBezTo>
                </a:path>
              </a:pathLst>
            </a:custGeom>
            <a:noFill/>
            <a:ln w="25400" cap="rnd" cmpd="sng" algn="ctr">
              <a:solidFill>
                <a:srgbClr val="0070C0"/>
              </a:solidFill>
              <a:prstDash val="solid"/>
              <a:round/>
              <a:headEnd type="none" w="sm" len="sm"/>
              <a:tailEnd type="stealth" w="med" len="med"/>
            </a:ln>
            <a:effectLst/>
          </p:spPr>
          <p:txBody>
            <a:bodyPr rtlCol="0" anchor="ctr"/>
            <a:lstStyle/>
            <a:p>
              <a:pPr algn="ctr"/>
              <a:endParaRPr lang="en-US" dirty="0"/>
            </a:p>
          </p:txBody>
        </p:sp>
        <p:sp>
          <p:nvSpPr>
            <p:cNvPr id="31" name="Freeform 30"/>
            <p:cNvSpPr/>
            <p:nvPr/>
          </p:nvSpPr>
          <p:spPr bwMode="auto">
            <a:xfrm flipV="1">
              <a:off x="8181450" y="3979230"/>
              <a:ext cx="841465" cy="1851238"/>
            </a:xfrm>
            <a:custGeom>
              <a:avLst/>
              <a:gdLst>
                <a:gd name="connsiteX0" fmla="*/ 0 w 472435"/>
                <a:gd name="connsiteY0" fmla="*/ 0 h 1795141"/>
                <a:gd name="connsiteX1" fmla="*/ 471224 w 472435"/>
                <a:gd name="connsiteY1" fmla="*/ 1077085 h 1795141"/>
                <a:gd name="connsiteX2" fmla="*/ 145855 w 472435"/>
                <a:gd name="connsiteY2" fmla="*/ 1795141 h 1795141"/>
                <a:gd name="connsiteX3" fmla="*/ 145855 w 472435"/>
                <a:gd name="connsiteY3" fmla="*/ 1795141 h 1795141"/>
                <a:gd name="connsiteX4" fmla="*/ 145855 w 472435"/>
                <a:gd name="connsiteY4" fmla="*/ 1795141 h 1795141"/>
                <a:gd name="connsiteX0" fmla="*/ 0 w 472435"/>
                <a:gd name="connsiteY0" fmla="*/ 0 h 1795141"/>
                <a:gd name="connsiteX1" fmla="*/ 471224 w 472435"/>
                <a:gd name="connsiteY1" fmla="*/ 1077085 h 1795141"/>
                <a:gd name="connsiteX2" fmla="*/ 145855 w 472435"/>
                <a:gd name="connsiteY2" fmla="*/ 1795141 h 1795141"/>
                <a:gd name="connsiteX3" fmla="*/ 145855 w 472435"/>
                <a:gd name="connsiteY3" fmla="*/ 1795141 h 1795141"/>
                <a:gd name="connsiteX4" fmla="*/ 129025 w 472435"/>
                <a:gd name="connsiteY4" fmla="*/ 1576358 h 1795141"/>
                <a:gd name="connsiteX0" fmla="*/ 0 w 472435"/>
                <a:gd name="connsiteY0" fmla="*/ 0 h 1795141"/>
                <a:gd name="connsiteX1" fmla="*/ 471224 w 472435"/>
                <a:gd name="connsiteY1" fmla="*/ 1077085 h 1795141"/>
                <a:gd name="connsiteX2" fmla="*/ 145855 w 472435"/>
                <a:gd name="connsiteY2" fmla="*/ 1795141 h 1795141"/>
                <a:gd name="connsiteX3" fmla="*/ 129025 w 472435"/>
                <a:gd name="connsiteY3" fmla="*/ 1576358 h 1795141"/>
                <a:gd name="connsiteX0" fmla="*/ 0 w 472351"/>
                <a:gd name="connsiteY0" fmla="*/ 0 h 1576358"/>
                <a:gd name="connsiteX1" fmla="*/ 471224 w 472351"/>
                <a:gd name="connsiteY1" fmla="*/ 1077085 h 1576358"/>
                <a:gd name="connsiteX2" fmla="*/ 129025 w 472351"/>
                <a:gd name="connsiteY2" fmla="*/ 1576358 h 1576358"/>
                <a:gd name="connsiteX0" fmla="*/ 0 w 472591"/>
                <a:gd name="connsiteY0" fmla="*/ 0 h 1677334"/>
                <a:gd name="connsiteX1" fmla="*/ 471224 w 472591"/>
                <a:gd name="connsiteY1" fmla="*/ 1077085 h 1677334"/>
                <a:gd name="connsiteX2" fmla="*/ 140244 w 472591"/>
                <a:gd name="connsiteY2" fmla="*/ 1677334 h 1677334"/>
                <a:gd name="connsiteX0" fmla="*/ 0 w 476089"/>
                <a:gd name="connsiteY0" fmla="*/ 0 h 1677334"/>
                <a:gd name="connsiteX1" fmla="*/ 471224 w 476089"/>
                <a:gd name="connsiteY1" fmla="*/ 1077085 h 1677334"/>
                <a:gd name="connsiteX2" fmla="*/ 140244 w 476089"/>
                <a:gd name="connsiteY2" fmla="*/ 1677334 h 1677334"/>
                <a:gd name="connsiteX0" fmla="*/ 0 w 405609"/>
                <a:gd name="connsiteY0" fmla="*/ 0 h 1677334"/>
                <a:gd name="connsiteX1" fmla="*/ 392687 w 405609"/>
                <a:gd name="connsiteY1" fmla="*/ 925620 h 1677334"/>
                <a:gd name="connsiteX2" fmla="*/ 140244 w 405609"/>
                <a:gd name="connsiteY2" fmla="*/ 1677334 h 1677334"/>
                <a:gd name="connsiteX0" fmla="*/ 0 w 396434"/>
                <a:gd name="connsiteY0" fmla="*/ 0 h 1699773"/>
                <a:gd name="connsiteX1" fmla="*/ 392687 w 396434"/>
                <a:gd name="connsiteY1" fmla="*/ 925620 h 1699773"/>
                <a:gd name="connsiteX2" fmla="*/ 89756 w 396434"/>
                <a:gd name="connsiteY2" fmla="*/ 1699773 h 1699773"/>
                <a:gd name="connsiteX0" fmla="*/ 0 w 349311"/>
                <a:gd name="connsiteY0" fmla="*/ 0 h 1576357"/>
                <a:gd name="connsiteX1" fmla="*/ 347809 w 349311"/>
                <a:gd name="connsiteY1" fmla="*/ 802204 h 1576357"/>
                <a:gd name="connsiteX2" fmla="*/ 44878 w 349311"/>
                <a:gd name="connsiteY2" fmla="*/ 1576357 h 1576357"/>
                <a:gd name="connsiteX0" fmla="*/ 179515 w 337344"/>
                <a:gd name="connsiteY0" fmla="*/ 0 h 2429049"/>
                <a:gd name="connsiteX1" fmla="*/ 302931 w 337344"/>
                <a:gd name="connsiteY1" fmla="*/ 1654896 h 2429049"/>
                <a:gd name="connsiteX2" fmla="*/ 0 w 337344"/>
                <a:gd name="connsiteY2" fmla="*/ 2429049 h 2429049"/>
                <a:gd name="connsiteX0" fmla="*/ 179515 w 330325"/>
                <a:gd name="connsiteY0" fmla="*/ 0 h 2429049"/>
                <a:gd name="connsiteX1" fmla="*/ 302931 w 330325"/>
                <a:gd name="connsiteY1" fmla="*/ 1654896 h 2429049"/>
                <a:gd name="connsiteX2" fmla="*/ 0 w 330325"/>
                <a:gd name="connsiteY2" fmla="*/ 2429049 h 2429049"/>
                <a:gd name="connsiteX0" fmla="*/ 179515 w 381425"/>
                <a:gd name="connsiteY0" fmla="*/ 0 h 2429049"/>
                <a:gd name="connsiteX1" fmla="*/ 370249 w 381425"/>
                <a:gd name="connsiteY1" fmla="*/ 1688555 h 2429049"/>
                <a:gd name="connsiteX2" fmla="*/ 0 w 381425"/>
                <a:gd name="connsiteY2" fmla="*/ 2429049 h 2429049"/>
                <a:gd name="connsiteX0" fmla="*/ 179515 w 374741"/>
                <a:gd name="connsiteY0" fmla="*/ 0 h 2429049"/>
                <a:gd name="connsiteX1" fmla="*/ 370249 w 374741"/>
                <a:gd name="connsiteY1" fmla="*/ 1688555 h 2429049"/>
                <a:gd name="connsiteX2" fmla="*/ 0 w 374741"/>
                <a:gd name="connsiteY2" fmla="*/ 2429049 h 2429049"/>
                <a:gd name="connsiteX0" fmla="*/ 179515 w 374741"/>
                <a:gd name="connsiteY0" fmla="*/ 0 h 2429049"/>
                <a:gd name="connsiteX1" fmla="*/ 370249 w 374741"/>
                <a:gd name="connsiteY1" fmla="*/ 1688555 h 2429049"/>
                <a:gd name="connsiteX2" fmla="*/ 0 w 374741"/>
                <a:gd name="connsiteY2" fmla="*/ 2429049 h 2429049"/>
                <a:gd name="connsiteX0" fmla="*/ 67318 w 371011"/>
                <a:gd name="connsiteY0" fmla="*/ 0 h 1884897"/>
                <a:gd name="connsiteX1" fmla="*/ 370249 w 371011"/>
                <a:gd name="connsiteY1" fmla="*/ 1144403 h 1884897"/>
                <a:gd name="connsiteX2" fmla="*/ 0 w 371011"/>
                <a:gd name="connsiteY2" fmla="*/ 1884897 h 1884897"/>
                <a:gd name="connsiteX0" fmla="*/ 67318 w 864066"/>
                <a:gd name="connsiteY0" fmla="*/ 0 h 1884897"/>
                <a:gd name="connsiteX1" fmla="*/ 863913 w 864066"/>
                <a:gd name="connsiteY1" fmla="*/ 1183672 h 1884897"/>
                <a:gd name="connsiteX2" fmla="*/ 0 w 864066"/>
                <a:gd name="connsiteY2" fmla="*/ 1884897 h 1884897"/>
                <a:gd name="connsiteX0" fmla="*/ 67318 w 866488"/>
                <a:gd name="connsiteY0" fmla="*/ 0 h 1884897"/>
                <a:gd name="connsiteX1" fmla="*/ 863913 w 866488"/>
                <a:gd name="connsiteY1" fmla="*/ 1183672 h 1884897"/>
                <a:gd name="connsiteX2" fmla="*/ 0 w 866488"/>
                <a:gd name="connsiteY2" fmla="*/ 1884897 h 1884897"/>
                <a:gd name="connsiteX0" fmla="*/ 44879 w 843077"/>
                <a:gd name="connsiteY0" fmla="*/ 0 h 2030753"/>
                <a:gd name="connsiteX1" fmla="*/ 841474 w 843077"/>
                <a:gd name="connsiteY1" fmla="*/ 1183672 h 2030753"/>
                <a:gd name="connsiteX2" fmla="*/ 0 w 843077"/>
                <a:gd name="connsiteY2" fmla="*/ 2030753 h 2030753"/>
                <a:gd name="connsiteX0" fmla="*/ 100977 w 849496"/>
                <a:gd name="connsiteY0" fmla="*/ 0 h 2013923"/>
                <a:gd name="connsiteX1" fmla="*/ 841474 w 849496"/>
                <a:gd name="connsiteY1" fmla="*/ 1166842 h 2013923"/>
                <a:gd name="connsiteX2" fmla="*/ 0 w 849496"/>
                <a:gd name="connsiteY2" fmla="*/ 2013923 h 2013923"/>
                <a:gd name="connsiteX0" fmla="*/ 95367 w 843536"/>
                <a:gd name="connsiteY0" fmla="*/ 0 h 1851238"/>
                <a:gd name="connsiteX1" fmla="*/ 835864 w 843536"/>
                <a:gd name="connsiteY1" fmla="*/ 1166842 h 1851238"/>
                <a:gd name="connsiteX2" fmla="*/ 0 w 843536"/>
                <a:gd name="connsiteY2" fmla="*/ 1851238 h 1851238"/>
                <a:gd name="connsiteX0" fmla="*/ 95367 w 843536"/>
                <a:gd name="connsiteY0" fmla="*/ 0 h 1851238"/>
                <a:gd name="connsiteX1" fmla="*/ 835864 w 843536"/>
                <a:gd name="connsiteY1" fmla="*/ 1166842 h 1851238"/>
                <a:gd name="connsiteX2" fmla="*/ 0 w 843536"/>
                <a:gd name="connsiteY2" fmla="*/ 1851238 h 1851238"/>
                <a:gd name="connsiteX0" fmla="*/ 95367 w 841465"/>
                <a:gd name="connsiteY0" fmla="*/ 0 h 1851238"/>
                <a:gd name="connsiteX1" fmla="*/ 835864 w 841465"/>
                <a:gd name="connsiteY1" fmla="*/ 1166842 h 1851238"/>
                <a:gd name="connsiteX2" fmla="*/ 0 w 841465"/>
                <a:gd name="connsiteY2" fmla="*/ 1851238 h 1851238"/>
              </a:gdLst>
              <a:ahLst/>
              <a:cxnLst>
                <a:cxn ang="0">
                  <a:pos x="connsiteX0" y="connsiteY0"/>
                </a:cxn>
                <a:cxn ang="0">
                  <a:pos x="connsiteX1" y="connsiteY1"/>
                </a:cxn>
                <a:cxn ang="0">
                  <a:pos x="connsiteX2" y="connsiteY2"/>
                </a:cxn>
              </a:cxnLst>
              <a:rect l="l" t="t" r="r" b="b"/>
              <a:pathLst>
                <a:path w="841465" h="1851238">
                  <a:moveTo>
                    <a:pt x="95367" y="0"/>
                  </a:moveTo>
                  <a:cubicBezTo>
                    <a:pt x="913465" y="456265"/>
                    <a:pt x="846148" y="964889"/>
                    <a:pt x="835864" y="1166842"/>
                  </a:cubicBezTo>
                  <a:cubicBezTo>
                    <a:pt x="825580" y="1368795"/>
                    <a:pt x="334953" y="1663076"/>
                    <a:pt x="0" y="1851238"/>
                  </a:cubicBezTo>
                </a:path>
              </a:pathLst>
            </a:custGeom>
            <a:noFill/>
            <a:ln w="25400" cap="rnd" cmpd="sng" algn="ctr">
              <a:solidFill>
                <a:srgbClr val="0070C0"/>
              </a:solidFill>
              <a:prstDash val="solid"/>
              <a:round/>
              <a:headEnd type="none" w="sm" len="sm"/>
              <a:tailEnd type="stealth" w="med" len="med"/>
            </a:ln>
            <a:effectLst/>
          </p:spPr>
          <p:txBody>
            <a:bodyPr rtlCol="0" anchor="ctr"/>
            <a:lstStyle/>
            <a:p>
              <a:pPr algn="ctr"/>
              <a:endParaRPr lang="en-US" dirty="0"/>
            </a:p>
          </p:txBody>
        </p:sp>
      </p:grpSp>
    </p:spTree>
    <p:extLst>
      <p:ext uri="{BB962C8B-B14F-4D97-AF65-F5344CB8AC3E}">
        <p14:creationId xmlns:p14="http://schemas.microsoft.com/office/powerpoint/2010/main" val="21914814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 name="Title 1"/>
          <p:cNvSpPr>
            <a:spLocks noGrp="1"/>
          </p:cNvSpPr>
          <p:nvPr>
            <p:ph type="title"/>
          </p:nvPr>
        </p:nvSpPr>
        <p:spPr>
          <a:xfrm>
            <a:off x="1320456" y="100584"/>
            <a:ext cx="9954207" cy="813816"/>
          </a:xfrm>
        </p:spPr>
        <p:txBody>
          <a:bodyPr/>
          <a:lstStyle/>
          <a:p>
            <a:pPr>
              <a:lnSpc>
                <a:spcPct val="100000"/>
              </a:lnSpc>
            </a:pPr>
            <a:r>
              <a:rPr lang="en-US" sz="2400" dirty="0">
                <a:hlinkClick r:id="rId4" action="ppaction://hlinksldjump"/>
              </a:rPr>
              <a:t>[VITA 48.8]</a:t>
            </a:r>
            <a:r>
              <a:rPr lang="en-US" sz="2400" dirty="0"/>
              <a:t> Air Flow Through Cooling</a:t>
            </a:r>
          </a:p>
        </p:txBody>
      </p:sp>
      <p:sp>
        <p:nvSpPr>
          <p:cNvPr id="3" name="Content Placeholder 2"/>
          <p:cNvSpPr>
            <a:spLocks noGrp="1"/>
          </p:cNvSpPr>
          <p:nvPr>
            <p:ph idx="1"/>
          </p:nvPr>
        </p:nvSpPr>
        <p:spPr>
          <a:xfrm>
            <a:off x="2640913" y="1133476"/>
            <a:ext cx="9344767" cy="3438524"/>
          </a:xfrm>
        </p:spPr>
        <p:txBody>
          <a:bodyPr/>
          <a:lstStyle/>
          <a:p>
            <a:pPr>
              <a:lnSpc>
                <a:spcPct val="100000"/>
              </a:lnSpc>
            </a:pPr>
            <a:r>
              <a:rPr lang="en-US" sz="1600" dirty="0"/>
              <a:t>Like </a:t>
            </a:r>
            <a:r>
              <a:rPr lang="en-US" sz="1600" dirty="0">
                <a:hlinkClick r:id="rId4" action="ppaction://hlinksldjump"/>
              </a:rPr>
              <a:t>[VITA 48.5]</a:t>
            </a:r>
            <a:r>
              <a:rPr lang="en-US" sz="1600" dirty="0"/>
              <a:t> air is directed through an internal heat exchanger without making contact with electronic components</a:t>
            </a:r>
          </a:p>
          <a:p>
            <a:pPr lvl="1">
              <a:lnSpc>
                <a:spcPct val="100000"/>
              </a:lnSpc>
              <a:spcBef>
                <a:spcPts val="300"/>
              </a:spcBef>
            </a:pPr>
            <a:r>
              <a:rPr lang="en-US" sz="1400" b="0" dirty="0">
                <a:hlinkClick r:id="rId4" action="ppaction://hlinksldjump"/>
              </a:rPr>
              <a:t>[VITA 48.8]</a:t>
            </a:r>
            <a:r>
              <a:rPr lang="en-US" sz="1400" b="0" dirty="0"/>
              <a:t> permits the use of a front opening in addition to side openings</a:t>
            </a:r>
          </a:p>
          <a:p>
            <a:pPr>
              <a:lnSpc>
                <a:spcPct val="100000"/>
              </a:lnSpc>
              <a:spcBef>
                <a:spcPts val="1800"/>
              </a:spcBef>
            </a:pPr>
            <a:r>
              <a:rPr lang="en-US" sz="1600" dirty="0"/>
              <a:t>Plug-In Module pitch of 1.00, 1.20, and 1.50 inches allowed; 1.50 most common</a:t>
            </a:r>
          </a:p>
          <a:p>
            <a:pPr>
              <a:lnSpc>
                <a:spcPct val="100000"/>
              </a:lnSpc>
              <a:spcBef>
                <a:spcPts val="300"/>
              </a:spcBef>
            </a:pPr>
            <a:endParaRPr lang="en-US" sz="1600" b="0" dirty="0"/>
          </a:p>
        </p:txBody>
      </p:sp>
      <p:grpSp>
        <p:nvGrpSpPr>
          <p:cNvPr id="4" name="Group 3"/>
          <p:cNvGrpSpPr/>
          <p:nvPr/>
        </p:nvGrpSpPr>
        <p:grpSpPr>
          <a:xfrm>
            <a:off x="0" y="990600"/>
            <a:ext cx="2470060" cy="5867400"/>
            <a:chOff x="0" y="990600"/>
            <a:chExt cx="2470060" cy="5867400"/>
          </a:xfrm>
        </p:grpSpPr>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18528" t="7790" r="32593" b="3604"/>
            <a:stretch/>
          </p:blipFill>
          <p:spPr>
            <a:xfrm>
              <a:off x="0" y="1884522"/>
              <a:ext cx="2470060" cy="4973478"/>
            </a:xfrm>
            <a:prstGeom prst="rect">
              <a:avLst/>
            </a:prstGeom>
          </p:spPr>
        </p:pic>
        <p:sp>
          <p:nvSpPr>
            <p:cNvPr id="25" name="TextBox 24"/>
            <p:cNvSpPr txBox="1"/>
            <p:nvPr/>
          </p:nvSpPr>
          <p:spPr>
            <a:xfrm>
              <a:off x="76196" y="990600"/>
              <a:ext cx="1600204" cy="276999"/>
            </a:xfrm>
            <a:prstGeom prst="rect">
              <a:avLst/>
            </a:prstGeom>
            <a:noFill/>
          </p:spPr>
          <p:txBody>
            <a:bodyPr wrap="square" rtlCol="0">
              <a:spAutoFit/>
            </a:bodyPr>
            <a:lstStyle/>
            <a:p>
              <a:r>
                <a:rPr lang="en-US" sz="1200" b="1" dirty="0">
                  <a:solidFill>
                    <a:srgbClr val="0070C0"/>
                  </a:solidFill>
                </a:rPr>
                <a:t>Host PCB</a:t>
              </a:r>
            </a:p>
          </p:txBody>
        </p:sp>
        <p:sp>
          <p:nvSpPr>
            <p:cNvPr id="26" name="TextBox 25"/>
            <p:cNvSpPr txBox="1"/>
            <p:nvPr/>
          </p:nvSpPr>
          <p:spPr>
            <a:xfrm>
              <a:off x="76196" y="1734325"/>
              <a:ext cx="990599" cy="461665"/>
            </a:xfrm>
            <a:prstGeom prst="rect">
              <a:avLst/>
            </a:prstGeom>
            <a:noFill/>
          </p:spPr>
          <p:txBody>
            <a:bodyPr wrap="square" rtlCol="0">
              <a:spAutoFit/>
            </a:bodyPr>
            <a:lstStyle/>
            <a:p>
              <a:r>
                <a:rPr lang="en-US" sz="1200" b="1" dirty="0">
                  <a:solidFill>
                    <a:srgbClr val="0070C0"/>
                  </a:solidFill>
                </a:rPr>
                <a:t>Mezzanine PCB</a:t>
              </a:r>
            </a:p>
          </p:txBody>
        </p:sp>
        <p:sp>
          <p:nvSpPr>
            <p:cNvPr id="28" name="TextBox 27"/>
            <p:cNvSpPr txBox="1"/>
            <p:nvPr/>
          </p:nvSpPr>
          <p:spPr>
            <a:xfrm>
              <a:off x="76196" y="1270130"/>
              <a:ext cx="990603" cy="461665"/>
            </a:xfrm>
            <a:prstGeom prst="rect">
              <a:avLst/>
            </a:prstGeom>
            <a:noFill/>
          </p:spPr>
          <p:txBody>
            <a:bodyPr wrap="square" rtlCol="0">
              <a:spAutoFit/>
            </a:bodyPr>
            <a:lstStyle/>
            <a:p>
              <a:r>
                <a:rPr lang="en-US" sz="1200" b="1" dirty="0">
                  <a:solidFill>
                    <a:srgbClr val="0070C0"/>
                  </a:solidFill>
                </a:rPr>
                <a:t>Heat Exchanger</a:t>
              </a:r>
            </a:p>
          </p:txBody>
        </p:sp>
        <p:sp>
          <p:nvSpPr>
            <p:cNvPr id="29" name="TextBox 28"/>
            <p:cNvSpPr txBox="1"/>
            <p:nvPr/>
          </p:nvSpPr>
          <p:spPr>
            <a:xfrm>
              <a:off x="76197" y="6172200"/>
              <a:ext cx="800101" cy="276999"/>
            </a:xfrm>
            <a:prstGeom prst="rect">
              <a:avLst/>
            </a:prstGeom>
            <a:noFill/>
          </p:spPr>
          <p:txBody>
            <a:bodyPr wrap="square" rtlCol="0">
              <a:spAutoFit/>
            </a:bodyPr>
            <a:lstStyle/>
            <a:p>
              <a:r>
                <a:rPr lang="en-US" sz="1200" b="1" dirty="0">
                  <a:solidFill>
                    <a:srgbClr val="0070C0"/>
                  </a:solidFill>
                </a:rPr>
                <a:t>Covers</a:t>
              </a:r>
            </a:p>
          </p:txBody>
        </p:sp>
        <p:sp>
          <p:nvSpPr>
            <p:cNvPr id="30" name="TextBox 29"/>
            <p:cNvSpPr txBox="1"/>
            <p:nvPr/>
          </p:nvSpPr>
          <p:spPr>
            <a:xfrm>
              <a:off x="76196" y="4495800"/>
              <a:ext cx="990602" cy="461665"/>
            </a:xfrm>
            <a:prstGeom prst="rect">
              <a:avLst/>
            </a:prstGeom>
            <a:noFill/>
          </p:spPr>
          <p:txBody>
            <a:bodyPr wrap="square" rtlCol="0">
              <a:spAutoFit/>
            </a:bodyPr>
            <a:lstStyle/>
            <a:p>
              <a:r>
                <a:rPr lang="en-US" sz="1200" b="1" dirty="0">
                  <a:solidFill>
                    <a:srgbClr val="0070C0"/>
                  </a:solidFill>
                </a:rPr>
                <a:t>Mezzanine Connector</a:t>
              </a:r>
            </a:p>
          </p:txBody>
        </p:sp>
        <p:sp>
          <p:nvSpPr>
            <p:cNvPr id="33" name="Freeform 32"/>
            <p:cNvSpPr/>
            <p:nvPr/>
          </p:nvSpPr>
          <p:spPr bwMode="auto">
            <a:xfrm>
              <a:off x="944880" y="1133476"/>
              <a:ext cx="895350" cy="984884"/>
            </a:xfrm>
            <a:custGeom>
              <a:avLst/>
              <a:gdLst>
                <a:gd name="connsiteX0" fmla="*/ 0 w 472435"/>
                <a:gd name="connsiteY0" fmla="*/ 0 h 1795141"/>
                <a:gd name="connsiteX1" fmla="*/ 471224 w 472435"/>
                <a:gd name="connsiteY1" fmla="*/ 1077085 h 1795141"/>
                <a:gd name="connsiteX2" fmla="*/ 145855 w 472435"/>
                <a:gd name="connsiteY2" fmla="*/ 1795141 h 1795141"/>
                <a:gd name="connsiteX3" fmla="*/ 145855 w 472435"/>
                <a:gd name="connsiteY3" fmla="*/ 1795141 h 1795141"/>
                <a:gd name="connsiteX4" fmla="*/ 145855 w 472435"/>
                <a:gd name="connsiteY4" fmla="*/ 1795141 h 1795141"/>
                <a:gd name="connsiteX0" fmla="*/ 0 w 472435"/>
                <a:gd name="connsiteY0" fmla="*/ 0 h 1795141"/>
                <a:gd name="connsiteX1" fmla="*/ 471224 w 472435"/>
                <a:gd name="connsiteY1" fmla="*/ 1077085 h 1795141"/>
                <a:gd name="connsiteX2" fmla="*/ 145855 w 472435"/>
                <a:gd name="connsiteY2" fmla="*/ 1795141 h 1795141"/>
                <a:gd name="connsiteX3" fmla="*/ 145855 w 472435"/>
                <a:gd name="connsiteY3" fmla="*/ 1795141 h 1795141"/>
                <a:gd name="connsiteX4" fmla="*/ 129025 w 472435"/>
                <a:gd name="connsiteY4" fmla="*/ 1576358 h 1795141"/>
                <a:gd name="connsiteX0" fmla="*/ 0 w 472435"/>
                <a:gd name="connsiteY0" fmla="*/ 0 h 1795141"/>
                <a:gd name="connsiteX1" fmla="*/ 471224 w 472435"/>
                <a:gd name="connsiteY1" fmla="*/ 1077085 h 1795141"/>
                <a:gd name="connsiteX2" fmla="*/ 145855 w 472435"/>
                <a:gd name="connsiteY2" fmla="*/ 1795141 h 1795141"/>
                <a:gd name="connsiteX3" fmla="*/ 129025 w 472435"/>
                <a:gd name="connsiteY3" fmla="*/ 1576358 h 1795141"/>
                <a:gd name="connsiteX0" fmla="*/ 0 w 472351"/>
                <a:gd name="connsiteY0" fmla="*/ 0 h 1576358"/>
                <a:gd name="connsiteX1" fmla="*/ 471224 w 472351"/>
                <a:gd name="connsiteY1" fmla="*/ 1077085 h 1576358"/>
                <a:gd name="connsiteX2" fmla="*/ 129025 w 472351"/>
                <a:gd name="connsiteY2" fmla="*/ 1576358 h 1576358"/>
                <a:gd name="connsiteX0" fmla="*/ 0 w 472591"/>
                <a:gd name="connsiteY0" fmla="*/ 0 h 1677334"/>
                <a:gd name="connsiteX1" fmla="*/ 471224 w 472591"/>
                <a:gd name="connsiteY1" fmla="*/ 1077085 h 1677334"/>
                <a:gd name="connsiteX2" fmla="*/ 140244 w 472591"/>
                <a:gd name="connsiteY2" fmla="*/ 1677334 h 1677334"/>
                <a:gd name="connsiteX0" fmla="*/ 0 w 476089"/>
                <a:gd name="connsiteY0" fmla="*/ 0 h 1677334"/>
                <a:gd name="connsiteX1" fmla="*/ 471224 w 476089"/>
                <a:gd name="connsiteY1" fmla="*/ 1077085 h 1677334"/>
                <a:gd name="connsiteX2" fmla="*/ 140244 w 476089"/>
                <a:gd name="connsiteY2" fmla="*/ 1677334 h 1677334"/>
                <a:gd name="connsiteX0" fmla="*/ 0 w 405609"/>
                <a:gd name="connsiteY0" fmla="*/ 0 h 1677334"/>
                <a:gd name="connsiteX1" fmla="*/ 392687 w 405609"/>
                <a:gd name="connsiteY1" fmla="*/ 925620 h 1677334"/>
                <a:gd name="connsiteX2" fmla="*/ 140244 w 405609"/>
                <a:gd name="connsiteY2" fmla="*/ 1677334 h 1677334"/>
                <a:gd name="connsiteX0" fmla="*/ 0 w 396434"/>
                <a:gd name="connsiteY0" fmla="*/ 0 h 1699773"/>
                <a:gd name="connsiteX1" fmla="*/ 392687 w 396434"/>
                <a:gd name="connsiteY1" fmla="*/ 925620 h 1699773"/>
                <a:gd name="connsiteX2" fmla="*/ 89756 w 396434"/>
                <a:gd name="connsiteY2" fmla="*/ 1699773 h 1699773"/>
                <a:gd name="connsiteX0" fmla="*/ 0 w 349311"/>
                <a:gd name="connsiteY0" fmla="*/ 0 h 1576357"/>
                <a:gd name="connsiteX1" fmla="*/ 347809 w 349311"/>
                <a:gd name="connsiteY1" fmla="*/ 802204 h 1576357"/>
                <a:gd name="connsiteX2" fmla="*/ 44878 w 349311"/>
                <a:gd name="connsiteY2" fmla="*/ 1576357 h 1576357"/>
                <a:gd name="connsiteX0" fmla="*/ 0 w 904479"/>
                <a:gd name="connsiteY0" fmla="*/ 0 h 846742"/>
                <a:gd name="connsiteX1" fmla="*/ 902977 w 904479"/>
                <a:gd name="connsiteY1" fmla="*/ 72589 h 846742"/>
                <a:gd name="connsiteX2" fmla="*/ 600046 w 904479"/>
                <a:gd name="connsiteY2" fmla="*/ 846742 h 846742"/>
                <a:gd name="connsiteX0" fmla="*/ 0 w 904479"/>
                <a:gd name="connsiteY0" fmla="*/ 64727 h 911469"/>
                <a:gd name="connsiteX1" fmla="*/ 902977 w 904479"/>
                <a:gd name="connsiteY1" fmla="*/ 137316 h 911469"/>
                <a:gd name="connsiteX2" fmla="*/ 600046 w 904479"/>
                <a:gd name="connsiteY2" fmla="*/ 911469 h 911469"/>
                <a:gd name="connsiteX0" fmla="*/ 0 w 600046"/>
                <a:gd name="connsiteY0" fmla="*/ 0 h 846742"/>
                <a:gd name="connsiteX1" fmla="*/ 600046 w 600046"/>
                <a:gd name="connsiteY1" fmla="*/ 846742 h 846742"/>
                <a:gd name="connsiteX0" fmla="*/ 0 w 600046"/>
                <a:gd name="connsiteY0" fmla="*/ 0 h 846742"/>
                <a:gd name="connsiteX1" fmla="*/ 600046 w 600046"/>
                <a:gd name="connsiteY1" fmla="*/ 846742 h 846742"/>
                <a:gd name="connsiteX0" fmla="*/ 0 w 654781"/>
                <a:gd name="connsiteY0" fmla="*/ 0 h 858172"/>
                <a:gd name="connsiteX1" fmla="*/ 654781 w 654781"/>
                <a:gd name="connsiteY1" fmla="*/ 858172 h 858172"/>
                <a:gd name="connsiteX0" fmla="*/ 0 w 654781"/>
                <a:gd name="connsiteY0" fmla="*/ 0 h 858172"/>
                <a:gd name="connsiteX1" fmla="*/ 654781 w 654781"/>
                <a:gd name="connsiteY1" fmla="*/ 858172 h 858172"/>
                <a:gd name="connsiteX0" fmla="*/ 0 w 655020"/>
                <a:gd name="connsiteY0" fmla="*/ 0 h 858172"/>
                <a:gd name="connsiteX1" fmla="*/ 654781 w 655020"/>
                <a:gd name="connsiteY1" fmla="*/ 858172 h 858172"/>
              </a:gdLst>
              <a:ahLst/>
              <a:cxnLst>
                <a:cxn ang="0">
                  <a:pos x="connsiteX0" y="connsiteY0"/>
                </a:cxn>
                <a:cxn ang="0">
                  <a:pos x="connsiteX1" y="connsiteY1"/>
                </a:cxn>
              </a:cxnLst>
              <a:rect l="l" t="t" r="r" b="b"/>
              <a:pathLst>
                <a:path w="655020" h="858172">
                  <a:moveTo>
                    <a:pt x="0" y="0"/>
                  </a:moveTo>
                  <a:cubicBezTo>
                    <a:pt x="540936" y="9832"/>
                    <a:pt x="661196" y="196830"/>
                    <a:pt x="654781" y="858172"/>
                  </a:cubicBezTo>
                </a:path>
              </a:pathLst>
            </a:custGeom>
            <a:noFill/>
            <a:ln w="25400" cap="rnd" cmpd="sng" algn="ctr">
              <a:solidFill>
                <a:srgbClr val="0070C0"/>
              </a:solidFill>
              <a:prstDash val="solid"/>
              <a:round/>
              <a:headEnd type="none" w="sm" len="sm"/>
              <a:tailEnd type="stealth" w="med" len="med"/>
            </a:ln>
            <a:effectLst/>
          </p:spPr>
          <p:txBody>
            <a:bodyPr rtlCol="0" anchor="ctr"/>
            <a:lstStyle/>
            <a:p>
              <a:pPr algn="ctr"/>
              <a:endParaRPr lang="en-US" dirty="0"/>
            </a:p>
          </p:txBody>
        </p:sp>
        <p:cxnSp>
          <p:nvCxnSpPr>
            <p:cNvPr id="34" name="Straight Connector 33"/>
            <p:cNvCxnSpPr/>
            <p:nvPr/>
          </p:nvCxnSpPr>
          <p:spPr>
            <a:xfrm>
              <a:off x="895343" y="4726632"/>
              <a:ext cx="483877" cy="199698"/>
            </a:xfrm>
            <a:prstGeom prst="line">
              <a:avLst/>
            </a:prstGeom>
            <a:ln w="2540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35" name="Freeform 34"/>
            <p:cNvSpPr/>
            <p:nvPr/>
          </p:nvSpPr>
          <p:spPr bwMode="auto">
            <a:xfrm>
              <a:off x="990600" y="1600200"/>
              <a:ext cx="571500" cy="622936"/>
            </a:xfrm>
            <a:custGeom>
              <a:avLst/>
              <a:gdLst>
                <a:gd name="connsiteX0" fmla="*/ 0 w 472435"/>
                <a:gd name="connsiteY0" fmla="*/ 0 h 1795141"/>
                <a:gd name="connsiteX1" fmla="*/ 471224 w 472435"/>
                <a:gd name="connsiteY1" fmla="*/ 1077085 h 1795141"/>
                <a:gd name="connsiteX2" fmla="*/ 145855 w 472435"/>
                <a:gd name="connsiteY2" fmla="*/ 1795141 h 1795141"/>
                <a:gd name="connsiteX3" fmla="*/ 145855 w 472435"/>
                <a:gd name="connsiteY3" fmla="*/ 1795141 h 1795141"/>
                <a:gd name="connsiteX4" fmla="*/ 145855 w 472435"/>
                <a:gd name="connsiteY4" fmla="*/ 1795141 h 1795141"/>
                <a:gd name="connsiteX0" fmla="*/ 0 w 472435"/>
                <a:gd name="connsiteY0" fmla="*/ 0 h 1795141"/>
                <a:gd name="connsiteX1" fmla="*/ 471224 w 472435"/>
                <a:gd name="connsiteY1" fmla="*/ 1077085 h 1795141"/>
                <a:gd name="connsiteX2" fmla="*/ 145855 w 472435"/>
                <a:gd name="connsiteY2" fmla="*/ 1795141 h 1795141"/>
                <a:gd name="connsiteX3" fmla="*/ 145855 w 472435"/>
                <a:gd name="connsiteY3" fmla="*/ 1795141 h 1795141"/>
                <a:gd name="connsiteX4" fmla="*/ 129025 w 472435"/>
                <a:gd name="connsiteY4" fmla="*/ 1576358 h 1795141"/>
                <a:gd name="connsiteX0" fmla="*/ 0 w 472435"/>
                <a:gd name="connsiteY0" fmla="*/ 0 h 1795141"/>
                <a:gd name="connsiteX1" fmla="*/ 471224 w 472435"/>
                <a:gd name="connsiteY1" fmla="*/ 1077085 h 1795141"/>
                <a:gd name="connsiteX2" fmla="*/ 145855 w 472435"/>
                <a:gd name="connsiteY2" fmla="*/ 1795141 h 1795141"/>
                <a:gd name="connsiteX3" fmla="*/ 129025 w 472435"/>
                <a:gd name="connsiteY3" fmla="*/ 1576358 h 1795141"/>
                <a:gd name="connsiteX0" fmla="*/ 0 w 472351"/>
                <a:gd name="connsiteY0" fmla="*/ 0 h 1576358"/>
                <a:gd name="connsiteX1" fmla="*/ 471224 w 472351"/>
                <a:gd name="connsiteY1" fmla="*/ 1077085 h 1576358"/>
                <a:gd name="connsiteX2" fmla="*/ 129025 w 472351"/>
                <a:gd name="connsiteY2" fmla="*/ 1576358 h 1576358"/>
                <a:gd name="connsiteX0" fmla="*/ 0 w 472591"/>
                <a:gd name="connsiteY0" fmla="*/ 0 h 1677334"/>
                <a:gd name="connsiteX1" fmla="*/ 471224 w 472591"/>
                <a:gd name="connsiteY1" fmla="*/ 1077085 h 1677334"/>
                <a:gd name="connsiteX2" fmla="*/ 140244 w 472591"/>
                <a:gd name="connsiteY2" fmla="*/ 1677334 h 1677334"/>
                <a:gd name="connsiteX0" fmla="*/ 0 w 476089"/>
                <a:gd name="connsiteY0" fmla="*/ 0 h 1677334"/>
                <a:gd name="connsiteX1" fmla="*/ 471224 w 476089"/>
                <a:gd name="connsiteY1" fmla="*/ 1077085 h 1677334"/>
                <a:gd name="connsiteX2" fmla="*/ 140244 w 476089"/>
                <a:gd name="connsiteY2" fmla="*/ 1677334 h 1677334"/>
                <a:gd name="connsiteX0" fmla="*/ 0 w 405609"/>
                <a:gd name="connsiteY0" fmla="*/ 0 h 1677334"/>
                <a:gd name="connsiteX1" fmla="*/ 392687 w 405609"/>
                <a:gd name="connsiteY1" fmla="*/ 925620 h 1677334"/>
                <a:gd name="connsiteX2" fmla="*/ 140244 w 405609"/>
                <a:gd name="connsiteY2" fmla="*/ 1677334 h 1677334"/>
                <a:gd name="connsiteX0" fmla="*/ 0 w 396434"/>
                <a:gd name="connsiteY0" fmla="*/ 0 h 1699773"/>
                <a:gd name="connsiteX1" fmla="*/ 392687 w 396434"/>
                <a:gd name="connsiteY1" fmla="*/ 925620 h 1699773"/>
                <a:gd name="connsiteX2" fmla="*/ 89756 w 396434"/>
                <a:gd name="connsiteY2" fmla="*/ 1699773 h 1699773"/>
                <a:gd name="connsiteX0" fmla="*/ 0 w 349311"/>
                <a:gd name="connsiteY0" fmla="*/ 0 h 1576357"/>
                <a:gd name="connsiteX1" fmla="*/ 347809 w 349311"/>
                <a:gd name="connsiteY1" fmla="*/ 802204 h 1576357"/>
                <a:gd name="connsiteX2" fmla="*/ 44878 w 349311"/>
                <a:gd name="connsiteY2" fmla="*/ 1576357 h 1576357"/>
                <a:gd name="connsiteX0" fmla="*/ 0 w 904479"/>
                <a:gd name="connsiteY0" fmla="*/ 0 h 846742"/>
                <a:gd name="connsiteX1" fmla="*/ 902977 w 904479"/>
                <a:gd name="connsiteY1" fmla="*/ 72589 h 846742"/>
                <a:gd name="connsiteX2" fmla="*/ 600046 w 904479"/>
                <a:gd name="connsiteY2" fmla="*/ 846742 h 846742"/>
                <a:gd name="connsiteX0" fmla="*/ 0 w 904479"/>
                <a:gd name="connsiteY0" fmla="*/ 64727 h 911469"/>
                <a:gd name="connsiteX1" fmla="*/ 902977 w 904479"/>
                <a:gd name="connsiteY1" fmla="*/ 137316 h 911469"/>
                <a:gd name="connsiteX2" fmla="*/ 600046 w 904479"/>
                <a:gd name="connsiteY2" fmla="*/ 911469 h 911469"/>
                <a:gd name="connsiteX0" fmla="*/ 0 w 600046"/>
                <a:gd name="connsiteY0" fmla="*/ 0 h 846742"/>
                <a:gd name="connsiteX1" fmla="*/ 600046 w 600046"/>
                <a:gd name="connsiteY1" fmla="*/ 846742 h 846742"/>
                <a:gd name="connsiteX0" fmla="*/ 0 w 600046"/>
                <a:gd name="connsiteY0" fmla="*/ 0 h 846742"/>
                <a:gd name="connsiteX1" fmla="*/ 600046 w 600046"/>
                <a:gd name="connsiteY1" fmla="*/ 846742 h 846742"/>
                <a:gd name="connsiteX0" fmla="*/ 0 w 654781"/>
                <a:gd name="connsiteY0" fmla="*/ 0 h 858172"/>
                <a:gd name="connsiteX1" fmla="*/ 654781 w 654781"/>
                <a:gd name="connsiteY1" fmla="*/ 858172 h 858172"/>
                <a:gd name="connsiteX0" fmla="*/ 0 w 654781"/>
                <a:gd name="connsiteY0" fmla="*/ 0 h 858172"/>
                <a:gd name="connsiteX1" fmla="*/ 654781 w 654781"/>
                <a:gd name="connsiteY1" fmla="*/ 858172 h 858172"/>
                <a:gd name="connsiteX0" fmla="*/ 0 w 655020"/>
                <a:gd name="connsiteY0" fmla="*/ 0 h 858172"/>
                <a:gd name="connsiteX1" fmla="*/ 654781 w 655020"/>
                <a:gd name="connsiteY1" fmla="*/ 858172 h 858172"/>
              </a:gdLst>
              <a:ahLst/>
              <a:cxnLst>
                <a:cxn ang="0">
                  <a:pos x="connsiteX0" y="connsiteY0"/>
                </a:cxn>
                <a:cxn ang="0">
                  <a:pos x="connsiteX1" y="connsiteY1"/>
                </a:cxn>
              </a:cxnLst>
              <a:rect l="l" t="t" r="r" b="b"/>
              <a:pathLst>
                <a:path w="655020" h="858172">
                  <a:moveTo>
                    <a:pt x="0" y="0"/>
                  </a:moveTo>
                  <a:cubicBezTo>
                    <a:pt x="540936" y="9832"/>
                    <a:pt x="661196" y="196830"/>
                    <a:pt x="654781" y="858172"/>
                  </a:cubicBezTo>
                </a:path>
              </a:pathLst>
            </a:custGeom>
            <a:noFill/>
            <a:ln w="25400" cap="rnd" cmpd="sng" algn="ctr">
              <a:solidFill>
                <a:srgbClr val="0070C0"/>
              </a:solidFill>
              <a:prstDash val="solid"/>
              <a:round/>
              <a:headEnd type="none" w="sm" len="sm"/>
              <a:tailEnd type="stealth" w="med" len="med"/>
            </a:ln>
            <a:effectLst/>
          </p:spPr>
          <p:txBody>
            <a:bodyPr rtlCol="0" anchor="ctr"/>
            <a:lstStyle/>
            <a:p>
              <a:pPr algn="ctr"/>
              <a:endParaRPr lang="en-US" dirty="0"/>
            </a:p>
          </p:txBody>
        </p:sp>
        <p:sp>
          <p:nvSpPr>
            <p:cNvPr id="36" name="Freeform 35"/>
            <p:cNvSpPr/>
            <p:nvPr/>
          </p:nvSpPr>
          <p:spPr bwMode="auto">
            <a:xfrm>
              <a:off x="944880" y="1884522"/>
              <a:ext cx="358140" cy="344328"/>
            </a:xfrm>
            <a:custGeom>
              <a:avLst/>
              <a:gdLst>
                <a:gd name="connsiteX0" fmla="*/ 0 w 472435"/>
                <a:gd name="connsiteY0" fmla="*/ 0 h 1795141"/>
                <a:gd name="connsiteX1" fmla="*/ 471224 w 472435"/>
                <a:gd name="connsiteY1" fmla="*/ 1077085 h 1795141"/>
                <a:gd name="connsiteX2" fmla="*/ 145855 w 472435"/>
                <a:gd name="connsiteY2" fmla="*/ 1795141 h 1795141"/>
                <a:gd name="connsiteX3" fmla="*/ 145855 w 472435"/>
                <a:gd name="connsiteY3" fmla="*/ 1795141 h 1795141"/>
                <a:gd name="connsiteX4" fmla="*/ 145855 w 472435"/>
                <a:gd name="connsiteY4" fmla="*/ 1795141 h 1795141"/>
                <a:gd name="connsiteX0" fmla="*/ 0 w 472435"/>
                <a:gd name="connsiteY0" fmla="*/ 0 h 1795141"/>
                <a:gd name="connsiteX1" fmla="*/ 471224 w 472435"/>
                <a:gd name="connsiteY1" fmla="*/ 1077085 h 1795141"/>
                <a:gd name="connsiteX2" fmla="*/ 145855 w 472435"/>
                <a:gd name="connsiteY2" fmla="*/ 1795141 h 1795141"/>
                <a:gd name="connsiteX3" fmla="*/ 145855 w 472435"/>
                <a:gd name="connsiteY3" fmla="*/ 1795141 h 1795141"/>
                <a:gd name="connsiteX4" fmla="*/ 129025 w 472435"/>
                <a:gd name="connsiteY4" fmla="*/ 1576358 h 1795141"/>
                <a:gd name="connsiteX0" fmla="*/ 0 w 472435"/>
                <a:gd name="connsiteY0" fmla="*/ 0 h 1795141"/>
                <a:gd name="connsiteX1" fmla="*/ 471224 w 472435"/>
                <a:gd name="connsiteY1" fmla="*/ 1077085 h 1795141"/>
                <a:gd name="connsiteX2" fmla="*/ 145855 w 472435"/>
                <a:gd name="connsiteY2" fmla="*/ 1795141 h 1795141"/>
                <a:gd name="connsiteX3" fmla="*/ 129025 w 472435"/>
                <a:gd name="connsiteY3" fmla="*/ 1576358 h 1795141"/>
                <a:gd name="connsiteX0" fmla="*/ 0 w 472351"/>
                <a:gd name="connsiteY0" fmla="*/ 0 h 1576358"/>
                <a:gd name="connsiteX1" fmla="*/ 471224 w 472351"/>
                <a:gd name="connsiteY1" fmla="*/ 1077085 h 1576358"/>
                <a:gd name="connsiteX2" fmla="*/ 129025 w 472351"/>
                <a:gd name="connsiteY2" fmla="*/ 1576358 h 1576358"/>
                <a:gd name="connsiteX0" fmla="*/ 0 w 472591"/>
                <a:gd name="connsiteY0" fmla="*/ 0 h 1677334"/>
                <a:gd name="connsiteX1" fmla="*/ 471224 w 472591"/>
                <a:gd name="connsiteY1" fmla="*/ 1077085 h 1677334"/>
                <a:gd name="connsiteX2" fmla="*/ 140244 w 472591"/>
                <a:gd name="connsiteY2" fmla="*/ 1677334 h 1677334"/>
                <a:gd name="connsiteX0" fmla="*/ 0 w 476089"/>
                <a:gd name="connsiteY0" fmla="*/ 0 h 1677334"/>
                <a:gd name="connsiteX1" fmla="*/ 471224 w 476089"/>
                <a:gd name="connsiteY1" fmla="*/ 1077085 h 1677334"/>
                <a:gd name="connsiteX2" fmla="*/ 140244 w 476089"/>
                <a:gd name="connsiteY2" fmla="*/ 1677334 h 1677334"/>
                <a:gd name="connsiteX0" fmla="*/ 0 w 405609"/>
                <a:gd name="connsiteY0" fmla="*/ 0 h 1677334"/>
                <a:gd name="connsiteX1" fmla="*/ 392687 w 405609"/>
                <a:gd name="connsiteY1" fmla="*/ 925620 h 1677334"/>
                <a:gd name="connsiteX2" fmla="*/ 140244 w 405609"/>
                <a:gd name="connsiteY2" fmla="*/ 1677334 h 1677334"/>
                <a:gd name="connsiteX0" fmla="*/ 0 w 396434"/>
                <a:gd name="connsiteY0" fmla="*/ 0 h 1699773"/>
                <a:gd name="connsiteX1" fmla="*/ 392687 w 396434"/>
                <a:gd name="connsiteY1" fmla="*/ 925620 h 1699773"/>
                <a:gd name="connsiteX2" fmla="*/ 89756 w 396434"/>
                <a:gd name="connsiteY2" fmla="*/ 1699773 h 1699773"/>
                <a:gd name="connsiteX0" fmla="*/ 0 w 349311"/>
                <a:gd name="connsiteY0" fmla="*/ 0 h 1576357"/>
                <a:gd name="connsiteX1" fmla="*/ 347809 w 349311"/>
                <a:gd name="connsiteY1" fmla="*/ 802204 h 1576357"/>
                <a:gd name="connsiteX2" fmla="*/ 44878 w 349311"/>
                <a:gd name="connsiteY2" fmla="*/ 1576357 h 1576357"/>
                <a:gd name="connsiteX0" fmla="*/ 0 w 904479"/>
                <a:gd name="connsiteY0" fmla="*/ 0 h 846742"/>
                <a:gd name="connsiteX1" fmla="*/ 902977 w 904479"/>
                <a:gd name="connsiteY1" fmla="*/ 72589 h 846742"/>
                <a:gd name="connsiteX2" fmla="*/ 600046 w 904479"/>
                <a:gd name="connsiteY2" fmla="*/ 846742 h 846742"/>
                <a:gd name="connsiteX0" fmla="*/ 0 w 904479"/>
                <a:gd name="connsiteY0" fmla="*/ 64727 h 911469"/>
                <a:gd name="connsiteX1" fmla="*/ 902977 w 904479"/>
                <a:gd name="connsiteY1" fmla="*/ 137316 h 911469"/>
                <a:gd name="connsiteX2" fmla="*/ 600046 w 904479"/>
                <a:gd name="connsiteY2" fmla="*/ 911469 h 911469"/>
                <a:gd name="connsiteX0" fmla="*/ 0 w 600046"/>
                <a:gd name="connsiteY0" fmla="*/ 0 h 846742"/>
                <a:gd name="connsiteX1" fmla="*/ 600046 w 600046"/>
                <a:gd name="connsiteY1" fmla="*/ 846742 h 846742"/>
                <a:gd name="connsiteX0" fmla="*/ 0 w 600046"/>
                <a:gd name="connsiteY0" fmla="*/ 0 h 846742"/>
                <a:gd name="connsiteX1" fmla="*/ 600046 w 600046"/>
                <a:gd name="connsiteY1" fmla="*/ 846742 h 846742"/>
                <a:gd name="connsiteX0" fmla="*/ 0 w 654781"/>
                <a:gd name="connsiteY0" fmla="*/ 0 h 858172"/>
                <a:gd name="connsiteX1" fmla="*/ 654781 w 654781"/>
                <a:gd name="connsiteY1" fmla="*/ 858172 h 858172"/>
                <a:gd name="connsiteX0" fmla="*/ 0 w 654781"/>
                <a:gd name="connsiteY0" fmla="*/ 0 h 858172"/>
                <a:gd name="connsiteX1" fmla="*/ 654781 w 654781"/>
                <a:gd name="connsiteY1" fmla="*/ 858172 h 858172"/>
                <a:gd name="connsiteX0" fmla="*/ 0 w 655020"/>
                <a:gd name="connsiteY0" fmla="*/ 0 h 858172"/>
                <a:gd name="connsiteX1" fmla="*/ 654781 w 655020"/>
                <a:gd name="connsiteY1" fmla="*/ 858172 h 858172"/>
              </a:gdLst>
              <a:ahLst/>
              <a:cxnLst>
                <a:cxn ang="0">
                  <a:pos x="connsiteX0" y="connsiteY0"/>
                </a:cxn>
                <a:cxn ang="0">
                  <a:pos x="connsiteX1" y="connsiteY1"/>
                </a:cxn>
              </a:cxnLst>
              <a:rect l="l" t="t" r="r" b="b"/>
              <a:pathLst>
                <a:path w="655020" h="858172">
                  <a:moveTo>
                    <a:pt x="0" y="0"/>
                  </a:moveTo>
                  <a:cubicBezTo>
                    <a:pt x="540936" y="9832"/>
                    <a:pt x="661196" y="196830"/>
                    <a:pt x="654781" y="858172"/>
                  </a:cubicBezTo>
                </a:path>
              </a:pathLst>
            </a:custGeom>
            <a:noFill/>
            <a:ln w="25400" cap="rnd" cmpd="sng" algn="ctr">
              <a:solidFill>
                <a:srgbClr val="0070C0"/>
              </a:solidFill>
              <a:prstDash val="solid"/>
              <a:round/>
              <a:headEnd type="none" w="sm" len="sm"/>
              <a:tailEnd type="stealth" w="med" len="med"/>
            </a:ln>
            <a:effectLst/>
          </p:spPr>
          <p:txBody>
            <a:bodyPr rtlCol="0" anchor="ctr"/>
            <a:lstStyle/>
            <a:p>
              <a:pPr algn="ctr"/>
              <a:endParaRPr lang="en-US" dirty="0"/>
            </a:p>
          </p:txBody>
        </p:sp>
        <p:sp>
          <p:nvSpPr>
            <p:cNvPr id="37" name="Freeform 36"/>
            <p:cNvSpPr/>
            <p:nvPr/>
          </p:nvSpPr>
          <p:spPr bwMode="auto">
            <a:xfrm flipV="1">
              <a:off x="761998" y="6104246"/>
              <a:ext cx="1192405" cy="247024"/>
            </a:xfrm>
            <a:custGeom>
              <a:avLst/>
              <a:gdLst>
                <a:gd name="connsiteX0" fmla="*/ 0 w 472435"/>
                <a:gd name="connsiteY0" fmla="*/ 0 h 1795141"/>
                <a:gd name="connsiteX1" fmla="*/ 471224 w 472435"/>
                <a:gd name="connsiteY1" fmla="*/ 1077085 h 1795141"/>
                <a:gd name="connsiteX2" fmla="*/ 145855 w 472435"/>
                <a:gd name="connsiteY2" fmla="*/ 1795141 h 1795141"/>
                <a:gd name="connsiteX3" fmla="*/ 145855 w 472435"/>
                <a:gd name="connsiteY3" fmla="*/ 1795141 h 1795141"/>
                <a:gd name="connsiteX4" fmla="*/ 145855 w 472435"/>
                <a:gd name="connsiteY4" fmla="*/ 1795141 h 1795141"/>
                <a:gd name="connsiteX0" fmla="*/ 0 w 472435"/>
                <a:gd name="connsiteY0" fmla="*/ 0 h 1795141"/>
                <a:gd name="connsiteX1" fmla="*/ 471224 w 472435"/>
                <a:gd name="connsiteY1" fmla="*/ 1077085 h 1795141"/>
                <a:gd name="connsiteX2" fmla="*/ 145855 w 472435"/>
                <a:gd name="connsiteY2" fmla="*/ 1795141 h 1795141"/>
                <a:gd name="connsiteX3" fmla="*/ 145855 w 472435"/>
                <a:gd name="connsiteY3" fmla="*/ 1795141 h 1795141"/>
                <a:gd name="connsiteX4" fmla="*/ 129025 w 472435"/>
                <a:gd name="connsiteY4" fmla="*/ 1576358 h 1795141"/>
                <a:gd name="connsiteX0" fmla="*/ 0 w 472435"/>
                <a:gd name="connsiteY0" fmla="*/ 0 h 1795141"/>
                <a:gd name="connsiteX1" fmla="*/ 471224 w 472435"/>
                <a:gd name="connsiteY1" fmla="*/ 1077085 h 1795141"/>
                <a:gd name="connsiteX2" fmla="*/ 145855 w 472435"/>
                <a:gd name="connsiteY2" fmla="*/ 1795141 h 1795141"/>
                <a:gd name="connsiteX3" fmla="*/ 129025 w 472435"/>
                <a:gd name="connsiteY3" fmla="*/ 1576358 h 1795141"/>
                <a:gd name="connsiteX0" fmla="*/ 0 w 472351"/>
                <a:gd name="connsiteY0" fmla="*/ 0 h 1576358"/>
                <a:gd name="connsiteX1" fmla="*/ 471224 w 472351"/>
                <a:gd name="connsiteY1" fmla="*/ 1077085 h 1576358"/>
                <a:gd name="connsiteX2" fmla="*/ 129025 w 472351"/>
                <a:gd name="connsiteY2" fmla="*/ 1576358 h 1576358"/>
                <a:gd name="connsiteX0" fmla="*/ 0 w 472591"/>
                <a:gd name="connsiteY0" fmla="*/ 0 h 1677334"/>
                <a:gd name="connsiteX1" fmla="*/ 471224 w 472591"/>
                <a:gd name="connsiteY1" fmla="*/ 1077085 h 1677334"/>
                <a:gd name="connsiteX2" fmla="*/ 140244 w 472591"/>
                <a:gd name="connsiteY2" fmla="*/ 1677334 h 1677334"/>
                <a:gd name="connsiteX0" fmla="*/ 0 w 476089"/>
                <a:gd name="connsiteY0" fmla="*/ 0 h 1677334"/>
                <a:gd name="connsiteX1" fmla="*/ 471224 w 476089"/>
                <a:gd name="connsiteY1" fmla="*/ 1077085 h 1677334"/>
                <a:gd name="connsiteX2" fmla="*/ 140244 w 476089"/>
                <a:gd name="connsiteY2" fmla="*/ 1677334 h 1677334"/>
                <a:gd name="connsiteX0" fmla="*/ 0 w 405609"/>
                <a:gd name="connsiteY0" fmla="*/ 0 h 1677334"/>
                <a:gd name="connsiteX1" fmla="*/ 392687 w 405609"/>
                <a:gd name="connsiteY1" fmla="*/ 925620 h 1677334"/>
                <a:gd name="connsiteX2" fmla="*/ 140244 w 405609"/>
                <a:gd name="connsiteY2" fmla="*/ 1677334 h 1677334"/>
                <a:gd name="connsiteX0" fmla="*/ 0 w 396434"/>
                <a:gd name="connsiteY0" fmla="*/ 0 h 1699773"/>
                <a:gd name="connsiteX1" fmla="*/ 392687 w 396434"/>
                <a:gd name="connsiteY1" fmla="*/ 925620 h 1699773"/>
                <a:gd name="connsiteX2" fmla="*/ 89756 w 396434"/>
                <a:gd name="connsiteY2" fmla="*/ 1699773 h 1699773"/>
                <a:gd name="connsiteX0" fmla="*/ 0 w 349311"/>
                <a:gd name="connsiteY0" fmla="*/ 0 h 1576357"/>
                <a:gd name="connsiteX1" fmla="*/ 347809 w 349311"/>
                <a:gd name="connsiteY1" fmla="*/ 802204 h 1576357"/>
                <a:gd name="connsiteX2" fmla="*/ 44878 w 349311"/>
                <a:gd name="connsiteY2" fmla="*/ 1576357 h 1576357"/>
                <a:gd name="connsiteX0" fmla="*/ 0 w 904479"/>
                <a:gd name="connsiteY0" fmla="*/ 0 h 846742"/>
                <a:gd name="connsiteX1" fmla="*/ 902977 w 904479"/>
                <a:gd name="connsiteY1" fmla="*/ 72589 h 846742"/>
                <a:gd name="connsiteX2" fmla="*/ 600046 w 904479"/>
                <a:gd name="connsiteY2" fmla="*/ 846742 h 846742"/>
                <a:gd name="connsiteX0" fmla="*/ 0 w 904479"/>
                <a:gd name="connsiteY0" fmla="*/ 64727 h 911469"/>
                <a:gd name="connsiteX1" fmla="*/ 902977 w 904479"/>
                <a:gd name="connsiteY1" fmla="*/ 137316 h 911469"/>
                <a:gd name="connsiteX2" fmla="*/ 600046 w 904479"/>
                <a:gd name="connsiteY2" fmla="*/ 911469 h 911469"/>
                <a:gd name="connsiteX0" fmla="*/ 0 w 600046"/>
                <a:gd name="connsiteY0" fmla="*/ 0 h 846742"/>
                <a:gd name="connsiteX1" fmla="*/ 600046 w 600046"/>
                <a:gd name="connsiteY1" fmla="*/ 846742 h 846742"/>
                <a:gd name="connsiteX0" fmla="*/ 0 w 600046"/>
                <a:gd name="connsiteY0" fmla="*/ 0 h 846742"/>
                <a:gd name="connsiteX1" fmla="*/ 600046 w 600046"/>
                <a:gd name="connsiteY1" fmla="*/ 846742 h 846742"/>
                <a:gd name="connsiteX0" fmla="*/ 0 w 654781"/>
                <a:gd name="connsiteY0" fmla="*/ 0 h 858172"/>
                <a:gd name="connsiteX1" fmla="*/ 654781 w 654781"/>
                <a:gd name="connsiteY1" fmla="*/ 858172 h 858172"/>
                <a:gd name="connsiteX0" fmla="*/ 0 w 654781"/>
                <a:gd name="connsiteY0" fmla="*/ 0 h 858172"/>
                <a:gd name="connsiteX1" fmla="*/ 654781 w 654781"/>
                <a:gd name="connsiteY1" fmla="*/ 858172 h 858172"/>
                <a:gd name="connsiteX0" fmla="*/ 0 w 655020"/>
                <a:gd name="connsiteY0" fmla="*/ 0 h 858172"/>
                <a:gd name="connsiteX1" fmla="*/ 654781 w 655020"/>
                <a:gd name="connsiteY1" fmla="*/ 858172 h 858172"/>
                <a:gd name="connsiteX0" fmla="*/ 0 w 656609"/>
                <a:gd name="connsiteY0" fmla="*/ 21623 h 879795"/>
                <a:gd name="connsiteX1" fmla="*/ 654781 w 656609"/>
                <a:gd name="connsiteY1" fmla="*/ 879795 h 879795"/>
                <a:gd name="connsiteX0" fmla="*/ 0 w 654806"/>
                <a:gd name="connsiteY0" fmla="*/ 34314 h 892486"/>
                <a:gd name="connsiteX1" fmla="*/ 654781 w 654806"/>
                <a:gd name="connsiteY1" fmla="*/ 892486 h 892486"/>
                <a:gd name="connsiteX0" fmla="*/ 0 w 654806"/>
                <a:gd name="connsiteY0" fmla="*/ 1994 h 1031088"/>
                <a:gd name="connsiteX1" fmla="*/ 654781 w 654806"/>
                <a:gd name="connsiteY1" fmla="*/ 1031089 h 1031088"/>
              </a:gdLst>
              <a:ahLst/>
              <a:cxnLst>
                <a:cxn ang="0">
                  <a:pos x="connsiteX0" y="connsiteY0"/>
                </a:cxn>
                <a:cxn ang="0">
                  <a:pos x="connsiteX1" y="connsiteY1"/>
                </a:cxn>
              </a:cxnLst>
              <a:rect l="l" t="t" r="r" b="b"/>
              <a:pathLst>
                <a:path w="654806" h="1031088">
                  <a:moveTo>
                    <a:pt x="0" y="1994"/>
                  </a:moveTo>
                  <a:cubicBezTo>
                    <a:pt x="540936" y="11826"/>
                    <a:pt x="656784" y="-143023"/>
                    <a:pt x="654781" y="1031089"/>
                  </a:cubicBezTo>
                </a:path>
              </a:pathLst>
            </a:custGeom>
            <a:noFill/>
            <a:ln w="25400" cap="rnd" cmpd="sng" algn="ctr">
              <a:solidFill>
                <a:srgbClr val="0070C0"/>
              </a:solidFill>
              <a:prstDash val="solid"/>
              <a:round/>
              <a:headEnd type="none" w="sm" len="sm"/>
              <a:tailEnd type="stealth" w="med" len="med"/>
            </a:ln>
            <a:effectLst/>
          </p:spPr>
          <p:txBody>
            <a:bodyPr rtlCol="0" anchor="ctr"/>
            <a:lstStyle/>
            <a:p>
              <a:pPr algn="ctr"/>
              <a:endParaRPr lang="en-US" dirty="0"/>
            </a:p>
          </p:txBody>
        </p:sp>
        <p:sp>
          <p:nvSpPr>
            <p:cNvPr id="38" name="Freeform 37"/>
            <p:cNvSpPr/>
            <p:nvPr/>
          </p:nvSpPr>
          <p:spPr bwMode="auto">
            <a:xfrm flipV="1">
              <a:off x="761999" y="5791200"/>
              <a:ext cx="541021" cy="504512"/>
            </a:xfrm>
            <a:custGeom>
              <a:avLst/>
              <a:gdLst>
                <a:gd name="connsiteX0" fmla="*/ 0 w 472435"/>
                <a:gd name="connsiteY0" fmla="*/ 0 h 1795141"/>
                <a:gd name="connsiteX1" fmla="*/ 471224 w 472435"/>
                <a:gd name="connsiteY1" fmla="*/ 1077085 h 1795141"/>
                <a:gd name="connsiteX2" fmla="*/ 145855 w 472435"/>
                <a:gd name="connsiteY2" fmla="*/ 1795141 h 1795141"/>
                <a:gd name="connsiteX3" fmla="*/ 145855 w 472435"/>
                <a:gd name="connsiteY3" fmla="*/ 1795141 h 1795141"/>
                <a:gd name="connsiteX4" fmla="*/ 145855 w 472435"/>
                <a:gd name="connsiteY4" fmla="*/ 1795141 h 1795141"/>
                <a:gd name="connsiteX0" fmla="*/ 0 w 472435"/>
                <a:gd name="connsiteY0" fmla="*/ 0 h 1795141"/>
                <a:gd name="connsiteX1" fmla="*/ 471224 w 472435"/>
                <a:gd name="connsiteY1" fmla="*/ 1077085 h 1795141"/>
                <a:gd name="connsiteX2" fmla="*/ 145855 w 472435"/>
                <a:gd name="connsiteY2" fmla="*/ 1795141 h 1795141"/>
                <a:gd name="connsiteX3" fmla="*/ 145855 w 472435"/>
                <a:gd name="connsiteY3" fmla="*/ 1795141 h 1795141"/>
                <a:gd name="connsiteX4" fmla="*/ 129025 w 472435"/>
                <a:gd name="connsiteY4" fmla="*/ 1576358 h 1795141"/>
                <a:gd name="connsiteX0" fmla="*/ 0 w 472435"/>
                <a:gd name="connsiteY0" fmla="*/ 0 h 1795141"/>
                <a:gd name="connsiteX1" fmla="*/ 471224 w 472435"/>
                <a:gd name="connsiteY1" fmla="*/ 1077085 h 1795141"/>
                <a:gd name="connsiteX2" fmla="*/ 145855 w 472435"/>
                <a:gd name="connsiteY2" fmla="*/ 1795141 h 1795141"/>
                <a:gd name="connsiteX3" fmla="*/ 129025 w 472435"/>
                <a:gd name="connsiteY3" fmla="*/ 1576358 h 1795141"/>
                <a:gd name="connsiteX0" fmla="*/ 0 w 472351"/>
                <a:gd name="connsiteY0" fmla="*/ 0 h 1576358"/>
                <a:gd name="connsiteX1" fmla="*/ 471224 w 472351"/>
                <a:gd name="connsiteY1" fmla="*/ 1077085 h 1576358"/>
                <a:gd name="connsiteX2" fmla="*/ 129025 w 472351"/>
                <a:gd name="connsiteY2" fmla="*/ 1576358 h 1576358"/>
                <a:gd name="connsiteX0" fmla="*/ 0 w 472591"/>
                <a:gd name="connsiteY0" fmla="*/ 0 h 1677334"/>
                <a:gd name="connsiteX1" fmla="*/ 471224 w 472591"/>
                <a:gd name="connsiteY1" fmla="*/ 1077085 h 1677334"/>
                <a:gd name="connsiteX2" fmla="*/ 140244 w 472591"/>
                <a:gd name="connsiteY2" fmla="*/ 1677334 h 1677334"/>
                <a:gd name="connsiteX0" fmla="*/ 0 w 476089"/>
                <a:gd name="connsiteY0" fmla="*/ 0 h 1677334"/>
                <a:gd name="connsiteX1" fmla="*/ 471224 w 476089"/>
                <a:gd name="connsiteY1" fmla="*/ 1077085 h 1677334"/>
                <a:gd name="connsiteX2" fmla="*/ 140244 w 476089"/>
                <a:gd name="connsiteY2" fmla="*/ 1677334 h 1677334"/>
                <a:gd name="connsiteX0" fmla="*/ 0 w 405609"/>
                <a:gd name="connsiteY0" fmla="*/ 0 h 1677334"/>
                <a:gd name="connsiteX1" fmla="*/ 392687 w 405609"/>
                <a:gd name="connsiteY1" fmla="*/ 925620 h 1677334"/>
                <a:gd name="connsiteX2" fmla="*/ 140244 w 405609"/>
                <a:gd name="connsiteY2" fmla="*/ 1677334 h 1677334"/>
                <a:gd name="connsiteX0" fmla="*/ 0 w 396434"/>
                <a:gd name="connsiteY0" fmla="*/ 0 h 1699773"/>
                <a:gd name="connsiteX1" fmla="*/ 392687 w 396434"/>
                <a:gd name="connsiteY1" fmla="*/ 925620 h 1699773"/>
                <a:gd name="connsiteX2" fmla="*/ 89756 w 396434"/>
                <a:gd name="connsiteY2" fmla="*/ 1699773 h 1699773"/>
                <a:gd name="connsiteX0" fmla="*/ 0 w 349311"/>
                <a:gd name="connsiteY0" fmla="*/ 0 h 1576357"/>
                <a:gd name="connsiteX1" fmla="*/ 347809 w 349311"/>
                <a:gd name="connsiteY1" fmla="*/ 802204 h 1576357"/>
                <a:gd name="connsiteX2" fmla="*/ 44878 w 349311"/>
                <a:gd name="connsiteY2" fmla="*/ 1576357 h 1576357"/>
                <a:gd name="connsiteX0" fmla="*/ 0 w 904479"/>
                <a:gd name="connsiteY0" fmla="*/ 0 h 846742"/>
                <a:gd name="connsiteX1" fmla="*/ 902977 w 904479"/>
                <a:gd name="connsiteY1" fmla="*/ 72589 h 846742"/>
                <a:gd name="connsiteX2" fmla="*/ 600046 w 904479"/>
                <a:gd name="connsiteY2" fmla="*/ 846742 h 846742"/>
                <a:gd name="connsiteX0" fmla="*/ 0 w 904479"/>
                <a:gd name="connsiteY0" fmla="*/ 64727 h 911469"/>
                <a:gd name="connsiteX1" fmla="*/ 902977 w 904479"/>
                <a:gd name="connsiteY1" fmla="*/ 137316 h 911469"/>
                <a:gd name="connsiteX2" fmla="*/ 600046 w 904479"/>
                <a:gd name="connsiteY2" fmla="*/ 911469 h 911469"/>
                <a:gd name="connsiteX0" fmla="*/ 0 w 600046"/>
                <a:gd name="connsiteY0" fmla="*/ 0 h 846742"/>
                <a:gd name="connsiteX1" fmla="*/ 600046 w 600046"/>
                <a:gd name="connsiteY1" fmla="*/ 846742 h 846742"/>
                <a:gd name="connsiteX0" fmla="*/ 0 w 600046"/>
                <a:gd name="connsiteY0" fmla="*/ 0 h 846742"/>
                <a:gd name="connsiteX1" fmla="*/ 600046 w 600046"/>
                <a:gd name="connsiteY1" fmla="*/ 846742 h 846742"/>
                <a:gd name="connsiteX0" fmla="*/ 0 w 654781"/>
                <a:gd name="connsiteY0" fmla="*/ 0 h 858172"/>
                <a:gd name="connsiteX1" fmla="*/ 654781 w 654781"/>
                <a:gd name="connsiteY1" fmla="*/ 858172 h 858172"/>
                <a:gd name="connsiteX0" fmla="*/ 0 w 654781"/>
                <a:gd name="connsiteY0" fmla="*/ 0 h 858172"/>
                <a:gd name="connsiteX1" fmla="*/ 654781 w 654781"/>
                <a:gd name="connsiteY1" fmla="*/ 858172 h 858172"/>
                <a:gd name="connsiteX0" fmla="*/ 0 w 655020"/>
                <a:gd name="connsiteY0" fmla="*/ 0 h 858172"/>
                <a:gd name="connsiteX1" fmla="*/ 654781 w 655020"/>
                <a:gd name="connsiteY1" fmla="*/ 858172 h 858172"/>
                <a:gd name="connsiteX0" fmla="*/ 0 w 656609"/>
                <a:gd name="connsiteY0" fmla="*/ 21623 h 879795"/>
                <a:gd name="connsiteX1" fmla="*/ 654781 w 656609"/>
                <a:gd name="connsiteY1" fmla="*/ 879795 h 879795"/>
                <a:gd name="connsiteX0" fmla="*/ 0 w 654806"/>
                <a:gd name="connsiteY0" fmla="*/ 34314 h 892486"/>
                <a:gd name="connsiteX1" fmla="*/ 654781 w 654806"/>
                <a:gd name="connsiteY1" fmla="*/ 892486 h 892486"/>
                <a:gd name="connsiteX0" fmla="*/ 0 w 654806"/>
                <a:gd name="connsiteY0" fmla="*/ 1994 h 1031088"/>
                <a:gd name="connsiteX1" fmla="*/ 654781 w 654806"/>
                <a:gd name="connsiteY1" fmla="*/ 1031089 h 1031088"/>
              </a:gdLst>
              <a:ahLst/>
              <a:cxnLst>
                <a:cxn ang="0">
                  <a:pos x="connsiteX0" y="connsiteY0"/>
                </a:cxn>
                <a:cxn ang="0">
                  <a:pos x="connsiteX1" y="connsiteY1"/>
                </a:cxn>
              </a:cxnLst>
              <a:rect l="l" t="t" r="r" b="b"/>
              <a:pathLst>
                <a:path w="654806" h="1031088">
                  <a:moveTo>
                    <a:pt x="0" y="1994"/>
                  </a:moveTo>
                  <a:cubicBezTo>
                    <a:pt x="540936" y="11826"/>
                    <a:pt x="656784" y="-143023"/>
                    <a:pt x="654781" y="1031089"/>
                  </a:cubicBezTo>
                </a:path>
              </a:pathLst>
            </a:custGeom>
            <a:noFill/>
            <a:ln w="25400" cap="rnd" cmpd="sng" algn="ctr">
              <a:solidFill>
                <a:srgbClr val="0070C0"/>
              </a:solidFill>
              <a:prstDash val="solid"/>
              <a:round/>
              <a:headEnd type="none" w="sm" len="sm"/>
              <a:tailEnd type="stealth" w="med" len="med"/>
            </a:ln>
            <a:effectLst/>
          </p:spPr>
          <p:txBody>
            <a:bodyPr rtlCol="0" anchor="ctr"/>
            <a:lstStyle/>
            <a:p>
              <a:pPr algn="ctr"/>
              <a:endParaRPr lang="en-US" dirty="0"/>
            </a:p>
          </p:txBody>
        </p:sp>
        <p:sp>
          <p:nvSpPr>
            <p:cNvPr id="39" name="TextBox 38"/>
            <p:cNvSpPr txBox="1"/>
            <p:nvPr/>
          </p:nvSpPr>
          <p:spPr>
            <a:xfrm>
              <a:off x="76196" y="6553200"/>
              <a:ext cx="1182823" cy="276999"/>
            </a:xfrm>
            <a:prstGeom prst="rect">
              <a:avLst/>
            </a:prstGeom>
            <a:noFill/>
          </p:spPr>
          <p:txBody>
            <a:bodyPr wrap="square" rtlCol="0">
              <a:spAutoFit/>
            </a:bodyPr>
            <a:lstStyle/>
            <a:p>
              <a:r>
                <a:rPr lang="en-US" sz="1200" b="1" dirty="0">
                  <a:solidFill>
                    <a:srgbClr val="0070C0"/>
                  </a:solidFill>
                </a:rPr>
                <a:t>Backplane</a:t>
              </a:r>
            </a:p>
          </p:txBody>
        </p:sp>
        <p:sp>
          <p:nvSpPr>
            <p:cNvPr id="40" name="Freeform 39"/>
            <p:cNvSpPr/>
            <p:nvPr/>
          </p:nvSpPr>
          <p:spPr bwMode="auto">
            <a:xfrm rot="16200000">
              <a:off x="577215" y="6391275"/>
              <a:ext cx="194310" cy="281940"/>
            </a:xfrm>
            <a:custGeom>
              <a:avLst/>
              <a:gdLst>
                <a:gd name="connsiteX0" fmla="*/ 0 w 472435"/>
                <a:gd name="connsiteY0" fmla="*/ 0 h 1795141"/>
                <a:gd name="connsiteX1" fmla="*/ 471224 w 472435"/>
                <a:gd name="connsiteY1" fmla="*/ 1077085 h 1795141"/>
                <a:gd name="connsiteX2" fmla="*/ 145855 w 472435"/>
                <a:gd name="connsiteY2" fmla="*/ 1795141 h 1795141"/>
                <a:gd name="connsiteX3" fmla="*/ 145855 w 472435"/>
                <a:gd name="connsiteY3" fmla="*/ 1795141 h 1795141"/>
                <a:gd name="connsiteX4" fmla="*/ 145855 w 472435"/>
                <a:gd name="connsiteY4" fmla="*/ 1795141 h 1795141"/>
                <a:gd name="connsiteX0" fmla="*/ 0 w 472435"/>
                <a:gd name="connsiteY0" fmla="*/ 0 h 1795141"/>
                <a:gd name="connsiteX1" fmla="*/ 471224 w 472435"/>
                <a:gd name="connsiteY1" fmla="*/ 1077085 h 1795141"/>
                <a:gd name="connsiteX2" fmla="*/ 145855 w 472435"/>
                <a:gd name="connsiteY2" fmla="*/ 1795141 h 1795141"/>
                <a:gd name="connsiteX3" fmla="*/ 145855 w 472435"/>
                <a:gd name="connsiteY3" fmla="*/ 1795141 h 1795141"/>
                <a:gd name="connsiteX4" fmla="*/ 129025 w 472435"/>
                <a:gd name="connsiteY4" fmla="*/ 1576358 h 1795141"/>
                <a:gd name="connsiteX0" fmla="*/ 0 w 472435"/>
                <a:gd name="connsiteY0" fmla="*/ 0 h 1795141"/>
                <a:gd name="connsiteX1" fmla="*/ 471224 w 472435"/>
                <a:gd name="connsiteY1" fmla="*/ 1077085 h 1795141"/>
                <a:gd name="connsiteX2" fmla="*/ 145855 w 472435"/>
                <a:gd name="connsiteY2" fmla="*/ 1795141 h 1795141"/>
                <a:gd name="connsiteX3" fmla="*/ 129025 w 472435"/>
                <a:gd name="connsiteY3" fmla="*/ 1576358 h 1795141"/>
                <a:gd name="connsiteX0" fmla="*/ 0 w 472351"/>
                <a:gd name="connsiteY0" fmla="*/ 0 h 1576358"/>
                <a:gd name="connsiteX1" fmla="*/ 471224 w 472351"/>
                <a:gd name="connsiteY1" fmla="*/ 1077085 h 1576358"/>
                <a:gd name="connsiteX2" fmla="*/ 129025 w 472351"/>
                <a:gd name="connsiteY2" fmla="*/ 1576358 h 1576358"/>
                <a:gd name="connsiteX0" fmla="*/ 0 w 472591"/>
                <a:gd name="connsiteY0" fmla="*/ 0 h 1677334"/>
                <a:gd name="connsiteX1" fmla="*/ 471224 w 472591"/>
                <a:gd name="connsiteY1" fmla="*/ 1077085 h 1677334"/>
                <a:gd name="connsiteX2" fmla="*/ 140244 w 472591"/>
                <a:gd name="connsiteY2" fmla="*/ 1677334 h 1677334"/>
                <a:gd name="connsiteX0" fmla="*/ 0 w 476089"/>
                <a:gd name="connsiteY0" fmla="*/ 0 h 1677334"/>
                <a:gd name="connsiteX1" fmla="*/ 471224 w 476089"/>
                <a:gd name="connsiteY1" fmla="*/ 1077085 h 1677334"/>
                <a:gd name="connsiteX2" fmla="*/ 140244 w 476089"/>
                <a:gd name="connsiteY2" fmla="*/ 1677334 h 1677334"/>
                <a:gd name="connsiteX0" fmla="*/ 0 w 405609"/>
                <a:gd name="connsiteY0" fmla="*/ 0 h 1677334"/>
                <a:gd name="connsiteX1" fmla="*/ 392687 w 405609"/>
                <a:gd name="connsiteY1" fmla="*/ 925620 h 1677334"/>
                <a:gd name="connsiteX2" fmla="*/ 140244 w 405609"/>
                <a:gd name="connsiteY2" fmla="*/ 1677334 h 1677334"/>
                <a:gd name="connsiteX0" fmla="*/ 0 w 396434"/>
                <a:gd name="connsiteY0" fmla="*/ 0 h 1699773"/>
                <a:gd name="connsiteX1" fmla="*/ 392687 w 396434"/>
                <a:gd name="connsiteY1" fmla="*/ 925620 h 1699773"/>
                <a:gd name="connsiteX2" fmla="*/ 89756 w 396434"/>
                <a:gd name="connsiteY2" fmla="*/ 1699773 h 1699773"/>
                <a:gd name="connsiteX0" fmla="*/ 0 w 349311"/>
                <a:gd name="connsiteY0" fmla="*/ 0 h 1576357"/>
                <a:gd name="connsiteX1" fmla="*/ 347809 w 349311"/>
                <a:gd name="connsiteY1" fmla="*/ 802204 h 1576357"/>
                <a:gd name="connsiteX2" fmla="*/ 44878 w 349311"/>
                <a:gd name="connsiteY2" fmla="*/ 1576357 h 1576357"/>
                <a:gd name="connsiteX0" fmla="*/ 0 w 904479"/>
                <a:gd name="connsiteY0" fmla="*/ 0 h 846742"/>
                <a:gd name="connsiteX1" fmla="*/ 902977 w 904479"/>
                <a:gd name="connsiteY1" fmla="*/ 72589 h 846742"/>
                <a:gd name="connsiteX2" fmla="*/ 600046 w 904479"/>
                <a:gd name="connsiteY2" fmla="*/ 846742 h 846742"/>
                <a:gd name="connsiteX0" fmla="*/ 0 w 904479"/>
                <a:gd name="connsiteY0" fmla="*/ 64727 h 911469"/>
                <a:gd name="connsiteX1" fmla="*/ 902977 w 904479"/>
                <a:gd name="connsiteY1" fmla="*/ 137316 h 911469"/>
                <a:gd name="connsiteX2" fmla="*/ 600046 w 904479"/>
                <a:gd name="connsiteY2" fmla="*/ 911469 h 911469"/>
                <a:gd name="connsiteX0" fmla="*/ 0 w 600046"/>
                <a:gd name="connsiteY0" fmla="*/ 0 h 846742"/>
                <a:gd name="connsiteX1" fmla="*/ 600046 w 600046"/>
                <a:gd name="connsiteY1" fmla="*/ 846742 h 846742"/>
                <a:gd name="connsiteX0" fmla="*/ 0 w 600046"/>
                <a:gd name="connsiteY0" fmla="*/ 0 h 846742"/>
                <a:gd name="connsiteX1" fmla="*/ 600046 w 600046"/>
                <a:gd name="connsiteY1" fmla="*/ 846742 h 846742"/>
                <a:gd name="connsiteX0" fmla="*/ 0 w 654781"/>
                <a:gd name="connsiteY0" fmla="*/ 0 h 858172"/>
                <a:gd name="connsiteX1" fmla="*/ 654781 w 654781"/>
                <a:gd name="connsiteY1" fmla="*/ 858172 h 858172"/>
                <a:gd name="connsiteX0" fmla="*/ 0 w 654781"/>
                <a:gd name="connsiteY0" fmla="*/ 0 h 858172"/>
                <a:gd name="connsiteX1" fmla="*/ 654781 w 654781"/>
                <a:gd name="connsiteY1" fmla="*/ 858172 h 858172"/>
                <a:gd name="connsiteX0" fmla="*/ 0 w 655020"/>
                <a:gd name="connsiteY0" fmla="*/ 0 h 858172"/>
                <a:gd name="connsiteX1" fmla="*/ 654781 w 655020"/>
                <a:gd name="connsiteY1" fmla="*/ 858172 h 858172"/>
              </a:gdLst>
              <a:ahLst/>
              <a:cxnLst>
                <a:cxn ang="0">
                  <a:pos x="connsiteX0" y="connsiteY0"/>
                </a:cxn>
                <a:cxn ang="0">
                  <a:pos x="connsiteX1" y="connsiteY1"/>
                </a:cxn>
              </a:cxnLst>
              <a:rect l="l" t="t" r="r" b="b"/>
              <a:pathLst>
                <a:path w="655020" h="858172">
                  <a:moveTo>
                    <a:pt x="0" y="0"/>
                  </a:moveTo>
                  <a:cubicBezTo>
                    <a:pt x="540936" y="9832"/>
                    <a:pt x="661196" y="196830"/>
                    <a:pt x="654781" y="858172"/>
                  </a:cubicBezTo>
                </a:path>
              </a:pathLst>
            </a:custGeom>
            <a:noFill/>
            <a:ln w="25400" cap="rnd" cmpd="sng" algn="ctr">
              <a:solidFill>
                <a:srgbClr val="0070C0"/>
              </a:solidFill>
              <a:prstDash val="solid"/>
              <a:round/>
              <a:headEnd type="none" w="sm" len="sm"/>
              <a:tailEnd type="stealth" w="med" len="med"/>
            </a:ln>
            <a:effectLst/>
          </p:spPr>
          <p:txBody>
            <a:bodyPr rtlCol="0" anchor="ctr"/>
            <a:lstStyle/>
            <a:p>
              <a:pPr algn="ctr"/>
              <a:endParaRPr lang="en-US" dirty="0"/>
            </a:p>
          </p:txBody>
        </p:sp>
        <p:sp>
          <p:nvSpPr>
            <p:cNvPr id="41" name="TextBox 40"/>
            <p:cNvSpPr txBox="1"/>
            <p:nvPr/>
          </p:nvSpPr>
          <p:spPr>
            <a:xfrm>
              <a:off x="76193" y="5181600"/>
              <a:ext cx="990602" cy="461665"/>
            </a:xfrm>
            <a:prstGeom prst="rect">
              <a:avLst/>
            </a:prstGeom>
            <a:noFill/>
          </p:spPr>
          <p:txBody>
            <a:bodyPr wrap="square" rtlCol="0">
              <a:spAutoFit/>
            </a:bodyPr>
            <a:lstStyle/>
            <a:p>
              <a:r>
                <a:rPr lang="en-US" sz="1200" b="1" dirty="0">
                  <a:solidFill>
                    <a:srgbClr val="0070C0"/>
                  </a:solidFill>
                </a:rPr>
                <a:t>Backplane Connector</a:t>
              </a:r>
            </a:p>
          </p:txBody>
        </p:sp>
        <p:cxnSp>
          <p:nvCxnSpPr>
            <p:cNvPr id="42" name="Straight Connector 41"/>
            <p:cNvCxnSpPr/>
            <p:nvPr/>
          </p:nvCxnSpPr>
          <p:spPr>
            <a:xfrm>
              <a:off x="895340" y="5412432"/>
              <a:ext cx="666760" cy="454968"/>
            </a:xfrm>
            <a:prstGeom prst="line">
              <a:avLst/>
            </a:prstGeom>
            <a:ln w="2540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grpSp>
      <p:pic>
        <p:nvPicPr>
          <p:cNvPr id="310274" name="Picture 1" descr="image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5868" y="2819400"/>
            <a:ext cx="4502307" cy="34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a:spLocks noChangeArrowheads="1"/>
          </p:cNvSpPr>
          <p:nvPr/>
        </p:nvSpPr>
        <p:spPr bwMode="auto">
          <a:xfrm>
            <a:off x="10212955" y="5834047"/>
            <a:ext cx="1752600" cy="461665"/>
          </a:xfrm>
          <a:prstGeom prst="rect">
            <a:avLst/>
          </a:prstGeom>
          <a:solidFill>
            <a:schemeClr val="bg1"/>
          </a:solid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a:r>
              <a:rPr lang="en-US" sz="1200" dirty="0"/>
              <a:t>Picture courtesy of Annapolis Micro Systems</a:t>
            </a:r>
          </a:p>
        </p:txBody>
      </p:sp>
    </p:spTree>
    <p:extLst>
      <p:ext uri="{BB962C8B-B14F-4D97-AF65-F5344CB8AC3E}">
        <p14:creationId xmlns:p14="http://schemas.microsoft.com/office/powerpoint/2010/main" val="14787126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 name="Title 1"/>
          <p:cNvSpPr>
            <a:spLocks noGrp="1"/>
          </p:cNvSpPr>
          <p:nvPr>
            <p:ph type="title"/>
          </p:nvPr>
        </p:nvSpPr>
        <p:spPr>
          <a:xfrm>
            <a:off x="1320456" y="100584"/>
            <a:ext cx="10412756" cy="813816"/>
          </a:xfrm>
        </p:spPr>
        <p:txBody>
          <a:bodyPr/>
          <a:lstStyle/>
          <a:p>
            <a:pPr>
              <a:lnSpc>
                <a:spcPct val="100000"/>
              </a:lnSpc>
            </a:pPr>
            <a:r>
              <a:rPr lang="en-US" sz="2400" dirty="0"/>
              <a:t>Comparison of </a:t>
            </a:r>
            <a:r>
              <a:rPr lang="en-US" sz="2400" dirty="0">
                <a:hlinkClick r:id="rId4" action="ppaction://hlinksldjump"/>
              </a:rPr>
              <a:t>[VITA 48.8]</a:t>
            </a:r>
            <a:r>
              <a:rPr lang="en-US" sz="2400" dirty="0"/>
              <a:t> with </a:t>
            </a:r>
            <a:r>
              <a:rPr lang="en-US" sz="2400" dirty="0">
                <a:hlinkClick r:id="rId5" action="ppaction://hlinksldjump"/>
              </a:rPr>
              <a:t>[VITA 48.5]</a:t>
            </a:r>
            <a:r>
              <a:rPr lang="en-US" sz="2400" dirty="0"/>
              <a:t> Air Flow Through Cooling</a:t>
            </a:r>
          </a:p>
        </p:txBody>
      </p:sp>
      <p:sp>
        <p:nvSpPr>
          <p:cNvPr id="8" name="Rectangle 1"/>
          <p:cNvSpPr>
            <a:spLocks noChangeArrowheads="1"/>
          </p:cNvSpPr>
          <p:nvPr/>
        </p:nvSpPr>
        <p:spPr bwMode="auto">
          <a:xfrm>
            <a:off x="1625176" y="5000141"/>
            <a:ext cx="8938472"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69863" lvl="0" indent="-169863" eaLnBrk="1" hangingPunct="1">
              <a:spcBef>
                <a:spcPts val="600"/>
              </a:spcBef>
              <a:tabLst>
                <a:tab pos="169863" algn="l"/>
              </a:tabLst>
            </a:pPr>
            <a:r>
              <a:rPr lang="en-US" altLang="en-US" sz="1200" dirty="0">
                <a:latin typeface="Arial" pitchFamily="34" charset="0"/>
                <a:ea typeface="Calibri" pitchFamily="34" charset="0"/>
                <a:cs typeface="Times New Roman" pitchFamily="18" charset="0"/>
              </a:rPr>
              <a:t>*	Alpha is the side nearest the lowest numbered contacts and the Beta side is opposite Alpha</a:t>
            </a:r>
            <a:endParaRPr kumimoji="0" lang="en-US" alt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endParaRPr>
          </a:p>
          <a:p>
            <a:pPr marL="169863" lvl="0" indent="-169863" eaLnBrk="1" hangingPunct="1">
              <a:spcBef>
                <a:spcPts val="600"/>
              </a:spcBef>
              <a:tabLst>
                <a:tab pos="169863" algn="l"/>
              </a:tabLst>
            </a:pPr>
            <a:r>
              <a:rPr kumimoji="0" lang="en-US" alt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Front opening is limiting factor in the “T flow” configuration since both Alpha (side nearest lowest numbered</a:t>
            </a:r>
            <a:r>
              <a:rPr kumimoji="0" lang="en-US" altLang="en-US" sz="1200" b="0" i="0" u="none" strike="noStrike" cap="none" normalizeH="0" dirty="0">
                <a:ln>
                  <a:noFill/>
                </a:ln>
                <a:solidFill>
                  <a:schemeClr val="tx1"/>
                </a:solidFill>
                <a:effectLst/>
                <a:latin typeface="Arial" pitchFamily="34" charset="0"/>
                <a:ea typeface="Calibri" pitchFamily="34" charset="0"/>
                <a:cs typeface="Times New Roman" pitchFamily="18" charset="0"/>
              </a:rPr>
              <a:t> contacts) </a:t>
            </a:r>
            <a:r>
              <a:rPr kumimoji="0" lang="en-US" alt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and Beta (side opposite Alpha) opening areas are available for use.</a:t>
            </a:r>
            <a:endParaRPr kumimoji="0" lang="en-US" altLang="en-US" sz="32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43" name="Table 42"/>
          <p:cNvGraphicFramePr>
            <a:graphicFrameLocks noGrp="1"/>
          </p:cNvGraphicFramePr>
          <p:nvPr>
            <p:extLst>
              <p:ext uri="{D42A27DB-BD31-4B8C-83A1-F6EECF244321}">
                <p14:modId xmlns:p14="http://schemas.microsoft.com/office/powerpoint/2010/main" val="2596992427"/>
              </p:ext>
            </p:extLst>
          </p:nvPr>
        </p:nvGraphicFramePr>
        <p:xfrm>
          <a:off x="1675209" y="1524000"/>
          <a:ext cx="8838407" cy="3398520"/>
        </p:xfrm>
        <a:graphic>
          <a:graphicData uri="http://schemas.openxmlformats.org/drawingml/2006/table">
            <a:tbl>
              <a:tblPr firstRow="1" firstCol="1" bandRow="1"/>
              <a:tblGrid>
                <a:gridCol w="1846785">
                  <a:extLst>
                    <a:ext uri="{9D8B030D-6E8A-4147-A177-3AD203B41FA5}">
                      <a16:colId xmlns:a16="http://schemas.microsoft.com/office/drawing/2014/main" val="20000"/>
                    </a:ext>
                  </a:extLst>
                </a:gridCol>
                <a:gridCol w="2297709">
                  <a:extLst>
                    <a:ext uri="{9D8B030D-6E8A-4147-A177-3AD203B41FA5}">
                      <a16:colId xmlns:a16="http://schemas.microsoft.com/office/drawing/2014/main" val="20001"/>
                    </a:ext>
                  </a:extLst>
                </a:gridCol>
                <a:gridCol w="2331713">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tblGrid>
              <a:tr h="304800">
                <a:tc>
                  <a:txBody>
                    <a:bodyPr/>
                    <a:lstStyle/>
                    <a:p>
                      <a:pPr marL="0" marR="0" algn="ctr">
                        <a:spcBef>
                          <a:spcPts val="0"/>
                        </a:spcBef>
                        <a:spcAft>
                          <a:spcPts val="0"/>
                        </a:spcAft>
                      </a:pPr>
                      <a:r>
                        <a:rPr lang="en-US" sz="1200" b="1" dirty="0">
                          <a:effectLst/>
                          <a:latin typeface="Calibri"/>
                          <a:ea typeface="Calibri"/>
                          <a:cs typeface="Times New Roman"/>
                        </a:rPr>
                        <a:t>Description</a:t>
                      </a:r>
                      <a:endParaRPr lang="en-US" sz="1200" dirty="0">
                        <a:effectLst/>
                        <a:latin typeface="Calibri"/>
                        <a:ea typeface="Calibri"/>
                        <a:cs typeface="Times New Roman"/>
                      </a:endParaRPr>
                    </a:p>
                  </a:txBody>
                  <a:tcPr marL="68580" marR="68580" marT="0" marB="0" anchor="b" anchorCtr="1">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40000"/>
                        <a:lumOff val="60000"/>
                      </a:schemeClr>
                    </a:solidFill>
                  </a:tcPr>
                </a:tc>
                <a:tc gridSpan="2">
                  <a:txBody>
                    <a:bodyPr/>
                    <a:lstStyle/>
                    <a:p>
                      <a:pPr marL="0" marR="0" algn="ctr">
                        <a:spcBef>
                          <a:spcPts val="0"/>
                        </a:spcBef>
                        <a:spcAft>
                          <a:spcPts val="0"/>
                        </a:spcAft>
                      </a:pPr>
                      <a:r>
                        <a:rPr lang="en-US" sz="1200" b="1" dirty="0">
                          <a:effectLst/>
                          <a:latin typeface="Calibri"/>
                          <a:ea typeface="Calibri"/>
                          <a:cs typeface="Times New Roman"/>
                          <a:hlinkClick r:id="rId4" action="ppaction://hlinksldjump"/>
                        </a:rPr>
                        <a:t>[VITA 48.8]</a:t>
                      </a:r>
                      <a:endParaRPr lang="en-US" sz="1200" dirty="0">
                        <a:effectLst/>
                        <a:latin typeface="Calibri"/>
                        <a:ea typeface="Calibri"/>
                        <a:cs typeface="Times New Roman"/>
                      </a:endParaRPr>
                    </a:p>
                  </a:txBody>
                  <a:tcPr marL="68580" marR="68580" marT="0" marB="0" anchor="b" anchorCtr="1">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40000"/>
                        <a:lumOff val="60000"/>
                      </a:schemeClr>
                    </a:solidFill>
                  </a:tcPr>
                </a:tc>
                <a:tc hMerge="1">
                  <a:txBody>
                    <a:bodyPr/>
                    <a:lstStyle/>
                    <a:p>
                      <a:endParaRPr lang="en-US"/>
                    </a:p>
                  </a:txBody>
                  <a:tcPr/>
                </a:tc>
                <a:tc>
                  <a:txBody>
                    <a:bodyPr/>
                    <a:lstStyle/>
                    <a:p>
                      <a:pPr marL="0" marR="0" algn="ctr">
                        <a:spcBef>
                          <a:spcPts val="0"/>
                        </a:spcBef>
                        <a:spcAft>
                          <a:spcPts val="0"/>
                        </a:spcAft>
                      </a:pPr>
                      <a:r>
                        <a:rPr lang="en-US" sz="1200" b="1" dirty="0">
                          <a:effectLst/>
                          <a:latin typeface="Calibri"/>
                          <a:ea typeface="Calibri"/>
                          <a:cs typeface="Times New Roman"/>
                          <a:hlinkClick r:id="rId4" action="ppaction://hlinksldjump"/>
                        </a:rPr>
                        <a:t>[VITA 48.5]</a:t>
                      </a:r>
                      <a:endParaRPr lang="en-US" sz="1200" dirty="0">
                        <a:effectLst/>
                        <a:latin typeface="Calibri"/>
                        <a:ea typeface="Calibri"/>
                        <a:cs typeface="Times New Roman"/>
                      </a:endParaRPr>
                    </a:p>
                  </a:txBody>
                  <a:tcPr marL="68580" marR="68580" marT="0" marB="0" anchor="b" anchorCtr="1">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0">
                <a:tc>
                  <a:txBody>
                    <a:bodyPr/>
                    <a:lstStyle/>
                    <a:p>
                      <a:pPr marL="0" marR="0" algn="l">
                        <a:spcBef>
                          <a:spcPts val="0"/>
                        </a:spcBef>
                        <a:spcAft>
                          <a:spcPts val="0"/>
                        </a:spcAft>
                      </a:pPr>
                      <a:r>
                        <a:rPr lang="en-US" sz="1200" b="1" dirty="0">
                          <a:effectLst/>
                          <a:latin typeface="Calibri"/>
                          <a:ea typeface="Calibri"/>
                          <a:cs typeface="Times New Roman"/>
                        </a:rPr>
                        <a:t>Form Factors</a:t>
                      </a:r>
                      <a:endParaRPr lang="en-US" sz="1200" dirty="0">
                        <a:effectLst/>
                        <a:latin typeface="Calibri"/>
                        <a:ea typeface="Calibri"/>
                        <a:cs typeface="Times New Roman"/>
                      </a:endParaRPr>
                    </a:p>
                  </a:txBody>
                  <a:tcPr marL="68580" marR="68580"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0" marR="0" algn="l">
                        <a:spcBef>
                          <a:spcPts val="0"/>
                        </a:spcBef>
                        <a:spcAft>
                          <a:spcPts val="0"/>
                        </a:spcAft>
                      </a:pPr>
                      <a:r>
                        <a:rPr lang="en-US" sz="1200" dirty="0">
                          <a:effectLst/>
                          <a:latin typeface="Calibri"/>
                          <a:ea typeface="Calibri"/>
                          <a:cs typeface="Times New Roman"/>
                        </a:rPr>
                        <a:t>3U</a:t>
                      </a:r>
                    </a:p>
                  </a:txBody>
                  <a:tcPr marL="68580" marR="6858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marL="0" marR="0" algn="l">
                        <a:spcBef>
                          <a:spcPts val="0"/>
                        </a:spcBef>
                        <a:spcAft>
                          <a:spcPts val="0"/>
                        </a:spcAft>
                      </a:pPr>
                      <a:r>
                        <a:rPr lang="en-US" sz="1200" dirty="0">
                          <a:effectLst/>
                          <a:latin typeface="Calibri"/>
                          <a:ea typeface="Calibri"/>
                          <a:cs typeface="Times New Roman"/>
                        </a:rPr>
                        <a:t>6U</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marL="0" marR="0" algn="l">
                        <a:spcBef>
                          <a:spcPts val="0"/>
                        </a:spcBef>
                        <a:spcAft>
                          <a:spcPts val="0"/>
                        </a:spcAft>
                      </a:pPr>
                      <a:r>
                        <a:rPr lang="en-US" sz="1200" dirty="0">
                          <a:effectLst/>
                          <a:latin typeface="Calibri"/>
                          <a:ea typeface="Calibri"/>
                          <a:cs typeface="Times New Roman"/>
                        </a:rPr>
                        <a:t>6U only</a:t>
                      </a:r>
                    </a:p>
                  </a:txBody>
                  <a:tcPr marL="68580" marR="6858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0001"/>
                  </a:ext>
                </a:extLst>
              </a:tr>
              <a:tr h="0">
                <a:tc>
                  <a:txBody>
                    <a:bodyPr/>
                    <a:lstStyle/>
                    <a:p>
                      <a:pPr marL="0" marR="0" algn="l">
                        <a:spcBef>
                          <a:spcPts val="0"/>
                        </a:spcBef>
                        <a:spcAft>
                          <a:spcPts val="0"/>
                        </a:spcAft>
                      </a:pPr>
                      <a:r>
                        <a:rPr lang="en-US" sz="1200" b="1" dirty="0">
                          <a:effectLst/>
                          <a:latin typeface="Calibri"/>
                          <a:ea typeface="Calibri"/>
                          <a:cs typeface="Times New Roman"/>
                        </a:rPr>
                        <a:t>Pitch</a:t>
                      </a:r>
                      <a:endParaRPr lang="en-US" sz="1200" dirty="0">
                        <a:effectLst/>
                        <a:latin typeface="Calibri"/>
                        <a:ea typeface="Calibri"/>
                        <a:cs typeface="Times New Roman"/>
                      </a:endParaRPr>
                    </a:p>
                  </a:txBody>
                  <a:tcPr marL="68580" marR="68580"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gridSpan="2">
                  <a:txBody>
                    <a:bodyPr/>
                    <a:lstStyle/>
                    <a:p>
                      <a:pPr marL="0" marR="0" algn="l">
                        <a:spcBef>
                          <a:spcPts val="0"/>
                        </a:spcBef>
                        <a:spcAft>
                          <a:spcPts val="0"/>
                        </a:spcAft>
                      </a:pPr>
                      <a:r>
                        <a:rPr lang="en-US" sz="1200" dirty="0">
                          <a:effectLst/>
                          <a:latin typeface="Calibri"/>
                          <a:ea typeface="Calibri"/>
                          <a:cs typeface="Times New Roman"/>
                        </a:rPr>
                        <a:t>1.0, 1.2, and 1.5 inch</a:t>
                      </a:r>
                    </a:p>
                  </a:txBody>
                  <a:tcPr marL="68580" marR="6858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algn="l">
                        <a:spcBef>
                          <a:spcPts val="0"/>
                        </a:spcBef>
                        <a:spcAft>
                          <a:spcPts val="0"/>
                        </a:spcAft>
                      </a:pPr>
                      <a:r>
                        <a:rPr lang="en-US" sz="1200" dirty="0">
                          <a:effectLst/>
                          <a:latin typeface="Calibri"/>
                          <a:ea typeface="Calibri"/>
                          <a:cs typeface="Times New Roman"/>
                        </a:rPr>
                        <a:t>Typical</a:t>
                      </a:r>
                      <a:r>
                        <a:rPr lang="en-US" sz="1200" baseline="0" dirty="0">
                          <a:effectLst/>
                          <a:latin typeface="Calibri"/>
                          <a:ea typeface="Calibri"/>
                          <a:cs typeface="Times New Roman"/>
                        </a:rPr>
                        <a:t> 1.0, 1.2; up to </a:t>
                      </a:r>
                      <a:r>
                        <a:rPr lang="en-US" sz="1200" dirty="0">
                          <a:effectLst/>
                          <a:latin typeface="Calibri"/>
                          <a:ea typeface="Calibri"/>
                          <a:cs typeface="Times New Roman"/>
                        </a:rPr>
                        <a:t>1.52 inch</a:t>
                      </a:r>
                    </a:p>
                  </a:txBody>
                  <a:tcPr marL="68580" marR="6858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0" marR="0" algn="l">
                        <a:spcBef>
                          <a:spcPts val="0"/>
                        </a:spcBef>
                        <a:spcAft>
                          <a:spcPts val="0"/>
                        </a:spcAft>
                      </a:pPr>
                      <a:r>
                        <a:rPr lang="en-US" sz="1200" b="1" dirty="0">
                          <a:effectLst/>
                          <a:latin typeface="Calibri"/>
                          <a:ea typeface="Calibri"/>
                          <a:cs typeface="Times New Roman"/>
                        </a:rPr>
                        <a:t>Retention</a:t>
                      </a:r>
                      <a:endParaRPr lang="en-US" sz="1200" dirty="0">
                        <a:effectLst/>
                        <a:latin typeface="Calibri"/>
                        <a:ea typeface="Calibri"/>
                        <a:cs typeface="Times New Roman"/>
                      </a:endParaRPr>
                    </a:p>
                  </a:txBody>
                  <a:tcPr marL="68580" marR="68580"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gridSpan="2">
                  <a:txBody>
                    <a:bodyPr/>
                    <a:lstStyle/>
                    <a:p>
                      <a:pPr marL="0" marR="0" algn="l">
                        <a:spcBef>
                          <a:spcPts val="0"/>
                        </a:spcBef>
                        <a:spcAft>
                          <a:spcPts val="0"/>
                        </a:spcAft>
                      </a:pPr>
                      <a:r>
                        <a:rPr lang="en-US" sz="1200" dirty="0">
                          <a:effectLst/>
                          <a:latin typeface="Calibri"/>
                          <a:ea typeface="Calibri"/>
                          <a:cs typeface="Times New Roman"/>
                        </a:rPr>
                        <a:t>Jack screws or tool-less lever</a:t>
                      </a:r>
                    </a:p>
                  </a:txBody>
                  <a:tcPr marL="68580" marR="6858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en-US"/>
                    </a:p>
                  </a:txBody>
                  <a:tcPr/>
                </a:tc>
                <a:tc>
                  <a:txBody>
                    <a:bodyPr/>
                    <a:lstStyle/>
                    <a:p>
                      <a:pPr marL="0" marR="0" algn="l">
                        <a:spcBef>
                          <a:spcPts val="0"/>
                        </a:spcBef>
                        <a:spcAft>
                          <a:spcPts val="0"/>
                        </a:spcAft>
                      </a:pPr>
                      <a:r>
                        <a:rPr lang="en-US" sz="1200" dirty="0">
                          <a:effectLst/>
                          <a:latin typeface="Calibri"/>
                          <a:ea typeface="Calibri"/>
                          <a:cs typeface="Times New Roman"/>
                        </a:rPr>
                        <a:t>Card retainer</a:t>
                      </a:r>
                    </a:p>
                  </a:txBody>
                  <a:tcPr marL="68580" marR="6858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3"/>
                  </a:ext>
                </a:extLst>
              </a:tr>
              <a:tr h="0">
                <a:tc>
                  <a:txBody>
                    <a:bodyPr/>
                    <a:lstStyle/>
                    <a:p>
                      <a:pPr marL="0" marR="0" algn="l">
                        <a:spcBef>
                          <a:spcPts val="0"/>
                        </a:spcBef>
                        <a:spcAft>
                          <a:spcPts val="0"/>
                        </a:spcAft>
                      </a:pPr>
                      <a:r>
                        <a:rPr lang="en-US" sz="1200" b="1" dirty="0">
                          <a:effectLst/>
                          <a:latin typeface="Calibri"/>
                          <a:ea typeface="Calibri"/>
                          <a:cs typeface="Times New Roman"/>
                        </a:rPr>
                        <a:t>Air flow direction*</a:t>
                      </a:r>
                      <a:endParaRPr lang="en-US" sz="1200" dirty="0">
                        <a:effectLst/>
                        <a:latin typeface="Calibri"/>
                        <a:ea typeface="Calibri"/>
                        <a:cs typeface="Times New Roman"/>
                      </a:endParaRPr>
                    </a:p>
                  </a:txBody>
                  <a:tcPr marL="68580" marR="68580"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gridSpan="2">
                  <a:txBody>
                    <a:bodyPr/>
                    <a:lstStyle/>
                    <a:p>
                      <a:pPr marL="0" marR="0" algn="l">
                        <a:spcBef>
                          <a:spcPts val="0"/>
                        </a:spcBef>
                        <a:spcAft>
                          <a:spcPts val="0"/>
                        </a:spcAft>
                      </a:pPr>
                      <a:r>
                        <a:rPr lang="en-US" sz="1200" dirty="0">
                          <a:effectLst/>
                          <a:latin typeface="Calibri"/>
                          <a:ea typeface="Calibri"/>
                          <a:cs typeface="Times New Roman"/>
                        </a:rPr>
                        <a:t>Alpha and Beta sides </a:t>
                      </a:r>
                      <a:r>
                        <a:rPr lang="fr-FR" sz="1200" dirty="0">
                          <a:effectLst/>
                          <a:latin typeface="Calibri"/>
                          <a:ea typeface="Calibri"/>
                          <a:cs typeface="Times New Roman"/>
                        </a:rPr>
                        <a:t>plus front option</a:t>
                      </a:r>
                      <a:endParaRPr lang="en-US" sz="1200" dirty="0">
                        <a:effectLst/>
                        <a:latin typeface="Calibri"/>
                        <a:ea typeface="Calibri"/>
                        <a:cs typeface="Times New Roman"/>
                      </a:endParaRPr>
                    </a:p>
                  </a:txBody>
                  <a:tcPr marL="68580" marR="6858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algn="l">
                        <a:spcBef>
                          <a:spcPts val="0"/>
                        </a:spcBef>
                        <a:spcAft>
                          <a:spcPts val="0"/>
                        </a:spcAft>
                      </a:pPr>
                      <a:r>
                        <a:rPr lang="en-US" sz="1200" dirty="0">
                          <a:effectLst/>
                          <a:latin typeface="Calibri"/>
                          <a:ea typeface="Calibri"/>
                          <a:cs typeface="Times New Roman"/>
                        </a:rPr>
                        <a:t>Alpha and Beta sides only</a:t>
                      </a:r>
                    </a:p>
                  </a:txBody>
                  <a:tcPr marL="68580" marR="6858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14149">
                <a:tc>
                  <a:txBody>
                    <a:bodyPr/>
                    <a:lstStyle/>
                    <a:p>
                      <a:pPr marL="0" marR="0" algn="l">
                        <a:spcBef>
                          <a:spcPts val="0"/>
                        </a:spcBef>
                        <a:spcAft>
                          <a:spcPts val="0"/>
                        </a:spcAft>
                      </a:pPr>
                      <a:r>
                        <a:rPr lang="en-US" sz="1200" b="1" dirty="0">
                          <a:effectLst/>
                          <a:latin typeface="Calibri"/>
                          <a:ea typeface="Calibri"/>
                          <a:cs typeface="Times New Roman"/>
                        </a:rPr>
                        <a:t>Alpha / Beta sides air opening cross sectional area</a:t>
                      </a:r>
                      <a:endParaRPr lang="en-US" sz="1200" dirty="0">
                        <a:effectLst/>
                        <a:latin typeface="Calibri"/>
                        <a:ea typeface="Calibri"/>
                        <a:cs typeface="Times New Roman"/>
                      </a:endParaRPr>
                    </a:p>
                  </a:txBody>
                  <a:tcPr marL="68580" marR="68580"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gridSpan="2">
                  <a:txBody>
                    <a:bodyPr/>
                    <a:lstStyle/>
                    <a:p>
                      <a:pPr marL="0" marR="0" algn="l">
                        <a:spcBef>
                          <a:spcPts val="0"/>
                        </a:spcBef>
                        <a:spcAft>
                          <a:spcPts val="0"/>
                        </a:spcAft>
                      </a:pPr>
                      <a:r>
                        <a:rPr lang="en-US" sz="1200" dirty="0">
                          <a:effectLst/>
                          <a:latin typeface="Calibri"/>
                          <a:ea typeface="Calibri"/>
                          <a:cs typeface="Times New Roman"/>
                        </a:rPr>
                        <a:t>1.0 inch pitch:</a:t>
                      </a:r>
                      <a:r>
                        <a:rPr lang="en-US" sz="1200" baseline="0" dirty="0">
                          <a:effectLst/>
                          <a:latin typeface="Calibri"/>
                          <a:ea typeface="Calibri"/>
                          <a:cs typeface="Times New Roman"/>
                        </a:rPr>
                        <a:t>   </a:t>
                      </a:r>
                      <a:r>
                        <a:rPr lang="en-US" sz="1200" dirty="0">
                          <a:effectLst/>
                          <a:latin typeface="Calibri"/>
                          <a:ea typeface="Calibri"/>
                          <a:cs typeface="Times New Roman"/>
                        </a:rPr>
                        <a:t>5.5</a:t>
                      </a:r>
                      <a:r>
                        <a:rPr lang="en-US" sz="1200" baseline="0" dirty="0">
                          <a:effectLst/>
                          <a:latin typeface="Calibri"/>
                          <a:ea typeface="Calibri"/>
                          <a:cs typeface="Times New Roman"/>
                        </a:rPr>
                        <a:t> x </a:t>
                      </a:r>
                      <a:r>
                        <a:rPr lang="en-US" sz="1200" dirty="0">
                          <a:effectLst/>
                          <a:latin typeface="Calibri"/>
                          <a:ea typeface="Calibri"/>
                          <a:cs typeface="Times New Roman"/>
                        </a:rPr>
                        <a:t>0.475= 2.61in</a:t>
                      </a:r>
                      <a:r>
                        <a:rPr lang="en-US" sz="1200" baseline="30000" dirty="0">
                          <a:effectLst/>
                          <a:latin typeface="Calibri"/>
                          <a:ea typeface="Calibri"/>
                          <a:cs typeface="Times New Roman"/>
                        </a:rPr>
                        <a:t>2</a:t>
                      </a:r>
                      <a:endParaRPr lang="en-US" sz="1200" dirty="0">
                        <a:effectLst/>
                        <a:latin typeface="Calibri"/>
                        <a:ea typeface="Calibri"/>
                        <a:cs typeface="Times New Roman"/>
                      </a:endParaRPr>
                    </a:p>
                    <a:p>
                      <a:pPr marL="0" marR="0" algn="l">
                        <a:spcBef>
                          <a:spcPts val="0"/>
                        </a:spcBef>
                        <a:spcAft>
                          <a:spcPts val="0"/>
                        </a:spcAft>
                      </a:pPr>
                      <a:r>
                        <a:rPr lang="en-US" sz="1200" dirty="0">
                          <a:effectLst/>
                          <a:latin typeface="Calibri"/>
                          <a:ea typeface="Calibri"/>
                          <a:cs typeface="Times New Roman"/>
                        </a:rPr>
                        <a:t>1.2 inch pitch:</a:t>
                      </a:r>
                      <a:r>
                        <a:rPr lang="en-US" sz="1200" baseline="0" dirty="0">
                          <a:effectLst/>
                          <a:latin typeface="Calibri"/>
                          <a:ea typeface="Calibri"/>
                          <a:cs typeface="Times New Roman"/>
                        </a:rPr>
                        <a:t>   </a:t>
                      </a:r>
                      <a:r>
                        <a:rPr lang="en-US" sz="1200" dirty="0">
                          <a:effectLst/>
                          <a:latin typeface="Calibri"/>
                          <a:ea typeface="Calibri"/>
                          <a:cs typeface="Times New Roman"/>
                        </a:rPr>
                        <a:t>5.5 x 0.675= 3.71in</a:t>
                      </a:r>
                      <a:r>
                        <a:rPr lang="en-US" sz="1200" baseline="30000" dirty="0">
                          <a:effectLst/>
                          <a:latin typeface="Calibri"/>
                          <a:ea typeface="Calibri"/>
                          <a:cs typeface="Times New Roman"/>
                        </a:rPr>
                        <a:t>2</a:t>
                      </a:r>
                      <a:endParaRPr lang="en-US" sz="1200" dirty="0">
                        <a:effectLst/>
                        <a:latin typeface="Calibri"/>
                        <a:ea typeface="Calibri"/>
                        <a:cs typeface="Times New Roman"/>
                      </a:endParaRPr>
                    </a:p>
                    <a:p>
                      <a:pPr marL="0" marR="0" algn="l">
                        <a:spcBef>
                          <a:spcPts val="0"/>
                        </a:spcBef>
                        <a:spcAft>
                          <a:spcPts val="0"/>
                        </a:spcAft>
                      </a:pPr>
                      <a:r>
                        <a:rPr lang="en-US" sz="1200" dirty="0">
                          <a:effectLst/>
                          <a:latin typeface="Calibri"/>
                          <a:ea typeface="Calibri"/>
                          <a:cs typeface="Times New Roman"/>
                        </a:rPr>
                        <a:t>1.5 inch pitch:</a:t>
                      </a:r>
                      <a:r>
                        <a:rPr lang="en-US" sz="1200" baseline="0" dirty="0">
                          <a:effectLst/>
                          <a:latin typeface="Calibri"/>
                          <a:ea typeface="Calibri"/>
                          <a:cs typeface="Times New Roman"/>
                        </a:rPr>
                        <a:t>   </a:t>
                      </a:r>
                      <a:r>
                        <a:rPr lang="en-US" sz="1200" dirty="0">
                          <a:effectLst/>
                          <a:latin typeface="Calibri"/>
                          <a:ea typeface="Calibri"/>
                          <a:cs typeface="Times New Roman"/>
                        </a:rPr>
                        <a:t>5.5</a:t>
                      </a:r>
                      <a:r>
                        <a:rPr lang="en-US" sz="1200" baseline="0" dirty="0">
                          <a:effectLst/>
                          <a:latin typeface="Calibri"/>
                          <a:ea typeface="Calibri"/>
                          <a:cs typeface="Times New Roman"/>
                        </a:rPr>
                        <a:t> x </a:t>
                      </a:r>
                      <a:r>
                        <a:rPr lang="en-US" sz="1200" dirty="0">
                          <a:effectLst/>
                          <a:latin typeface="Calibri"/>
                          <a:ea typeface="Calibri"/>
                          <a:cs typeface="Times New Roman"/>
                        </a:rPr>
                        <a:t>0.975= 5.36in</a:t>
                      </a:r>
                      <a:r>
                        <a:rPr lang="en-US" sz="1200" baseline="30000" dirty="0">
                          <a:effectLst/>
                          <a:latin typeface="Calibri"/>
                          <a:ea typeface="Calibri"/>
                          <a:cs typeface="Times New Roman"/>
                        </a:rPr>
                        <a:t>2</a:t>
                      </a:r>
                    </a:p>
                    <a:p>
                      <a:pPr marL="0" marR="0" algn="l">
                        <a:spcBef>
                          <a:spcPts val="0"/>
                        </a:spcBef>
                        <a:spcAft>
                          <a:spcPts val="0"/>
                        </a:spcAft>
                      </a:pPr>
                      <a:r>
                        <a:rPr lang="en-US" sz="1200" kern="1200" dirty="0">
                          <a:solidFill>
                            <a:schemeClr val="tx1"/>
                          </a:solidFill>
                          <a:effectLst/>
                          <a:latin typeface="Calibri"/>
                          <a:ea typeface="Calibri"/>
                          <a:cs typeface="Times New Roman"/>
                        </a:rPr>
                        <a:t>Note: These</a:t>
                      </a:r>
                      <a:r>
                        <a:rPr lang="en-US" sz="1200" kern="1200" baseline="0" dirty="0">
                          <a:solidFill>
                            <a:schemeClr val="tx1"/>
                          </a:solidFill>
                          <a:effectLst/>
                          <a:latin typeface="Calibri"/>
                          <a:ea typeface="Calibri"/>
                          <a:cs typeface="Times New Roman"/>
                        </a:rPr>
                        <a:t> are</a:t>
                      </a:r>
                      <a:r>
                        <a:rPr lang="en-US" sz="1200" kern="1200" dirty="0">
                          <a:solidFill>
                            <a:schemeClr val="tx1"/>
                          </a:solidFill>
                          <a:effectLst/>
                          <a:latin typeface="Calibri"/>
                          <a:ea typeface="Calibri"/>
                          <a:cs typeface="Times New Roman"/>
                        </a:rPr>
                        <a:t> </a:t>
                      </a:r>
                      <a:r>
                        <a:rPr lang="en-US" altLang="en-US" sz="1200" kern="1200" dirty="0">
                          <a:solidFill>
                            <a:schemeClr val="tx1"/>
                          </a:solidFill>
                          <a:effectLst/>
                          <a:latin typeface="Calibri"/>
                          <a:ea typeface="Calibri"/>
                          <a:cs typeface="Times New Roman"/>
                        </a:rPr>
                        <a:t>max inlet sizes, can be reduced by configuration of the CCA (Circuit Card Assembly) components, optional covers etc.</a:t>
                      </a:r>
                      <a:endParaRPr lang="en-US" sz="1200" kern="1200" dirty="0">
                        <a:solidFill>
                          <a:schemeClr val="tx1"/>
                        </a:solidFill>
                        <a:effectLst/>
                        <a:latin typeface="Calibri"/>
                        <a:ea typeface="Calibri"/>
                        <a:cs typeface="Times New Roman"/>
                      </a:endParaRPr>
                    </a:p>
                  </a:txBody>
                  <a:tcPr marL="68580" marR="6858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en-US"/>
                    </a:p>
                  </a:txBody>
                  <a:tcPr/>
                </a:tc>
                <a:tc>
                  <a:txBody>
                    <a:bodyPr/>
                    <a:lstStyle/>
                    <a:p>
                      <a:pPr marL="0" marR="0" algn="l">
                        <a:spcBef>
                          <a:spcPts val="0"/>
                        </a:spcBef>
                        <a:spcAft>
                          <a:spcPts val="0"/>
                        </a:spcAft>
                      </a:pPr>
                      <a:r>
                        <a:rPr lang="en-US" sz="1200" dirty="0">
                          <a:effectLst/>
                          <a:latin typeface="Calibri"/>
                          <a:ea typeface="Calibri"/>
                          <a:cs typeface="Times New Roman"/>
                        </a:rPr>
                        <a:t>4.00</a:t>
                      </a:r>
                      <a:r>
                        <a:rPr lang="en-US" sz="1200" baseline="0" dirty="0">
                          <a:effectLst/>
                          <a:latin typeface="Calibri"/>
                          <a:ea typeface="Calibri"/>
                          <a:cs typeface="Times New Roman"/>
                        </a:rPr>
                        <a:t> x </a:t>
                      </a:r>
                      <a:r>
                        <a:rPr lang="en-US" sz="1200" dirty="0">
                          <a:effectLst/>
                          <a:latin typeface="Calibri"/>
                          <a:ea typeface="Calibri"/>
                          <a:cs typeface="Times New Roman"/>
                        </a:rPr>
                        <a:t>0.221=0.884 in</a:t>
                      </a:r>
                      <a:r>
                        <a:rPr lang="en-US" sz="1200" baseline="30000" dirty="0">
                          <a:effectLst/>
                          <a:latin typeface="Calibri"/>
                          <a:ea typeface="Calibri"/>
                          <a:cs typeface="Times New Roman"/>
                        </a:rPr>
                        <a:t>2</a:t>
                      </a:r>
                      <a:r>
                        <a:rPr lang="en-US" sz="1200" dirty="0">
                          <a:effectLst/>
                          <a:latin typeface="Calibri"/>
                          <a:ea typeface="Calibri"/>
                          <a:cs typeface="Times New Roman"/>
                        </a:rPr>
                        <a:t> </a:t>
                      </a:r>
                    </a:p>
                    <a:p>
                      <a:pPr marL="0" marR="0" algn="l">
                        <a:spcBef>
                          <a:spcPts val="0"/>
                        </a:spcBef>
                        <a:spcAft>
                          <a:spcPts val="0"/>
                        </a:spcAft>
                      </a:pPr>
                      <a:r>
                        <a:rPr lang="en-US" sz="1200" dirty="0">
                          <a:effectLst/>
                          <a:latin typeface="Calibri"/>
                          <a:ea typeface="Calibri"/>
                          <a:cs typeface="Times New Roman"/>
                        </a:rPr>
                        <a:t>Notes: 1) maximum for any pitch</a:t>
                      </a:r>
                    </a:p>
                    <a:p>
                      <a:pPr marL="0" marR="0" algn="l">
                        <a:spcBef>
                          <a:spcPts val="0"/>
                        </a:spcBef>
                        <a:spcAft>
                          <a:spcPts val="0"/>
                        </a:spcAft>
                      </a:pPr>
                      <a:r>
                        <a:rPr lang="en-US" sz="1200" dirty="0">
                          <a:effectLst/>
                          <a:latin typeface="Calibri"/>
                          <a:ea typeface="Calibri"/>
                          <a:cs typeface="Times New Roman"/>
                        </a:rPr>
                        <a:t>2) Accounts for double-sided primary and mezzanine CCAs</a:t>
                      </a:r>
                      <a:r>
                        <a:rPr lang="en-US" sz="1200" baseline="0" dirty="0">
                          <a:effectLst/>
                          <a:latin typeface="Calibri"/>
                          <a:ea typeface="Calibri"/>
                          <a:cs typeface="Times New Roman"/>
                        </a:rPr>
                        <a:t> as well as EMI shielded covers.</a:t>
                      </a:r>
                      <a:endParaRPr lang="en-US" sz="1200" dirty="0">
                        <a:effectLst/>
                        <a:latin typeface="Calibri"/>
                        <a:ea typeface="Calibri"/>
                        <a:cs typeface="Times New Roman"/>
                      </a:endParaRPr>
                    </a:p>
                  </a:txBody>
                  <a:tcPr marL="68580" marR="6858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5"/>
                  </a:ext>
                </a:extLst>
              </a:tr>
              <a:tr h="491919">
                <a:tc>
                  <a:txBody>
                    <a:bodyPr/>
                    <a:lstStyle/>
                    <a:p>
                      <a:pPr marL="0" marR="0" algn="l">
                        <a:spcBef>
                          <a:spcPts val="0"/>
                        </a:spcBef>
                        <a:spcAft>
                          <a:spcPts val="0"/>
                        </a:spcAft>
                      </a:pPr>
                      <a:r>
                        <a:rPr lang="en-US" sz="1200" b="1" dirty="0">
                          <a:effectLst/>
                          <a:latin typeface="Calibri"/>
                          <a:ea typeface="Calibri"/>
                          <a:cs typeface="Times New Roman"/>
                        </a:rPr>
                        <a:t>Front Air opening cross sectional area</a:t>
                      </a:r>
                      <a:r>
                        <a:rPr lang="en-US" sz="1200" b="1" baseline="30000" dirty="0">
                          <a:effectLst/>
                          <a:latin typeface="Calibri"/>
                          <a:ea typeface="Calibri"/>
                          <a:cs typeface="Times New Roman"/>
                        </a:rPr>
                        <a:t>#</a:t>
                      </a:r>
                    </a:p>
                  </a:txBody>
                  <a:tcPr marL="68580" marR="68580"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230188" marR="0" indent="-230188" algn="l">
                        <a:spcBef>
                          <a:spcPts val="300"/>
                        </a:spcBef>
                        <a:spcAft>
                          <a:spcPts val="0"/>
                        </a:spcAft>
                        <a:tabLst/>
                      </a:pPr>
                      <a:r>
                        <a:rPr lang="en-US" sz="1200" dirty="0">
                          <a:effectLst/>
                          <a:latin typeface="Calibri"/>
                          <a:ea typeface="Calibri"/>
                          <a:cs typeface="Times New Roman"/>
                        </a:rPr>
                        <a:t>1.0 inch pitch:</a:t>
                      </a:r>
                      <a:r>
                        <a:rPr lang="en-US" sz="1200" baseline="0" dirty="0">
                          <a:effectLst/>
                          <a:latin typeface="Calibri"/>
                          <a:ea typeface="Calibri"/>
                          <a:cs typeface="Times New Roman"/>
                        </a:rPr>
                        <a:t> </a:t>
                      </a:r>
                      <a:r>
                        <a:rPr lang="en-US" sz="1200" dirty="0">
                          <a:effectLst/>
                          <a:latin typeface="Calibri"/>
                          <a:ea typeface="Calibri"/>
                          <a:cs typeface="Times New Roman"/>
                        </a:rPr>
                        <a:t>3.0</a:t>
                      </a:r>
                      <a:r>
                        <a:rPr lang="en-US" sz="1200" baseline="0" dirty="0">
                          <a:effectLst/>
                          <a:latin typeface="Calibri"/>
                          <a:ea typeface="Calibri"/>
                          <a:cs typeface="Times New Roman"/>
                        </a:rPr>
                        <a:t> x </a:t>
                      </a:r>
                      <a:r>
                        <a:rPr lang="en-US" sz="1200" dirty="0">
                          <a:effectLst/>
                          <a:latin typeface="Calibri"/>
                          <a:ea typeface="Calibri"/>
                          <a:cs typeface="Times New Roman"/>
                        </a:rPr>
                        <a:t>0.475=1.43 in</a:t>
                      </a:r>
                      <a:r>
                        <a:rPr lang="en-US" sz="1200" baseline="30000" dirty="0">
                          <a:effectLst/>
                          <a:latin typeface="Calibri"/>
                          <a:ea typeface="Calibri"/>
                          <a:cs typeface="Times New Roman"/>
                        </a:rPr>
                        <a:t>2</a:t>
                      </a:r>
                    </a:p>
                    <a:p>
                      <a:pPr marL="230188" marR="0" indent="-230188" algn="l">
                        <a:spcBef>
                          <a:spcPts val="300"/>
                        </a:spcBef>
                        <a:spcAft>
                          <a:spcPts val="0"/>
                        </a:spcAft>
                        <a:tabLst/>
                      </a:pPr>
                      <a:r>
                        <a:rPr lang="en-US" sz="1200" dirty="0">
                          <a:effectLst/>
                          <a:latin typeface="Calibri"/>
                          <a:ea typeface="Calibri"/>
                          <a:cs typeface="Times New Roman"/>
                        </a:rPr>
                        <a:t>1.2 inch pitch:</a:t>
                      </a:r>
                      <a:r>
                        <a:rPr lang="en-US" sz="1200" baseline="0" dirty="0">
                          <a:effectLst/>
                          <a:latin typeface="Calibri"/>
                          <a:ea typeface="Calibri"/>
                          <a:cs typeface="Times New Roman"/>
                        </a:rPr>
                        <a:t> </a:t>
                      </a:r>
                      <a:r>
                        <a:rPr lang="en-US" sz="1200" dirty="0">
                          <a:effectLst/>
                          <a:latin typeface="Calibri"/>
                          <a:ea typeface="Calibri"/>
                          <a:cs typeface="Times New Roman"/>
                        </a:rPr>
                        <a:t>3.0</a:t>
                      </a:r>
                      <a:r>
                        <a:rPr lang="en-US" sz="1200" baseline="0" dirty="0">
                          <a:effectLst/>
                          <a:latin typeface="Calibri"/>
                          <a:ea typeface="Calibri"/>
                          <a:cs typeface="Times New Roman"/>
                        </a:rPr>
                        <a:t> x </a:t>
                      </a:r>
                      <a:r>
                        <a:rPr lang="en-US" sz="1200" dirty="0">
                          <a:effectLst/>
                          <a:latin typeface="Calibri"/>
                          <a:ea typeface="Calibri"/>
                          <a:cs typeface="Times New Roman"/>
                        </a:rPr>
                        <a:t>0.675=2.03 in</a:t>
                      </a:r>
                      <a:r>
                        <a:rPr lang="en-US" sz="1200" baseline="30000" dirty="0">
                          <a:effectLst/>
                          <a:latin typeface="Calibri"/>
                          <a:ea typeface="Calibri"/>
                          <a:cs typeface="Times New Roman"/>
                        </a:rPr>
                        <a:t>2</a:t>
                      </a:r>
                      <a:endParaRPr lang="en-US" sz="1200" dirty="0">
                        <a:effectLst/>
                        <a:latin typeface="Calibri"/>
                        <a:ea typeface="Calibri"/>
                        <a:cs typeface="Times New Roman"/>
                      </a:endParaRPr>
                    </a:p>
                    <a:p>
                      <a:pPr marL="230188" marR="0" indent="-230188" algn="l">
                        <a:spcBef>
                          <a:spcPts val="300"/>
                        </a:spcBef>
                        <a:spcAft>
                          <a:spcPts val="0"/>
                        </a:spcAft>
                        <a:tabLst/>
                      </a:pPr>
                      <a:r>
                        <a:rPr lang="en-US" sz="1200" dirty="0">
                          <a:effectLst/>
                          <a:latin typeface="Calibri"/>
                          <a:ea typeface="Calibri"/>
                          <a:cs typeface="Times New Roman"/>
                        </a:rPr>
                        <a:t>1.5 inch pitch:</a:t>
                      </a:r>
                      <a:r>
                        <a:rPr lang="en-US" sz="1200" baseline="0" dirty="0">
                          <a:effectLst/>
                          <a:latin typeface="Calibri"/>
                          <a:ea typeface="Calibri"/>
                          <a:cs typeface="Times New Roman"/>
                        </a:rPr>
                        <a:t> </a:t>
                      </a:r>
                      <a:r>
                        <a:rPr lang="en-US" sz="1200" dirty="0">
                          <a:effectLst/>
                          <a:latin typeface="Calibri"/>
                          <a:ea typeface="Calibri"/>
                          <a:cs typeface="Times New Roman"/>
                        </a:rPr>
                        <a:t>3.0</a:t>
                      </a:r>
                      <a:r>
                        <a:rPr lang="en-US" sz="1200" baseline="0" dirty="0">
                          <a:effectLst/>
                          <a:latin typeface="Calibri"/>
                          <a:ea typeface="Calibri"/>
                          <a:cs typeface="Times New Roman"/>
                        </a:rPr>
                        <a:t> x </a:t>
                      </a:r>
                      <a:r>
                        <a:rPr lang="en-US" sz="1200" dirty="0">
                          <a:effectLst/>
                          <a:latin typeface="Calibri"/>
                          <a:ea typeface="Calibri"/>
                          <a:cs typeface="Times New Roman"/>
                        </a:rPr>
                        <a:t>0.975=2.93 in</a:t>
                      </a:r>
                      <a:r>
                        <a:rPr lang="en-US" sz="1200" baseline="30000" dirty="0">
                          <a:effectLst/>
                          <a:latin typeface="Calibri"/>
                          <a:ea typeface="Calibri"/>
                          <a:cs typeface="Times New Roman"/>
                        </a:rPr>
                        <a:t>2</a:t>
                      </a:r>
                      <a:endParaRPr lang="en-US" sz="1200" dirty="0">
                        <a:effectLst/>
                        <a:latin typeface="Calibri"/>
                        <a:ea typeface="Calibri"/>
                        <a:cs typeface="Times New Roman"/>
                      </a:endParaRPr>
                    </a:p>
                  </a:txBody>
                  <a:tcPr marL="68580" marR="6858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0188" marR="0" indent="-230188" algn="l">
                        <a:spcBef>
                          <a:spcPts val="300"/>
                        </a:spcBef>
                        <a:spcAft>
                          <a:spcPts val="0"/>
                        </a:spcAft>
                      </a:pPr>
                      <a:r>
                        <a:rPr lang="en-US" sz="1200" dirty="0">
                          <a:effectLst/>
                          <a:latin typeface="Calibri"/>
                          <a:ea typeface="Calibri"/>
                          <a:cs typeface="Times New Roman"/>
                        </a:rPr>
                        <a:t>1.0 inch pitch: 7.0</a:t>
                      </a:r>
                      <a:r>
                        <a:rPr lang="en-US" sz="1200" baseline="0" dirty="0">
                          <a:effectLst/>
                          <a:latin typeface="Calibri"/>
                          <a:ea typeface="Calibri"/>
                          <a:cs typeface="Times New Roman"/>
                        </a:rPr>
                        <a:t> x </a:t>
                      </a:r>
                      <a:r>
                        <a:rPr lang="en-US" sz="1200" dirty="0">
                          <a:effectLst/>
                          <a:latin typeface="Calibri"/>
                          <a:ea typeface="Calibri"/>
                          <a:cs typeface="Times New Roman"/>
                        </a:rPr>
                        <a:t>0.475=3.33 in</a:t>
                      </a:r>
                      <a:r>
                        <a:rPr lang="en-US" sz="1200" baseline="30000" dirty="0">
                          <a:effectLst/>
                          <a:latin typeface="Calibri"/>
                          <a:ea typeface="Calibri"/>
                          <a:cs typeface="Times New Roman"/>
                        </a:rPr>
                        <a:t>2</a:t>
                      </a:r>
                      <a:endParaRPr lang="en-US" sz="1200" dirty="0">
                        <a:effectLst/>
                        <a:latin typeface="Calibri"/>
                        <a:ea typeface="Calibri"/>
                        <a:cs typeface="Times New Roman"/>
                      </a:endParaRPr>
                    </a:p>
                    <a:p>
                      <a:pPr marL="230188" marR="0" indent="-230188" algn="l">
                        <a:spcBef>
                          <a:spcPts val="300"/>
                        </a:spcBef>
                        <a:spcAft>
                          <a:spcPts val="0"/>
                        </a:spcAft>
                      </a:pPr>
                      <a:r>
                        <a:rPr lang="en-US" sz="1200" dirty="0">
                          <a:effectLst/>
                          <a:latin typeface="Calibri"/>
                          <a:ea typeface="Calibri"/>
                          <a:cs typeface="Times New Roman"/>
                        </a:rPr>
                        <a:t>1.2 inch pitch: 7.0</a:t>
                      </a:r>
                      <a:r>
                        <a:rPr lang="en-US" sz="1200" baseline="0" dirty="0">
                          <a:effectLst/>
                          <a:latin typeface="Calibri"/>
                          <a:ea typeface="Calibri"/>
                          <a:cs typeface="Times New Roman"/>
                        </a:rPr>
                        <a:t> x </a:t>
                      </a:r>
                      <a:r>
                        <a:rPr lang="en-US" sz="1200" dirty="0">
                          <a:effectLst/>
                          <a:latin typeface="Calibri"/>
                          <a:ea typeface="Calibri"/>
                          <a:cs typeface="Times New Roman"/>
                        </a:rPr>
                        <a:t>0.675=4.73 in</a:t>
                      </a:r>
                      <a:r>
                        <a:rPr lang="en-US" sz="1200" baseline="30000" dirty="0">
                          <a:effectLst/>
                          <a:latin typeface="Calibri"/>
                          <a:ea typeface="Calibri"/>
                          <a:cs typeface="Times New Roman"/>
                        </a:rPr>
                        <a:t>2</a:t>
                      </a:r>
                      <a:endParaRPr lang="en-US" sz="1200" dirty="0">
                        <a:effectLst/>
                        <a:latin typeface="Calibri"/>
                        <a:ea typeface="Calibri"/>
                        <a:cs typeface="Times New Roman"/>
                      </a:endParaRPr>
                    </a:p>
                    <a:p>
                      <a:pPr marL="230188" marR="0" indent="-230188" algn="l">
                        <a:spcBef>
                          <a:spcPts val="300"/>
                        </a:spcBef>
                        <a:spcAft>
                          <a:spcPts val="0"/>
                        </a:spcAft>
                      </a:pPr>
                      <a:r>
                        <a:rPr lang="en-US" sz="1200" dirty="0">
                          <a:effectLst/>
                          <a:latin typeface="Calibri"/>
                          <a:ea typeface="Calibri"/>
                          <a:cs typeface="Times New Roman"/>
                        </a:rPr>
                        <a:t>1.5 inch pitch: 7.0</a:t>
                      </a:r>
                      <a:r>
                        <a:rPr lang="en-US" sz="1200" baseline="0" dirty="0">
                          <a:effectLst/>
                          <a:latin typeface="Calibri"/>
                          <a:ea typeface="Calibri"/>
                          <a:cs typeface="Times New Roman"/>
                        </a:rPr>
                        <a:t> x </a:t>
                      </a:r>
                      <a:r>
                        <a:rPr lang="en-US" sz="1200" dirty="0">
                          <a:effectLst/>
                          <a:latin typeface="Calibri"/>
                          <a:ea typeface="Calibri"/>
                          <a:cs typeface="Times New Roman"/>
                        </a:rPr>
                        <a:t>0.975=6.83 in</a:t>
                      </a:r>
                      <a:r>
                        <a:rPr lang="en-US" sz="1200" baseline="30000" dirty="0">
                          <a:effectLst/>
                          <a:latin typeface="Calibri"/>
                          <a:ea typeface="Calibri"/>
                          <a:cs typeface="Times New Roman"/>
                        </a:rPr>
                        <a:t>2</a:t>
                      </a:r>
                      <a:endParaRPr lang="en-US" sz="1200" dirty="0">
                        <a:effectLst/>
                        <a:latin typeface="Calibri"/>
                        <a:ea typeface="Calibri"/>
                        <a:cs typeface="Times New Roman"/>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200" dirty="0">
                          <a:effectLst/>
                          <a:latin typeface="Calibri"/>
                          <a:ea typeface="Calibri"/>
                          <a:cs typeface="Times New Roman"/>
                        </a:rPr>
                        <a:t>Not specified</a:t>
                      </a:r>
                    </a:p>
                  </a:txBody>
                  <a:tcPr marL="68580" marR="6858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marL="0" marR="0" algn="l">
                        <a:spcBef>
                          <a:spcPts val="0"/>
                        </a:spcBef>
                        <a:spcAft>
                          <a:spcPts val="0"/>
                        </a:spcAft>
                      </a:pPr>
                      <a:r>
                        <a:rPr lang="en-US" sz="1200" b="1" dirty="0">
                          <a:effectLst/>
                          <a:latin typeface="Calibri"/>
                          <a:ea typeface="Calibri"/>
                          <a:cs typeface="Times New Roman"/>
                        </a:rPr>
                        <a:t>Essential IP</a:t>
                      </a:r>
                      <a:endParaRPr lang="en-US" sz="1200" dirty="0">
                        <a:effectLst/>
                        <a:latin typeface="Calibri"/>
                        <a:ea typeface="Calibri"/>
                        <a:cs typeface="Times New Roman"/>
                      </a:endParaRPr>
                    </a:p>
                  </a:txBody>
                  <a:tcPr marL="68580" marR="68580"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lumMod val="40000"/>
                        <a:lumOff val="60000"/>
                      </a:schemeClr>
                    </a:solidFill>
                  </a:tcPr>
                </a:tc>
                <a:tc gridSpan="2">
                  <a:txBody>
                    <a:bodyPr/>
                    <a:lstStyle/>
                    <a:p>
                      <a:pPr marL="0" marR="0" algn="ctr">
                        <a:spcBef>
                          <a:spcPts val="0"/>
                        </a:spcBef>
                        <a:spcAft>
                          <a:spcPts val="0"/>
                        </a:spcAft>
                      </a:pPr>
                      <a:r>
                        <a:rPr lang="en-US" sz="1200" dirty="0">
                          <a:effectLst/>
                          <a:latin typeface="Calibri"/>
                          <a:ea typeface="Calibri"/>
                          <a:cs typeface="Times New Roman"/>
                        </a:rPr>
                        <a:t>None</a:t>
                      </a:r>
                    </a:p>
                  </a:txBody>
                  <a:tcPr marL="68580" marR="6858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en-US"/>
                    </a:p>
                  </a:txBody>
                  <a:tcPr/>
                </a:tc>
                <a:tc>
                  <a:txBody>
                    <a:bodyPr/>
                    <a:lstStyle/>
                    <a:p>
                      <a:pPr marL="0" marR="0" algn="l">
                        <a:spcBef>
                          <a:spcPts val="0"/>
                        </a:spcBef>
                        <a:spcAft>
                          <a:spcPts val="0"/>
                        </a:spcAft>
                      </a:pPr>
                      <a:r>
                        <a:rPr lang="en-US" sz="1200" dirty="0">
                          <a:effectLst/>
                          <a:latin typeface="Calibri"/>
                          <a:ea typeface="Calibri"/>
                          <a:cs typeface="Times New Roman"/>
                        </a:rPr>
                        <a:t>U.S. patent #7,995,346</a:t>
                      </a:r>
                    </a:p>
                  </a:txBody>
                  <a:tcPr marL="68580" marR="6858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744273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a:t>Goals of This Tutorial</a:t>
            </a:r>
          </a:p>
        </p:txBody>
      </p:sp>
      <p:sp>
        <p:nvSpPr>
          <p:cNvPr id="3" name="Content Placeholder 2"/>
          <p:cNvSpPr>
            <a:spLocks noGrp="1"/>
          </p:cNvSpPr>
          <p:nvPr>
            <p:ph idx="1"/>
          </p:nvPr>
        </p:nvSpPr>
        <p:spPr/>
        <p:txBody>
          <a:bodyPr/>
          <a:lstStyle/>
          <a:p>
            <a:pPr>
              <a:lnSpc>
                <a:spcPct val="100000"/>
              </a:lnSpc>
            </a:pPr>
            <a:r>
              <a:rPr lang="en-US" dirty="0"/>
              <a:t>If one thinks of the OpenVPX standards as like a reference manual</a:t>
            </a:r>
          </a:p>
          <a:p>
            <a:pPr lvl="1">
              <a:lnSpc>
                <a:spcPct val="100000"/>
              </a:lnSpc>
            </a:pPr>
            <a:r>
              <a:rPr lang="en-US" dirty="0"/>
              <a:t>Think of this material as a user’s manual</a:t>
            </a:r>
          </a:p>
          <a:p>
            <a:pPr lvl="1">
              <a:lnSpc>
                <a:spcPct val="100000"/>
              </a:lnSpc>
            </a:pPr>
            <a:r>
              <a:rPr lang="en-US" dirty="0"/>
              <a:t>Help sort through the large number of options in the standard</a:t>
            </a:r>
          </a:p>
          <a:p>
            <a:pPr>
              <a:lnSpc>
                <a:spcPct val="100000"/>
              </a:lnSpc>
              <a:spcBef>
                <a:spcPts val="1800"/>
              </a:spcBef>
            </a:pPr>
            <a:r>
              <a:rPr lang="en-US" dirty="0"/>
              <a:t>Further lock in common industry practices</a:t>
            </a:r>
          </a:p>
          <a:p>
            <a:pPr lvl="1">
              <a:lnSpc>
                <a:spcPct val="100000"/>
              </a:lnSpc>
            </a:pPr>
            <a:r>
              <a:rPr lang="en-US" dirty="0"/>
              <a:t>This will help build a more consistent eco-system</a:t>
            </a:r>
          </a:p>
          <a:p>
            <a:pPr>
              <a:lnSpc>
                <a:spcPct val="100000"/>
              </a:lnSpc>
              <a:spcBef>
                <a:spcPts val="1800"/>
              </a:spcBef>
            </a:pPr>
            <a:r>
              <a:rPr lang="en-US" dirty="0"/>
              <a:t>Give some suggestions for practices in emerging areas</a:t>
            </a:r>
          </a:p>
          <a:p>
            <a:pPr>
              <a:lnSpc>
                <a:spcPct val="100000"/>
              </a:lnSpc>
            </a:pPr>
            <a:endParaRPr lang="en-US" dirty="0"/>
          </a:p>
        </p:txBody>
      </p:sp>
      <p:sp>
        <p:nvSpPr>
          <p:cNvPr id="5" name="Rectangle 4">
            <a:hlinkClick r:id="rId2"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17892401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082" y="1336174"/>
            <a:ext cx="6462320" cy="2133785"/>
          </a:xfrm>
          <a:prstGeom prst="rect">
            <a:avLst/>
          </a:prstGeom>
        </p:spPr>
      </p:pic>
      <p:sp>
        <p:nvSpPr>
          <p:cNvPr id="34" name="TextBox 33"/>
          <p:cNvSpPr txBox="1"/>
          <p:nvPr/>
        </p:nvSpPr>
        <p:spPr>
          <a:xfrm>
            <a:off x="7461582" y="1415135"/>
            <a:ext cx="1373316" cy="646331"/>
          </a:xfrm>
          <a:prstGeom prst="rect">
            <a:avLst/>
          </a:prstGeom>
          <a:noFill/>
        </p:spPr>
        <p:txBody>
          <a:bodyPr wrap="square" rtlCol="0">
            <a:spAutoFit/>
          </a:bodyPr>
          <a:lstStyle/>
          <a:p>
            <a:r>
              <a:rPr lang="en-US" sz="1200" b="1" dirty="0">
                <a:solidFill>
                  <a:srgbClr val="0070C0"/>
                </a:solidFill>
              </a:rPr>
              <a:t>Plug-In Module Printed Circuit Boards (PCBs)</a:t>
            </a:r>
          </a:p>
        </p:txBody>
      </p:sp>
      <p:cxnSp>
        <p:nvCxnSpPr>
          <p:cNvPr id="35" name="Straight Connector 34"/>
          <p:cNvCxnSpPr/>
          <p:nvPr/>
        </p:nvCxnSpPr>
        <p:spPr>
          <a:xfrm>
            <a:off x="8337882" y="2024736"/>
            <a:ext cx="609600" cy="185716"/>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461582" y="2224485"/>
            <a:ext cx="1373317" cy="461665"/>
          </a:xfrm>
          <a:prstGeom prst="rect">
            <a:avLst/>
          </a:prstGeom>
          <a:noFill/>
        </p:spPr>
        <p:txBody>
          <a:bodyPr wrap="square" rtlCol="0">
            <a:spAutoFit/>
          </a:bodyPr>
          <a:lstStyle/>
          <a:p>
            <a:r>
              <a:rPr lang="en-US" sz="1200" b="1" dirty="0">
                <a:solidFill>
                  <a:srgbClr val="0070C0"/>
                </a:solidFill>
              </a:rPr>
              <a:t>Plug-In Module Front Panels</a:t>
            </a:r>
          </a:p>
        </p:txBody>
      </p:sp>
      <p:cxnSp>
        <p:nvCxnSpPr>
          <p:cNvPr id="37" name="Straight Connector 36"/>
          <p:cNvCxnSpPr/>
          <p:nvPr/>
        </p:nvCxnSpPr>
        <p:spPr>
          <a:xfrm>
            <a:off x="8375982" y="2686150"/>
            <a:ext cx="636270" cy="377090"/>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6661482" y="2024736"/>
            <a:ext cx="1143000" cy="228600"/>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7111062" y="2686150"/>
            <a:ext cx="693420" cy="323750"/>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186266" y="962754"/>
            <a:ext cx="1371600" cy="461665"/>
          </a:xfrm>
          <a:prstGeom prst="rect">
            <a:avLst/>
          </a:prstGeom>
          <a:noFill/>
        </p:spPr>
        <p:txBody>
          <a:bodyPr wrap="square" rtlCol="0">
            <a:spAutoFit/>
          </a:bodyPr>
          <a:lstStyle/>
          <a:p>
            <a:pPr algn="ctr"/>
            <a:r>
              <a:rPr lang="en-US" sz="1200" b="1" dirty="0">
                <a:solidFill>
                  <a:srgbClr val="0070C0"/>
                </a:solidFill>
              </a:rPr>
              <a:t>[IEEE 1101.10] 0.800 inch pitch</a:t>
            </a:r>
          </a:p>
        </p:txBody>
      </p:sp>
      <p:sp>
        <p:nvSpPr>
          <p:cNvPr id="47" name="TextBox 46"/>
          <p:cNvSpPr txBox="1"/>
          <p:nvPr/>
        </p:nvSpPr>
        <p:spPr>
          <a:xfrm>
            <a:off x="8718882" y="962754"/>
            <a:ext cx="1524000" cy="461665"/>
          </a:xfrm>
          <a:prstGeom prst="rect">
            <a:avLst/>
          </a:prstGeom>
          <a:noFill/>
        </p:spPr>
        <p:txBody>
          <a:bodyPr wrap="square" rtlCol="0">
            <a:spAutoFit/>
          </a:bodyPr>
          <a:lstStyle/>
          <a:p>
            <a:pPr algn="ctr"/>
            <a:r>
              <a:rPr lang="en-US" sz="1200" b="1" dirty="0">
                <a:solidFill>
                  <a:srgbClr val="0070C0"/>
                </a:solidFill>
              </a:rPr>
              <a:t>[IEEE 1101.10] 1.000 inch pitch</a:t>
            </a:r>
          </a:p>
        </p:txBody>
      </p:sp>
      <p:sp>
        <p:nvSpPr>
          <p:cNvPr id="49" name="TextBox 48"/>
          <p:cNvSpPr txBox="1"/>
          <p:nvPr/>
        </p:nvSpPr>
        <p:spPr>
          <a:xfrm>
            <a:off x="6023942" y="962754"/>
            <a:ext cx="1500318" cy="461665"/>
          </a:xfrm>
          <a:prstGeom prst="rect">
            <a:avLst/>
          </a:prstGeom>
          <a:noFill/>
        </p:spPr>
        <p:txBody>
          <a:bodyPr wrap="square" rtlCol="0">
            <a:spAutoFit/>
          </a:bodyPr>
          <a:lstStyle/>
          <a:p>
            <a:pPr algn="ctr"/>
            <a:r>
              <a:rPr lang="en-US" sz="1200" b="1" dirty="0">
                <a:solidFill>
                  <a:srgbClr val="0070C0"/>
                </a:solidFill>
              </a:rPr>
              <a:t>[VITA 48.1]</a:t>
            </a:r>
            <a:br>
              <a:rPr lang="en-US" sz="1200" b="1" dirty="0">
                <a:solidFill>
                  <a:srgbClr val="0070C0"/>
                </a:solidFill>
              </a:rPr>
            </a:br>
            <a:r>
              <a:rPr lang="en-US" sz="1200" b="1" dirty="0">
                <a:solidFill>
                  <a:srgbClr val="0070C0"/>
                </a:solidFill>
              </a:rPr>
              <a:t>1.000 inch pitch</a:t>
            </a:r>
          </a:p>
        </p:txBody>
      </p:sp>
      <p:cxnSp>
        <p:nvCxnSpPr>
          <p:cNvPr id="54" name="Straight Connector 53"/>
          <p:cNvCxnSpPr/>
          <p:nvPr/>
        </p:nvCxnSpPr>
        <p:spPr>
          <a:xfrm flipV="1">
            <a:off x="7290132" y="3227071"/>
            <a:ext cx="0" cy="184784"/>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6269052" y="3227070"/>
            <a:ext cx="0" cy="182880"/>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56" name="Freeform 55"/>
          <p:cNvSpPr/>
          <p:nvPr/>
        </p:nvSpPr>
        <p:spPr bwMode="auto">
          <a:xfrm flipH="1">
            <a:off x="9793591" y="3193184"/>
            <a:ext cx="653329" cy="782590"/>
          </a:xfrm>
          <a:custGeom>
            <a:avLst/>
            <a:gdLst>
              <a:gd name="connsiteX0" fmla="*/ 1599798 w 1599798"/>
              <a:gd name="connsiteY0" fmla="*/ 297951 h 297951"/>
              <a:gd name="connsiteX1" fmla="*/ 228198 w 1599798"/>
              <a:gd name="connsiteY1" fmla="*/ 272266 h 297951"/>
              <a:gd name="connsiteX2" fmla="*/ 2167 w 1599798"/>
              <a:gd name="connsiteY2" fmla="*/ 0 h 297951"/>
              <a:gd name="connsiteX3" fmla="*/ 2167 w 1599798"/>
              <a:gd name="connsiteY3" fmla="*/ 0 h 297951"/>
              <a:gd name="connsiteX0" fmla="*/ 1597631 w 1597631"/>
              <a:gd name="connsiteY0" fmla="*/ 297951 h 297951"/>
              <a:gd name="connsiteX1" fmla="*/ 330806 w 1597631"/>
              <a:gd name="connsiteY1" fmla="*/ 289411 h 297951"/>
              <a:gd name="connsiteX2" fmla="*/ 0 w 1597631"/>
              <a:gd name="connsiteY2" fmla="*/ 0 h 297951"/>
              <a:gd name="connsiteX3" fmla="*/ 0 w 1597631"/>
              <a:gd name="connsiteY3" fmla="*/ 0 h 297951"/>
              <a:gd name="connsiteX0" fmla="*/ 1606254 w 1606254"/>
              <a:gd name="connsiteY0" fmla="*/ 319388 h 319388"/>
              <a:gd name="connsiteX1" fmla="*/ 339429 w 1606254"/>
              <a:gd name="connsiteY1" fmla="*/ 310848 h 319388"/>
              <a:gd name="connsiteX2" fmla="*/ 8623 w 1606254"/>
              <a:gd name="connsiteY2" fmla="*/ 21437 h 319388"/>
              <a:gd name="connsiteX3" fmla="*/ 105778 w 1606254"/>
              <a:gd name="connsiteY3" fmla="*/ 21437 h 319388"/>
              <a:gd name="connsiteX0" fmla="*/ 1515627 w 1515627"/>
              <a:gd name="connsiteY0" fmla="*/ 297951 h 304827"/>
              <a:gd name="connsiteX1" fmla="*/ 248802 w 1515627"/>
              <a:gd name="connsiteY1" fmla="*/ 289411 h 304827"/>
              <a:gd name="connsiteX2" fmla="*/ 45631 w 1515627"/>
              <a:gd name="connsiteY2" fmla="*/ 114300 h 304827"/>
              <a:gd name="connsiteX3" fmla="*/ 15151 w 1515627"/>
              <a:gd name="connsiteY3" fmla="*/ 0 h 304827"/>
              <a:gd name="connsiteX0" fmla="*/ 1500476 w 1500476"/>
              <a:gd name="connsiteY0" fmla="*/ 297951 h 313197"/>
              <a:gd name="connsiteX1" fmla="*/ 233651 w 1500476"/>
              <a:gd name="connsiteY1" fmla="*/ 289411 h 313197"/>
              <a:gd name="connsiteX2" fmla="*/ 0 w 1500476"/>
              <a:gd name="connsiteY2" fmla="*/ 0 h 313197"/>
              <a:gd name="connsiteX0" fmla="*/ 1500476 w 1500476"/>
              <a:gd name="connsiteY0" fmla="*/ 297951 h 329133"/>
              <a:gd name="connsiteX1" fmla="*/ 326996 w 1500476"/>
              <a:gd name="connsiteY1" fmla="*/ 310366 h 329133"/>
              <a:gd name="connsiteX2" fmla="*/ 0 w 1500476"/>
              <a:gd name="connsiteY2" fmla="*/ 0 h 329133"/>
              <a:gd name="connsiteX0" fmla="*/ 1500476 w 1500476"/>
              <a:gd name="connsiteY0" fmla="*/ 297951 h 310366"/>
              <a:gd name="connsiteX1" fmla="*/ 326996 w 1500476"/>
              <a:gd name="connsiteY1" fmla="*/ 310366 h 310366"/>
              <a:gd name="connsiteX2" fmla="*/ 0 w 1500476"/>
              <a:gd name="connsiteY2" fmla="*/ 0 h 310366"/>
              <a:gd name="connsiteX0" fmla="*/ 1559531 w 1559531"/>
              <a:gd name="connsiteY0" fmla="*/ 311286 h 333595"/>
              <a:gd name="connsiteX1" fmla="*/ 326996 w 1559531"/>
              <a:gd name="connsiteY1" fmla="*/ 310366 h 333595"/>
              <a:gd name="connsiteX2" fmla="*/ 0 w 1559531"/>
              <a:gd name="connsiteY2" fmla="*/ 0 h 333595"/>
              <a:gd name="connsiteX0" fmla="*/ 1559531 w 1559531"/>
              <a:gd name="connsiteY0" fmla="*/ 311286 h 336898"/>
              <a:gd name="connsiteX1" fmla="*/ 326996 w 1559531"/>
              <a:gd name="connsiteY1" fmla="*/ 310366 h 336898"/>
              <a:gd name="connsiteX2" fmla="*/ 0 w 1559531"/>
              <a:gd name="connsiteY2" fmla="*/ 0 h 336898"/>
              <a:gd name="connsiteX0" fmla="*/ 1565246 w 1565246"/>
              <a:gd name="connsiteY0" fmla="*/ 328431 h 355294"/>
              <a:gd name="connsiteX1" fmla="*/ 332711 w 1565246"/>
              <a:gd name="connsiteY1" fmla="*/ 327511 h 355294"/>
              <a:gd name="connsiteX2" fmla="*/ 0 w 1565246"/>
              <a:gd name="connsiteY2" fmla="*/ 0 h 355294"/>
              <a:gd name="connsiteX0" fmla="*/ 1565246 w 1565246"/>
              <a:gd name="connsiteY0" fmla="*/ 328431 h 355294"/>
              <a:gd name="connsiteX1" fmla="*/ 332711 w 1565246"/>
              <a:gd name="connsiteY1" fmla="*/ 327511 h 355294"/>
              <a:gd name="connsiteX2" fmla="*/ 0 w 1565246"/>
              <a:gd name="connsiteY2" fmla="*/ 0 h 355294"/>
              <a:gd name="connsiteX0" fmla="*/ 1565246 w 1565246"/>
              <a:gd name="connsiteY0" fmla="*/ 328431 h 355294"/>
              <a:gd name="connsiteX1" fmla="*/ 332711 w 1565246"/>
              <a:gd name="connsiteY1" fmla="*/ 327511 h 355294"/>
              <a:gd name="connsiteX2" fmla="*/ 0 w 1565246"/>
              <a:gd name="connsiteY2" fmla="*/ 0 h 355294"/>
              <a:gd name="connsiteX0" fmla="*/ 1565246 w 1565246"/>
              <a:gd name="connsiteY0" fmla="*/ 328431 h 355294"/>
              <a:gd name="connsiteX1" fmla="*/ 332711 w 1565246"/>
              <a:gd name="connsiteY1" fmla="*/ 327511 h 355294"/>
              <a:gd name="connsiteX2" fmla="*/ 0 w 1565246"/>
              <a:gd name="connsiteY2" fmla="*/ 0 h 355294"/>
              <a:gd name="connsiteX0" fmla="*/ 1565246 w 1565246"/>
              <a:gd name="connsiteY0" fmla="*/ 328431 h 334293"/>
              <a:gd name="connsiteX1" fmla="*/ 332711 w 1565246"/>
              <a:gd name="connsiteY1" fmla="*/ 327511 h 334293"/>
              <a:gd name="connsiteX2" fmla="*/ 0 w 1565246"/>
              <a:gd name="connsiteY2" fmla="*/ 0 h 334293"/>
              <a:gd name="connsiteX0" fmla="*/ 1565246 w 1565246"/>
              <a:gd name="connsiteY0" fmla="*/ 339861 h 367560"/>
              <a:gd name="connsiteX1" fmla="*/ 332711 w 1565246"/>
              <a:gd name="connsiteY1" fmla="*/ 338941 h 367560"/>
              <a:gd name="connsiteX2" fmla="*/ 0 w 1565246"/>
              <a:gd name="connsiteY2" fmla="*/ 0 h 367560"/>
              <a:gd name="connsiteX0" fmla="*/ 1565246 w 1565246"/>
              <a:gd name="connsiteY0" fmla="*/ 339861 h 347809"/>
              <a:gd name="connsiteX1" fmla="*/ 332711 w 1565246"/>
              <a:gd name="connsiteY1" fmla="*/ 338941 h 347809"/>
              <a:gd name="connsiteX2" fmla="*/ 0 w 1565246"/>
              <a:gd name="connsiteY2" fmla="*/ 0 h 347809"/>
              <a:gd name="connsiteX0" fmla="*/ 1565246 w 1565246"/>
              <a:gd name="connsiteY0" fmla="*/ 339861 h 347809"/>
              <a:gd name="connsiteX1" fmla="*/ 332711 w 1565246"/>
              <a:gd name="connsiteY1" fmla="*/ 338941 h 347809"/>
              <a:gd name="connsiteX2" fmla="*/ 0 w 1565246"/>
              <a:gd name="connsiteY2" fmla="*/ 0 h 347809"/>
              <a:gd name="connsiteX0" fmla="*/ 269846 w 356777"/>
              <a:gd name="connsiteY0" fmla="*/ 709431 h 709763"/>
              <a:gd name="connsiteX1" fmla="*/ 332711 w 356777"/>
              <a:gd name="connsiteY1" fmla="*/ 338941 h 709763"/>
              <a:gd name="connsiteX2" fmla="*/ 0 w 356777"/>
              <a:gd name="connsiteY2" fmla="*/ 0 h 709763"/>
              <a:gd name="connsiteX0" fmla="*/ 269846 w 359025"/>
              <a:gd name="connsiteY0" fmla="*/ 709431 h 709431"/>
              <a:gd name="connsiteX1" fmla="*/ 332711 w 359025"/>
              <a:gd name="connsiteY1" fmla="*/ 338941 h 709431"/>
              <a:gd name="connsiteX2" fmla="*/ 0 w 359025"/>
              <a:gd name="connsiteY2" fmla="*/ 0 h 709431"/>
              <a:gd name="connsiteX0" fmla="*/ 271295 w 360474"/>
              <a:gd name="connsiteY0" fmla="*/ 709431 h 709431"/>
              <a:gd name="connsiteX1" fmla="*/ 334160 w 360474"/>
              <a:gd name="connsiteY1" fmla="*/ 338941 h 709431"/>
              <a:gd name="connsiteX2" fmla="*/ 1449 w 360474"/>
              <a:gd name="connsiteY2" fmla="*/ 0 h 709431"/>
              <a:gd name="connsiteX0" fmla="*/ 790747 w 790747"/>
              <a:gd name="connsiteY0" fmla="*/ 709431 h 709431"/>
              <a:gd name="connsiteX1" fmla="*/ 26842 w 790747"/>
              <a:gd name="connsiteY1" fmla="*/ 209401 h 709431"/>
              <a:gd name="connsiteX2" fmla="*/ 520901 w 790747"/>
              <a:gd name="connsiteY2" fmla="*/ 0 h 709431"/>
              <a:gd name="connsiteX0" fmla="*/ 790613 w 790613"/>
              <a:gd name="connsiteY0" fmla="*/ 812301 h 812301"/>
              <a:gd name="connsiteX1" fmla="*/ 26708 w 790613"/>
              <a:gd name="connsiteY1" fmla="*/ 312271 h 812301"/>
              <a:gd name="connsiteX2" fmla="*/ 524577 w 790613"/>
              <a:gd name="connsiteY2" fmla="*/ 0 h 812301"/>
              <a:gd name="connsiteX0" fmla="*/ 787509 w 787509"/>
              <a:gd name="connsiteY0" fmla="*/ 812301 h 812301"/>
              <a:gd name="connsiteX1" fmla="*/ 23604 w 787509"/>
              <a:gd name="connsiteY1" fmla="*/ 312271 h 812301"/>
              <a:gd name="connsiteX2" fmla="*/ 521473 w 787509"/>
              <a:gd name="connsiteY2" fmla="*/ 0 h 812301"/>
              <a:gd name="connsiteX0" fmla="*/ 790104 w 790104"/>
              <a:gd name="connsiteY0" fmla="*/ 812301 h 812301"/>
              <a:gd name="connsiteX1" fmla="*/ 26199 w 790104"/>
              <a:gd name="connsiteY1" fmla="*/ 312271 h 812301"/>
              <a:gd name="connsiteX2" fmla="*/ 524068 w 790104"/>
              <a:gd name="connsiteY2" fmla="*/ 0 h 812301"/>
              <a:gd name="connsiteX0" fmla="*/ 709491 w 709491"/>
              <a:gd name="connsiteY0" fmla="*/ 812301 h 812301"/>
              <a:gd name="connsiteX1" fmla="*/ 29406 w 709491"/>
              <a:gd name="connsiteY1" fmla="*/ 220831 h 812301"/>
              <a:gd name="connsiteX2" fmla="*/ 443455 w 709491"/>
              <a:gd name="connsiteY2" fmla="*/ 0 h 812301"/>
              <a:gd name="connsiteX0" fmla="*/ 736290 w 736290"/>
              <a:gd name="connsiteY0" fmla="*/ 812301 h 812301"/>
              <a:gd name="connsiteX1" fmla="*/ 56205 w 736290"/>
              <a:gd name="connsiteY1" fmla="*/ 220831 h 812301"/>
              <a:gd name="connsiteX2" fmla="*/ 470254 w 736290"/>
              <a:gd name="connsiteY2" fmla="*/ 0 h 812301"/>
              <a:gd name="connsiteX0" fmla="*/ 736290 w 736290"/>
              <a:gd name="connsiteY0" fmla="*/ 812301 h 812301"/>
              <a:gd name="connsiteX1" fmla="*/ 56205 w 736290"/>
              <a:gd name="connsiteY1" fmla="*/ 220831 h 812301"/>
              <a:gd name="connsiteX2" fmla="*/ 470254 w 736290"/>
              <a:gd name="connsiteY2" fmla="*/ 0 h 812301"/>
              <a:gd name="connsiteX0" fmla="*/ 736290 w 736290"/>
              <a:gd name="connsiteY0" fmla="*/ 812301 h 812301"/>
              <a:gd name="connsiteX1" fmla="*/ 56205 w 736290"/>
              <a:gd name="connsiteY1" fmla="*/ 220831 h 812301"/>
              <a:gd name="connsiteX2" fmla="*/ 470254 w 736290"/>
              <a:gd name="connsiteY2" fmla="*/ 0 h 812301"/>
              <a:gd name="connsiteX0" fmla="*/ 757288 w 757288"/>
              <a:gd name="connsiteY0" fmla="*/ 812301 h 812301"/>
              <a:gd name="connsiteX1" fmla="*/ 54343 w 757288"/>
              <a:gd name="connsiteY1" fmla="*/ 277981 h 812301"/>
              <a:gd name="connsiteX2" fmla="*/ 491252 w 757288"/>
              <a:gd name="connsiteY2" fmla="*/ 0 h 812301"/>
              <a:gd name="connsiteX0" fmla="*/ 757288 w 757288"/>
              <a:gd name="connsiteY0" fmla="*/ 812301 h 812301"/>
              <a:gd name="connsiteX1" fmla="*/ 54343 w 757288"/>
              <a:gd name="connsiteY1" fmla="*/ 277981 h 812301"/>
              <a:gd name="connsiteX2" fmla="*/ 491252 w 757288"/>
              <a:gd name="connsiteY2" fmla="*/ 0 h 812301"/>
              <a:gd name="connsiteX0" fmla="*/ 703560 w 703560"/>
              <a:gd name="connsiteY0" fmla="*/ 812301 h 812301"/>
              <a:gd name="connsiteX1" fmla="*/ 615 w 703560"/>
              <a:gd name="connsiteY1" fmla="*/ 277981 h 812301"/>
              <a:gd name="connsiteX2" fmla="*/ 437524 w 703560"/>
              <a:gd name="connsiteY2" fmla="*/ 0 h 812301"/>
              <a:gd name="connsiteX0" fmla="*/ 722573 w 722573"/>
              <a:gd name="connsiteY0" fmla="*/ 789441 h 789441"/>
              <a:gd name="connsiteX1" fmla="*/ 578 w 722573"/>
              <a:gd name="connsiteY1" fmla="*/ 277981 h 789441"/>
              <a:gd name="connsiteX2" fmla="*/ 437487 w 722573"/>
              <a:gd name="connsiteY2" fmla="*/ 0 h 789441"/>
              <a:gd name="connsiteX0" fmla="*/ 749196 w 749196"/>
              <a:gd name="connsiteY0" fmla="*/ 789441 h 789441"/>
              <a:gd name="connsiteX1" fmla="*/ 531 w 749196"/>
              <a:gd name="connsiteY1" fmla="*/ 297031 h 789441"/>
              <a:gd name="connsiteX2" fmla="*/ 464110 w 749196"/>
              <a:gd name="connsiteY2" fmla="*/ 0 h 789441"/>
              <a:gd name="connsiteX0" fmla="*/ 748665 w 748665"/>
              <a:gd name="connsiteY0" fmla="*/ 789441 h 789441"/>
              <a:gd name="connsiteX1" fmla="*/ 0 w 748665"/>
              <a:gd name="connsiteY1" fmla="*/ 297031 h 789441"/>
              <a:gd name="connsiteX2" fmla="*/ 463579 w 748665"/>
              <a:gd name="connsiteY2" fmla="*/ 0 h 789441"/>
              <a:gd name="connsiteX0" fmla="*/ 748665 w 748665"/>
              <a:gd name="connsiteY0" fmla="*/ 789441 h 789441"/>
              <a:gd name="connsiteX1" fmla="*/ 0 w 748665"/>
              <a:gd name="connsiteY1" fmla="*/ 297031 h 789441"/>
              <a:gd name="connsiteX2" fmla="*/ 463579 w 748665"/>
              <a:gd name="connsiteY2" fmla="*/ 0 h 789441"/>
              <a:gd name="connsiteX0" fmla="*/ 770974 w 770974"/>
              <a:gd name="connsiteY0" fmla="*/ 789441 h 789441"/>
              <a:gd name="connsiteX1" fmla="*/ 22309 w 770974"/>
              <a:gd name="connsiteY1" fmla="*/ 297031 h 789441"/>
              <a:gd name="connsiteX2" fmla="*/ 222335 w 770974"/>
              <a:gd name="connsiteY2" fmla="*/ 220576 h 789441"/>
              <a:gd name="connsiteX3" fmla="*/ 485888 w 770974"/>
              <a:gd name="connsiteY3" fmla="*/ 0 h 789441"/>
              <a:gd name="connsiteX0" fmla="*/ 776446 w 776446"/>
              <a:gd name="connsiteY0" fmla="*/ 789441 h 789441"/>
              <a:gd name="connsiteX1" fmla="*/ 27781 w 776446"/>
              <a:gd name="connsiteY1" fmla="*/ 297031 h 789441"/>
              <a:gd name="connsiteX2" fmla="*/ 170657 w 776446"/>
              <a:gd name="connsiteY2" fmla="*/ 220576 h 789441"/>
              <a:gd name="connsiteX3" fmla="*/ 491360 w 776446"/>
              <a:gd name="connsiteY3" fmla="*/ 0 h 789441"/>
              <a:gd name="connsiteX0" fmla="*/ 776446 w 776446"/>
              <a:gd name="connsiteY0" fmla="*/ 789441 h 789441"/>
              <a:gd name="connsiteX1" fmla="*/ 27781 w 776446"/>
              <a:gd name="connsiteY1" fmla="*/ 297031 h 789441"/>
              <a:gd name="connsiteX2" fmla="*/ 170657 w 776446"/>
              <a:gd name="connsiteY2" fmla="*/ 220576 h 789441"/>
              <a:gd name="connsiteX3" fmla="*/ 491360 w 776446"/>
              <a:gd name="connsiteY3" fmla="*/ 0 h 789441"/>
              <a:gd name="connsiteX0" fmla="*/ 776446 w 776446"/>
              <a:gd name="connsiteY0" fmla="*/ 789441 h 789441"/>
              <a:gd name="connsiteX1" fmla="*/ 27781 w 776446"/>
              <a:gd name="connsiteY1" fmla="*/ 297031 h 789441"/>
              <a:gd name="connsiteX2" fmla="*/ 170657 w 776446"/>
              <a:gd name="connsiteY2" fmla="*/ 220576 h 789441"/>
              <a:gd name="connsiteX3" fmla="*/ 491360 w 776446"/>
              <a:gd name="connsiteY3" fmla="*/ 0 h 789441"/>
              <a:gd name="connsiteX0" fmla="*/ 776446 w 776446"/>
              <a:gd name="connsiteY0" fmla="*/ 789441 h 789441"/>
              <a:gd name="connsiteX1" fmla="*/ 27781 w 776446"/>
              <a:gd name="connsiteY1" fmla="*/ 297031 h 789441"/>
              <a:gd name="connsiteX2" fmla="*/ 170657 w 776446"/>
              <a:gd name="connsiteY2" fmla="*/ 220576 h 789441"/>
              <a:gd name="connsiteX3" fmla="*/ 491360 w 776446"/>
              <a:gd name="connsiteY3" fmla="*/ 0 h 789441"/>
              <a:gd name="connsiteX0" fmla="*/ 776446 w 776446"/>
              <a:gd name="connsiteY0" fmla="*/ 789441 h 789441"/>
              <a:gd name="connsiteX1" fmla="*/ 27781 w 776446"/>
              <a:gd name="connsiteY1" fmla="*/ 297031 h 789441"/>
              <a:gd name="connsiteX2" fmla="*/ 170657 w 776446"/>
              <a:gd name="connsiteY2" fmla="*/ 186286 h 789441"/>
              <a:gd name="connsiteX3" fmla="*/ 491360 w 776446"/>
              <a:gd name="connsiteY3" fmla="*/ 0 h 789441"/>
              <a:gd name="connsiteX0" fmla="*/ 793990 w 793990"/>
              <a:gd name="connsiteY0" fmla="*/ 789441 h 789441"/>
              <a:gd name="connsiteX1" fmla="*/ 45325 w 793990"/>
              <a:gd name="connsiteY1" fmla="*/ 297031 h 789441"/>
              <a:gd name="connsiteX2" fmla="*/ 188201 w 793990"/>
              <a:gd name="connsiteY2" fmla="*/ 186286 h 789441"/>
              <a:gd name="connsiteX3" fmla="*/ 508904 w 793990"/>
              <a:gd name="connsiteY3" fmla="*/ 0 h 789441"/>
              <a:gd name="connsiteX0" fmla="*/ 736219 w 736219"/>
              <a:gd name="connsiteY0" fmla="*/ 789441 h 789441"/>
              <a:gd name="connsiteX1" fmla="*/ 78994 w 736219"/>
              <a:gd name="connsiteY1" fmla="*/ 514201 h 789441"/>
              <a:gd name="connsiteX2" fmla="*/ 130430 w 736219"/>
              <a:gd name="connsiteY2" fmla="*/ 186286 h 789441"/>
              <a:gd name="connsiteX3" fmla="*/ 451133 w 736219"/>
              <a:gd name="connsiteY3" fmla="*/ 0 h 789441"/>
              <a:gd name="connsiteX0" fmla="*/ 736219 w 736219"/>
              <a:gd name="connsiteY0" fmla="*/ 789441 h 789441"/>
              <a:gd name="connsiteX1" fmla="*/ 78994 w 736219"/>
              <a:gd name="connsiteY1" fmla="*/ 514201 h 789441"/>
              <a:gd name="connsiteX2" fmla="*/ 130430 w 736219"/>
              <a:gd name="connsiteY2" fmla="*/ 186286 h 789441"/>
              <a:gd name="connsiteX3" fmla="*/ 451133 w 736219"/>
              <a:gd name="connsiteY3" fmla="*/ 0 h 789441"/>
              <a:gd name="connsiteX0" fmla="*/ 726352 w 726352"/>
              <a:gd name="connsiteY0" fmla="*/ 789441 h 789441"/>
              <a:gd name="connsiteX1" fmla="*/ 69127 w 726352"/>
              <a:gd name="connsiteY1" fmla="*/ 514201 h 789441"/>
              <a:gd name="connsiteX2" fmla="*/ 120563 w 726352"/>
              <a:gd name="connsiteY2" fmla="*/ 186286 h 789441"/>
              <a:gd name="connsiteX3" fmla="*/ 441266 w 726352"/>
              <a:gd name="connsiteY3" fmla="*/ 0 h 789441"/>
              <a:gd name="connsiteX0" fmla="*/ 735497 w 735497"/>
              <a:gd name="connsiteY0" fmla="*/ 789441 h 789441"/>
              <a:gd name="connsiteX1" fmla="*/ 78272 w 735497"/>
              <a:gd name="connsiteY1" fmla="*/ 514201 h 789441"/>
              <a:gd name="connsiteX2" fmla="*/ 129708 w 735497"/>
              <a:gd name="connsiteY2" fmla="*/ 186286 h 789441"/>
              <a:gd name="connsiteX3" fmla="*/ 450411 w 735497"/>
              <a:gd name="connsiteY3" fmla="*/ 0 h 789441"/>
              <a:gd name="connsiteX0" fmla="*/ 751846 w 751846"/>
              <a:gd name="connsiteY0" fmla="*/ 789441 h 789441"/>
              <a:gd name="connsiteX1" fmla="*/ 94621 w 751846"/>
              <a:gd name="connsiteY1" fmla="*/ 514201 h 789441"/>
              <a:gd name="connsiteX2" fmla="*/ 146057 w 751846"/>
              <a:gd name="connsiteY2" fmla="*/ 186286 h 789441"/>
              <a:gd name="connsiteX3" fmla="*/ 466760 w 751846"/>
              <a:gd name="connsiteY3" fmla="*/ 0 h 789441"/>
              <a:gd name="connsiteX0" fmla="*/ 751846 w 751846"/>
              <a:gd name="connsiteY0" fmla="*/ 789441 h 789441"/>
              <a:gd name="connsiteX1" fmla="*/ 94621 w 751846"/>
              <a:gd name="connsiteY1" fmla="*/ 514201 h 789441"/>
              <a:gd name="connsiteX2" fmla="*/ 146057 w 751846"/>
              <a:gd name="connsiteY2" fmla="*/ 186286 h 789441"/>
              <a:gd name="connsiteX3" fmla="*/ 466760 w 751846"/>
              <a:gd name="connsiteY3" fmla="*/ 0 h 789441"/>
              <a:gd name="connsiteX0" fmla="*/ 733304 w 733304"/>
              <a:gd name="connsiteY0" fmla="*/ 789441 h 789441"/>
              <a:gd name="connsiteX1" fmla="*/ 112274 w 733304"/>
              <a:gd name="connsiteY1" fmla="*/ 514201 h 789441"/>
              <a:gd name="connsiteX2" fmla="*/ 127515 w 733304"/>
              <a:gd name="connsiteY2" fmla="*/ 186286 h 789441"/>
              <a:gd name="connsiteX3" fmla="*/ 448218 w 733304"/>
              <a:gd name="connsiteY3" fmla="*/ 0 h 789441"/>
              <a:gd name="connsiteX0" fmla="*/ 733304 w 733304"/>
              <a:gd name="connsiteY0" fmla="*/ 789441 h 789441"/>
              <a:gd name="connsiteX1" fmla="*/ 112274 w 733304"/>
              <a:gd name="connsiteY1" fmla="*/ 462766 h 789441"/>
              <a:gd name="connsiteX2" fmla="*/ 127515 w 733304"/>
              <a:gd name="connsiteY2" fmla="*/ 186286 h 789441"/>
              <a:gd name="connsiteX3" fmla="*/ 448218 w 733304"/>
              <a:gd name="connsiteY3" fmla="*/ 0 h 789441"/>
              <a:gd name="connsiteX0" fmla="*/ 733304 w 733304"/>
              <a:gd name="connsiteY0" fmla="*/ 789441 h 789441"/>
              <a:gd name="connsiteX1" fmla="*/ 112274 w 733304"/>
              <a:gd name="connsiteY1" fmla="*/ 495151 h 789441"/>
              <a:gd name="connsiteX2" fmla="*/ 127515 w 733304"/>
              <a:gd name="connsiteY2" fmla="*/ 186286 h 789441"/>
              <a:gd name="connsiteX3" fmla="*/ 448218 w 733304"/>
              <a:gd name="connsiteY3" fmla="*/ 0 h 789441"/>
              <a:gd name="connsiteX0" fmla="*/ 733989 w 733989"/>
              <a:gd name="connsiteY0" fmla="*/ 789441 h 789441"/>
              <a:gd name="connsiteX1" fmla="*/ 112959 w 733989"/>
              <a:gd name="connsiteY1" fmla="*/ 495151 h 789441"/>
              <a:gd name="connsiteX2" fmla="*/ 128200 w 733989"/>
              <a:gd name="connsiteY2" fmla="*/ 186286 h 789441"/>
              <a:gd name="connsiteX3" fmla="*/ 448903 w 733989"/>
              <a:gd name="connsiteY3" fmla="*/ 0 h 789441"/>
              <a:gd name="connsiteX0" fmla="*/ 733989 w 733989"/>
              <a:gd name="connsiteY0" fmla="*/ 789441 h 789441"/>
              <a:gd name="connsiteX1" fmla="*/ 112959 w 733989"/>
              <a:gd name="connsiteY1" fmla="*/ 495151 h 789441"/>
              <a:gd name="connsiteX2" fmla="*/ 128200 w 733989"/>
              <a:gd name="connsiteY2" fmla="*/ 186286 h 789441"/>
              <a:gd name="connsiteX3" fmla="*/ 448903 w 733989"/>
              <a:gd name="connsiteY3" fmla="*/ 0 h 789441"/>
              <a:gd name="connsiteX0" fmla="*/ 737453 w 737453"/>
              <a:gd name="connsiteY0" fmla="*/ 789441 h 789441"/>
              <a:gd name="connsiteX1" fmla="*/ 116423 w 737453"/>
              <a:gd name="connsiteY1" fmla="*/ 495151 h 789441"/>
              <a:gd name="connsiteX2" fmla="*/ 131664 w 737453"/>
              <a:gd name="connsiteY2" fmla="*/ 186286 h 789441"/>
              <a:gd name="connsiteX3" fmla="*/ 452367 w 737453"/>
              <a:gd name="connsiteY3" fmla="*/ 0 h 789441"/>
              <a:gd name="connsiteX0" fmla="*/ 731261 w 731261"/>
              <a:gd name="connsiteY0" fmla="*/ 789441 h 789441"/>
              <a:gd name="connsiteX1" fmla="*/ 110231 w 731261"/>
              <a:gd name="connsiteY1" fmla="*/ 495151 h 789441"/>
              <a:gd name="connsiteX2" fmla="*/ 125472 w 731261"/>
              <a:gd name="connsiteY2" fmla="*/ 186286 h 789441"/>
              <a:gd name="connsiteX3" fmla="*/ 446175 w 731261"/>
              <a:gd name="connsiteY3" fmla="*/ 0 h 789441"/>
              <a:gd name="connsiteX0" fmla="*/ 1087977 w 1087977"/>
              <a:gd name="connsiteY0" fmla="*/ 794465 h 794465"/>
              <a:gd name="connsiteX1" fmla="*/ 110231 w 1087977"/>
              <a:gd name="connsiteY1" fmla="*/ 495151 h 794465"/>
              <a:gd name="connsiteX2" fmla="*/ 125472 w 1087977"/>
              <a:gd name="connsiteY2" fmla="*/ 186286 h 794465"/>
              <a:gd name="connsiteX3" fmla="*/ 446175 w 1087977"/>
              <a:gd name="connsiteY3" fmla="*/ 0 h 794465"/>
              <a:gd name="connsiteX0" fmla="*/ 559525 w 559525"/>
              <a:gd name="connsiteY0" fmla="*/ 782590 h 782590"/>
              <a:gd name="connsiteX1" fmla="*/ 110231 w 559525"/>
              <a:gd name="connsiteY1" fmla="*/ 495151 h 782590"/>
              <a:gd name="connsiteX2" fmla="*/ 125472 w 559525"/>
              <a:gd name="connsiteY2" fmla="*/ 186286 h 782590"/>
              <a:gd name="connsiteX3" fmla="*/ 446175 w 559525"/>
              <a:gd name="connsiteY3" fmla="*/ 0 h 782590"/>
              <a:gd name="connsiteX0" fmla="*/ 622426 w 622426"/>
              <a:gd name="connsiteY0" fmla="*/ 782590 h 782590"/>
              <a:gd name="connsiteX1" fmla="*/ 66254 w 622426"/>
              <a:gd name="connsiteY1" fmla="*/ 495151 h 782590"/>
              <a:gd name="connsiteX2" fmla="*/ 188373 w 622426"/>
              <a:gd name="connsiteY2" fmla="*/ 186286 h 782590"/>
              <a:gd name="connsiteX3" fmla="*/ 509076 w 622426"/>
              <a:gd name="connsiteY3" fmla="*/ 0 h 782590"/>
              <a:gd name="connsiteX0" fmla="*/ 653329 w 653329"/>
              <a:gd name="connsiteY0" fmla="*/ 782590 h 782590"/>
              <a:gd name="connsiteX1" fmla="*/ 55593 w 653329"/>
              <a:gd name="connsiteY1" fmla="*/ 501089 h 782590"/>
              <a:gd name="connsiteX2" fmla="*/ 219276 w 653329"/>
              <a:gd name="connsiteY2" fmla="*/ 186286 h 782590"/>
              <a:gd name="connsiteX3" fmla="*/ 539979 w 653329"/>
              <a:gd name="connsiteY3" fmla="*/ 0 h 782590"/>
              <a:gd name="connsiteX0" fmla="*/ 653329 w 653329"/>
              <a:gd name="connsiteY0" fmla="*/ 782590 h 782590"/>
              <a:gd name="connsiteX1" fmla="*/ 55593 w 653329"/>
              <a:gd name="connsiteY1" fmla="*/ 501089 h 782590"/>
              <a:gd name="connsiteX2" fmla="*/ 219276 w 653329"/>
              <a:gd name="connsiteY2" fmla="*/ 186286 h 782590"/>
              <a:gd name="connsiteX3" fmla="*/ 539979 w 653329"/>
              <a:gd name="connsiteY3" fmla="*/ 0 h 782590"/>
            </a:gdLst>
            <a:ahLst/>
            <a:cxnLst>
              <a:cxn ang="0">
                <a:pos x="connsiteX0" y="connsiteY0"/>
              </a:cxn>
              <a:cxn ang="0">
                <a:pos x="connsiteX1" y="connsiteY1"/>
              </a:cxn>
              <a:cxn ang="0">
                <a:pos x="connsiteX2" y="connsiteY2"/>
              </a:cxn>
              <a:cxn ang="0">
                <a:pos x="connsiteX3" y="connsiteY3"/>
              </a:cxn>
            </a:cxnLst>
            <a:rect l="l" t="t" r="r" b="b"/>
            <a:pathLst>
              <a:path w="653329" h="782590">
                <a:moveTo>
                  <a:pt x="653329" y="782590"/>
                </a:moveTo>
                <a:cubicBezTo>
                  <a:pt x="208194" y="757518"/>
                  <a:pt x="160257" y="614882"/>
                  <a:pt x="55593" y="501089"/>
                </a:cubicBezTo>
                <a:cubicBezTo>
                  <a:pt x="-70137" y="311820"/>
                  <a:pt x="31523" y="197691"/>
                  <a:pt x="219276" y="186286"/>
                </a:cubicBezTo>
                <a:cubicBezTo>
                  <a:pt x="410839" y="186311"/>
                  <a:pt x="534154" y="215833"/>
                  <a:pt x="539979" y="0"/>
                </a:cubicBezTo>
              </a:path>
            </a:pathLst>
          </a:cu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p:cNvSpPr>
            <a:spLocks noGrp="1"/>
          </p:cNvSpPr>
          <p:nvPr>
            <p:ph type="title"/>
          </p:nvPr>
        </p:nvSpPr>
        <p:spPr>
          <a:xfrm>
            <a:off x="2665412" y="100584"/>
            <a:ext cx="9220200" cy="813816"/>
          </a:xfrm>
        </p:spPr>
        <p:txBody>
          <a:bodyPr/>
          <a:lstStyle/>
          <a:p>
            <a:r>
              <a:rPr lang="en-US" sz="2400" dirty="0">
                <a:hlinkClick r:id="rId4" action="ppaction://hlinksldjump"/>
              </a:rPr>
              <a:t>[IEEE 1101.10]</a:t>
            </a:r>
            <a:r>
              <a:rPr lang="en-US" sz="2400" dirty="0"/>
              <a:t> vs. </a:t>
            </a:r>
            <a:r>
              <a:rPr lang="en-US" sz="2400" dirty="0">
                <a:hlinkClick r:id="rId5" action="ppaction://hlinksldjump"/>
              </a:rPr>
              <a:t>[VITA 48.1]</a:t>
            </a:r>
            <a:r>
              <a:rPr lang="en-US" sz="2400" dirty="0"/>
              <a:t> Plug-In Module Front Panels</a:t>
            </a:r>
          </a:p>
        </p:txBody>
      </p:sp>
      <p:sp>
        <p:nvSpPr>
          <p:cNvPr id="67" name="Rectangle 66">
            <a:hlinkClick r:id="rId6"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1" name="Content Placeholder 55"/>
          <p:cNvSpPr txBox="1">
            <a:spLocks/>
          </p:cNvSpPr>
          <p:nvPr/>
        </p:nvSpPr>
        <p:spPr>
          <a:xfrm>
            <a:off x="3985032" y="5923504"/>
            <a:ext cx="6986180" cy="391791"/>
          </a:xfrm>
          <a:prstGeom prst="rect">
            <a:avLst/>
          </a:prstGeom>
          <a:solidFill>
            <a:schemeClr val="accent5"/>
          </a:solidFill>
          <a:ln w="12700">
            <a:solidFill>
              <a:schemeClr val="tx1"/>
            </a:solidFill>
          </a:ln>
        </p:spPr>
        <p:txBody>
          <a:bodyPr anchor="ctr" anchorCtr="0"/>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169863" indent="-169863">
              <a:lnSpc>
                <a:spcPct val="100000"/>
              </a:lnSpc>
            </a:pPr>
            <a:r>
              <a:rPr lang="en-US" sz="1800" dirty="0">
                <a:hlinkClick r:id="rId7" action="ppaction://hlinksldjump"/>
              </a:rPr>
              <a:t>[VITA 65.0]</a:t>
            </a:r>
            <a:r>
              <a:rPr lang="en-US" sz="1800" dirty="0"/>
              <a:t> Rule 4-2, requires using </a:t>
            </a:r>
            <a:r>
              <a:rPr lang="en-US" sz="1800" dirty="0">
                <a:hlinkClick r:id="rId5" action="ppaction://hlinksldjump"/>
              </a:rPr>
              <a:t>[VITA 48.1]</a:t>
            </a:r>
            <a:r>
              <a:rPr lang="en-US" sz="1800" dirty="0"/>
              <a:t> front panels</a:t>
            </a:r>
          </a:p>
        </p:txBody>
      </p:sp>
      <p:pic>
        <p:nvPicPr>
          <p:cNvPr id="2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509" y="-855"/>
            <a:ext cx="1474013" cy="2713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510" y="3429000"/>
            <a:ext cx="1327709" cy="2593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1309469" y="1906182"/>
            <a:ext cx="1219200" cy="461665"/>
          </a:xfrm>
          <a:prstGeom prst="rect">
            <a:avLst/>
          </a:prstGeom>
          <a:solidFill>
            <a:schemeClr val="bg1"/>
          </a:solidFill>
        </p:spPr>
        <p:txBody>
          <a:bodyPr wrap="square" rtlCol="0">
            <a:spAutoFit/>
          </a:bodyPr>
          <a:lstStyle/>
          <a:p>
            <a:r>
              <a:rPr lang="en-US" sz="1200" b="1" dirty="0">
                <a:solidFill>
                  <a:srgbClr val="0070C0"/>
                </a:solidFill>
              </a:rPr>
              <a:t>Front panels clashing</a:t>
            </a:r>
          </a:p>
        </p:txBody>
      </p:sp>
      <p:sp>
        <p:nvSpPr>
          <p:cNvPr id="29" name="TextBox 28"/>
          <p:cNvSpPr txBox="1"/>
          <p:nvPr/>
        </p:nvSpPr>
        <p:spPr>
          <a:xfrm>
            <a:off x="1317664" y="5387748"/>
            <a:ext cx="1219200" cy="461665"/>
          </a:xfrm>
          <a:prstGeom prst="rect">
            <a:avLst/>
          </a:prstGeom>
          <a:solidFill>
            <a:schemeClr val="bg1"/>
          </a:solidFill>
        </p:spPr>
        <p:txBody>
          <a:bodyPr wrap="square" rtlCol="0">
            <a:spAutoFit/>
          </a:bodyPr>
          <a:lstStyle/>
          <a:p>
            <a:r>
              <a:rPr lang="en-US" sz="1200" b="1" dirty="0">
                <a:solidFill>
                  <a:srgbClr val="0070C0"/>
                </a:solidFill>
              </a:rPr>
              <a:t>Gap between front panels</a:t>
            </a:r>
          </a:p>
        </p:txBody>
      </p:sp>
      <p:sp>
        <p:nvSpPr>
          <p:cNvPr id="31" name="TextBox 30"/>
          <p:cNvSpPr txBox="1">
            <a:spLocks noChangeArrowheads="1"/>
          </p:cNvSpPr>
          <p:nvPr/>
        </p:nvSpPr>
        <p:spPr bwMode="auto">
          <a:xfrm>
            <a:off x="412335" y="5943600"/>
            <a:ext cx="2318250" cy="415498"/>
          </a:xfrm>
          <a:prstGeom prst="rect">
            <a:avLst/>
          </a:prstGeom>
          <a:no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050" i="1" dirty="0">
                <a:latin typeface="Arial"/>
                <a:cs typeface="Arial"/>
              </a:rPr>
              <a:t>Diagrams courtesy of Concurrent Technologies and Elma</a:t>
            </a:r>
          </a:p>
        </p:txBody>
      </p:sp>
      <p:sp>
        <p:nvSpPr>
          <p:cNvPr id="32" name="TextBox 31"/>
          <p:cNvSpPr txBox="1">
            <a:spLocks noChangeArrowheads="1"/>
          </p:cNvSpPr>
          <p:nvPr/>
        </p:nvSpPr>
        <p:spPr bwMode="auto">
          <a:xfrm>
            <a:off x="412335" y="2638962"/>
            <a:ext cx="2487774" cy="830997"/>
          </a:xfrm>
          <a:prstGeom prst="rect">
            <a:avLst/>
          </a:prstGeom>
          <a:solidFill>
            <a:schemeClr val="bg1"/>
          </a:solid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200" dirty="0">
                <a:latin typeface="Arial"/>
                <a:cs typeface="Arial"/>
              </a:rPr>
              <a:t>With diagram above and below differences in front panel location with respect to PCB exaggerated for illustration purposes</a:t>
            </a:r>
          </a:p>
        </p:txBody>
      </p:sp>
      <p:sp>
        <p:nvSpPr>
          <p:cNvPr id="5" name="Content Placeholder 4"/>
          <p:cNvSpPr>
            <a:spLocks noGrp="1"/>
          </p:cNvSpPr>
          <p:nvPr>
            <p:ph idx="1"/>
          </p:nvPr>
        </p:nvSpPr>
        <p:spPr>
          <a:xfrm>
            <a:off x="3844323" y="3352800"/>
            <a:ext cx="6777317" cy="2590801"/>
          </a:xfrm>
        </p:spPr>
        <p:txBody>
          <a:bodyPr/>
          <a:lstStyle/>
          <a:p>
            <a:pPr marL="169863" indent="-169863">
              <a:lnSpc>
                <a:spcPct val="100000"/>
              </a:lnSpc>
            </a:pPr>
            <a:r>
              <a:rPr lang="en-US" sz="1500" dirty="0"/>
              <a:t>With </a:t>
            </a:r>
            <a:r>
              <a:rPr lang="en-US" sz="1500" dirty="0">
                <a:hlinkClick r:id="rId5" action="ppaction://hlinksldjump"/>
              </a:rPr>
              <a:t>[VITA 48.1]</a:t>
            </a:r>
            <a:r>
              <a:rPr lang="en-US" sz="1500" dirty="0"/>
              <a:t> front panels the additional width in going from a 0.8 inch pitch to a 1.0 inch pitch is added to both sides</a:t>
            </a:r>
          </a:p>
          <a:p>
            <a:pPr marL="400050" lvl="1" indent="-168275">
              <a:lnSpc>
                <a:spcPct val="100000"/>
              </a:lnSpc>
              <a:spcBef>
                <a:spcPts val="300"/>
              </a:spcBef>
            </a:pPr>
            <a:r>
              <a:rPr lang="en-US" sz="1300" b="0" dirty="0"/>
              <a:t>With </a:t>
            </a:r>
            <a:r>
              <a:rPr lang="en-US" sz="1300" b="0" dirty="0">
                <a:hlinkClick r:id="rId4" action="ppaction://hlinksldjump"/>
              </a:rPr>
              <a:t>[IEEE 1101.10]</a:t>
            </a:r>
            <a:r>
              <a:rPr lang="en-US" sz="1300" b="0" dirty="0"/>
              <a:t> it is just added to above the primary side of the PCB</a:t>
            </a:r>
          </a:p>
          <a:p>
            <a:pPr marL="400050" lvl="1" indent="-168275">
              <a:lnSpc>
                <a:spcPct val="100000"/>
              </a:lnSpc>
              <a:spcBef>
                <a:spcPts val="300"/>
              </a:spcBef>
            </a:pPr>
            <a:r>
              <a:rPr lang="en-US" sz="1300" b="0" dirty="0">
                <a:hlinkClick r:id="rId5" action="ppaction://hlinksldjump"/>
              </a:rPr>
              <a:t>[VITA 48.1]</a:t>
            </a:r>
            <a:r>
              <a:rPr lang="en-US" sz="1300" b="0" dirty="0"/>
              <a:t> enables taller components on the secondary side of the PCB</a:t>
            </a:r>
          </a:p>
          <a:p>
            <a:pPr marL="169863" indent="-169863">
              <a:lnSpc>
                <a:spcPct val="100000"/>
              </a:lnSpc>
            </a:pPr>
            <a:r>
              <a:rPr lang="en-US" sz="1500" dirty="0"/>
              <a:t>Mixing </a:t>
            </a:r>
            <a:r>
              <a:rPr lang="en-US" sz="1500" dirty="0">
                <a:hlinkClick r:id="rId4" action="ppaction://hlinksldjump"/>
              </a:rPr>
              <a:t>[IEEE 1101.10]</a:t>
            </a:r>
            <a:r>
              <a:rPr lang="en-US" sz="1500" dirty="0"/>
              <a:t> and </a:t>
            </a:r>
            <a:r>
              <a:rPr lang="en-US" sz="1500" dirty="0">
                <a:hlinkClick r:id="rId5" action="ppaction://hlinksldjump"/>
              </a:rPr>
              <a:t>[VITA 48.1]</a:t>
            </a:r>
            <a:r>
              <a:rPr lang="en-US" sz="1500" dirty="0"/>
              <a:t> front panels will cause front panels to either clash or leave a gap</a:t>
            </a:r>
          </a:p>
          <a:p>
            <a:pPr marL="400050" lvl="1" indent="-168275">
              <a:lnSpc>
                <a:spcPct val="100000"/>
              </a:lnSpc>
              <a:spcBef>
                <a:spcPts val="300"/>
              </a:spcBef>
            </a:pPr>
            <a:r>
              <a:rPr lang="en-US" sz="1300" b="0" dirty="0"/>
              <a:t>Assuming front panels and backplane all at same pitch</a:t>
            </a:r>
          </a:p>
          <a:p>
            <a:pPr marL="400050" lvl="1" indent="-168275">
              <a:lnSpc>
                <a:spcPct val="100000"/>
              </a:lnSpc>
              <a:spcBef>
                <a:spcPts val="300"/>
              </a:spcBef>
            </a:pPr>
            <a:r>
              <a:rPr lang="en-US" sz="1300" b="0" dirty="0"/>
              <a:t>Gap can be both an EMC (Electromagnetic Compatibility) and air flow issue</a:t>
            </a:r>
          </a:p>
          <a:p>
            <a:pPr marL="400050" lvl="1" indent="-168275">
              <a:lnSpc>
                <a:spcPct val="100000"/>
              </a:lnSpc>
              <a:spcBef>
                <a:spcPts val="300"/>
              </a:spcBef>
            </a:pPr>
            <a:r>
              <a:rPr lang="en-US" sz="1300" b="0" dirty="0">
                <a:solidFill>
                  <a:srgbClr val="C00000"/>
                </a:solidFill>
              </a:rPr>
              <a:t>Incorporating </a:t>
            </a:r>
            <a:r>
              <a:rPr lang="en-US" sz="1300" b="0" dirty="0">
                <a:solidFill>
                  <a:srgbClr val="C00000"/>
                </a:solidFill>
                <a:hlinkClick r:id="rId4" action="ppaction://hlinksldjump"/>
              </a:rPr>
              <a:t>[IEEE1101.10]</a:t>
            </a:r>
            <a:r>
              <a:rPr lang="en-US" sz="1300" b="0" dirty="0">
                <a:solidFill>
                  <a:srgbClr val="C00000"/>
                </a:solidFill>
              </a:rPr>
              <a:t> front panels is undesirable but if filler panels are used to accommodate mixing of front panels, the fillers must be mechanically robust</a:t>
            </a:r>
          </a:p>
        </p:txBody>
      </p:sp>
    </p:spTree>
    <p:extLst>
      <p:ext uri="{BB962C8B-B14F-4D97-AF65-F5344CB8AC3E}">
        <p14:creationId xmlns:p14="http://schemas.microsoft.com/office/powerpoint/2010/main" val="8299069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1.0 Inch Pitch Is By Far the Most Popular Pitch with OpenVPX</a:t>
            </a:r>
          </a:p>
        </p:txBody>
      </p:sp>
      <p:sp>
        <p:nvSpPr>
          <p:cNvPr id="3" name="Content Placeholder 2"/>
          <p:cNvSpPr>
            <a:spLocks noGrp="1"/>
          </p:cNvSpPr>
          <p:nvPr>
            <p:ph idx="1"/>
          </p:nvPr>
        </p:nvSpPr>
        <p:spPr>
          <a:xfrm>
            <a:off x="150812" y="1066800"/>
            <a:ext cx="11734800" cy="5181600"/>
          </a:xfrm>
        </p:spPr>
        <p:txBody>
          <a:bodyPr/>
          <a:lstStyle/>
          <a:p>
            <a:r>
              <a:rPr lang="en-US" sz="1700" dirty="0"/>
              <a:t>OpenVPX &amp; many of the VITA 48.x standards allow down</a:t>
            </a:r>
            <a:br>
              <a:rPr lang="en-US" sz="1700" dirty="0"/>
            </a:br>
            <a:r>
              <a:rPr lang="en-US" sz="1700" dirty="0"/>
              <a:t>to 0.8 inch pitch, but 1 inch pitch tends to be a sweet spot</a:t>
            </a:r>
          </a:p>
          <a:p>
            <a:r>
              <a:rPr lang="en-US" sz="1700" dirty="0"/>
              <a:t>With </a:t>
            </a:r>
            <a:r>
              <a:rPr lang="en-US" sz="1700" dirty="0">
                <a:hlinkClick r:id="rId2" action="ppaction://hlinksldjump"/>
              </a:rPr>
              <a:t>[VITA 48.1]</a:t>
            </a:r>
            <a:r>
              <a:rPr lang="en-US" sz="1700" dirty="0"/>
              <a:t> Plug-In Modules, increasing to 0.85 inch</a:t>
            </a:r>
            <a:br>
              <a:rPr lang="en-US" sz="1700" dirty="0"/>
            </a:br>
            <a:r>
              <a:rPr lang="en-US" sz="1700" dirty="0"/>
              <a:t>pitch enables rear covers</a:t>
            </a:r>
          </a:p>
          <a:p>
            <a:pPr lvl="1"/>
            <a:r>
              <a:rPr lang="en-US" sz="1600" b="0" dirty="0"/>
              <a:t>Rear covers provide Electrostatic Discharge (ESD) protection,</a:t>
            </a:r>
            <a:br>
              <a:rPr lang="en-US" sz="1600" b="0" dirty="0"/>
            </a:br>
            <a:r>
              <a:rPr lang="en-US" sz="1600" b="0" dirty="0"/>
              <a:t>which facilitates 2‑level maintenance</a:t>
            </a:r>
          </a:p>
          <a:p>
            <a:r>
              <a:rPr lang="en-US" sz="1700" dirty="0"/>
              <a:t>Illustration shows backplane slots at 1.0 inch pitch</a:t>
            </a:r>
          </a:p>
          <a:p>
            <a:pPr lvl="1"/>
            <a:r>
              <a:rPr lang="en-US" sz="1600" b="0" dirty="0"/>
              <a:t>Following design rules typically used for high-speed differential</a:t>
            </a:r>
            <a:br>
              <a:rPr lang="en-US" sz="1600" b="0" dirty="0"/>
            </a:br>
            <a:r>
              <a:rPr lang="en-US" sz="1600" b="0" dirty="0"/>
              <a:t>pairs, at 1.0 inch pitch, get 8 pairs between the pad arrays of</a:t>
            </a:r>
            <a:br>
              <a:rPr lang="en-US" sz="1600" b="0" dirty="0"/>
            </a:br>
            <a:r>
              <a:rPr lang="en-US" sz="1600" b="0" dirty="0"/>
              <a:t>adjacent slots, as shown</a:t>
            </a:r>
          </a:p>
          <a:p>
            <a:pPr lvl="1"/>
            <a:r>
              <a:rPr lang="en-US" sz="1600" b="0" dirty="0"/>
              <a:t>0.8 inch pitch reduces this to 4 pairs, which can approximately</a:t>
            </a:r>
            <a:br>
              <a:rPr lang="en-US" sz="1600" b="0" dirty="0"/>
            </a:br>
            <a:r>
              <a:rPr lang="en-US" sz="1600" b="0" dirty="0"/>
              <a:t>double the number of signal layers, increasing cost</a:t>
            </a:r>
          </a:p>
          <a:p>
            <a:r>
              <a:rPr lang="en-US" sz="1700" dirty="0"/>
              <a:t>1.0 inch vs. 0.8 enables more volume for Plug-In Modules – tends to be put to good use</a:t>
            </a:r>
          </a:p>
          <a:p>
            <a:pPr lvl="1"/>
            <a:r>
              <a:rPr lang="en-US" sz="1600" b="0" dirty="0"/>
              <a:t>Tends to be used for more robust cooling – enabling higher power dissipation</a:t>
            </a:r>
          </a:p>
          <a:p>
            <a:pPr lvl="1"/>
            <a:r>
              <a:rPr lang="en-US" sz="1600" b="0" dirty="0"/>
              <a:t>Additional height on rear of Plug-In Module of VITA 48.x standards, enables taller components</a:t>
            </a:r>
          </a:p>
          <a:p>
            <a:pPr lvl="1"/>
            <a:endParaRPr lang="en-US" sz="1600" b="0" dirty="0"/>
          </a:p>
        </p:txBody>
      </p:sp>
      <p:pic>
        <p:nvPicPr>
          <p:cNvPr id="2437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6412" y="1066800"/>
            <a:ext cx="5105400" cy="27209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a:spLocks noChangeArrowheads="1"/>
          </p:cNvSpPr>
          <p:nvPr/>
        </p:nvSpPr>
        <p:spPr bwMode="auto">
          <a:xfrm>
            <a:off x="10133012" y="3886200"/>
            <a:ext cx="1917266" cy="415498"/>
          </a:xfrm>
          <a:prstGeom prst="rect">
            <a:avLst/>
          </a:prstGeom>
          <a:no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050" i="1" dirty="0">
                <a:latin typeface="Arial"/>
                <a:cs typeface="Arial"/>
              </a:rPr>
              <a:t>Design rule information and diagram courtesy Elma</a:t>
            </a:r>
          </a:p>
        </p:txBody>
      </p:sp>
      <p:sp>
        <p:nvSpPr>
          <p:cNvPr id="8" name="Rectangle 7">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18251806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400" dirty="0"/>
              <a:t>VITA 48 Plug-In Modules – 3U vs. 6U </a:t>
            </a:r>
          </a:p>
        </p:txBody>
      </p:sp>
      <p:sp>
        <p:nvSpPr>
          <p:cNvPr id="4" name="Rectangle 3">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5" name="Content Placeholder 3"/>
          <p:cNvGraphicFramePr>
            <a:graphicFrameLocks/>
          </p:cNvGraphicFramePr>
          <p:nvPr>
            <p:extLst>
              <p:ext uri="{D42A27DB-BD31-4B8C-83A1-F6EECF244321}">
                <p14:modId xmlns:p14="http://schemas.microsoft.com/office/powerpoint/2010/main" val="2423138777"/>
              </p:ext>
            </p:extLst>
          </p:nvPr>
        </p:nvGraphicFramePr>
        <p:xfrm>
          <a:off x="1270952" y="1295400"/>
          <a:ext cx="9646920" cy="4292800"/>
        </p:xfrm>
        <a:graphic>
          <a:graphicData uri="http://schemas.openxmlformats.org/drawingml/2006/table">
            <a:tbl>
              <a:tblPr firstRow="1" bandRow="1">
                <a:tableStyleId>{5940675A-B579-460E-94D1-54222C63F5DA}</a:tableStyleId>
              </a:tblPr>
              <a:tblGrid>
                <a:gridCol w="4722970">
                  <a:extLst>
                    <a:ext uri="{9D8B030D-6E8A-4147-A177-3AD203B41FA5}">
                      <a16:colId xmlns:a16="http://schemas.microsoft.com/office/drawing/2014/main" val="20000"/>
                    </a:ext>
                  </a:extLst>
                </a:gridCol>
                <a:gridCol w="4923950">
                  <a:extLst>
                    <a:ext uri="{9D8B030D-6E8A-4147-A177-3AD203B41FA5}">
                      <a16:colId xmlns:a16="http://schemas.microsoft.com/office/drawing/2014/main" val="20001"/>
                    </a:ext>
                  </a:extLst>
                </a:gridCol>
              </a:tblGrid>
              <a:tr h="133380">
                <a:tc>
                  <a:txBody>
                    <a:bodyPr/>
                    <a:lstStyle/>
                    <a:p>
                      <a:pPr algn="ctr"/>
                      <a:r>
                        <a:rPr lang="en-US" sz="1050" b="1" dirty="0"/>
                        <a:t>3U</a:t>
                      </a: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050" b="1" dirty="0"/>
                        <a:t>6U</a:t>
                      </a: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283644">
                <a:tc gridSpan="2">
                  <a:txBody>
                    <a:bodyPr/>
                    <a:lstStyle/>
                    <a:p>
                      <a:pPr algn="l"/>
                      <a:r>
                        <a:rPr lang="en-US" sz="1200" b="1" baseline="0" dirty="0">
                          <a:solidFill>
                            <a:srgbClr val="0070C0"/>
                          </a:solidFill>
                        </a:rPr>
                        <a:t>3U Better:</a:t>
                      </a:r>
                      <a:endParaRPr lang="en-US" sz="1200" b="1" dirty="0">
                        <a:solidFill>
                          <a:srgbClr val="0070C0"/>
                        </a:solidFill>
                      </a:endParaRPr>
                    </a:p>
                  </a:txBody>
                  <a:tcPr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pPr algn="l"/>
                      <a:endParaRPr lang="en-US" sz="1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65856">
                <a:tc>
                  <a:txBody>
                    <a:bodyPr/>
                    <a:lstStyle/>
                    <a:p>
                      <a:pPr marL="109728" marR="0" indent="0" algn="l" defTabSz="914400" eaLnBrk="1" fontAlgn="auto" latinLnBrk="0" hangingPunct="1">
                        <a:lnSpc>
                          <a:spcPct val="100000"/>
                        </a:lnSpc>
                        <a:spcBef>
                          <a:spcPts val="0"/>
                        </a:spcBef>
                        <a:spcAft>
                          <a:spcPts val="0"/>
                        </a:spcAft>
                        <a:buClrTx/>
                        <a:buSzTx/>
                        <a:buFontTx/>
                        <a:buNone/>
                        <a:tabLst/>
                        <a:defRPr/>
                      </a:pPr>
                      <a:r>
                        <a:rPr lang="en-US" sz="1200" b="1" dirty="0">
                          <a:solidFill>
                            <a:schemeClr val="tx1"/>
                          </a:solidFill>
                          <a:sym typeface="Wingdings"/>
                        </a:rPr>
                        <a:t>3U</a:t>
                      </a:r>
                      <a:r>
                        <a:rPr lang="en-US" sz="1200" b="1" baseline="0" dirty="0">
                          <a:solidFill>
                            <a:schemeClr val="tx1"/>
                          </a:solidFill>
                          <a:sym typeface="Wingdings"/>
                        </a:rPr>
                        <a:t> is more rugged than 6U.</a:t>
                      </a:r>
                      <a:endParaRPr lang="en-US" sz="1200" b="1" dirty="0">
                        <a:solidFill>
                          <a:schemeClr val="tx1"/>
                        </a:solidFill>
                        <a:sym typeface="Wingdings"/>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200" b="1" dirty="0">
                          <a:solidFill>
                            <a:schemeClr val="tx1"/>
                          </a:solidFill>
                        </a:rPr>
                        <a:t>Stiffening by conduction cooling heat sinks, covers etc.</a:t>
                      </a:r>
                      <a:r>
                        <a:rPr lang="en-US" sz="1200" b="1" baseline="0" dirty="0">
                          <a:solidFill>
                            <a:schemeClr val="tx1"/>
                          </a:solidFill>
                        </a:rPr>
                        <a:t> can help. The </a:t>
                      </a:r>
                      <a:r>
                        <a:rPr lang="en-US" sz="1200" b="1" dirty="0">
                          <a:solidFill>
                            <a:schemeClr val="tx1"/>
                          </a:solidFill>
                        </a:rPr>
                        <a:t>RT 2-R connectors reduce fretting corrosion. </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65856">
                <a:tc>
                  <a:txBody>
                    <a:bodyPr/>
                    <a:lstStyle/>
                    <a:p>
                      <a:pPr marL="109728" marR="0" indent="0" algn="l" defTabSz="914400" eaLnBrk="1" fontAlgn="auto" latinLnBrk="0" hangingPunct="1">
                        <a:lnSpc>
                          <a:spcPct val="100000"/>
                        </a:lnSpc>
                        <a:spcBef>
                          <a:spcPts val="0"/>
                        </a:spcBef>
                        <a:spcAft>
                          <a:spcPts val="0"/>
                        </a:spcAft>
                        <a:buClrTx/>
                        <a:buSzTx/>
                        <a:buFontTx/>
                        <a:buNone/>
                        <a:tabLst/>
                        <a:defRPr/>
                      </a:pPr>
                      <a:r>
                        <a:rPr lang="en-US" sz="1200" b="1" dirty="0">
                          <a:solidFill>
                            <a:schemeClr val="tx1"/>
                          </a:solidFill>
                        </a:rPr>
                        <a:t>With</a:t>
                      </a:r>
                      <a:r>
                        <a:rPr lang="en-US" sz="1200" b="1" baseline="0" dirty="0">
                          <a:solidFill>
                            <a:schemeClr val="tx1"/>
                          </a:solidFill>
                        </a:rPr>
                        <a:t> </a:t>
                      </a:r>
                      <a:r>
                        <a:rPr lang="en-US" sz="1200" b="1" baseline="0" dirty="0">
                          <a:solidFill>
                            <a:schemeClr val="tx1"/>
                          </a:solidFill>
                          <a:hlinkClick r:id="rId4" action="ppaction://hlinksldjump"/>
                        </a:rPr>
                        <a:t>[VITA 48.2]</a:t>
                      </a:r>
                      <a:r>
                        <a:rPr lang="en-US" sz="1200" b="1" baseline="0" dirty="0">
                          <a:solidFill>
                            <a:schemeClr val="tx1"/>
                          </a:solidFill>
                        </a:rPr>
                        <a:t> (Conduction Cooled), 3U gives higher power density. The interface between the Plug-In Module edge and chassis sidewalls along with whatever is cooling the chassis sidewalls tends to be limit.</a:t>
                      </a:r>
                      <a:endParaRPr lang="en-US" sz="1200" b="1" dirty="0">
                        <a:solidFill>
                          <a:schemeClr val="tx1"/>
                        </a:solidFill>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rPr>
                        <a:t>With </a:t>
                      </a:r>
                      <a:r>
                        <a:rPr lang="en-US" sz="1200" b="1" baseline="0" dirty="0">
                          <a:solidFill>
                            <a:schemeClr val="tx1"/>
                          </a:solidFill>
                          <a:hlinkClick r:id="rId4" action="ppaction://hlinksldjump"/>
                        </a:rPr>
                        <a:t>[VITA 48.2]</a:t>
                      </a:r>
                      <a:r>
                        <a:rPr lang="en-US" sz="1200" b="1" baseline="0" dirty="0">
                          <a:solidFill>
                            <a:schemeClr val="tx1"/>
                          </a:solidFill>
                        </a:rPr>
                        <a:t> 6U, there is the area of contact between Plug-In Module and chassis is the same as for 3U. Max per Plug-In Module is  around 150 W.</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82512">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rgbClr val="0070C0"/>
                          </a:solidFill>
                          <a:latin typeface="+mn-lt"/>
                          <a:ea typeface="+mn-ea"/>
                          <a:cs typeface="+mn-cs"/>
                        </a:rPr>
                        <a:t>6U Better:</a:t>
                      </a:r>
                    </a:p>
                  </a:txBody>
                  <a:tcPr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pPr marL="0" marR="0" indent="0" algn="l" defTabSz="914400" eaLnBrk="1" fontAlgn="auto" latinLnBrk="0" hangingPunct="1">
                        <a:lnSpc>
                          <a:spcPct val="100000"/>
                        </a:lnSpc>
                        <a:spcBef>
                          <a:spcPts val="0"/>
                        </a:spcBef>
                        <a:spcAft>
                          <a:spcPts val="0"/>
                        </a:spcAft>
                        <a:buClrTx/>
                        <a:buSzTx/>
                        <a:buFontTx/>
                        <a:buNone/>
                        <a:tabLst/>
                        <a:defRPr/>
                      </a:pPr>
                      <a:endParaRPr lang="en-US" sz="1200" b="1" dirty="0">
                        <a:solidFill>
                          <a:schemeClr val="tx1"/>
                        </a:solidFill>
                        <a:sym typeface="Wingding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36792">
                <a:tc>
                  <a:txBody>
                    <a:bodyPr/>
                    <a:lstStyle/>
                    <a:p>
                      <a:pPr marL="109728" marR="0" indent="0" algn="l" defTabSz="91440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sym typeface="Wingdings"/>
                        </a:rPr>
                        <a:t>Products tend to have PCIe interfaces, which tend to give tighter coupling.</a:t>
                      </a:r>
                      <a:endParaRPr lang="en-US" sz="1200" b="1" dirty="0">
                        <a:solidFill>
                          <a:schemeClr val="tx1"/>
                        </a:solidFill>
                        <a:sym typeface="Wingdings"/>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200" b="1" dirty="0">
                          <a:solidFill>
                            <a:schemeClr val="tx1"/>
                          </a:solidFill>
                          <a:sym typeface="Wingdings"/>
                        </a:rPr>
                        <a:t>Products</a:t>
                      </a:r>
                      <a:r>
                        <a:rPr lang="en-US" sz="1200" b="1" baseline="0" dirty="0">
                          <a:solidFill>
                            <a:schemeClr val="tx1"/>
                          </a:solidFill>
                          <a:sym typeface="Wingdings"/>
                        </a:rPr>
                        <a:t> with </a:t>
                      </a:r>
                      <a:r>
                        <a:rPr lang="en-US" sz="1200" b="1" dirty="0">
                          <a:solidFill>
                            <a:schemeClr val="tx1"/>
                          </a:solidFill>
                          <a:sym typeface="Wingdings"/>
                        </a:rPr>
                        <a:t>10 Gbit Ethernet &amp;</a:t>
                      </a:r>
                      <a:r>
                        <a:rPr lang="en-US" sz="1200" b="1" baseline="0" dirty="0">
                          <a:solidFill>
                            <a:schemeClr val="tx1"/>
                          </a:solidFill>
                          <a:sym typeface="Wingdings"/>
                        </a:rPr>
                        <a:t> InfiniBand are available, which make it easier to have looser coupling.</a:t>
                      </a:r>
                      <a:endParaRPr lang="en-US" sz="1200" b="1" dirty="0">
                        <a:solidFill>
                          <a:schemeClr val="tx1"/>
                        </a:solidFill>
                        <a:sym typeface="Wingdings"/>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36792">
                <a:tc>
                  <a:txBody>
                    <a:bodyPr/>
                    <a:lstStyle/>
                    <a:p>
                      <a:pPr marL="109728" marR="0" indent="0" algn="l" defTabSz="914400" eaLnBrk="1" fontAlgn="auto" latinLnBrk="0" hangingPunct="1">
                        <a:lnSpc>
                          <a:spcPct val="100000"/>
                        </a:lnSpc>
                        <a:spcBef>
                          <a:spcPts val="0"/>
                        </a:spcBef>
                        <a:spcAft>
                          <a:spcPts val="0"/>
                        </a:spcAft>
                        <a:buClrTx/>
                        <a:buSzTx/>
                        <a:buFontTx/>
                        <a:buNone/>
                        <a:tabLst/>
                        <a:defRPr/>
                      </a:pPr>
                      <a:r>
                        <a:rPr lang="en-US" sz="1200" b="1" dirty="0">
                          <a:solidFill>
                            <a:schemeClr val="tx1"/>
                          </a:solidFill>
                          <a:sym typeface="Wingdings"/>
                        </a:rPr>
                        <a:t>If a lot of processing and connectivity is required, the number of</a:t>
                      </a:r>
                      <a:r>
                        <a:rPr lang="en-US" sz="1200" b="1" baseline="0" dirty="0">
                          <a:solidFill>
                            <a:schemeClr val="tx1"/>
                          </a:solidFill>
                          <a:sym typeface="Wingdings"/>
                        </a:rPr>
                        <a:t> pins available is a severe constraint.</a:t>
                      </a:r>
                      <a:endParaRPr lang="en-US" sz="1200" b="1" dirty="0">
                        <a:solidFill>
                          <a:schemeClr val="tx1"/>
                        </a:solidFill>
                        <a:sym typeface="Wingdings"/>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200" b="1" dirty="0">
                          <a:solidFill>
                            <a:schemeClr val="tx1"/>
                          </a:solidFill>
                          <a:sym typeface="Wingdings"/>
                        </a:rPr>
                        <a:t>There</a:t>
                      </a:r>
                      <a:r>
                        <a:rPr lang="en-US" sz="1200" b="1" baseline="0" dirty="0">
                          <a:solidFill>
                            <a:schemeClr val="tx1"/>
                          </a:solidFill>
                          <a:sym typeface="Wingdings"/>
                        </a:rPr>
                        <a:t> is a lot more board area and connectivity to the backplane.  6U Switch Plug-In Modules give a lot of connectivity.</a:t>
                      </a:r>
                      <a:endParaRPr lang="en-US" sz="1200" b="1" dirty="0">
                        <a:solidFill>
                          <a:schemeClr val="tx1"/>
                        </a:solidFill>
                        <a:sym typeface="Wingdings"/>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11656">
                <a:tc gridSpan="2">
                  <a:txBody>
                    <a:bodyPr/>
                    <a:lstStyle/>
                    <a:p>
                      <a:pPr algn="l"/>
                      <a:r>
                        <a:rPr lang="en-US" sz="1200" b="1" dirty="0">
                          <a:solidFill>
                            <a:srgbClr val="0070C0"/>
                          </a:solidFill>
                        </a:rPr>
                        <a:t>I</a:t>
                      </a:r>
                      <a:r>
                        <a:rPr lang="en-US" sz="1200" b="1" kern="1200" baseline="0" dirty="0">
                          <a:solidFill>
                            <a:srgbClr val="0070C0"/>
                          </a:solidFill>
                          <a:latin typeface="+mn-lt"/>
                          <a:ea typeface="+mn-ea"/>
                          <a:cs typeface="+mn-cs"/>
                        </a:rPr>
                        <a:t>t</a:t>
                      </a:r>
                      <a:r>
                        <a:rPr lang="en-US" sz="1200" b="1" baseline="0" dirty="0">
                          <a:solidFill>
                            <a:srgbClr val="0070C0"/>
                          </a:solidFill>
                        </a:rPr>
                        <a:t> Depends</a:t>
                      </a:r>
                      <a:r>
                        <a:rPr lang="en-US" sz="1200" b="1" dirty="0">
                          <a:solidFill>
                            <a:srgbClr val="0070C0"/>
                          </a:solidFill>
                        </a:rPr>
                        <a:t>:</a:t>
                      </a:r>
                    </a:p>
                  </a:txBody>
                  <a:tcPr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pPr algn="l"/>
                      <a:endParaRPr lang="en-US" sz="1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65856">
                <a:tc>
                  <a:txBody>
                    <a:bodyPr/>
                    <a:lstStyle/>
                    <a:p>
                      <a:pPr marL="109728"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sym typeface="Wingdings"/>
                        </a:rPr>
                        <a:t>For smaller systems,</a:t>
                      </a:r>
                      <a:r>
                        <a:rPr lang="en-US" sz="1200" b="1" baseline="0" dirty="0">
                          <a:solidFill>
                            <a:schemeClr val="tx1"/>
                          </a:solidFill>
                          <a:sym typeface="Wingdings"/>
                        </a:rPr>
                        <a:t> a 3U Plug-In Module or two of each type, 3U can make sense. If a small modularity is required 3U can make sense.</a:t>
                      </a:r>
                      <a:endParaRPr lang="en-US" sz="1200" b="1" dirty="0">
                        <a:solidFill>
                          <a:schemeClr val="tx1"/>
                        </a:solidFill>
                        <a:sym typeface="Wingdings"/>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solidFill>
                            <a:schemeClr val="tx1"/>
                          </a:solidFill>
                        </a:rPr>
                        <a:t>For larger systems, 6U Plug-In Modules allow</a:t>
                      </a:r>
                      <a:r>
                        <a:rPr lang="en-US" sz="1200" b="1" baseline="0" dirty="0">
                          <a:solidFill>
                            <a:schemeClr val="tx1"/>
                          </a:solidFill>
                        </a:rPr>
                        <a:t> overhead of mechanicals (holding the board in place) and power supplies to be amortized over a larger board.  Hence, 6U gives more performance density (with </a:t>
                      </a:r>
                      <a:r>
                        <a:rPr lang="en-US" sz="1200" b="1" baseline="0" dirty="0">
                          <a:solidFill>
                            <a:schemeClr val="tx1"/>
                          </a:solidFill>
                          <a:hlinkClick r:id="rId4" action="ppaction://hlinksldjump"/>
                        </a:rPr>
                        <a:t>[VITA 48.2]</a:t>
                      </a:r>
                      <a:r>
                        <a:rPr lang="en-US" sz="1200" b="1" baseline="0" dirty="0">
                          <a:solidFill>
                            <a:schemeClr val="tx1"/>
                          </a:solidFill>
                        </a:rPr>
                        <a:t> assumes power per Plug-In Module is not limit).</a:t>
                      </a:r>
                      <a:endParaRPr lang="en-US" sz="1200" b="1" dirty="0">
                        <a:solidFill>
                          <a:schemeClr val="tx1"/>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5029402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bwMode="auto">
          <a:xfrm>
            <a:off x="3452996" y="723984"/>
            <a:ext cx="5613216"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45" name="Rectangle 44"/>
          <p:cNvSpPr/>
          <p:nvPr/>
        </p:nvSpPr>
        <p:spPr bwMode="auto">
          <a:xfrm>
            <a:off x="11412408" y="723984"/>
            <a:ext cx="776417"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cxnSp>
        <p:nvCxnSpPr>
          <p:cNvPr id="7" name="Straight Connector 6"/>
          <p:cNvCxnSpPr/>
          <p:nvPr/>
        </p:nvCxnSpPr>
        <p:spPr bwMode="auto">
          <a:xfrm>
            <a:off x="0" y="0"/>
            <a:ext cx="1218883" cy="0"/>
          </a:xfrm>
          <a:prstGeom prst="line">
            <a:avLst/>
          </a:prstGeom>
          <a:solidFill>
            <a:schemeClr val="accent1"/>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Title 1"/>
          <p:cNvSpPr>
            <a:spLocks noGrp="1"/>
          </p:cNvSpPr>
          <p:nvPr>
            <p:ph type="title"/>
          </p:nvPr>
        </p:nvSpPr>
        <p:spPr>
          <a:xfrm>
            <a:off x="245673" y="95063"/>
            <a:ext cx="3207323" cy="813816"/>
          </a:xfrm>
          <a:solidFill>
            <a:schemeClr val="bg1"/>
          </a:solidFill>
        </p:spPr>
        <p:txBody>
          <a:bodyPr/>
          <a:lstStyle/>
          <a:p>
            <a:pPr>
              <a:lnSpc>
                <a:spcPct val="100000"/>
              </a:lnSpc>
            </a:pPr>
            <a:r>
              <a:rPr lang="en-US" sz="2400" dirty="0"/>
              <a:t>VPX Backplane Connector Options</a:t>
            </a:r>
          </a:p>
        </p:txBody>
      </p:sp>
      <p:sp>
        <p:nvSpPr>
          <p:cNvPr id="3" name="Content Placeholder 2"/>
          <p:cNvSpPr>
            <a:spLocks noGrp="1"/>
          </p:cNvSpPr>
          <p:nvPr>
            <p:ph idx="1"/>
          </p:nvPr>
        </p:nvSpPr>
        <p:spPr>
          <a:xfrm>
            <a:off x="303212" y="1085936"/>
            <a:ext cx="9828291" cy="5238665"/>
          </a:xfrm>
        </p:spPr>
        <p:txBody>
          <a:bodyPr/>
          <a:lstStyle/>
          <a:p>
            <a:pPr marL="174625" indent="-174625">
              <a:lnSpc>
                <a:spcPct val="100000"/>
              </a:lnSpc>
            </a:pPr>
            <a:r>
              <a:rPr lang="en-US" sz="1600" dirty="0">
                <a:hlinkClick r:id="rId3" action="ppaction://hlinksldjump"/>
              </a:rPr>
              <a:t>[VITA 46.0]</a:t>
            </a:r>
            <a:r>
              <a:rPr lang="en-US" sz="1600" dirty="0"/>
              <a:t> connectors</a:t>
            </a:r>
          </a:p>
          <a:p>
            <a:pPr marL="403225" lvl="1" indent="-174625">
              <a:lnSpc>
                <a:spcPct val="100000"/>
              </a:lnSpc>
            </a:pPr>
            <a:r>
              <a:rPr lang="en-US" sz="1400" b="0" dirty="0"/>
              <a:t>TE Connectivity RT 2 – original</a:t>
            </a:r>
            <a:br>
              <a:rPr lang="en-US" sz="1400" b="0" dirty="0"/>
            </a:br>
            <a:r>
              <a:rPr lang="en-US" sz="1400" b="0" dirty="0">
                <a:hlinkClick r:id="rId3" action="ppaction://hlinksldjump"/>
              </a:rPr>
              <a:t>[VITA 46.0]</a:t>
            </a:r>
            <a:r>
              <a:rPr lang="en-US" sz="1400" b="0" dirty="0"/>
              <a:t> connector, deployed</a:t>
            </a:r>
            <a:br>
              <a:rPr lang="en-US" sz="1400" b="0" dirty="0"/>
            </a:br>
            <a:r>
              <a:rPr lang="en-US" sz="1400" b="0" dirty="0"/>
              <a:t>in many applications</a:t>
            </a:r>
          </a:p>
          <a:p>
            <a:pPr marL="403225" lvl="1" indent="-174625">
              <a:lnSpc>
                <a:spcPct val="100000"/>
              </a:lnSpc>
            </a:pPr>
            <a:r>
              <a:rPr lang="en-US" sz="1400" b="0" dirty="0"/>
              <a:t>TE Connectivity RT 2-R – </a:t>
            </a:r>
            <a:r>
              <a:rPr lang="en-US" sz="1400" b="0" dirty="0">
                <a:hlinkClick r:id="rId3" action="ppaction://hlinksldjump"/>
              </a:rPr>
              <a:t>[VITA 46.0]</a:t>
            </a:r>
            <a:r>
              <a:rPr lang="en-US" sz="1400" b="0" dirty="0"/>
              <a:t> connector developed to be more rugged </a:t>
            </a:r>
          </a:p>
          <a:p>
            <a:pPr marL="571500" lvl="2" indent="-114300">
              <a:lnSpc>
                <a:spcPct val="100000"/>
              </a:lnSpc>
              <a:spcBef>
                <a:spcPts val="100"/>
              </a:spcBef>
            </a:pPr>
            <a:r>
              <a:rPr lang="en-US" sz="1200" b="0" dirty="0"/>
              <a:t>Inter-mates with RT 2 and the PCB (Printed Circuit Board) footprints are the same for both – connectors are footprint compatible</a:t>
            </a:r>
          </a:p>
          <a:p>
            <a:pPr marL="403225" lvl="1" indent="-174625">
              <a:lnSpc>
                <a:spcPct val="100000"/>
              </a:lnSpc>
            </a:pPr>
            <a:r>
              <a:rPr lang="en-US" sz="1400" b="0" dirty="0"/>
              <a:t>Amphenol R-VPX – inter-mates and PCB footprint compatible with RT 2 and RT 2-R</a:t>
            </a:r>
          </a:p>
          <a:p>
            <a:pPr marL="571500" lvl="2" indent="-114300">
              <a:lnSpc>
                <a:spcPct val="100000"/>
              </a:lnSpc>
              <a:spcBef>
                <a:spcPts val="100"/>
              </a:spcBef>
            </a:pPr>
            <a:r>
              <a:rPr lang="en-US" sz="1200" b="0" dirty="0"/>
              <a:t>Rugged like RT 2-R with 4 points of contact</a:t>
            </a:r>
          </a:p>
          <a:p>
            <a:pPr marL="174625" lvl="1" indent="-174625">
              <a:lnSpc>
                <a:spcPct val="100000"/>
              </a:lnSpc>
              <a:spcBef>
                <a:spcPts val="1200"/>
              </a:spcBef>
              <a:buFont typeface="Arial"/>
              <a:buChar char="•"/>
            </a:pPr>
            <a:r>
              <a:rPr lang="en-US" sz="1600" dirty="0">
                <a:ea typeface="+mn-ea"/>
                <a:cs typeface="+mn-cs"/>
              </a:rPr>
              <a:t>Higher bandwidth </a:t>
            </a:r>
            <a:r>
              <a:rPr lang="en-US" sz="1600" dirty="0">
                <a:ea typeface="+mn-ea"/>
                <a:cs typeface="+mn-cs"/>
                <a:hlinkClick r:id="rId3" action="ppaction://hlinksldjump"/>
              </a:rPr>
              <a:t>[VITA 46.0]</a:t>
            </a:r>
            <a:r>
              <a:rPr lang="en-US" sz="1600" dirty="0">
                <a:ea typeface="+mn-ea"/>
                <a:cs typeface="+mn-cs"/>
              </a:rPr>
              <a:t> connectors being standardized by </a:t>
            </a:r>
            <a:r>
              <a:rPr lang="en-US" sz="1600" dirty="0">
                <a:ea typeface="+mn-ea"/>
                <a:cs typeface="+mn-cs"/>
                <a:hlinkClick r:id="rId3" action="ppaction://hlinksldjump"/>
              </a:rPr>
              <a:t>[VITA 46.30]</a:t>
            </a:r>
            <a:r>
              <a:rPr lang="en-US" sz="1600" dirty="0">
                <a:ea typeface="+mn-ea"/>
                <a:cs typeface="+mn-cs"/>
              </a:rPr>
              <a:t> and </a:t>
            </a:r>
            <a:r>
              <a:rPr lang="en-US" sz="1600" dirty="0">
                <a:ea typeface="+mn-ea"/>
                <a:cs typeface="+mn-cs"/>
                <a:hlinkClick r:id="rId3" action="ppaction://hlinksldjump"/>
              </a:rPr>
              <a:t>[VITA 46.31]</a:t>
            </a:r>
            <a:r>
              <a:rPr lang="en-US" sz="1600" dirty="0">
                <a:ea typeface="+mn-ea"/>
                <a:cs typeface="+mn-cs"/>
              </a:rPr>
              <a:t> </a:t>
            </a:r>
          </a:p>
          <a:p>
            <a:pPr marL="403225" lvl="1" indent="-174625">
              <a:lnSpc>
                <a:spcPct val="100000"/>
              </a:lnSpc>
            </a:pPr>
            <a:r>
              <a:rPr lang="en-US" sz="1400" b="0" dirty="0"/>
              <a:t>Intended to go to at least 25 Gbaud signaling for protocols such as 100GBASE-KR4 and PCIe Gen 4</a:t>
            </a:r>
            <a:endParaRPr lang="en-US" sz="1400" dirty="0">
              <a:solidFill>
                <a:srgbClr val="C00000"/>
              </a:solidFill>
            </a:endParaRPr>
          </a:p>
          <a:p>
            <a:pPr marL="403225" lvl="1" indent="-174625">
              <a:lnSpc>
                <a:spcPct val="100000"/>
              </a:lnSpc>
            </a:pPr>
            <a:r>
              <a:rPr lang="en-US" sz="1400" b="0" dirty="0"/>
              <a:t>[</a:t>
            </a:r>
            <a:r>
              <a:rPr lang="en-US" sz="1400" b="0" dirty="0">
                <a:hlinkClick r:id="rId3" action="ppaction://hlinksldjump"/>
              </a:rPr>
              <a:t>VITA 46.30</a:t>
            </a:r>
            <a:r>
              <a:rPr lang="en-US" sz="1400" b="0" dirty="0"/>
              <a:t>] connectors mount to PCB using press fit pins; [</a:t>
            </a:r>
            <a:r>
              <a:rPr lang="en-US" sz="1400" b="0" dirty="0">
                <a:hlinkClick r:id="rId3" action="ppaction://hlinksldjump"/>
              </a:rPr>
              <a:t>VITA 46.31</a:t>
            </a:r>
            <a:r>
              <a:rPr lang="en-US" sz="1400" b="0" dirty="0"/>
              <a:t>] connectors are surface mount</a:t>
            </a:r>
          </a:p>
          <a:p>
            <a:pPr marL="403225" lvl="1" indent="-174625">
              <a:lnSpc>
                <a:spcPct val="100000"/>
              </a:lnSpc>
            </a:pPr>
            <a:r>
              <a:rPr lang="en-US" sz="1400" b="0" dirty="0"/>
              <a:t>Inter-mate with RT 2, RT 2-R, and R-VPX; </a:t>
            </a:r>
            <a:r>
              <a:rPr lang="en-US" sz="1400" dirty="0">
                <a:solidFill>
                  <a:srgbClr val="C00000"/>
                </a:solidFill>
              </a:rPr>
              <a:t>but the PCB footprints are different from RT 2, RT 2-R, and R-VPX</a:t>
            </a:r>
          </a:p>
          <a:p>
            <a:pPr marL="403225" lvl="1" indent="-174625">
              <a:lnSpc>
                <a:spcPct val="100000"/>
              </a:lnSpc>
            </a:pPr>
            <a:r>
              <a:rPr lang="en-US" sz="1400" b="0" dirty="0"/>
              <a:t>TE Connectivity RT 3 and Amphenol RVPX EVO 2 are designed to be compliant to </a:t>
            </a:r>
            <a:r>
              <a:rPr lang="en-US" sz="1400" b="0" dirty="0">
                <a:hlinkClick r:id="rId3" action="ppaction://hlinksldjump"/>
              </a:rPr>
              <a:t>[VITA 46.30]</a:t>
            </a:r>
            <a:endParaRPr lang="en-US" sz="1400" b="0" dirty="0"/>
          </a:p>
          <a:p>
            <a:pPr marL="571500" lvl="2" indent="-114300">
              <a:lnSpc>
                <a:spcPct val="100000"/>
              </a:lnSpc>
              <a:spcBef>
                <a:spcPts val="100"/>
              </a:spcBef>
            </a:pPr>
            <a:r>
              <a:rPr lang="en-US" sz="1200" b="0" dirty="0"/>
              <a:t>RT 3 and RVPX EVO 2 have same PCB footprints and inter-mate with each other as well as other </a:t>
            </a:r>
            <a:r>
              <a:rPr lang="en-US" sz="1200" b="0" dirty="0">
                <a:hlinkClick r:id="rId3" action="ppaction://hlinksldjump"/>
              </a:rPr>
              <a:t>[VITA 46.0]</a:t>
            </a:r>
            <a:r>
              <a:rPr lang="en-US" sz="1200" b="0" dirty="0"/>
              <a:t> connectors</a:t>
            </a:r>
          </a:p>
          <a:p>
            <a:pPr marL="571500" lvl="2" indent="-114300">
              <a:lnSpc>
                <a:spcPct val="100000"/>
              </a:lnSpc>
              <a:spcBef>
                <a:spcPts val="100"/>
              </a:spcBef>
            </a:pPr>
            <a:r>
              <a:rPr lang="en-US" sz="1200" b="0" dirty="0"/>
              <a:t>Rugged like RT 2-R </a:t>
            </a:r>
          </a:p>
          <a:p>
            <a:pPr marL="174625" indent="-174625">
              <a:lnSpc>
                <a:spcPct val="100000"/>
              </a:lnSpc>
            </a:pPr>
            <a:r>
              <a:rPr lang="en-US" sz="1600" dirty="0"/>
              <a:t>Amphenol Viper </a:t>
            </a:r>
            <a:r>
              <a:rPr lang="en-US" sz="1600" dirty="0">
                <a:hlinkClick r:id="rId4" action="ppaction://hlinksldjump"/>
              </a:rPr>
              <a:t>[VITA 60.0]</a:t>
            </a:r>
            <a:r>
              <a:rPr lang="en-US" sz="1600" dirty="0"/>
              <a:t> and Hypertronics </a:t>
            </a:r>
            <a:r>
              <a:rPr lang="en-US" sz="1600" dirty="0">
                <a:hlinkClick r:id="rId4" action="ppaction://hlinksldjump"/>
              </a:rPr>
              <a:t>[VITA 63.0]</a:t>
            </a:r>
            <a:endParaRPr lang="en-US" sz="1600" dirty="0"/>
          </a:p>
          <a:p>
            <a:pPr marL="403225" lvl="1" indent="-174625">
              <a:lnSpc>
                <a:spcPct val="100000"/>
              </a:lnSpc>
              <a:spcBef>
                <a:spcPts val="100"/>
              </a:spcBef>
            </a:pPr>
            <a:r>
              <a:rPr lang="en-US" sz="1400" b="0" dirty="0"/>
              <a:t>Do not inter-mate with each other or with </a:t>
            </a:r>
            <a:r>
              <a:rPr lang="en-US" sz="1400" b="0" dirty="0">
                <a:hlinkClick r:id="rId3" action="ppaction://hlinksldjump"/>
              </a:rPr>
              <a:t>[VITA 46.0]</a:t>
            </a:r>
            <a:r>
              <a:rPr lang="en-US" sz="1400" b="0" dirty="0"/>
              <a:t> connectors</a:t>
            </a:r>
          </a:p>
          <a:p>
            <a:pPr marL="403225" lvl="1" indent="-174625">
              <a:lnSpc>
                <a:spcPct val="100000"/>
              </a:lnSpc>
              <a:spcBef>
                <a:spcPts val="100"/>
              </a:spcBef>
            </a:pPr>
            <a:r>
              <a:rPr lang="en-US" sz="1400" b="0" dirty="0"/>
              <a:t>Footprint compatible with RT 2-R and R-VPX – same PCB can be used with any of these connectors</a:t>
            </a:r>
          </a:p>
          <a:p>
            <a:pPr marL="174625" indent="-174625">
              <a:lnSpc>
                <a:spcPct val="100000"/>
              </a:lnSpc>
            </a:pPr>
            <a:r>
              <a:rPr lang="en-US" sz="1600" dirty="0"/>
              <a:t>For additional info see VPX connector reports; </a:t>
            </a:r>
            <a:r>
              <a:rPr lang="en-US" sz="1200" dirty="0"/>
              <a:t>Available at: </a:t>
            </a:r>
            <a:r>
              <a:rPr lang="en-US" sz="1200" dirty="0">
                <a:hlinkClick r:id="rId5"/>
              </a:rPr>
              <a:t>http://www.vita.com/VPX_Reports</a:t>
            </a:r>
            <a:r>
              <a:rPr lang="en-US" sz="1600" dirty="0"/>
              <a:t> </a:t>
            </a:r>
          </a:p>
          <a:p>
            <a:pPr lvl="1">
              <a:lnSpc>
                <a:spcPct val="100000"/>
              </a:lnSpc>
            </a:pPr>
            <a:endParaRPr lang="en-US" sz="1200" dirty="0"/>
          </a:p>
        </p:txBody>
      </p:sp>
      <p:sp>
        <p:nvSpPr>
          <p:cNvPr id="30" name="Rectangle 29"/>
          <p:cNvSpPr/>
          <p:nvPr/>
        </p:nvSpPr>
        <p:spPr bwMode="auto">
          <a:xfrm>
            <a:off x="9083517" y="6410225"/>
            <a:ext cx="881564" cy="404622"/>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4212" y="55821"/>
            <a:ext cx="3855720" cy="1714500"/>
          </a:xfrm>
          <a:prstGeom prst="rect">
            <a:avLst/>
          </a:prstGeom>
        </p:spPr>
      </p:pic>
      <p:sp>
        <p:nvSpPr>
          <p:cNvPr id="28" name="TextBox 27"/>
          <p:cNvSpPr txBox="1"/>
          <p:nvPr/>
        </p:nvSpPr>
        <p:spPr>
          <a:xfrm>
            <a:off x="6567610" y="1020698"/>
            <a:ext cx="1735014" cy="338554"/>
          </a:xfrm>
          <a:prstGeom prst="rect">
            <a:avLst/>
          </a:prstGeom>
          <a:noFill/>
          <a:ln>
            <a:noFill/>
          </a:ln>
        </p:spPr>
        <p:txBody>
          <a:bodyPr wrap="square" rtlCol="0">
            <a:spAutoFit/>
          </a:bodyPr>
          <a:lstStyle/>
          <a:p>
            <a:r>
              <a:rPr lang="en-US" sz="1600" b="1" dirty="0">
                <a:solidFill>
                  <a:srgbClr val="0070C0"/>
                </a:solidFill>
              </a:rPr>
              <a:t>Plug-In Module</a:t>
            </a:r>
          </a:p>
        </p:txBody>
      </p:sp>
      <p:sp>
        <p:nvSpPr>
          <p:cNvPr id="29" name="TextBox 28"/>
          <p:cNvSpPr txBox="1"/>
          <p:nvPr/>
        </p:nvSpPr>
        <p:spPr>
          <a:xfrm>
            <a:off x="6881575" y="1477898"/>
            <a:ext cx="1209613" cy="338554"/>
          </a:xfrm>
          <a:prstGeom prst="rect">
            <a:avLst/>
          </a:prstGeom>
          <a:noFill/>
          <a:ln>
            <a:noFill/>
          </a:ln>
        </p:spPr>
        <p:txBody>
          <a:bodyPr wrap="square" rtlCol="0">
            <a:spAutoFit/>
          </a:bodyPr>
          <a:lstStyle/>
          <a:p>
            <a:r>
              <a:rPr lang="en-US" sz="1600" b="1" dirty="0">
                <a:solidFill>
                  <a:srgbClr val="0070C0"/>
                </a:solidFill>
              </a:rPr>
              <a:t>Backplane</a:t>
            </a:r>
          </a:p>
        </p:txBody>
      </p:sp>
      <p:cxnSp>
        <p:nvCxnSpPr>
          <p:cNvPr id="32" name="Straight Connector 31"/>
          <p:cNvCxnSpPr>
            <a:stCxn id="28" idx="1"/>
          </p:cNvCxnSpPr>
          <p:nvPr/>
        </p:nvCxnSpPr>
        <p:spPr>
          <a:xfrm flipH="1" flipV="1">
            <a:off x="6170612" y="1181184"/>
            <a:ext cx="396998" cy="8791"/>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9" idx="3"/>
          </p:cNvCxnSpPr>
          <p:nvPr/>
        </p:nvCxnSpPr>
        <p:spPr>
          <a:xfrm flipV="1">
            <a:off x="8091188" y="1629784"/>
            <a:ext cx="698359" cy="17391"/>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8150224" y="1085936"/>
            <a:ext cx="258323" cy="57064"/>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37" idx="1"/>
          </p:cNvCxnSpPr>
          <p:nvPr/>
        </p:nvCxnSpPr>
        <p:spPr>
          <a:xfrm flipH="1">
            <a:off x="5129397" y="1760836"/>
            <a:ext cx="211014" cy="9485"/>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40" name="TextBox 10"/>
          <p:cNvSpPr txBox="1">
            <a:spLocks noChangeArrowheads="1"/>
          </p:cNvSpPr>
          <p:nvPr/>
        </p:nvSpPr>
        <p:spPr bwMode="auto">
          <a:xfrm>
            <a:off x="8151812" y="1846460"/>
            <a:ext cx="3833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200" dirty="0">
                <a:solidFill>
                  <a:srgbClr val="0070C0"/>
                </a:solidFill>
              </a:rPr>
              <a:t>Pictures above &amp; left courtesy of TE Connectivity</a:t>
            </a:r>
          </a:p>
        </p:txBody>
      </p:sp>
      <p:grpSp>
        <p:nvGrpSpPr>
          <p:cNvPr id="4" name="Group 3"/>
          <p:cNvGrpSpPr/>
          <p:nvPr/>
        </p:nvGrpSpPr>
        <p:grpSpPr>
          <a:xfrm>
            <a:off x="3452996" y="55821"/>
            <a:ext cx="3182815" cy="2037665"/>
            <a:chOff x="76200" y="990600"/>
            <a:chExt cx="3182815" cy="2037665"/>
          </a:xfrm>
        </p:grpSpPr>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990600"/>
              <a:ext cx="2695071" cy="1965671"/>
            </a:xfrm>
            <a:prstGeom prst="rect">
              <a:avLst/>
            </a:prstGeom>
          </p:spPr>
        </p:pic>
        <p:sp>
          <p:nvSpPr>
            <p:cNvPr id="36" name="TextBox 35"/>
            <p:cNvSpPr txBox="1"/>
            <p:nvPr/>
          </p:nvSpPr>
          <p:spPr>
            <a:xfrm>
              <a:off x="198511" y="2381934"/>
              <a:ext cx="990600" cy="646331"/>
            </a:xfrm>
            <a:prstGeom prst="rect">
              <a:avLst/>
            </a:prstGeom>
            <a:noFill/>
            <a:ln>
              <a:noFill/>
            </a:ln>
          </p:spPr>
          <p:txBody>
            <a:bodyPr wrap="square" rtlCol="0">
              <a:spAutoFit/>
            </a:bodyPr>
            <a:lstStyle/>
            <a:p>
              <a:r>
                <a:rPr lang="en-US" sz="1200" dirty="0">
                  <a:solidFill>
                    <a:srgbClr val="0070C0"/>
                  </a:solidFill>
                </a:rPr>
                <a:t>Even differential wafer</a:t>
              </a:r>
            </a:p>
          </p:txBody>
        </p:sp>
        <p:sp>
          <p:nvSpPr>
            <p:cNvPr id="37" name="TextBox 36"/>
            <p:cNvSpPr txBox="1"/>
            <p:nvPr/>
          </p:nvSpPr>
          <p:spPr>
            <a:xfrm>
              <a:off x="1963615" y="2464782"/>
              <a:ext cx="1295400" cy="461665"/>
            </a:xfrm>
            <a:prstGeom prst="rect">
              <a:avLst/>
            </a:prstGeom>
            <a:noFill/>
            <a:ln>
              <a:noFill/>
            </a:ln>
          </p:spPr>
          <p:txBody>
            <a:bodyPr wrap="square" rtlCol="0">
              <a:spAutoFit/>
            </a:bodyPr>
            <a:lstStyle/>
            <a:p>
              <a:r>
                <a:rPr lang="en-US" sz="1200" dirty="0">
                  <a:solidFill>
                    <a:srgbClr val="0070C0"/>
                  </a:solidFill>
                </a:rPr>
                <a:t>Odd differential wafer</a:t>
              </a:r>
            </a:p>
          </p:txBody>
        </p:sp>
        <p:sp>
          <p:nvSpPr>
            <p:cNvPr id="41" name="TextBox 40"/>
            <p:cNvSpPr txBox="1"/>
            <p:nvPr/>
          </p:nvSpPr>
          <p:spPr>
            <a:xfrm>
              <a:off x="87923" y="1896848"/>
              <a:ext cx="1295400" cy="461665"/>
            </a:xfrm>
            <a:prstGeom prst="rect">
              <a:avLst/>
            </a:prstGeom>
            <a:noFill/>
            <a:ln>
              <a:noFill/>
            </a:ln>
          </p:spPr>
          <p:txBody>
            <a:bodyPr wrap="square" rtlCol="0">
              <a:spAutoFit/>
            </a:bodyPr>
            <a:lstStyle/>
            <a:p>
              <a:r>
                <a:rPr lang="en-US" sz="1200" dirty="0">
                  <a:solidFill>
                    <a:srgbClr val="0070C0"/>
                  </a:solidFill>
                </a:rPr>
                <a:t>TE Connectivity RT 2 shown</a:t>
              </a:r>
            </a:p>
          </p:txBody>
        </p:sp>
      </p:grpSp>
      <p:pic>
        <p:nvPicPr>
          <p:cNvPr id="42" name="Picture 41"/>
          <p:cNvPicPr>
            <a:picLocks noChangeAspect="1"/>
          </p:cNvPicPr>
          <p:nvPr/>
        </p:nvPicPr>
        <p:blipFill rotWithShape="1">
          <a:blip r:embed="rId8">
            <a:extLst>
              <a:ext uri="{28A0092B-C50C-407E-A947-70E740481C1C}">
                <a14:useLocalDpi xmlns:a14="http://schemas.microsoft.com/office/drawing/2010/main" val="0"/>
              </a:ext>
            </a:extLst>
          </a:blip>
          <a:srcRect l="17204" t="26303" r="39688" b="14229"/>
          <a:stretch/>
        </p:blipFill>
        <p:spPr>
          <a:xfrm>
            <a:off x="10084646" y="2895600"/>
            <a:ext cx="1910001" cy="1756555"/>
          </a:xfrm>
          <a:prstGeom prst="rect">
            <a:avLst/>
          </a:prstGeom>
        </p:spPr>
      </p:pic>
      <p:sp>
        <p:nvSpPr>
          <p:cNvPr id="25" name="TextBox 24"/>
          <p:cNvSpPr txBox="1"/>
          <p:nvPr/>
        </p:nvSpPr>
        <p:spPr>
          <a:xfrm>
            <a:off x="1821068" y="6642556"/>
            <a:ext cx="7110148" cy="215444"/>
          </a:xfrm>
          <a:prstGeom prst="rect">
            <a:avLst/>
          </a:prstGeom>
          <a:noFill/>
        </p:spPr>
        <p:txBody>
          <a:bodyPr wrap="square" rtlCol="0">
            <a:spAutoFit/>
          </a:bodyPr>
          <a:lstStyle/>
          <a:p>
            <a:pPr>
              <a:defRPr/>
            </a:pPr>
            <a:r>
              <a:rPr lang="en-US" sz="800" b="1" dirty="0"/>
              <a:t>Links: </a:t>
            </a:r>
            <a:r>
              <a:rPr lang="en-US" sz="800" b="1" dirty="0">
                <a:hlinkClick r:id="rId9" action="ppaction://hlinksldjump"/>
              </a:rPr>
              <a:t>OpenVPX Profiles</a:t>
            </a:r>
            <a:r>
              <a:rPr lang="en-US" sz="800" b="1" dirty="0"/>
              <a:t>, </a:t>
            </a:r>
            <a:r>
              <a:rPr lang="en-US" sz="800" b="1" dirty="0">
                <a:hlinkClick r:id="rId10" action="ppaction://hlinksldjump"/>
              </a:rPr>
              <a:t>VXS P0</a:t>
            </a:r>
            <a:r>
              <a:rPr lang="en-US" sz="800" b="1" dirty="0"/>
              <a:t>, </a:t>
            </a:r>
            <a:r>
              <a:rPr lang="en-US" sz="800" b="1" dirty="0">
                <a:hlinkClick r:id="rId11" action="ppaction://hlinksldjump"/>
              </a:rPr>
              <a:t>RTM</a:t>
            </a:r>
            <a:r>
              <a:rPr lang="en-US" sz="800" b="1" dirty="0"/>
              <a:t>, </a:t>
            </a:r>
            <a:r>
              <a:rPr lang="en-US" sz="800" b="1" dirty="0">
                <a:hlinkClick r:id="rId12" action="ppaction://hlinksldjump"/>
              </a:rPr>
              <a:t>Connector</a:t>
            </a:r>
            <a:r>
              <a:rPr lang="en-US" sz="800" b="1" dirty="0"/>
              <a:t>, </a:t>
            </a:r>
            <a:r>
              <a:rPr lang="en-US" sz="800" b="1" dirty="0">
                <a:hlinkClick r:id="rId13" action="ppaction://hlinksldjump"/>
              </a:rPr>
              <a:t>Contacts</a:t>
            </a:r>
            <a:r>
              <a:rPr lang="en-US" sz="800" b="1" dirty="0"/>
              <a:t>, </a:t>
            </a:r>
            <a:r>
              <a:rPr lang="en-US" sz="800" b="1" dirty="0">
                <a:hlinkClick r:id="rId14" action="ppaction://hlinksldjump"/>
              </a:rPr>
              <a:t>RT 2-R Wafer</a:t>
            </a:r>
            <a:r>
              <a:rPr lang="en-US" sz="800" b="1" dirty="0"/>
              <a:t>, </a:t>
            </a:r>
            <a:r>
              <a:rPr lang="en-US" sz="800" b="1" dirty="0">
                <a:hlinkClick r:id="rId15" action="ppaction://hlinksldjump"/>
              </a:rPr>
              <a:t>Slot Profiles</a:t>
            </a:r>
            <a:r>
              <a:rPr lang="en-US" sz="800" b="1" dirty="0"/>
              <a:t>, </a:t>
            </a:r>
            <a:r>
              <a:rPr lang="en-US" sz="800" b="1" dirty="0">
                <a:hlinkClick r:id="rId16" action="ppaction://hlinksldjump"/>
              </a:rPr>
              <a:t>Pin Numbering</a:t>
            </a:r>
            <a:endParaRPr lang="en-US" sz="800" b="1" dirty="0"/>
          </a:p>
        </p:txBody>
      </p:sp>
      <p:sp>
        <p:nvSpPr>
          <p:cNvPr id="46" name="Rectangle 45"/>
          <p:cNvSpPr/>
          <p:nvPr/>
        </p:nvSpPr>
        <p:spPr bwMode="auto">
          <a:xfrm>
            <a:off x="11657011" y="6194005"/>
            <a:ext cx="531813" cy="327285"/>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43" name="Picture 42"/>
          <p:cNvPicPr>
            <a:picLocks noChangeAspect="1"/>
          </p:cNvPicPr>
          <p:nvPr/>
        </p:nvPicPr>
        <p:blipFill rotWithShape="1">
          <a:blip r:embed="rId17">
            <a:extLst>
              <a:ext uri="{28A0092B-C50C-407E-A947-70E740481C1C}">
                <a14:useLocalDpi xmlns:a14="http://schemas.microsoft.com/office/drawing/2010/main" val="0"/>
              </a:ext>
            </a:extLst>
          </a:blip>
          <a:srcRect l="12203" t="28992" r="31539" b="19295"/>
          <a:stretch/>
        </p:blipFill>
        <p:spPr>
          <a:xfrm>
            <a:off x="9965081" y="5443164"/>
            <a:ext cx="2149131" cy="1410475"/>
          </a:xfrm>
          <a:prstGeom prst="rect">
            <a:avLst/>
          </a:prstGeom>
        </p:spPr>
      </p:pic>
      <p:sp>
        <p:nvSpPr>
          <p:cNvPr id="18" name="Rectangle 17">
            <a:hlinkClick r:id="rId18" action="ppaction://hlinksldjump"/>
          </p:cNvPr>
          <p:cNvSpPr/>
          <p:nvPr/>
        </p:nvSpPr>
        <p:spPr bwMode="auto">
          <a:xfrm>
            <a:off x="11782531" y="6400800"/>
            <a:ext cx="406294"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44" name="TextBox 10"/>
          <p:cNvSpPr txBox="1">
            <a:spLocks noChangeArrowheads="1"/>
          </p:cNvSpPr>
          <p:nvPr/>
        </p:nvSpPr>
        <p:spPr bwMode="auto">
          <a:xfrm>
            <a:off x="10010947" y="4648200"/>
            <a:ext cx="20573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200" dirty="0">
                <a:solidFill>
                  <a:srgbClr val="0070C0"/>
                </a:solidFill>
              </a:rPr>
              <a:t>R-VPX Plug-In Module (above) and backplane (below) connectors, courtesy of Amphenol Aerospace</a:t>
            </a:r>
          </a:p>
        </p:txBody>
      </p:sp>
    </p:spTree>
    <p:extLst>
      <p:ext uri="{BB962C8B-B14F-4D97-AF65-F5344CB8AC3E}">
        <p14:creationId xmlns:p14="http://schemas.microsoft.com/office/powerpoint/2010/main" val="40734109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Plug-In Module Vibration Response</a:t>
            </a:r>
          </a:p>
        </p:txBody>
      </p:sp>
      <p:sp>
        <p:nvSpPr>
          <p:cNvPr id="3" name="Content Placeholder 2"/>
          <p:cNvSpPr>
            <a:spLocks noGrp="1"/>
          </p:cNvSpPr>
          <p:nvPr>
            <p:ph idx="1"/>
          </p:nvPr>
        </p:nvSpPr>
        <p:spPr>
          <a:xfrm>
            <a:off x="4494212" y="5277034"/>
            <a:ext cx="7162801" cy="935736"/>
          </a:xfrm>
        </p:spPr>
        <p:txBody>
          <a:bodyPr/>
          <a:lstStyle/>
          <a:p>
            <a:r>
              <a:rPr lang="en-US" sz="1600" b="0" dirty="0"/>
              <a:t>In addition micromotion of Plug-In Module is a potential cause of connector fretting wear/corrosion, backplane micromotion can also be an issue.</a:t>
            </a:r>
          </a:p>
        </p:txBody>
      </p:sp>
      <p:sp>
        <p:nvSpPr>
          <p:cNvPr id="11" name="TextBox 10"/>
          <p:cNvSpPr txBox="1">
            <a:spLocks noChangeArrowheads="1"/>
          </p:cNvSpPr>
          <p:nvPr/>
        </p:nvSpPr>
        <p:spPr bwMode="auto">
          <a:xfrm>
            <a:off x="145795" y="5562600"/>
            <a:ext cx="312921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400" dirty="0">
                <a:solidFill>
                  <a:srgbClr val="0070C0"/>
                </a:solidFill>
              </a:rPr>
              <a:t>Most of the slide content  is from a Curtiss-Wright presentation given at Nov 2012 VITA Standards meeting</a:t>
            </a:r>
          </a:p>
        </p:txBody>
      </p:sp>
      <p:sp>
        <p:nvSpPr>
          <p:cNvPr id="12" name="Rectangle 11">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15" name="Object 2"/>
          <p:cNvGraphicFramePr>
            <a:graphicFrameLocks noChangeAspect="1"/>
          </p:cNvGraphicFramePr>
          <p:nvPr>
            <p:extLst>
              <p:ext uri="{D42A27DB-BD31-4B8C-83A1-F6EECF244321}">
                <p14:modId xmlns:p14="http://schemas.microsoft.com/office/powerpoint/2010/main" val="987168240"/>
              </p:ext>
            </p:extLst>
          </p:nvPr>
        </p:nvGraphicFramePr>
        <p:xfrm>
          <a:off x="4951412" y="990600"/>
          <a:ext cx="5919787" cy="4064000"/>
        </p:xfrm>
        <a:graphic>
          <a:graphicData uri="http://schemas.openxmlformats.org/presentationml/2006/ole">
            <mc:AlternateContent xmlns:mc="http://schemas.openxmlformats.org/markup-compatibility/2006">
              <mc:Choice xmlns:v="urn:schemas-microsoft-com:vml" Requires="v">
                <p:oleObj spid="_x0000_s321257" name="Visio" r:id="rId4" imgW="8578977" imgH="5898642" progId="Visio.Drawing.11">
                  <p:embed/>
                </p:oleObj>
              </mc:Choice>
              <mc:Fallback>
                <p:oleObj name="Visio" r:id="rId4" imgW="8578977" imgH="5898642"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1412" y="990600"/>
                        <a:ext cx="5919787"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 name="Picture 9"/>
          <p:cNvPicPr>
            <a:picLocks noChangeAspect="1" noChangeArrowheads="1"/>
          </p:cNvPicPr>
          <p:nvPr/>
        </p:nvPicPr>
        <p:blipFill>
          <a:blip r:embed="rId6" cstate="print"/>
          <a:srcRect/>
          <a:stretch>
            <a:fillRect/>
          </a:stretch>
        </p:blipFill>
        <p:spPr bwMode="auto">
          <a:xfrm>
            <a:off x="145794" y="1143000"/>
            <a:ext cx="3903014" cy="1427780"/>
          </a:xfrm>
          <a:prstGeom prst="rect">
            <a:avLst/>
          </a:prstGeom>
          <a:noFill/>
          <a:ln w="9525">
            <a:noFill/>
            <a:miter lim="800000"/>
            <a:headEnd/>
            <a:tailEnd/>
          </a:ln>
        </p:spPr>
      </p:pic>
      <p:grpSp>
        <p:nvGrpSpPr>
          <p:cNvPr id="21" name="Group 20"/>
          <p:cNvGrpSpPr/>
          <p:nvPr/>
        </p:nvGrpSpPr>
        <p:grpSpPr>
          <a:xfrm>
            <a:off x="198791" y="2895600"/>
            <a:ext cx="2738283" cy="2185271"/>
            <a:chOff x="-1691" y="2604728"/>
            <a:chExt cx="2738283" cy="2185271"/>
          </a:xfrm>
        </p:grpSpPr>
        <p:pic>
          <p:nvPicPr>
            <p:cNvPr id="13" name="Picture 14"/>
            <p:cNvPicPr>
              <a:picLocks noChangeAspect="1" noChangeArrowheads="1"/>
            </p:cNvPicPr>
            <p:nvPr/>
          </p:nvPicPr>
          <p:blipFill>
            <a:blip r:embed="rId7" cstate="print"/>
            <a:srcRect l="15002" t="7433" r="12001" b="16989"/>
            <a:stretch>
              <a:fillRect/>
            </a:stretch>
          </p:blipFill>
          <p:spPr bwMode="auto">
            <a:xfrm>
              <a:off x="157162" y="2950086"/>
              <a:ext cx="2516188" cy="1839913"/>
            </a:xfrm>
            <a:prstGeom prst="rect">
              <a:avLst/>
            </a:prstGeom>
            <a:noFill/>
            <a:ln w="9525">
              <a:solidFill>
                <a:schemeClr val="tx1"/>
              </a:solidFill>
              <a:miter lim="800000"/>
              <a:headEnd/>
              <a:tailEnd/>
            </a:ln>
            <a:effectLst/>
          </p:spPr>
        </p:pic>
        <p:sp>
          <p:nvSpPr>
            <p:cNvPr id="17" name="TextBox 16"/>
            <p:cNvSpPr txBox="1"/>
            <p:nvPr/>
          </p:nvSpPr>
          <p:spPr>
            <a:xfrm rot="1835641">
              <a:off x="86800" y="4302329"/>
              <a:ext cx="1189703" cy="461665"/>
            </a:xfrm>
            <a:prstGeom prst="rect">
              <a:avLst/>
            </a:prstGeom>
            <a:noFill/>
          </p:spPr>
          <p:txBody>
            <a:bodyPr wrap="square" rtlCol="0">
              <a:spAutoFit/>
            </a:bodyPr>
            <a:lstStyle/>
            <a:p>
              <a:pPr algn="ctr"/>
              <a:r>
                <a:rPr lang="en-US" sz="1200" dirty="0">
                  <a:latin typeface="+mn-lt"/>
                </a:rPr>
                <a:t>Connector edge</a:t>
              </a:r>
            </a:p>
          </p:txBody>
        </p:sp>
        <p:sp>
          <p:nvSpPr>
            <p:cNvPr id="18" name="TextBox 17"/>
            <p:cNvSpPr txBox="1"/>
            <p:nvPr/>
          </p:nvSpPr>
          <p:spPr>
            <a:xfrm rot="19611592">
              <a:off x="1546889" y="4389746"/>
              <a:ext cx="1189703" cy="276999"/>
            </a:xfrm>
            <a:prstGeom prst="rect">
              <a:avLst/>
            </a:prstGeom>
            <a:noFill/>
          </p:spPr>
          <p:txBody>
            <a:bodyPr wrap="square" rtlCol="0">
              <a:spAutoFit/>
            </a:bodyPr>
            <a:lstStyle/>
            <a:p>
              <a:pPr algn="ctr"/>
              <a:r>
                <a:rPr lang="en-US" sz="1200" dirty="0">
                  <a:latin typeface="+mn-lt"/>
                </a:rPr>
                <a:t>Clamped</a:t>
              </a:r>
            </a:p>
          </p:txBody>
        </p:sp>
        <p:sp>
          <p:nvSpPr>
            <p:cNvPr id="14" name="Text Box 19"/>
            <p:cNvSpPr txBox="1">
              <a:spLocks noChangeArrowheads="1"/>
            </p:cNvSpPr>
            <p:nvPr/>
          </p:nvSpPr>
          <p:spPr bwMode="auto">
            <a:xfrm>
              <a:off x="520341" y="2604728"/>
              <a:ext cx="1781175" cy="336550"/>
            </a:xfrm>
            <a:prstGeom prst="rect">
              <a:avLst/>
            </a:prstGeom>
            <a:noFill/>
            <a:ln w="9525">
              <a:noFill/>
              <a:miter lim="800000"/>
              <a:headEnd/>
              <a:tailEnd/>
            </a:ln>
            <a:effectLst/>
          </p:spPr>
          <p:txBody>
            <a:bodyPr>
              <a:spAutoFit/>
            </a:bodyPr>
            <a:lstStyle/>
            <a:p>
              <a:pPr>
                <a:spcBef>
                  <a:spcPct val="50000"/>
                </a:spcBef>
              </a:pPr>
              <a:r>
                <a:rPr lang="en-US" sz="1600" i="1" dirty="0">
                  <a:latin typeface="Helvetica" pitchFamily="34" charset="0"/>
                </a:rPr>
                <a:t>1</a:t>
              </a:r>
              <a:r>
                <a:rPr lang="en-US" sz="1600" i="1" baseline="30000" dirty="0">
                  <a:latin typeface="Helvetica" pitchFamily="34" charset="0"/>
                </a:rPr>
                <a:t>st</a:t>
              </a:r>
              <a:r>
                <a:rPr lang="en-US" sz="1600" i="1" dirty="0">
                  <a:latin typeface="Helvetica" pitchFamily="34" charset="0"/>
                </a:rPr>
                <a:t> Mode Shape </a:t>
              </a:r>
            </a:p>
          </p:txBody>
        </p:sp>
        <p:sp>
          <p:nvSpPr>
            <p:cNvPr id="19" name="TextBox 18"/>
            <p:cNvSpPr txBox="1"/>
            <p:nvPr/>
          </p:nvSpPr>
          <p:spPr>
            <a:xfrm rot="19611592">
              <a:off x="-1691" y="3431100"/>
              <a:ext cx="1189703" cy="276999"/>
            </a:xfrm>
            <a:prstGeom prst="rect">
              <a:avLst/>
            </a:prstGeom>
            <a:noFill/>
          </p:spPr>
          <p:txBody>
            <a:bodyPr wrap="square" rtlCol="0">
              <a:spAutoFit/>
            </a:bodyPr>
            <a:lstStyle/>
            <a:p>
              <a:pPr algn="ctr"/>
              <a:r>
                <a:rPr lang="en-US" sz="1200" dirty="0">
                  <a:latin typeface="+mn-lt"/>
                </a:rPr>
                <a:t>Clamped</a:t>
              </a:r>
            </a:p>
          </p:txBody>
        </p:sp>
      </p:grpSp>
    </p:spTree>
    <p:extLst>
      <p:ext uri="{BB962C8B-B14F-4D97-AF65-F5344CB8AC3E}">
        <p14:creationId xmlns:p14="http://schemas.microsoft.com/office/powerpoint/2010/main" val="14542948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36812" y="100584"/>
            <a:ext cx="7315200" cy="813816"/>
          </a:xfrm>
        </p:spPr>
        <p:txBody>
          <a:bodyPr/>
          <a:lstStyle/>
          <a:p>
            <a:pPr>
              <a:lnSpc>
                <a:spcPct val="100000"/>
              </a:lnSpc>
            </a:pPr>
            <a:r>
              <a:rPr lang="en-US" sz="2400" dirty="0"/>
              <a:t>VITA 46 Qualification and HALT Vibration Testing of Original RT 2 Connector</a:t>
            </a:r>
          </a:p>
        </p:txBody>
      </p:sp>
      <p:sp>
        <p:nvSpPr>
          <p:cNvPr id="5" name="Content Placeholder 4"/>
          <p:cNvSpPr>
            <a:spLocks noGrp="1"/>
          </p:cNvSpPr>
          <p:nvPr>
            <p:ph idx="1"/>
          </p:nvPr>
        </p:nvSpPr>
        <p:spPr>
          <a:xfrm>
            <a:off x="480162" y="3810000"/>
            <a:ext cx="4129593" cy="2307336"/>
          </a:xfrm>
        </p:spPr>
        <p:txBody>
          <a:bodyPr/>
          <a:lstStyle/>
          <a:p>
            <a:pPr>
              <a:lnSpc>
                <a:spcPct val="100000"/>
              </a:lnSpc>
            </a:pPr>
            <a:r>
              <a:rPr lang="en-US" sz="1400" dirty="0"/>
              <a:t>VITA 46 “Qual” Vibration (1 UUT)</a:t>
            </a:r>
          </a:p>
          <a:p>
            <a:pPr lvl="1">
              <a:lnSpc>
                <a:spcPct val="100000"/>
              </a:lnSpc>
            </a:pPr>
            <a:r>
              <a:rPr lang="en-US" sz="1200" b="0" dirty="0"/>
              <a:t>MIL-STD-1344A, Method 2005.1, Test cond. V, letter D, 1.5 hrs. each axis, 11.6 Grms</a:t>
            </a:r>
          </a:p>
          <a:p>
            <a:pPr>
              <a:lnSpc>
                <a:spcPct val="100000"/>
              </a:lnSpc>
            </a:pPr>
            <a:r>
              <a:rPr lang="en-US" sz="1400" dirty="0"/>
              <a:t>VITA 46 “HALT” Vibration (1 UUT)</a:t>
            </a:r>
          </a:p>
          <a:p>
            <a:pPr lvl="1">
              <a:lnSpc>
                <a:spcPct val="100000"/>
              </a:lnSpc>
            </a:pPr>
            <a:r>
              <a:rPr lang="en-US" sz="1200" b="0" dirty="0"/>
              <a:t>0.125, 0.15, 0.175 G</a:t>
            </a:r>
            <a:r>
              <a:rPr lang="en-US" sz="1200" b="0" baseline="30000" dirty="0"/>
              <a:t>2</a:t>
            </a:r>
            <a:r>
              <a:rPr lang="en-US" sz="1200" b="0" dirty="0"/>
              <a:t>/Hz, 15 min. each then 0.2 G</a:t>
            </a:r>
            <a:r>
              <a:rPr lang="en-US" sz="1200" b="0" baseline="30000" dirty="0"/>
              <a:t>2</a:t>
            </a:r>
            <a:r>
              <a:rPr lang="en-US" sz="1200" b="0" dirty="0"/>
              <a:t>/Hz, 45 min., each axis</a:t>
            </a:r>
          </a:p>
        </p:txBody>
      </p:sp>
      <p:sp>
        <p:nvSpPr>
          <p:cNvPr id="6" name="Content Placeholder 5"/>
          <p:cNvSpPr>
            <a:spLocks noGrp="1"/>
          </p:cNvSpPr>
          <p:nvPr>
            <p:ph idx="10"/>
          </p:nvPr>
        </p:nvSpPr>
        <p:spPr>
          <a:xfrm>
            <a:off x="5561012" y="1143000"/>
            <a:ext cx="6094493" cy="4974336"/>
          </a:xfrm>
        </p:spPr>
        <p:txBody>
          <a:bodyPr/>
          <a:lstStyle/>
          <a:p>
            <a:pPr>
              <a:lnSpc>
                <a:spcPct val="100000"/>
              </a:lnSpc>
            </a:pPr>
            <a:r>
              <a:rPr lang="en-US" dirty="0"/>
              <a:t>Qualification Vibration Results</a:t>
            </a:r>
          </a:p>
          <a:p>
            <a:pPr lvl="1">
              <a:lnSpc>
                <a:spcPct val="100000"/>
              </a:lnSpc>
            </a:pPr>
            <a:r>
              <a:rPr lang="en-US" sz="1400" b="0" dirty="0"/>
              <a:t>All 64 LLCR measurement deltas &lt;&lt;10 mΩ</a:t>
            </a:r>
          </a:p>
          <a:p>
            <a:pPr lvl="2">
              <a:lnSpc>
                <a:spcPct val="100000"/>
              </a:lnSpc>
              <a:spcBef>
                <a:spcPts val="100"/>
              </a:spcBef>
            </a:pPr>
            <a:r>
              <a:rPr lang="en-US" sz="1200" b="0" dirty="0"/>
              <a:t>LLCR = Low level contact resistance (EIA-364-23B)</a:t>
            </a:r>
          </a:p>
          <a:p>
            <a:pPr lvl="1">
              <a:lnSpc>
                <a:spcPct val="100000"/>
              </a:lnSpc>
            </a:pPr>
            <a:r>
              <a:rPr lang="en-US" sz="1400" b="0" dirty="0"/>
              <a:t>No interrupts on 32 channels of interrupt monitoring.</a:t>
            </a:r>
          </a:p>
          <a:p>
            <a:pPr lvl="1">
              <a:lnSpc>
                <a:spcPct val="100000"/>
              </a:lnSpc>
            </a:pPr>
            <a:r>
              <a:rPr lang="en-US" sz="1400" b="0" dirty="0"/>
              <a:t>Safety ground measurements &lt;&lt;0.1 ohms.</a:t>
            </a:r>
          </a:p>
          <a:p>
            <a:pPr lvl="1">
              <a:lnSpc>
                <a:spcPct val="100000"/>
              </a:lnSpc>
            </a:pPr>
            <a:r>
              <a:rPr lang="en-US" sz="1400" b="0" dirty="0"/>
              <a:t>No leakage current during DWV.</a:t>
            </a:r>
          </a:p>
          <a:p>
            <a:pPr lvl="1">
              <a:lnSpc>
                <a:spcPct val="100000"/>
              </a:lnSpc>
            </a:pPr>
            <a:r>
              <a:rPr lang="en-US" sz="1400" b="0" dirty="0"/>
              <a:t>Visual inspection passed.</a:t>
            </a:r>
          </a:p>
          <a:p>
            <a:pPr>
              <a:lnSpc>
                <a:spcPct val="100000"/>
              </a:lnSpc>
              <a:spcBef>
                <a:spcPts val="1800"/>
              </a:spcBef>
            </a:pPr>
            <a:r>
              <a:rPr lang="en-US" sz="1600" dirty="0"/>
              <a:t>HALT Vibration Results</a:t>
            </a:r>
          </a:p>
          <a:p>
            <a:pPr lvl="1">
              <a:lnSpc>
                <a:spcPct val="100000"/>
              </a:lnSpc>
            </a:pPr>
            <a:r>
              <a:rPr lang="en-US" sz="1400" b="0" dirty="0"/>
              <a:t>All 64 LLCR measurement deltas &lt;&lt;10 mΩ</a:t>
            </a:r>
          </a:p>
          <a:p>
            <a:pPr lvl="1">
              <a:lnSpc>
                <a:spcPct val="100000"/>
              </a:lnSpc>
            </a:pPr>
            <a:r>
              <a:rPr lang="en-US" sz="1400" b="0" dirty="0"/>
              <a:t>No interrupts on 32 channels of interrupt monitoring.</a:t>
            </a:r>
          </a:p>
          <a:p>
            <a:pPr lvl="1">
              <a:lnSpc>
                <a:spcPct val="100000"/>
              </a:lnSpc>
            </a:pPr>
            <a:r>
              <a:rPr lang="en-US" sz="1400" b="0" dirty="0"/>
              <a:t>Safety ground measurements &lt;&lt;0.1 ohms.</a:t>
            </a:r>
          </a:p>
          <a:p>
            <a:pPr lvl="1">
              <a:lnSpc>
                <a:spcPct val="100000"/>
              </a:lnSpc>
            </a:pPr>
            <a:r>
              <a:rPr lang="en-US" sz="1400" b="0" dirty="0"/>
              <a:t>No leakage current during DWV.</a:t>
            </a:r>
          </a:p>
          <a:p>
            <a:pPr lvl="1">
              <a:lnSpc>
                <a:spcPct val="100000"/>
              </a:lnSpc>
            </a:pPr>
            <a:r>
              <a:rPr lang="en-US" sz="1400" b="0" dirty="0"/>
              <a:t>Visual inspection showed some contacts with gold wear-through and fretting corrosion.</a:t>
            </a:r>
          </a:p>
          <a:p>
            <a:pPr lvl="1">
              <a:lnSpc>
                <a:spcPct val="100000"/>
              </a:lnSpc>
            </a:pPr>
            <a:r>
              <a:rPr lang="en-US" sz="1400" b="0" dirty="0"/>
              <a:t>HALT discovered limit of connector at 0.2 G</a:t>
            </a:r>
            <a:r>
              <a:rPr lang="en-US" sz="1400" b="0" baseline="30000" dirty="0"/>
              <a:t>2</a:t>
            </a:r>
            <a:r>
              <a:rPr lang="en-US" sz="1400" b="0" dirty="0"/>
              <a:t>/Hz for a 0.8” pitch 6U Plug-In Module (would be higher for stiffer Plug-In Modules, e.g. 1” pitch, 3U)</a:t>
            </a:r>
          </a:p>
          <a:p>
            <a:pPr>
              <a:lnSpc>
                <a:spcPct val="100000"/>
              </a:lnSpc>
            </a:pPr>
            <a:endParaRPr lang="en-US" dirty="0"/>
          </a:p>
          <a:p>
            <a:pPr>
              <a:lnSpc>
                <a:spcPct val="100000"/>
              </a:lnSpc>
            </a:pPr>
            <a:endParaRPr lang="en-US" dirty="0"/>
          </a:p>
        </p:txBody>
      </p:sp>
      <p:graphicFrame>
        <p:nvGraphicFramePr>
          <p:cNvPr id="23" name="Object 38"/>
          <p:cNvGraphicFramePr>
            <a:graphicFrameLocks noChangeAspect="1"/>
          </p:cNvGraphicFramePr>
          <p:nvPr>
            <p:extLst>
              <p:ext uri="{D42A27DB-BD31-4B8C-83A1-F6EECF244321}">
                <p14:modId xmlns:p14="http://schemas.microsoft.com/office/powerpoint/2010/main" val="296503712"/>
              </p:ext>
            </p:extLst>
          </p:nvPr>
        </p:nvGraphicFramePr>
        <p:xfrm>
          <a:off x="571155" y="1143000"/>
          <a:ext cx="3735934" cy="2513076"/>
        </p:xfrm>
        <a:graphic>
          <a:graphicData uri="http://schemas.openxmlformats.org/presentationml/2006/ole">
            <mc:AlternateContent xmlns:mc="http://schemas.openxmlformats.org/markup-compatibility/2006">
              <mc:Choice xmlns:v="urn:schemas-microsoft-com:vml" Requires="v">
                <p:oleObj spid="_x0000_s317185" name="Worksheet" r:id="rId3" imgW="5494020" imgH="3695700" progId="Excel.Sheet.8">
                  <p:embed/>
                </p:oleObj>
              </mc:Choice>
              <mc:Fallback>
                <p:oleObj name="Worksheet" r:id="rId3" imgW="5494020" imgH="3695700"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155" y="1143000"/>
                        <a:ext cx="3735934" cy="2513076"/>
                      </a:xfrm>
                      <a:prstGeom prst="rect">
                        <a:avLst/>
                      </a:prstGeom>
                      <a:noFill/>
                    </p:spPr>
                  </p:pic>
                </p:oleObj>
              </mc:Fallback>
            </mc:AlternateContent>
          </a:graphicData>
        </a:graphic>
      </p:graphicFrame>
      <p:sp>
        <p:nvSpPr>
          <p:cNvPr id="27" name="Rectangle 53"/>
          <p:cNvSpPr>
            <a:spLocks noChangeArrowheads="1"/>
          </p:cNvSpPr>
          <p:nvPr/>
        </p:nvSpPr>
        <p:spPr bwMode="auto">
          <a:xfrm>
            <a:off x="2526896" y="2743200"/>
            <a:ext cx="453970" cy="246221"/>
          </a:xfrm>
          <a:prstGeom prst="rect">
            <a:avLst/>
          </a:prstGeom>
          <a:solidFill>
            <a:schemeClr val="bg1"/>
          </a:solidFill>
          <a:ln w="9525">
            <a:solidFill>
              <a:schemeClr val="tx1"/>
            </a:solidFill>
            <a:miter lim="800000"/>
            <a:headEnd/>
            <a:tailEnd/>
          </a:ln>
        </p:spPr>
        <p:txBody>
          <a:bodyPr wrap="none">
            <a:spAutoFit/>
          </a:bodyPr>
          <a:lstStyle/>
          <a:p>
            <a:pPr>
              <a:spcBef>
                <a:spcPct val="50000"/>
              </a:spcBef>
            </a:pPr>
            <a:r>
              <a:rPr lang="en-US" sz="1000" dirty="0">
                <a:latin typeface="Helvetica" pitchFamily="34" charset="0"/>
              </a:rPr>
              <a:t>Qual</a:t>
            </a:r>
          </a:p>
        </p:txBody>
      </p:sp>
      <p:sp>
        <p:nvSpPr>
          <p:cNvPr id="28" name="Line 54"/>
          <p:cNvSpPr>
            <a:spLocks noChangeShapeType="1"/>
          </p:cNvSpPr>
          <p:nvPr/>
        </p:nvSpPr>
        <p:spPr bwMode="auto">
          <a:xfrm flipH="1" flipV="1">
            <a:off x="2556164" y="2404871"/>
            <a:ext cx="297183" cy="339997"/>
          </a:xfrm>
          <a:prstGeom prst="line">
            <a:avLst/>
          </a:prstGeom>
          <a:noFill/>
          <a:ln w="9525">
            <a:solidFill>
              <a:schemeClr val="tx1"/>
            </a:solidFill>
            <a:round/>
            <a:headEnd/>
            <a:tailEnd type="triangle" w="med" len="med"/>
          </a:ln>
        </p:spPr>
        <p:txBody>
          <a:bodyPr/>
          <a:lstStyle/>
          <a:p>
            <a:endParaRPr lang="en-US" dirty="0"/>
          </a:p>
        </p:txBody>
      </p:sp>
      <p:sp>
        <p:nvSpPr>
          <p:cNvPr id="29" name="Rectangle 55"/>
          <p:cNvSpPr>
            <a:spLocks noChangeArrowheads="1"/>
          </p:cNvSpPr>
          <p:nvPr/>
        </p:nvSpPr>
        <p:spPr bwMode="auto">
          <a:xfrm>
            <a:off x="2553912" y="1853208"/>
            <a:ext cx="511679" cy="246221"/>
          </a:xfrm>
          <a:prstGeom prst="rect">
            <a:avLst/>
          </a:prstGeom>
          <a:solidFill>
            <a:schemeClr val="bg1"/>
          </a:solidFill>
          <a:ln w="9525">
            <a:solidFill>
              <a:schemeClr val="tx1"/>
            </a:solidFill>
            <a:miter lim="800000"/>
            <a:headEnd/>
            <a:tailEnd/>
          </a:ln>
        </p:spPr>
        <p:txBody>
          <a:bodyPr wrap="none">
            <a:spAutoFit/>
          </a:bodyPr>
          <a:lstStyle/>
          <a:p>
            <a:pPr>
              <a:spcBef>
                <a:spcPct val="50000"/>
              </a:spcBef>
            </a:pPr>
            <a:r>
              <a:rPr lang="en-US" sz="1000" dirty="0">
                <a:latin typeface="Helvetica" pitchFamily="34" charset="0"/>
              </a:rPr>
              <a:t>HALT</a:t>
            </a:r>
          </a:p>
        </p:txBody>
      </p:sp>
      <p:sp>
        <p:nvSpPr>
          <p:cNvPr id="30" name="TextBox 10"/>
          <p:cNvSpPr txBox="1">
            <a:spLocks noChangeArrowheads="1"/>
          </p:cNvSpPr>
          <p:nvPr/>
        </p:nvSpPr>
        <p:spPr bwMode="auto">
          <a:xfrm>
            <a:off x="723555" y="5791200"/>
            <a:ext cx="3962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400" dirty="0">
                <a:solidFill>
                  <a:srgbClr val="0070C0"/>
                </a:solidFill>
              </a:rPr>
              <a:t>Slide content  from Curtiss-Wright presentation given at Nov 2012 VITA Standards meeting</a:t>
            </a:r>
          </a:p>
        </p:txBody>
      </p:sp>
      <p:sp>
        <p:nvSpPr>
          <p:cNvPr id="10" name="Rectangle 9">
            <a:hlinkClick r:id="rId5"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9113728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55449" y="100584"/>
            <a:ext cx="10634760" cy="813816"/>
          </a:xfrm>
        </p:spPr>
        <p:txBody>
          <a:bodyPr/>
          <a:lstStyle/>
          <a:p>
            <a:pPr>
              <a:lnSpc>
                <a:spcPct val="100000"/>
              </a:lnSpc>
            </a:pPr>
            <a:r>
              <a:rPr lang="en-US" sz="2400" dirty="0"/>
              <a:t>Curtiss-Wright Vibration Testing (VITA 46 Plus)</a:t>
            </a:r>
          </a:p>
        </p:txBody>
      </p:sp>
      <p:sp>
        <p:nvSpPr>
          <p:cNvPr id="40" name="Rectangle 3"/>
          <p:cNvSpPr>
            <a:spLocks noChangeArrowheads="1"/>
          </p:cNvSpPr>
          <p:nvPr/>
        </p:nvSpPr>
        <p:spPr bwMode="auto">
          <a:xfrm>
            <a:off x="393230" y="1009878"/>
            <a:ext cx="8827977" cy="741363"/>
          </a:xfrm>
          <a:prstGeom prst="rect">
            <a:avLst/>
          </a:prstGeom>
          <a:noFill/>
          <a:ln w="9525">
            <a:noFill/>
            <a:miter lim="800000"/>
            <a:headEnd/>
            <a:tailEnd/>
          </a:ln>
        </p:spPr>
        <p:txBody>
          <a:bodyPr lIns="0" rIns="0"/>
          <a:lstStyle/>
          <a:p>
            <a:pPr eaLnBrk="1" hangingPunct="1"/>
            <a:r>
              <a:rPr lang="en-US" sz="2000" dirty="0">
                <a:solidFill>
                  <a:srgbClr val="000000"/>
                </a:solidFill>
                <a:latin typeface="Helvetica" pitchFamily="34" charset="0"/>
              </a:rPr>
              <a:t>Vibration: 12 Grms, 2 hrs./axis</a:t>
            </a:r>
          </a:p>
          <a:p>
            <a:pPr eaLnBrk="1" hangingPunct="1"/>
            <a:r>
              <a:rPr lang="en-US" sz="2000" dirty="0">
                <a:solidFill>
                  <a:srgbClr val="000000"/>
                </a:solidFill>
                <a:latin typeface="Helvetica" pitchFamily="34" charset="0"/>
              </a:rPr>
              <a:t>Performance verification: LLCR, Interrupt monitoring &amp; Near-continuous LLCR</a:t>
            </a:r>
          </a:p>
        </p:txBody>
      </p:sp>
      <p:sp>
        <p:nvSpPr>
          <p:cNvPr id="41" name="Rectangle 11"/>
          <p:cNvSpPr>
            <a:spLocks noChangeArrowheads="1"/>
          </p:cNvSpPr>
          <p:nvPr/>
        </p:nvSpPr>
        <p:spPr bwMode="auto">
          <a:xfrm>
            <a:off x="531812" y="1839097"/>
            <a:ext cx="3197450" cy="414338"/>
          </a:xfrm>
          <a:prstGeom prst="rect">
            <a:avLst/>
          </a:prstGeom>
          <a:noFill/>
          <a:ln w="9525">
            <a:noFill/>
            <a:miter lim="800000"/>
            <a:headEnd/>
            <a:tailEnd/>
          </a:ln>
        </p:spPr>
        <p:txBody>
          <a:bodyPr/>
          <a:lstStyle/>
          <a:p>
            <a:pPr algn="ctr" eaLnBrk="1" hangingPunct="1"/>
            <a:r>
              <a:rPr lang="en-US" sz="2200" u="sng" dirty="0">
                <a:solidFill>
                  <a:srgbClr val="000000"/>
                </a:solidFill>
                <a:latin typeface="Helvetica" pitchFamily="34" charset="0"/>
              </a:rPr>
              <a:t>Results</a:t>
            </a:r>
          </a:p>
        </p:txBody>
      </p:sp>
      <p:sp>
        <p:nvSpPr>
          <p:cNvPr id="42" name="Text Box 10"/>
          <p:cNvSpPr txBox="1">
            <a:spLocks noChangeArrowheads="1"/>
          </p:cNvSpPr>
          <p:nvPr/>
        </p:nvSpPr>
        <p:spPr bwMode="auto">
          <a:xfrm>
            <a:off x="393230" y="2286000"/>
            <a:ext cx="7173994" cy="1446550"/>
          </a:xfrm>
          <a:prstGeom prst="rect">
            <a:avLst/>
          </a:prstGeom>
          <a:noFill/>
          <a:ln w="9525">
            <a:noFill/>
            <a:miter lim="800000"/>
            <a:headEnd/>
            <a:tailEnd/>
          </a:ln>
        </p:spPr>
        <p:txBody>
          <a:bodyPr wrap="square" lIns="0" rIns="0">
            <a:spAutoFit/>
          </a:bodyPr>
          <a:lstStyle/>
          <a:p>
            <a:pPr eaLnBrk="1" hangingPunct="1">
              <a:spcBef>
                <a:spcPct val="50000"/>
              </a:spcBef>
              <a:buFontTx/>
              <a:buChar char="•"/>
            </a:pPr>
            <a:r>
              <a:rPr lang="en-US" sz="1600" dirty="0">
                <a:solidFill>
                  <a:srgbClr val="000000"/>
                </a:solidFill>
                <a:latin typeface="Helvetica" pitchFamily="34" charset="0"/>
              </a:rPr>
              <a:t> All 64 LLCR measurement deltas &lt;10 mΩ</a:t>
            </a:r>
          </a:p>
          <a:p>
            <a:pPr eaLnBrk="1" hangingPunct="1">
              <a:spcBef>
                <a:spcPct val="50000"/>
              </a:spcBef>
              <a:buFontTx/>
              <a:buChar char="•"/>
            </a:pPr>
            <a:r>
              <a:rPr lang="en-US" sz="1600" dirty="0">
                <a:solidFill>
                  <a:srgbClr val="000000"/>
                </a:solidFill>
                <a:latin typeface="Helvetica" pitchFamily="34" charset="0"/>
              </a:rPr>
              <a:t> No interrupts on 32 channels of interrupt monitoring.</a:t>
            </a:r>
          </a:p>
          <a:p>
            <a:pPr eaLnBrk="1" hangingPunct="1">
              <a:spcBef>
                <a:spcPct val="50000"/>
              </a:spcBef>
              <a:buFontTx/>
              <a:buChar char="•"/>
            </a:pPr>
            <a:r>
              <a:rPr lang="en-US" sz="1600" dirty="0">
                <a:solidFill>
                  <a:srgbClr val="000000"/>
                </a:solidFill>
                <a:latin typeface="Helvetica" pitchFamily="34" charset="0"/>
              </a:rPr>
              <a:t> Near-continuous LLCR passed.</a:t>
            </a:r>
          </a:p>
          <a:p>
            <a:pPr eaLnBrk="1" hangingPunct="1">
              <a:spcBef>
                <a:spcPct val="50000"/>
              </a:spcBef>
              <a:buFontTx/>
              <a:buChar char="•"/>
            </a:pPr>
            <a:r>
              <a:rPr lang="en-US" sz="1600" dirty="0">
                <a:solidFill>
                  <a:srgbClr val="000000"/>
                </a:solidFill>
                <a:latin typeface="Helvetica" pitchFamily="34" charset="0"/>
              </a:rPr>
              <a:t> No gold wear-through or fretting corrosion.</a:t>
            </a:r>
          </a:p>
        </p:txBody>
      </p:sp>
      <p:sp>
        <p:nvSpPr>
          <p:cNvPr id="50" name="TextBox 10"/>
          <p:cNvSpPr txBox="1">
            <a:spLocks noChangeArrowheads="1"/>
          </p:cNvSpPr>
          <p:nvPr/>
        </p:nvSpPr>
        <p:spPr bwMode="auto">
          <a:xfrm>
            <a:off x="9447212" y="5511150"/>
            <a:ext cx="263608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400" dirty="0">
                <a:solidFill>
                  <a:srgbClr val="0070C0"/>
                </a:solidFill>
              </a:rPr>
              <a:t>Slide content  from Curtiss-Wright presentation given at Nov 2012 VITA Standards meeting</a:t>
            </a:r>
          </a:p>
        </p:txBody>
      </p:sp>
      <p:sp>
        <p:nvSpPr>
          <p:cNvPr id="17" name="Rectangle 16">
            <a:hlinkClick r:id="rId2"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18" name="Picture 4"/>
          <p:cNvPicPr>
            <a:picLocks noChangeAspect="1" noChangeArrowheads="1"/>
          </p:cNvPicPr>
          <p:nvPr/>
        </p:nvPicPr>
        <p:blipFill>
          <a:blip r:embed="rId3" cstate="print"/>
          <a:srcRect b="33333"/>
          <a:stretch>
            <a:fillRect/>
          </a:stretch>
        </p:blipFill>
        <p:spPr bwMode="auto">
          <a:xfrm>
            <a:off x="6103127" y="4729439"/>
            <a:ext cx="3191685" cy="1595843"/>
          </a:xfrm>
          <a:prstGeom prst="rect">
            <a:avLst/>
          </a:prstGeom>
          <a:noFill/>
          <a:ln w="9525">
            <a:noFill/>
            <a:miter lim="800000"/>
            <a:headEnd/>
            <a:tailEnd/>
          </a:ln>
        </p:spPr>
      </p:pic>
      <p:grpSp>
        <p:nvGrpSpPr>
          <p:cNvPr id="19" name="Group 18"/>
          <p:cNvGrpSpPr/>
          <p:nvPr/>
        </p:nvGrpSpPr>
        <p:grpSpPr>
          <a:xfrm>
            <a:off x="324618" y="4009277"/>
            <a:ext cx="2316480" cy="2316005"/>
            <a:chOff x="324618" y="3987845"/>
            <a:chExt cx="2316480" cy="2316005"/>
          </a:xfrm>
        </p:grpSpPr>
        <p:pic>
          <p:nvPicPr>
            <p:cNvPr id="20" name="Picture 5"/>
            <p:cNvPicPr>
              <a:picLocks noChangeAspect="1" noChangeArrowheads="1"/>
            </p:cNvPicPr>
            <p:nvPr/>
          </p:nvPicPr>
          <p:blipFill>
            <a:blip r:embed="rId4" cstate="print"/>
            <a:srcRect r="4167"/>
            <a:stretch>
              <a:fillRect/>
            </a:stretch>
          </p:blipFill>
          <p:spPr bwMode="auto">
            <a:xfrm>
              <a:off x="324618" y="4482695"/>
              <a:ext cx="2316480" cy="1821155"/>
            </a:xfrm>
            <a:prstGeom prst="rect">
              <a:avLst/>
            </a:prstGeom>
            <a:noFill/>
            <a:ln w="9525">
              <a:noFill/>
              <a:miter lim="800000"/>
              <a:headEnd/>
              <a:tailEnd/>
            </a:ln>
          </p:spPr>
        </p:pic>
        <p:sp>
          <p:nvSpPr>
            <p:cNvPr id="21" name="Text Box 37"/>
            <p:cNvSpPr txBox="1">
              <a:spLocks noChangeArrowheads="1"/>
            </p:cNvSpPr>
            <p:nvPr/>
          </p:nvSpPr>
          <p:spPr bwMode="auto">
            <a:xfrm>
              <a:off x="361679" y="3987845"/>
              <a:ext cx="2227170" cy="461665"/>
            </a:xfrm>
            <a:prstGeom prst="rect">
              <a:avLst/>
            </a:prstGeom>
            <a:noFill/>
            <a:ln w="9525">
              <a:noFill/>
              <a:miter lim="800000"/>
              <a:headEnd/>
              <a:tailEnd/>
            </a:ln>
          </p:spPr>
          <p:txBody>
            <a:bodyPr wrap="square">
              <a:spAutoFit/>
            </a:bodyPr>
            <a:lstStyle/>
            <a:p>
              <a:pPr algn="ctr" eaLnBrk="1" hangingPunct="1">
                <a:spcBef>
                  <a:spcPct val="50000"/>
                </a:spcBef>
              </a:pPr>
              <a:r>
                <a:rPr lang="en-US" sz="1200" i="1" dirty="0">
                  <a:solidFill>
                    <a:srgbClr val="000000"/>
                  </a:solidFill>
                  <a:latin typeface="Helvetica" pitchFamily="34" charset="0"/>
                </a:rPr>
                <a:t>0.09” thick PCB vs 0.07” thick in VITA 46 testing</a:t>
              </a:r>
            </a:p>
          </p:txBody>
        </p:sp>
      </p:grpSp>
      <p:pic>
        <p:nvPicPr>
          <p:cNvPr id="22" name="Picture 6"/>
          <p:cNvPicPr>
            <a:picLocks noChangeAspect="1" noChangeArrowheads="1"/>
          </p:cNvPicPr>
          <p:nvPr/>
        </p:nvPicPr>
        <p:blipFill>
          <a:blip r:embed="rId5" cstate="print"/>
          <a:srcRect l="30003" t="26669" r="27504" b="26669"/>
          <a:stretch>
            <a:fillRect/>
          </a:stretch>
        </p:blipFill>
        <p:spPr bwMode="auto">
          <a:xfrm>
            <a:off x="9591648" y="3212099"/>
            <a:ext cx="2158375" cy="1777600"/>
          </a:xfrm>
          <a:prstGeom prst="rect">
            <a:avLst/>
          </a:prstGeom>
          <a:noFill/>
          <a:ln w="9525">
            <a:noFill/>
            <a:miter lim="800000"/>
            <a:headEnd/>
            <a:tailEnd/>
          </a:ln>
        </p:spPr>
      </p:pic>
      <p:pic>
        <p:nvPicPr>
          <p:cNvPr id="23" name="Picture 7"/>
          <p:cNvPicPr>
            <a:picLocks noChangeAspect="1" noChangeArrowheads="1"/>
          </p:cNvPicPr>
          <p:nvPr/>
        </p:nvPicPr>
        <p:blipFill>
          <a:blip r:embed="rId6" cstate="print"/>
          <a:srcRect l="30003" t="26669" r="27504" b="26669"/>
          <a:stretch>
            <a:fillRect/>
          </a:stretch>
        </p:blipFill>
        <p:spPr bwMode="auto">
          <a:xfrm>
            <a:off x="9599612" y="1091474"/>
            <a:ext cx="2158375" cy="1777600"/>
          </a:xfrm>
          <a:prstGeom prst="rect">
            <a:avLst/>
          </a:prstGeom>
          <a:noFill/>
          <a:ln w="9525">
            <a:noFill/>
            <a:miter lim="800000"/>
            <a:headEnd/>
            <a:tailEnd/>
          </a:ln>
        </p:spPr>
      </p:pic>
      <p:grpSp>
        <p:nvGrpSpPr>
          <p:cNvPr id="24" name="Group 23"/>
          <p:cNvGrpSpPr/>
          <p:nvPr/>
        </p:nvGrpSpPr>
        <p:grpSpPr>
          <a:xfrm>
            <a:off x="3124104" y="3962400"/>
            <a:ext cx="2496017" cy="2362882"/>
            <a:chOff x="2883927" y="4114118"/>
            <a:chExt cx="2496017" cy="2362882"/>
          </a:xfrm>
        </p:grpSpPr>
        <p:pic>
          <p:nvPicPr>
            <p:cNvPr id="25" name="Picture 2"/>
            <p:cNvPicPr>
              <a:picLocks noChangeAspect="1" noChangeArrowheads="1"/>
            </p:cNvPicPr>
            <p:nvPr/>
          </p:nvPicPr>
          <p:blipFill>
            <a:blip r:embed="rId7" cstate="print"/>
            <a:srcRect/>
            <a:stretch>
              <a:fillRect/>
            </a:stretch>
          </p:blipFill>
          <p:spPr bwMode="auto">
            <a:xfrm>
              <a:off x="2883927" y="4408986"/>
              <a:ext cx="2496017" cy="2068014"/>
            </a:xfrm>
            <a:prstGeom prst="rect">
              <a:avLst/>
            </a:prstGeom>
            <a:noFill/>
            <a:ln w="9525">
              <a:noFill/>
              <a:miter lim="800000"/>
              <a:headEnd/>
              <a:tailEnd/>
            </a:ln>
          </p:spPr>
        </p:pic>
        <p:sp>
          <p:nvSpPr>
            <p:cNvPr id="26" name="Oval 3"/>
            <p:cNvSpPr>
              <a:spLocks noChangeArrowheads="1"/>
            </p:cNvSpPr>
            <p:nvPr/>
          </p:nvSpPr>
          <p:spPr bwMode="auto">
            <a:xfrm>
              <a:off x="3154907" y="4574449"/>
              <a:ext cx="1997801" cy="204924"/>
            </a:xfrm>
            <a:prstGeom prst="ellipse">
              <a:avLst/>
            </a:prstGeom>
            <a:noFill/>
            <a:ln w="15875">
              <a:solidFill>
                <a:srgbClr val="FF0000"/>
              </a:solidFill>
              <a:round/>
              <a:headEnd/>
              <a:tailEnd/>
            </a:ln>
          </p:spPr>
          <p:txBody>
            <a:bodyPr vert="horz" wrap="square" lIns="91440" tIns="45720" rIns="91440" bIns="45720" numCol="1" anchor="t" anchorCtr="0" compatLnSpc="1">
              <a:prstTxWarp prst="textNoShape">
                <a:avLst/>
              </a:prstTxWarp>
            </a:bodyPr>
            <a:lstStyle/>
            <a:p>
              <a:pPr eaLnBrk="1" hangingPunct="1"/>
              <a:endParaRPr lang="en-US" sz="2000" dirty="0">
                <a:solidFill>
                  <a:srgbClr val="000000"/>
                </a:solidFill>
                <a:latin typeface="Arial" charset="0"/>
              </a:endParaRPr>
            </a:p>
          </p:txBody>
        </p:sp>
        <p:sp>
          <p:nvSpPr>
            <p:cNvPr id="27" name="Text Box 37"/>
            <p:cNvSpPr txBox="1">
              <a:spLocks noChangeArrowheads="1"/>
            </p:cNvSpPr>
            <p:nvPr/>
          </p:nvSpPr>
          <p:spPr bwMode="auto">
            <a:xfrm>
              <a:off x="2891518" y="4114118"/>
              <a:ext cx="2466655" cy="276999"/>
            </a:xfrm>
            <a:prstGeom prst="rect">
              <a:avLst/>
            </a:prstGeom>
            <a:noFill/>
            <a:ln w="9525">
              <a:noFill/>
              <a:miter lim="800000"/>
              <a:headEnd/>
              <a:tailEnd/>
            </a:ln>
          </p:spPr>
          <p:txBody>
            <a:bodyPr wrap="square">
              <a:spAutoFit/>
            </a:bodyPr>
            <a:lstStyle/>
            <a:p>
              <a:pPr algn="ctr" eaLnBrk="1" hangingPunct="1">
                <a:spcBef>
                  <a:spcPct val="50000"/>
                </a:spcBef>
              </a:pPr>
              <a:r>
                <a:rPr lang="en-US" sz="1200" i="1" dirty="0">
                  <a:solidFill>
                    <a:srgbClr val="000000"/>
                  </a:solidFill>
                  <a:latin typeface="Helvetica" pitchFamily="34" charset="0"/>
                </a:rPr>
                <a:t>Backplane with reduced support</a:t>
              </a:r>
            </a:p>
          </p:txBody>
        </p:sp>
      </p:grpSp>
    </p:spTree>
    <p:extLst>
      <p:ext uri="{BB962C8B-B14F-4D97-AF65-F5344CB8AC3E}">
        <p14:creationId xmlns:p14="http://schemas.microsoft.com/office/powerpoint/2010/main" val="27374060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527082" cy="813816"/>
          </a:xfrm>
        </p:spPr>
        <p:txBody>
          <a:bodyPr/>
          <a:lstStyle/>
          <a:p>
            <a:pPr>
              <a:lnSpc>
                <a:spcPct val="100000"/>
              </a:lnSpc>
            </a:pPr>
            <a:r>
              <a:rPr lang="en-US" sz="2400" dirty="0"/>
              <a:t>Summary of Testing Done to Qualify Original VITA 46 Connector (RT 2)</a:t>
            </a:r>
          </a:p>
        </p:txBody>
      </p:sp>
      <p:sp>
        <p:nvSpPr>
          <p:cNvPr id="5" name="Text Box 5"/>
          <p:cNvSpPr txBox="1">
            <a:spLocks noChangeArrowheads="1"/>
          </p:cNvSpPr>
          <p:nvPr/>
        </p:nvSpPr>
        <p:spPr bwMode="auto">
          <a:xfrm>
            <a:off x="9399500" y="3962399"/>
            <a:ext cx="2586177" cy="1272143"/>
          </a:xfrm>
          <a:prstGeom prst="rect">
            <a:avLst/>
          </a:prstGeom>
          <a:noFill/>
          <a:ln w="9525">
            <a:noFill/>
            <a:miter lim="800000"/>
            <a:headEnd/>
            <a:tailEnd/>
          </a:ln>
        </p:spPr>
        <p:txBody>
          <a:bodyPr wrap="square" lIns="0" rIns="0">
            <a:spAutoFit/>
          </a:bodyPr>
          <a:lstStyle/>
          <a:p>
            <a:pPr>
              <a:spcBef>
                <a:spcPct val="50000"/>
              </a:spcBef>
            </a:pPr>
            <a:r>
              <a:rPr lang="en-US" sz="1200" dirty="0">
                <a:latin typeface="Helvetica" pitchFamily="34" charset="0"/>
              </a:rPr>
              <a:t>VITA 46 Test Report available at: </a:t>
            </a:r>
            <a:r>
              <a:rPr lang="en-US" sz="1200" dirty="0">
                <a:hlinkClick r:id="rId3"/>
              </a:rPr>
              <a:t>http://www.vita.com/VPX_Reports</a:t>
            </a:r>
            <a:r>
              <a:rPr lang="en-US" sz="1200" dirty="0"/>
              <a:t> </a:t>
            </a:r>
            <a:endParaRPr lang="en-US" sz="1200" dirty="0">
              <a:latin typeface="Helvetica" pitchFamily="34" charset="0"/>
            </a:endParaRPr>
          </a:p>
          <a:p>
            <a:pPr>
              <a:spcBef>
                <a:spcPct val="50000"/>
              </a:spcBef>
            </a:pPr>
            <a:r>
              <a:rPr lang="en-US" sz="1200" dirty="0">
                <a:latin typeface="Helvetica" pitchFamily="34" charset="0"/>
              </a:rPr>
              <a:t>See: VPX (VITA 46) Connector/Module Test Report</a:t>
            </a:r>
          </a:p>
          <a:p>
            <a:pPr>
              <a:spcBef>
                <a:spcPts val="200"/>
              </a:spcBef>
            </a:pPr>
            <a:r>
              <a:rPr lang="en-US" sz="1050" dirty="0">
                <a:latin typeface="Helvetica" pitchFamily="34" charset="0"/>
              </a:rPr>
              <a:t>Issued by Contech under the direction of the VPX Working Group</a:t>
            </a:r>
            <a:endParaRPr lang="en-US" sz="400" dirty="0">
              <a:latin typeface="Helvetica" pitchFamily="34" charset="0"/>
            </a:endParaRPr>
          </a:p>
        </p:txBody>
      </p:sp>
      <p:sp>
        <p:nvSpPr>
          <p:cNvPr id="7" name="Rectangle 6">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558953204"/>
              </p:ext>
            </p:extLst>
          </p:nvPr>
        </p:nvGraphicFramePr>
        <p:xfrm>
          <a:off x="1065212" y="1219200"/>
          <a:ext cx="7491413" cy="4821238"/>
        </p:xfrm>
        <a:graphic>
          <a:graphicData uri="http://schemas.openxmlformats.org/presentationml/2006/ole">
            <mc:AlternateContent xmlns:mc="http://schemas.openxmlformats.org/markup-compatibility/2006">
              <mc:Choice xmlns:v="urn:schemas-microsoft-com:vml" Requires="v">
                <p:oleObj spid="_x0000_s318204" name="Document" r:id="rId5" imgW="8403480" imgH="5402160" progId="Word.Document.8">
                  <p:embed/>
                </p:oleObj>
              </mc:Choice>
              <mc:Fallback>
                <p:oleObj name="Document" r:id="rId5" imgW="8403480" imgH="5402160" progId="Word.Documen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212" y="1219200"/>
                        <a:ext cx="7491413"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10"/>
          <p:cNvSpPr txBox="1">
            <a:spLocks noChangeArrowheads="1"/>
          </p:cNvSpPr>
          <p:nvPr/>
        </p:nvSpPr>
        <p:spPr bwMode="auto">
          <a:xfrm>
            <a:off x="9447212" y="5511150"/>
            <a:ext cx="263608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400" dirty="0">
                <a:solidFill>
                  <a:srgbClr val="0070C0"/>
                </a:solidFill>
              </a:rPr>
              <a:t>Slide content  from Curtiss-Wright presentation given at Nov 2012 VITA Standards meeting</a:t>
            </a:r>
          </a:p>
        </p:txBody>
      </p:sp>
    </p:spTree>
    <p:extLst>
      <p:ext uri="{BB962C8B-B14F-4D97-AF65-F5344CB8AC3E}">
        <p14:creationId xmlns:p14="http://schemas.microsoft.com/office/powerpoint/2010/main" val="14366711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2"/>
          <p:cNvSpPr>
            <a:spLocks noGrp="1"/>
          </p:cNvSpPr>
          <p:nvPr>
            <p:ph type="title"/>
          </p:nvPr>
        </p:nvSpPr>
        <p:spPr>
          <a:xfrm>
            <a:off x="1255449" y="100584"/>
            <a:ext cx="10425508" cy="813816"/>
          </a:xfrm>
        </p:spPr>
        <p:txBody>
          <a:bodyPr/>
          <a:lstStyle/>
          <a:p>
            <a:pPr>
              <a:lnSpc>
                <a:spcPct val="100000"/>
              </a:lnSpc>
            </a:pPr>
            <a:r>
              <a:rPr lang="en-US" sz="2400" dirty="0"/>
              <a:t>Torturous Vibration Testing of VITA 46 Connectors</a:t>
            </a:r>
            <a:endParaRPr sz="2400" dirty="0"/>
          </a:p>
        </p:txBody>
      </p:sp>
      <p:sp>
        <p:nvSpPr>
          <p:cNvPr id="7" name="Rectangle 6">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5" name="Content Placeholder 4"/>
          <p:cNvSpPr>
            <a:spLocks noGrp="1"/>
          </p:cNvSpPr>
          <p:nvPr>
            <p:ph idx="1"/>
          </p:nvPr>
        </p:nvSpPr>
        <p:spPr>
          <a:xfrm>
            <a:off x="989012" y="1102076"/>
            <a:ext cx="7829337" cy="2286000"/>
          </a:xfrm>
        </p:spPr>
        <p:txBody>
          <a:bodyPr/>
          <a:lstStyle/>
          <a:p>
            <a:pPr>
              <a:lnSpc>
                <a:spcPct val="100000"/>
              </a:lnSpc>
              <a:spcBef>
                <a:spcPts val="500"/>
              </a:spcBef>
            </a:pPr>
            <a:r>
              <a:rPr lang="en-US" sz="1600" dirty="0"/>
              <a:t>Tested per MIL-STD-810F, Method 514.5</a:t>
            </a:r>
          </a:p>
          <a:p>
            <a:pPr>
              <a:lnSpc>
                <a:spcPct val="100000"/>
              </a:lnSpc>
              <a:spcBef>
                <a:spcPts val="500"/>
              </a:spcBef>
            </a:pPr>
            <a:r>
              <a:rPr lang="en-US" sz="1600" dirty="0"/>
              <a:t>Extended Duration Random Vibration Testing conducted (referred to as VITA 72 Study Group Levels, also referred to as torturous levels)</a:t>
            </a:r>
          </a:p>
          <a:p>
            <a:pPr lvl="1">
              <a:lnSpc>
                <a:spcPct val="100000"/>
              </a:lnSpc>
              <a:spcBef>
                <a:spcPts val="500"/>
              </a:spcBef>
            </a:pPr>
            <a:r>
              <a:rPr lang="en-US" sz="1400" b="0" dirty="0"/>
              <a:t>1 hour per orthogonal axis at Mercury RL3 standard profile</a:t>
            </a:r>
          </a:p>
          <a:p>
            <a:pPr lvl="1">
              <a:lnSpc>
                <a:spcPct val="100000"/>
              </a:lnSpc>
              <a:spcBef>
                <a:spcPts val="500"/>
              </a:spcBef>
            </a:pPr>
            <a:r>
              <a:rPr lang="en-US" sz="1400" b="0" dirty="0"/>
              <a:t>1 hour per orthogonal axis at Mercury RL3 + 3dB standard profile</a:t>
            </a:r>
          </a:p>
          <a:p>
            <a:pPr lvl="1">
              <a:lnSpc>
                <a:spcPct val="100000"/>
              </a:lnSpc>
              <a:spcBef>
                <a:spcPts val="500"/>
              </a:spcBef>
            </a:pPr>
            <a:r>
              <a:rPr lang="en-US" sz="1400" b="0" dirty="0"/>
              <a:t>12 hours,  Z-axis only @ +3dB over Mercury RL3 standard profile</a:t>
            </a:r>
          </a:p>
          <a:p>
            <a:pPr>
              <a:lnSpc>
                <a:spcPct val="100000"/>
              </a:lnSpc>
              <a:spcBef>
                <a:spcPts val="500"/>
              </a:spcBef>
            </a:pPr>
            <a:r>
              <a:rPr lang="en-US" sz="1600" dirty="0"/>
              <a:t>Failure Analysis includes high resolution / SEMS photos of contact mating surfaces on all connectors for visual comparison</a:t>
            </a:r>
          </a:p>
          <a:p>
            <a:pPr>
              <a:lnSpc>
                <a:spcPct val="100000"/>
              </a:lnSpc>
              <a:spcBef>
                <a:spcPts val="500"/>
              </a:spcBef>
            </a:pPr>
            <a:endParaRPr lang="en-US" sz="1600" b="0" dirty="0"/>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2" y="3282950"/>
            <a:ext cx="4595813" cy="301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3412" y="3276600"/>
            <a:ext cx="4616450" cy="303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0"/>
          <p:cNvSpPr txBox="1">
            <a:spLocks noChangeArrowheads="1"/>
          </p:cNvSpPr>
          <p:nvPr/>
        </p:nvSpPr>
        <p:spPr bwMode="auto">
          <a:xfrm>
            <a:off x="10195814" y="5350629"/>
            <a:ext cx="195876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400" dirty="0">
                <a:solidFill>
                  <a:srgbClr val="0070C0"/>
                </a:solidFill>
              </a:rPr>
              <a:t>Slide content  from Mercury presentation given at Sept 2012 VITA Standards meeting</a:t>
            </a:r>
          </a:p>
        </p:txBody>
      </p:sp>
    </p:spTree>
    <p:extLst>
      <p:ext uri="{BB962C8B-B14F-4D97-AF65-F5344CB8AC3E}">
        <p14:creationId xmlns:p14="http://schemas.microsoft.com/office/powerpoint/2010/main" val="11226302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2"/>
          <p:cNvSpPr>
            <a:spLocks noGrp="1"/>
          </p:cNvSpPr>
          <p:nvPr>
            <p:ph type="title"/>
          </p:nvPr>
        </p:nvSpPr>
        <p:spPr>
          <a:xfrm>
            <a:off x="1592673" y="100584"/>
            <a:ext cx="9003479" cy="813816"/>
          </a:xfrm>
          <a:solidFill>
            <a:schemeClr val="bg1"/>
          </a:solidFill>
        </p:spPr>
        <p:txBody>
          <a:bodyPr/>
          <a:lstStyle/>
          <a:p>
            <a:pPr algn="ctr">
              <a:lnSpc>
                <a:spcPct val="100000"/>
              </a:lnSpc>
            </a:pPr>
            <a:r>
              <a:rPr sz="2200" dirty="0"/>
              <a:t>Fretting Corrosion</a:t>
            </a:r>
            <a:r>
              <a:rPr lang="en-US" sz="2200" dirty="0"/>
              <a:t> with</a:t>
            </a:r>
            <a:r>
              <a:rPr sz="2200" dirty="0"/>
              <a:t> </a:t>
            </a:r>
            <a:r>
              <a:rPr lang="en-US" sz="2200" dirty="0"/>
              <a:t>Original </a:t>
            </a:r>
            <a:r>
              <a:rPr sz="2200" dirty="0"/>
              <a:t>RT</a:t>
            </a:r>
            <a:r>
              <a:rPr lang="en-US" sz="2200" dirty="0"/>
              <a:t> </a:t>
            </a:r>
            <a:r>
              <a:rPr sz="2200" dirty="0"/>
              <a:t>2</a:t>
            </a:r>
            <a:r>
              <a:rPr lang="en-US" sz="2200" dirty="0"/>
              <a:t> Connector Resulting From Torturous Vibration Testing</a:t>
            </a:r>
            <a:endParaRPr sz="2200" dirty="0"/>
          </a:p>
        </p:txBody>
      </p:sp>
      <p:sp>
        <p:nvSpPr>
          <p:cNvPr id="5" name="Content Placeholder 4"/>
          <p:cNvSpPr>
            <a:spLocks noGrp="1"/>
          </p:cNvSpPr>
          <p:nvPr>
            <p:ph idx="1"/>
          </p:nvPr>
        </p:nvSpPr>
        <p:spPr>
          <a:xfrm>
            <a:off x="166524" y="990600"/>
            <a:ext cx="6497124" cy="2667000"/>
          </a:xfrm>
        </p:spPr>
        <p:txBody>
          <a:bodyPr/>
          <a:lstStyle/>
          <a:p>
            <a:pPr>
              <a:lnSpc>
                <a:spcPct val="100000"/>
              </a:lnSpc>
              <a:spcBef>
                <a:spcPts val="600"/>
              </a:spcBef>
            </a:pPr>
            <a:r>
              <a:rPr lang="en-US" sz="1500" b="0" dirty="0"/>
              <a:t>Fretting corrosion is contact wear due to motion of backplane with respect to Plug-In Module</a:t>
            </a:r>
          </a:p>
          <a:p>
            <a:pPr>
              <a:lnSpc>
                <a:spcPct val="100000"/>
              </a:lnSpc>
              <a:spcBef>
                <a:spcPts val="600"/>
              </a:spcBef>
            </a:pPr>
            <a:r>
              <a:rPr lang="en-US" sz="1500" b="0" dirty="0"/>
              <a:t>Fretting can be an issue for systems operating in high vibration environments</a:t>
            </a:r>
          </a:p>
          <a:p>
            <a:pPr>
              <a:lnSpc>
                <a:spcPct val="100000"/>
              </a:lnSpc>
              <a:spcBef>
                <a:spcPts val="600"/>
              </a:spcBef>
            </a:pPr>
            <a:r>
              <a:rPr lang="en-US" sz="1500" b="0" dirty="0"/>
              <a:t>Fretting can be exacerbated by a poor design and/or poor fabrication</a:t>
            </a:r>
          </a:p>
          <a:p>
            <a:pPr>
              <a:lnSpc>
                <a:spcPct val="100000"/>
              </a:lnSpc>
              <a:spcBef>
                <a:spcPts val="600"/>
              </a:spcBef>
            </a:pPr>
            <a:r>
              <a:rPr lang="en-US" sz="1500" b="0" dirty="0"/>
              <a:t>Pictures show wafers from RT 2 connectors, Plug-In Module side, subjected to torturous vibration testing</a:t>
            </a:r>
          </a:p>
          <a:p>
            <a:pPr>
              <a:lnSpc>
                <a:spcPct val="100000"/>
              </a:lnSpc>
              <a:spcBef>
                <a:spcPts val="600"/>
              </a:spcBef>
            </a:pPr>
            <a:r>
              <a:rPr lang="en-US" sz="1500" b="0" dirty="0"/>
              <a:t>Mercury and TE have developed the RT 2-R connector to reduce the susceptibility to vibration</a:t>
            </a:r>
          </a:p>
        </p:txBody>
      </p:sp>
      <p:sp>
        <p:nvSpPr>
          <p:cNvPr id="40967" name="TextBox 10"/>
          <p:cNvSpPr txBox="1">
            <a:spLocks noChangeArrowheads="1"/>
          </p:cNvSpPr>
          <p:nvPr/>
        </p:nvSpPr>
        <p:spPr bwMode="auto">
          <a:xfrm>
            <a:off x="6728655" y="1066800"/>
            <a:ext cx="5395163" cy="12080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marL="171450" indent="-171450" defTabSz="457200" eaLnBrk="1" hangingPunct="1">
              <a:buFont typeface="Arial" panose="020B0604020202020204" pitchFamily="34" charset="0"/>
              <a:buChar char="•"/>
            </a:pPr>
            <a:r>
              <a:rPr lang="en-US" sz="1400" b="1" dirty="0">
                <a:solidFill>
                  <a:srgbClr val="0070C0"/>
                </a:solidFill>
              </a:rPr>
              <a:t>RT 2 contacts wore through Gold, Nickel, &amp; Copper pads on wafer (Plug-In Module side)</a:t>
            </a:r>
          </a:p>
          <a:p>
            <a:pPr marL="171450" indent="-171450" defTabSz="457200" eaLnBrk="1" hangingPunct="1">
              <a:spcBef>
                <a:spcPts val="300"/>
              </a:spcBef>
              <a:buFont typeface="Arial" panose="020B0604020202020204" pitchFamily="34" charset="0"/>
              <a:buChar char="•"/>
            </a:pPr>
            <a:r>
              <a:rPr lang="en-US" sz="1400" b="1" dirty="0">
                <a:solidFill>
                  <a:srgbClr val="0070C0"/>
                </a:solidFill>
              </a:rPr>
              <a:t>Believe two rows of holes as opposed to one because board was unplugged and plugged part way through testing (and did not seat in exactly the same place) or board moved during testing.</a:t>
            </a:r>
          </a:p>
        </p:txBody>
      </p:sp>
      <p:sp>
        <p:nvSpPr>
          <p:cNvPr id="19" name="TextBox 10"/>
          <p:cNvSpPr txBox="1">
            <a:spLocks noChangeArrowheads="1"/>
          </p:cNvSpPr>
          <p:nvPr/>
        </p:nvSpPr>
        <p:spPr bwMode="auto">
          <a:xfrm>
            <a:off x="9644618" y="5334000"/>
            <a:ext cx="246337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400" dirty="0">
                <a:solidFill>
                  <a:srgbClr val="0070C0"/>
                </a:solidFill>
              </a:rPr>
              <a:t>Pictures from Mercury presentation given at Sept 2012 VITA Standards meeting and courtesy of TE Connectivity</a:t>
            </a:r>
          </a:p>
        </p:txBody>
      </p:sp>
      <p:sp>
        <p:nvSpPr>
          <p:cNvPr id="12" name="Rectangle 11">
            <a:hlinkClick r:id="rId3" action="ppaction://hlinksldjump"/>
          </p:cNvPr>
          <p:cNvSpPr/>
          <p:nvPr/>
        </p:nvSpPr>
        <p:spPr bwMode="auto">
          <a:xfrm>
            <a:off x="11782531" y="6400800"/>
            <a:ext cx="406294"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8" name="TextBox 27"/>
          <p:cNvSpPr txBox="1"/>
          <p:nvPr/>
        </p:nvSpPr>
        <p:spPr>
          <a:xfrm>
            <a:off x="1828324" y="6642556"/>
            <a:ext cx="7008574" cy="215444"/>
          </a:xfrm>
          <a:prstGeom prst="rect">
            <a:avLst/>
          </a:prstGeom>
          <a:noFill/>
        </p:spPr>
        <p:txBody>
          <a:bodyPr wrap="square" rtlCol="0">
            <a:spAutoFit/>
          </a:bodyPr>
          <a:lstStyle/>
          <a:p>
            <a:pPr marL="0" marR="0" indent="0" defTabSz="914400" rtl="0" eaLnBrk="0" fontAlgn="base" latinLnBrk="0" hangingPunct="0">
              <a:lnSpc>
                <a:spcPct val="100000"/>
              </a:lnSpc>
              <a:spcBef>
                <a:spcPct val="0"/>
              </a:spcBef>
              <a:spcAft>
                <a:spcPct val="0"/>
              </a:spcAft>
              <a:buClrTx/>
              <a:buSzTx/>
              <a:buFontTx/>
              <a:buNone/>
              <a:tabLst/>
              <a:defRPr/>
            </a:pPr>
            <a:r>
              <a:rPr lang="en-US" sz="800" b="1" dirty="0"/>
              <a:t>Hyperlinks: Testing parameters: </a:t>
            </a:r>
            <a:r>
              <a:rPr lang="en-US" sz="800" b="1" dirty="0">
                <a:hlinkClick r:id="rId4" action="ppaction://hlinksldjump"/>
              </a:rPr>
              <a:t>Original</a:t>
            </a:r>
            <a:r>
              <a:rPr lang="en-US" sz="800" b="1" dirty="0"/>
              <a:t>, </a:t>
            </a:r>
            <a:r>
              <a:rPr lang="en-US" sz="800" b="1" dirty="0">
                <a:hlinkClick r:id="rId5" action="ppaction://hlinksldjump"/>
              </a:rPr>
              <a:t>Torturous</a:t>
            </a:r>
            <a:endParaRPr lang="en-US" sz="800" b="1" dirty="0"/>
          </a:p>
        </p:txBody>
      </p:sp>
      <p:grpSp>
        <p:nvGrpSpPr>
          <p:cNvPr id="2" name="Group 1"/>
          <p:cNvGrpSpPr/>
          <p:nvPr/>
        </p:nvGrpSpPr>
        <p:grpSpPr>
          <a:xfrm>
            <a:off x="8937678" y="2188073"/>
            <a:ext cx="3048000" cy="1920962"/>
            <a:chOff x="6096000" y="0"/>
            <a:chExt cx="3048000" cy="1920962"/>
          </a:xfrm>
        </p:grpSpPr>
        <p:sp>
          <p:nvSpPr>
            <p:cNvPr id="30" name="Rectangle 29"/>
            <p:cNvSpPr/>
            <p:nvPr/>
          </p:nvSpPr>
          <p:spPr bwMode="auto">
            <a:xfrm>
              <a:off x="6678168" y="0"/>
              <a:ext cx="2465832" cy="19050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31" name="Picture 30" descr="DSCF1041"/>
            <p:cNvPicPr>
              <a:picLocks noChangeAspect="1" noChangeArrowheads="1"/>
            </p:cNvPicPr>
            <p:nvPr/>
          </p:nvPicPr>
          <p:blipFill rotWithShape="1">
            <a:blip r:embed="rId6">
              <a:extLst>
                <a:ext uri="{28A0092B-C50C-407E-A947-70E740481C1C}">
                  <a14:useLocalDpi xmlns:a14="http://schemas.microsoft.com/office/drawing/2010/main" val="0"/>
                </a:ext>
              </a:extLst>
            </a:blip>
            <a:srcRect t="2665" r="52946" b="-1"/>
            <a:stretch/>
          </p:blipFill>
          <p:spPr bwMode="auto">
            <a:xfrm>
              <a:off x="7654349" y="84153"/>
              <a:ext cx="1411778" cy="178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p:nvPr/>
          </p:nvCxnSpPr>
          <p:spPr bwMode="auto">
            <a:xfrm flipH="1">
              <a:off x="7060707" y="1585537"/>
              <a:ext cx="457200" cy="0"/>
            </a:xfrm>
            <a:prstGeom prst="line">
              <a:avLst/>
            </a:prstGeom>
            <a:solidFill>
              <a:schemeClr val="accent1"/>
            </a:solidFill>
            <a:ln w="19050" cap="rnd" cmpd="sng" algn="ctr">
              <a:solidFill>
                <a:srgbClr val="0070C0"/>
              </a:solidFill>
              <a:prstDash val="solid"/>
              <a:round/>
              <a:headEnd type="none" w="sm" len="sm"/>
              <a:tailEnd type="none" w="sm" len="sm"/>
            </a:ln>
            <a:effectLst/>
          </p:spPr>
        </p:cxnSp>
        <p:cxnSp>
          <p:nvCxnSpPr>
            <p:cNvPr id="33" name="Straight Connector 32"/>
            <p:cNvCxnSpPr/>
            <p:nvPr/>
          </p:nvCxnSpPr>
          <p:spPr bwMode="auto">
            <a:xfrm flipV="1">
              <a:off x="7289307" y="188856"/>
              <a:ext cx="0" cy="1404620"/>
            </a:xfrm>
            <a:prstGeom prst="line">
              <a:avLst/>
            </a:prstGeom>
            <a:solidFill>
              <a:schemeClr val="accent1"/>
            </a:solidFill>
            <a:ln w="19050" cap="rnd" cmpd="sng" algn="ctr">
              <a:solidFill>
                <a:srgbClr val="0070C0"/>
              </a:solidFill>
              <a:prstDash val="solid"/>
              <a:round/>
              <a:headEnd type="stealth" w="med" len="med"/>
              <a:tailEnd type="stealth" w="med" len="med"/>
            </a:ln>
            <a:effectLst/>
          </p:spPr>
        </p:cxnSp>
        <p:sp>
          <p:nvSpPr>
            <p:cNvPr id="34" name="TextBox 33"/>
            <p:cNvSpPr txBox="1"/>
            <p:nvPr/>
          </p:nvSpPr>
          <p:spPr>
            <a:xfrm>
              <a:off x="6895690" y="660334"/>
              <a:ext cx="787234" cy="461665"/>
            </a:xfrm>
            <a:prstGeom prst="rect">
              <a:avLst/>
            </a:prstGeom>
            <a:solidFill>
              <a:schemeClr val="bg1"/>
            </a:solidFill>
          </p:spPr>
          <p:txBody>
            <a:bodyPr wrap="square" lIns="18288" rIns="18288" rtlCol="0">
              <a:spAutoFit/>
            </a:bodyPr>
            <a:lstStyle/>
            <a:p>
              <a:pPr algn="ctr"/>
              <a:r>
                <a:rPr lang="en-US" sz="1200" b="1" dirty="0">
                  <a:solidFill>
                    <a:srgbClr val="0070C0"/>
                  </a:solidFill>
                </a:rPr>
                <a:t>22.31 mm (0.878”)</a:t>
              </a:r>
            </a:p>
          </p:txBody>
        </p:sp>
        <p:cxnSp>
          <p:nvCxnSpPr>
            <p:cNvPr id="35" name="Straight Connector 34"/>
            <p:cNvCxnSpPr/>
            <p:nvPr/>
          </p:nvCxnSpPr>
          <p:spPr bwMode="auto">
            <a:xfrm flipH="1">
              <a:off x="7060707" y="188856"/>
              <a:ext cx="457200" cy="0"/>
            </a:xfrm>
            <a:prstGeom prst="line">
              <a:avLst/>
            </a:prstGeom>
            <a:solidFill>
              <a:schemeClr val="accent1"/>
            </a:solidFill>
            <a:ln w="19050" cap="rnd" cmpd="sng" algn="ctr">
              <a:solidFill>
                <a:srgbClr val="0070C0"/>
              </a:solidFill>
              <a:prstDash val="solid"/>
              <a:round/>
              <a:headEnd type="none" w="sm" len="sm"/>
              <a:tailEnd type="none" w="sm" len="sm"/>
            </a:ln>
            <a:effectLst/>
          </p:spPr>
        </p:cxnSp>
        <p:sp>
          <p:nvSpPr>
            <p:cNvPr id="36" name="TextBox 35"/>
            <p:cNvSpPr txBox="1"/>
            <p:nvPr/>
          </p:nvSpPr>
          <p:spPr>
            <a:xfrm>
              <a:off x="6096000" y="1459297"/>
              <a:ext cx="850817" cy="461665"/>
            </a:xfrm>
            <a:prstGeom prst="rect">
              <a:avLst/>
            </a:prstGeom>
            <a:solidFill>
              <a:schemeClr val="bg1"/>
            </a:solidFill>
          </p:spPr>
          <p:txBody>
            <a:bodyPr wrap="square" lIns="18288" rIns="18288" rtlCol="0">
              <a:spAutoFit/>
            </a:bodyPr>
            <a:lstStyle/>
            <a:p>
              <a:pPr algn="ctr"/>
              <a:r>
                <a:rPr lang="en-US" sz="1200" b="1" dirty="0">
                  <a:solidFill>
                    <a:srgbClr val="0070C0"/>
                  </a:solidFill>
                </a:rPr>
                <a:t>Connector wafer</a:t>
              </a:r>
            </a:p>
          </p:txBody>
        </p:sp>
        <p:cxnSp>
          <p:nvCxnSpPr>
            <p:cNvPr id="37" name="Straight Arrow Connector 36"/>
            <p:cNvCxnSpPr>
              <a:cxnSpLocks noChangeShapeType="1"/>
            </p:cNvCxnSpPr>
            <p:nvPr/>
          </p:nvCxnSpPr>
          <p:spPr bwMode="auto">
            <a:xfrm flipV="1">
              <a:off x="6754368" y="1593476"/>
              <a:ext cx="1018032" cy="193308"/>
            </a:xfrm>
            <a:prstGeom prst="straightConnector1">
              <a:avLst/>
            </a:prstGeom>
            <a:noFill/>
            <a:ln w="19050" cap="rnd">
              <a:solidFill>
                <a:srgbClr val="0070C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pic>
        <p:nvPicPr>
          <p:cNvPr id="38" name="Picture 4" descr="G:\Testing\B-E-R\Tyco Extreem\from DM\Post test 4 pics\P2-7.jpg"/>
          <p:cNvPicPr>
            <a:picLocks noChangeAspect="1" noChangeArrowheads="1"/>
          </p:cNvPicPr>
          <p:nvPr/>
        </p:nvPicPr>
        <p:blipFill rotWithShape="1">
          <a:blip r:embed="rId7">
            <a:extLst>
              <a:ext uri="{28A0092B-C50C-407E-A947-70E740481C1C}">
                <a14:useLocalDpi xmlns:a14="http://schemas.microsoft.com/office/drawing/2010/main" val="0"/>
              </a:ext>
            </a:extLst>
          </a:blip>
          <a:srcRect b="-5470"/>
          <a:stretch/>
        </p:blipFill>
        <p:spPr bwMode="auto">
          <a:xfrm>
            <a:off x="1447800" y="3836543"/>
            <a:ext cx="3240088"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5" descr="G:\Testing\B-E-R\Tyco Extreem\from DM\Post test 4 pics\P2-G7.jpg"/>
          <p:cNvPicPr>
            <a:picLocks noChangeAspect="1" noChangeArrowheads="1"/>
          </p:cNvPicPr>
          <p:nvPr/>
        </p:nvPicPr>
        <p:blipFill rotWithShape="1">
          <a:blip r:embed="rId8">
            <a:extLst>
              <a:ext uri="{28A0092B-C50C-407E-A947-70E740481C1C}">
                <a14:useLocalDpi xmlns:a14="http://schemas.microsoft.com/office/drawing/2010/main" val="0"/>
              </a:ext>
            </a:extLst>
          </a:blip>
          <a:srcRect t="6838"/>
          <a:stretch/>
        </p:blipFill>
        <p:spPr bwMode="auto">
          <a:xfrm>
            <a:off x="5486399" y="3397466"/>
            <a:ext cx="3212607" cy="289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al 39"/>
          <p:cNvSpPr/>
          <p:nvPr/>
        </p:nvSpPr>
        <p:spPr bwMode="auto">
          <a:xfrm>
            <a:off x="2243378" y="3976514"/>
            <a:ext cx="381000" cy="265043"/>
          </a:xfrm>
          <a:prstGeom prst="ellipse">
            <a:avLst/>
          </a:prstGeom>
          <a:no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70C0"/>
              </a:solidFill>
              <a:effectLst/>
              <a:latin typeface="Arial" pitchFamily="-110" charset="0"/>
            </a:endParaRPr>
          </a:p>
        </p:txBody>
      </p:sp>
      <p:sp>
        <p:nvSpPr>
          <p:cNvPr id="41" name="Oval 40"/>
          <p:cNvSpPr/>
          <p:nvPr/>
        </p:nvSpPr>
        <p:spPr bwMode="auto">
          <a:xfrm>
            <a:off x="6365522" y="3886199"/>
            <a:ext cx="949678" cy="930735"/>
          </a:xfrm>
          <a:prstGeom prst="ellipse">
            <a:avLst/>
          </a:prstGeom>
          <a:no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70C0"/>
              </a:solidFill>
              <a:effectLst/>
              <a:latin typeface="Arial" pitchFamily="-110" charset="0"/>
            </a:endParaRPr>
          </a:p>
        </p:txBody>
      </p:sp>
      <p:sp>
        <p:nvSpPr>
          <p:cNvPr id="42" name="Freeform 41"/>
          <p:cNvSpPr/>
          <p:nvPr/>
        </p:nvSpPr>
        <p:spPr bwMode="auto">
          <a:xfrm>
            <a:off x="2619200" y="3767670"/>
            <a:ext cx="3773536" cy="402490"/>
          </a:xfrm>
          <a:custGeom>
            <a:avLst/>
            <a:gdLst>
              <a:gd name="connsiteX0" fmla="*/ 0 w 4096512"/>
              <a:gd name="connsiteY0" fmla="*/ 230700 h 1004021"/>
              <a:gd name="connsiteX1" fmla="*/ 846473 w 4096512"/>
              <a:gd name="connsiteY1" fmla="*/ 32145 h 1004021"/>
              <a:gd name="connsiteX2" fmla="*/ 3406793 w 4096512"/>
              <a:gd name="connsiteY2" fmla="*/ 826366 h 1004021"/>
              <a:gd name="connsiteX3" fmla="*/ 4096512 w 4096512"/>
              <a:gd name="connsiteY3" fmla="*/ 1004021 h 1004021"/>
              <a:gd name="connsiteX0" fmla="*/ 0 w 3406793"/>
              <a:gd name="connsiteY0" fmla="*/ 230700 h 826366"/>
              <a:gd name="connsiteX1" fmla="*/ 846473 w 3406793"/>
              <a:gd name="connsiteY1" fmla="*/ 32145 h 826366"/>
              <a:gd name="connsiteX2" fmla="*/ 3406793 w 3406793"/>
              <a:gd name="connsiteY2" fmla="*/ 826366 h 826366"/>
              <a:gd name="connsiteX0" fmla="*/ 0 w 3406793"/>
              <a:gd name="connsiteY0" fmla="*/ 154683 h 750349"/>
              <a:gd name="connsiteX1" fmla="*/ 1928078 w 3406793"/>
              <a:gd name="connsiteY1" fmla="*/ 50180 h 750349"/>
              <a:gd name="connsiteX2" fmla="*/ 3406793 w 3406793"/>
              <a:gd name="connsiteY2" fmla="*/ 750349 h 750349"/>
              <a:gd name="connsiteX0" fmla="*/ 0 w 3406793"/>
              <a:gd name="connsiteY0" fmla="*/ 154683 h 750349"/>
              <a:gd name="connsiteX1" fmla="*/ 1928078 w 3406793"/>
              <a:gd name="connsiteY1" fmla="*/ 50180 h 750349"/>
              <a:gd name="connsiteX2" fmla="*/ 3406793 w 3406793"/>
              <a:gd name="connsiteY2" fmla="*/ 750349 h 750349"/>
              <a:gd name="connsiteX0" fmla="*/ 0 w 3406793"/>
              <a:gd name="connsiteY0" fmla="*/ 154683 h 750349"/>
              <a:gd name="connsiteX1" fmla="*/ 1928078 w 3406793"/>
              <a:gd name="connsiteY1" fmla="*/ 50180 h 750349"/>
              <a:gd name="connsiteX2" fmla="*/ 3406793 w 3406793"/>
              <a:gd name="connsiteY2" fmla="*/ 750349 h 750349"/>
              <a:gd name="connsiteX0" fmla="*/ 0 w 3325830"/>
              <a:gd name="connsiteY0" fmla="*/ 743689 h 743689"/>
              <a:gd name="connsiteX1" fmla="*/ 1847115 w 3325830"/>
              <a:gd name="connsiteY1" fmla="*/ 9800 h 743689"/>
              <a:gd name="connsiteX2" fmla="*/ 3325830 w 3325830"/>
              <a:gd name="connsiteY2" fmla="*/ 709969 h 743689"/>
              <a:gd name="connsiteX0" fmla="*/ 0 w 3325830"/>
              <a:gd name="connsiteY0" fmla="*/ 97783 h 166761"/>
              <a:gd name="connsiteX1" fmla="*/ 1723290 w 3325830"/>
              <a:gd name="connsiteY1" fmla="*/ 150627 h 166761"/>
              <a:gd name="connsiteX2" fmla="*/ 3325830 w 3325830"/>
              <a:gd name="connsiteY2" fmla="*/ 64063 h 166761"/>
              <a:gd name="connsiteX0" fmla="*/ 0 w 3325830"/>
              <a:gd name="connsiteY0" fmla="*/ 97783 h 166761"/>
              <a:gd name="connsiteX1" fmla="*/ 1723290 w 3325830"/>
              <a:gd name="connsiteY1" fmla="*/ 150627 h 166761"/>
              <a:gd name="connsiteX2" fmla="*/ 3325830 w 3325830"/>
              <a:gd name="connsiteY2" fmla="*/ 64063 h 166761"/>
              <a:gd name="connsiteX0" fmla="*/ 0 w 3325830"/>
              <a:gd name="connsiteY0" fmla="*/ 97783 h 218021"/>
              <a:gd name="connsiteX1" fmla="*/ 1723290 w 3325830"/>
              <a:gd name="connsiteY1" fmla="*/ 150627 h 218021"/>
              <a:gd name="connsiteX2" fmla="*/ 3325830 w 3325830"/>
              <a:gd name="connsiteY2" fmla="*/ 64063 h 218021"/>
              <a:gd name="connsiteX0" fmla="*/ 0 w 3325830"/>
              <a:gd name="connsiteY0" fmla="*/ 144754 h 215707"/>
              <a:gd name="connsiteX1" fmla="*/ 1680427 w 3325830"/>
              <a:gd name="connsiteY1" fmla="*/ 0 h 215707"/>
              <a:gd name="connsiteX2" fmla="*/ 3325830 w 3325830"/>
              <a:gd name="connsiteY2" fmla="*/ 111034 h 215707"/>
              <a:gd name="connsiteX0" fmla="*/ 0 w 2959117"/>
              <a:gd name="connsiteY0" fmla="*/ 220352 h 291305"/>
              <a:gd name="connsiteX1" fmla="*/ 1680427 w 2959117"/>
              <a:gd name="connsiteY1" fmla="*/ 75598 h 291305"/>
              <a:gd name="connsiteX2" fmla="*/ 2959117 w 2959117"/>
              <a:gd name="connsiteY2" fmla="*/ 76855 h 291305"/>
              <a:gd name="connsiteX0" fmla="*/ 0 w 2978167"/>
              <a:gd name="connsiteY0" fmla="*/ 220352 h 291305"/>
              <a:gd name="connsiteX1" fmla="*/ 1680427 w 2978167"/>
              <a:gd name="connsiteY1" fmla="*/ 75598 h 291305"/>
              <a:gd name="connsiteX2" fmla="*/ 2978167 w 2978167"/>
              <a:gd name="connsiteY2" fmla="*/ 76855 h 291305"/>
              <a:gd name="connsiteX0" fmla="*/ 0 w 2978167"/>
              <a:gd name="connsiteY0" fmla="*/ 148509 h 219462"/>
              <a:gd name="connsiteX1" fmla="*/ 1680427 w 2978167"/>
              <a:gd name="connsiteY1" fmla="*/ 3755 h 219462"/>
              <a:gd name="connsiteX2" fmla="*/ 2978167 w 2978167"/>
              <a:gd name="connsiteY2" fmla="*/ 5012 h 219462"/>
              <a:gd name="connsiteX0" fmla="*/ 0 w 2978167"/>
              <a:gd name="connsiteY0" fmla="*/ 166649 h 237602"/>
              <a:gd name="connsiteX1" fmla="*/ 1680427 w 2978167"/>
              <a:gd name="connsiteY1" fmla="*/ 21895 h 237602"/>
              <a:gd name="connsiteX2" fmla="*/ 2978167 w 2978167"/>
              <a:gd name="connsiteY2" fmla="*/ 23152 h 237602"/>
              <a:gd name="connsiteX0" fmla="*/ 0 w 2978167"/>
              <a:gd name="connsiteY0" fmla="*/ 166649 h 237110"/>
              <a:gd name="connsiteX1" fmla="*/ 1680427 w 2978167"/>
              <a:gd name="connsiteY1" fmla="*/ 21895 h 237110"/>
              <a:gd name="connsiteX2" fmla="*/ 2978167 w 2978167"/>
              <a:gd name="connsiteY2" fmla="*/ 23152 h 237110"/>
              <a:gd name="connsiteX0" fmla="*/ 0 w 2978167"/>
              <a:gd name="connsiteY0" fmla="*/ 166649 h 166649"/>
              <a:gd name="connsiteX1" fmla="*/ 1680427 w 2978167"/>
              <a:gd name="connsiteY1" fmla="*/ 21895 h 166649"/>
              <a:gd name="connsiteX2" fmla="*/ 2978167 w 2978167"/>
              <a:gd name="connsiteY2" fmla="*/ 23152 h 166649"/>
              <a:gd name="connsiteX0" fmla="*/ 0 w 3117136"/>
              <a:gd name="connsiteY0" fmla="*/ 147137 h 245938"/>
              <a:gd name="connsiteX1" fmla="*/ 1680427 w 3117136"/>
              <a:gd name="connsiteY1" fmla="*/ 2383 h 245938"/>
              <a:gd name="connsiteX2" fmla="*/ 3117136 w 3117136"/>
              <a:gd name="connsiteY2" fmla="*/ 245938 h 245938"/>
              <a:gd name="connsiteX0" fmla="*/ 0 w 3117136"/>
              <a:gd name="connsiteY0" fmla="*/ 148148 h 246949"/>
              <a:gd name="connsiteX1" fmla="*/ 1680427 w 3117136"/>
              <a:gd name="connsiteY1" fmla="*/ 3394 h 246949"/>
              <a:gd name="connsiteX2" fmla="*/ 3117136 w 3117136"/>
              <a:gd name="connsiteY2" fmla="*/ 246949 h 246949"/>
              <a:gd name="connsiteX0" fmla="*/ 0 w 3117136"/>
              <a:gd name="connsiteY0" fmla="*/ 149032 h 247833"/>
              <a:gd name="connsiteX1" fmla="*/ 1680427 w 3117136"/>
              <a:gd name="connsiteY1" fmla="*/ 4278 h 247833"/>
              <a:gd name="connsiteX2" fmla="*/ 3117136 w 3117136"/>
              <a:gd name="connsiteY2" fmla="*/ 247833 h 247833"/>
              <a:gd name="connsiteX0" fmla="*/ 0 w 3117136"/>
              <a:gd name="connsiteY0" fmla="*/ 152941 h 251742"/>
              <a:gd name="connsiteX1" fmla="*/ 1764140 w 3117136"/>
              <a:gd name="connsiteY1" fmla="*/ 4167 h 251742"/>
              <a:gd name="connsiteX2" fmla="*/ 3117136 w 3117136"/>
              <a:gd name="connsiteY2" fmla="*/ 251742 h 251742"/>
              <a:gd name="connsiteX0" fmla="*/ 0 w 3117136"/>
              <a:gd name="connsiteY0" fmla="*/ 152941 h 251742"/>
              <a:gd name="connsiteX1" fmla="*/ 1764140 w 3117136"/>
              <a:gd name="connsiteY1" fmla="*/ 4167 h 251742"/>
              <a:gd name="connsiteX2" fmla="*/ 3117136 w 3117136"/>
              <a:gd name="connsiteY2" fmla="*/ 251742 h 251742"/>
              <a:gd name="connsiteX0" fmla="*/ 0 w 3117136"/>
              <a:gd name="connsiteY0" fmla="*/ 149835 h 248636"/>
              <a:gd name="connsiteX1" fmla="*/ 1764140 w 3117136"/>
              <a:gd name="connsiteY1" fmla="*/ 1061 h 248636"/>
              <a:gd name="connsiteX2" fmla="*/ 3117136 w 3117136"/>
              <a:gd name="connsiteY2" fmla="*/ 248636 h 248636"/>
              <a:gd name="connsiteX0" fmla="*/ 0 w 3117136"/>
              <a:gd name="connsiteY0" fmla="*/ 148778 h 247579"/>
              <a:gd name="connsiteX1" fmla="*/ 1764140 w 3117136"/>
              <a:gd name="connsiteY1" fmla="*/ 4 h 247579"/>
              <a:gd name="connsiteX2" fmla="*/ 3117136 w 3117136"/>
              <a:gd name="connsiteY2" fmla="*/ 247579 h 247579"/>
              <a:gd name="connsiteX0" fmla="*/ 0 w 3080512"/>
              <a:gd name="connsiteY0" fmla="*/ 148778 h 227479"/>
              <a:gd name="connsiteX1" fmla="*/ 1764140 w 3080512"/>
              <a:gd name="connsiteY1" fmla="*/ 4 h 227479"/>
              <a:gd name="connsiteX2" fmla="*/ 3080512 w 3080512"/>
              <a:gd name="connsiteY2" fmla="*/ 227479 h 227479"/>
              <a:gd name="connsiteX0" fmla="*/ 0 w 3049120"/>
              <a:gd name="connsiteY0" fmla="*/ 188978 h 227479"/>
              <a:gd name="connsiteX1" fmla="*/ 1732748 w 3049120"/>
              <a:gd name="connsiteY1" fmla="*/ 4 h 227479"/>
              <a:gd name="connsiteX2" fmla="*/ 3049120 w 3049120"/>
              <a:gd name="connsiteY2" fmla="*/ 227479 h 227479"/>
              <a:gd name="connsiteX0" fmla="*/ 0 w 3043887"/>
              <a:gd name="connsiteY0" fmla="*/ 201038 h 227479"/>
              <a:gd name="connsiteX1" fmla="*/ 1727515 w 3043887"/>
              <a:gd name="connsiteY1" fmla="*/ 4 h 227479"/>
              <a:gd name="connsiteX2" fmla="*/ 3043887 w 3043887"/>
              <a:gd name="connsiteY2" fmla="*/ 227479 h 227479"/>
              <a:gd name="connsiteX0" fmla="*/ 0 w 3065998"/>
              <a:gd name="connsiteY0" fmla="*/ 201038 h 251264"/>
              <a:gd name="connsiteX1" fmla="*/ 1727515 w 3065998"/>
              <a:gd name="connsiteY1" fmla="*/ 4 h 251264"/>
              <a:gd name="connsiteX2" fmla="*/ 3065998 w 3065998"/>
              <a:gd name="connsiteY2" fmla="*/ 251264 h 251264"/>
            </a:gdLst>
            <a:ahLst/>
            <a:cxnLst>
              <a:cxn ang="0">
                <a:pos x="connsiteX0" y="connsiteY0"/>
              </a:cxn>
              <a:cxn ang="0">
                <a:pos x="connsiteX1" y="connsiteY1"/>
              </a:cxn>
              <a:cxn ang="0">
                <a:pos x="connsiteX2" y="connsiteY2"/>
              </a:cxn>
            </a:cxnLst>
            <a:rect l="l" t="t" r="r" b="b"/>
            <a:pathLst>
              <a:path w="3065998" h="251264">
                <a:moveTo>
                  <a:pt x="0" y="201038"/>
                </a:moveTo>
                <a:cubicBezTo>
                  <a:pt x="463188" y="128967"/>
                  <a:pt x="1095334" y="8338"/>
                  <a:pt x="1727515" y="4"/>
                </a:cubicBezTo>
                <a:cubicBezTo>
                  <a:pt x="2149609" y="-651"/>
                  <a:pt x="2796398" y="99395"/>
                  <a:pt x="3065998" y="251264"/>
                </a:cubicBezTo>
              </a:path>
            </a:pathLst>
          </a:custGeom>
          <a:no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endParaRPr lang="en-US" sz="1400" b="1" dirty="0">
              <a:solidFill>
                <a:srgbClr val="0070C0"/>
              </a:solidFill>
            </a:endParaRPr>
          </a:p>
        </p:txBody>
      </p:sp>
      <p:sp>
        <p:nvSpPr>
          <p:cNvPr id="43" name="TextBox 42"/>
          <p:cNvSpPr txBox="1"/>
          <p:nvPr/>
        </p:nvSpPr>
        <p:spPr>
          <a:xfrm>
            <a:off x="304800" y="3711263"/>
            <a:ext cx="850817" cy="461665"/>
          </a:xfrm>
          <a:prstGeom prst="rect">
            <a:avLst/>
          </a:prstGeom>
          <a:solidFill>
            <a:schemeClr val="bg1"/>
          </a:solidFill>
        </p:spPr>
        <p:txBody>
          <a:bodyPr wrap="square" lIns="18288" rIns="18288" rtlCol="0">
            <a:spAutoFit/>
          </a:bodyPr>
          <a:lstStyle/>
          <a:p>
            <a:pPr algn="ctr"/>
            <a:r>
              <a:rPr lang="en-US" sz="1200" b="1" dirty="0">
                <a:solidFill>
                  <a:srgbClr val="0070C0"/>
                </a:solidFill>
              </a:rPr>
              <a:t>Connector wafer</a:t>
            </a:r>
          </a:p>
        </p:txBody>
      </p:sp>
      <p:cxnSp>
        <p:nvCxnSpPr>
          <p:cNvPr id="44" name="Straight Arrow Connector 43"/>
          <p:cNvCxnSpPr>
            <a:cxnSpLocks noChangeShapeType="1"/>
          </p:cNvCxnSpPr>
          <p:nvPr/>
        </p:nvCxnSpPr>
        <p:spPr bwMode="auto">
          <a:xfrm>
            <a:off x="1066800" y="3976514"/>
            <a:ext cx="699516" cy="132521"/>
          </a:xfrm>
          <a:prstGeom prst="straightConnector1">
            <a:avLst/>
          </a:prstGeom>
          <a:noFill/>
          <a:ln w="19050" cap="rnd">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45" name="Group 44"/>
          <p:cNvGrpSpPr/>
          <p:nvPr/>
        </p:nvGrpSpPr>
        <p:grpSpPr>
          <a:xfrm>
            <a:off x="6678168" y="3314710"/>
            <a:ext cx="382539" cy="728064"/>
            <a:chOff x="6678168" y="3314710"/>
            <a:chExt cx="382539" cy="661804"/>
          </a:xfrm>
        </p:grpSpPr>
        <p:cxnSp>
          <p:nvCxnSpPr>
            <p:cNvPr id="46" name="Straight Arrow Connector 45"/>
            <p:cNvCxnSpPr>
              <a:cxnSpLocks noChangeShapeType="1"/>
            </p:cNvCxnSpPr>
            <p:nvPr/>
          </p:nvCxnSpPr>
          <p:spPr bwMode="auto">
            <a:xfrm>
              <a:off x="6678168" y="3314710"/>
              <a:ext cx="0" cy="661804"/>
            </a:xfrm>
            <a:prstGeom prst="straightConnector1">
              <a:avLst/>
            </a:prstGeom>
            <a:noFill/>
            <a:ln w="38100" cap="rnd">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7" name="Straight Arrow Connector 46"/>
            <p:cNvCxnSpPr>
              <a:cxnSpLocks noChangeShapeType="1"/>
            </p:cNvCxnSpPr>
            <p:nvPr/>
          </p:nvCxnSpPr>
          <p:spPr bwMode="auto">
            <a:xfrm>
              <a:off x="7060707" y="3314710"/>
              <a:ext cx="0" cy="661804"/>
            </a:xfrm>
            <a:prstGeom prst="straightConnector1">
              <a:avLst/>
            </a:prstGeom>
            <a:noFill/>
            <a:ln w="38100" cap="rnd">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441770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t="-1" b="3014"/>
          <a:stretch/>
        </p:blipFill>
        <p:spPr>
          <a:xfrm>
            <a:off x="5763798" y="1856857"/>
            <a:ext cx="6131159" cy="2783501"/>
          </a:xfrm>
          <a:prstGeom prst="rect">
            <a:avLst/>
          </a:prstGeom>
        </p:spPr>
      </p:pic>
      <p:sp>
        <p:nvSpPr>
          <p:cNvPr id="2" name="Title 1"/>
          <p:cNvSpPr>
            <a:spLocks noGrp="1"/>
          </p:cNvSpPr>
          <p:nvPr>
            <p:ph type="title"/>
          </p:nvPr>
        </p:nvSpPr>
        <p:spPr/>
        <p:txBody>
          <a:bodyPr/>
          <a:lstStyle/>
          <a:p>
            <a:r>
              <a:rPr lang="en-US" dirty="0"/>
              <a:t>Conduction Cooled OpenVPX Plug-In Module</a:t>
            </a:r>
          </a:p>
        </p:txBody>
      </p:sp>
      <p:sp>
        <p:nvSpPr>
          <p:cNvPr id="3" name="Content Placeholder 2"/>
          <p:cNvSpPr>
            <a:spLocks noGrp="1"/>
          </p:cNvSpPr>
          <p:nvPr>
            <p:ph idx="1"/>
          </p:nvPr>
        </p:nvSpPr>
        <p:spPr>
          <a:xfrm>
            <a:off x="406294" y="3657600"/>
            <a:ext cx="11631718" cy="2590800"/>
          </a:xfrm>
        </p:spPr>
        <p:txBody>
          <a:bodyPr/>
          <a:lstStyle/>
          <a:p>
            <a:r>
              <a:rPr lang="en-US" sz="1800" dirty="0"/>
              <a:t>6U x 160 mm – 233.35 mm x 160 mm or 9.187” x 6.299”</a:t>
            </a:r>
            <a:br>
              <a:rPr lang="en-US" sz="1800" dirty="0"/>
            </a:br>
            <a:r>
              <a:rPr lang="en-US" sz="1800" dirty="0"/>
              <a:t>Plug-In Module shown</a:t>
            </a:r>
          </a:p>
          <a:p>
            <a:pPr lvl="1">
              <a:spcBef>
                <a:spcPts val="300"/>
              </a:spcBef>
            </a:pPr>
            <a:r>
              <a:rPr lang="en-US" sz="1600" dirty="0"/>
              <a:t>Other Plug-In Module sizes:</a:t>
            </a:r>
          </a:p>
          <a:p>
            <a:pPr lvl="2">
              <a:spcBef>
                <a:spcPts val="300"/>
              </a:spcBef>
            </a:pPr>
            <a:r>
              <a:rPr lang="en-US" sz="1400" dirty="0"/>
              <a:t>3U x 160 mm – 100 x 160 mm or 3.937 x 6.299” inches – standard 3U (more common size)</a:t>
            </a:r>
          </a:p>
          <a:p>
            <a:pPr lvl="2">
              <a:spcBef>
                <a:spcPts val="300"/>
              </a:spcBef>
            </a:pPr>
            <a:r>
              <a:rPr lang="en-US" sz="1400" dirty="0"/>
              <a:t>3U x 160 mm – 100 x 100 mm or 3.937 x 3.937” inches – 3U-S (3U-Short); added to [VITA 48.2] with 2022 revision</a:t>
            </a:r>
          </a:p>
          <a:p>
            <a:pPr lvl="1">
              <a:spcBef>
                <a:spcPts val="300"/>
              </a:spcBef>
            </a:pPr>
            <a:r>
              <a:rPr lang="en-US" sz="1600" dirty="0"/>
              <a:t>The slot pitch can vary based on the cooling methodology, see “</a:t>
            </a:r>
            <a:r>
              <a:rPr lang="en-US" sz="1600" dirty="0">
                <a:hlinkClick r:id="rId4" action="ppaction://hlinksldjump"/>
              </a:rPr>
              <a:t>Cooling options</a:t>
            </a:r>
            <a:r>
              <a:rPr lang="en-US" sz="1600" dirty="0"/>
              <a:t>”  section</a:t>
            </a:r>
          </a:p>
          <a:p>
            <a:r>
              <a:rPr lang="en-US" sz="1800" dirty="0"/>
              <a:t>Plug-In Module shown is designed for conduction cooling </a:t>
            </a:r>
            <a:r>
              <a:rPr lang="en-US" sz="1800" dirty="0">
                <a:hlinkClick r:id="rId5" action="ppaction://hlinksldjump"/>
              </a:rPr>
              <a:t>[VITA 48.2]</a:t>
            </a:r>
            <a:endParaRPr lang="en-US" sz="1800" dirty="0"/>
          </a:p>
          <a:p>
            <a:r>
              <a:rPr lang="en-US" sz="1800" dirty="0"/>
              <a:t>Two mezzanine sites for either PMCs or XMCs</a:t>
            </a:r>
          </a:p>
        </p:txBody>
      </p:sp>
      <p:sp>
        <p:nvSpPr>
          <p:cNvPr id="16" name="Rectangle 15">
            <a:hlinkClick r:id="rId6"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0" name="TextBox 19"/>
          <p:cNvSpPr txBox="1"/>
          <p:nvPr/>
        </p:nvSpPr>
        <p:spPr>
          <a:xfrm>
            <a:off x="2771901" y="6550224"/>
            <a:ext cx="5019847" cy="307777"/>
          </a:xfrm>
          <a:prstGeom prst="rect">
            <a:avLst/>
          </a:prstGeom>
          <a:noFill/>
          <a:ln w="12700">
            <a:noFill/>
            <a:prstDash val="solid"/>
          </a:ln>
        </p:spPr>
        <p:txBody>
          <a:bodyPr wrap="square" rtlCol="0" anchor="ctr" anchorCtr="1">
            <a:spAutoFit/>
          </a:bodyPr>
          <a:lstStyle/>
          <a:p>
            <a:r>
              <a:rPr lang="en-US" sz="700" dirty="0">
                <a:solidFill>
                  <a:srgbClr val="7030A0"/>
                </a:solidFill>
              </a:rPr>
              <a:t>Pictures: ©</a:t>
            </a:r>
            <a:r>
              <a:rPr lang="en-US" sz="700" b="1" dirty="0">
                <a:solidFill>
                  <a:srgbClr val="7030A0"/>
                </a:solidFill>
              </a:rPr>
              <a:t> </a:t>
            </a:r>
            <a:r>
              <a:rPr lang="en-US" sz="700" dirty="0">
                <a:solidFill>
                  <a:srgbClr val="7030A0"/>
                </a:solidFill>
              </a:rPr>
              <a:t>2014 Abaco Systems. All rights reserved. Reprinted with permission. Copies may be made solely for training and education about the OpenVPX standard. </a:t>
            </a:r>
            <a:endParaRPr lang="en-US" sz="700" b="1" dirty="0">
              <a:solidFill>
                <a:srgbClr val="7030A0"/>
              </a:solidFill>
            </a:endParaRPr>
          </a:p>
        </p:txBody>
      </p:sp>
      <p:sp>
        <p:nvSpPr>
          <p:cNvPr id="31" name="TextBox 30"/>
          <p:cNvSpPr txBox="1"/>
          <p:nvPr/>
        </p:nvSpPr>
        <p:spPr>
          <a:xfrm>
            <a:off x="8499379" y="982758"/>
            <a:ext cx="2628900" cy="338554"/>
          </a:xfrm>
          <a:prstGeom prst="rect">
            <a:avLst/>
          </a:prstGeom>
          <a:noFill/>
        </p:spPr>
        <p:txBody>
          <a:bodyPr wrap="square" rtlCol="0">
            <a:spAutoFit/>
          </a:bodyPr>
          <a:lstStyle/>
          <a:p>
            <a:r>
              <a:rPr lang="en-US" sz="1600" b="1" dirty="0">
                <a:solidFill>
                  <a:srgbClr val="0070C0"/>
                </a:solidFill>
              </a:rPr>
              <a:t>Backplane connectors </a:t>
            </a:r>
          </a:p>
        </p:txBody>
      </p:sp>
      <p:cxnSp>
        <p:nvCxnSpPr>
          <p:cNvPr id="32" name="Straight Connector 31"/>
          <p:cNvCxnSpPr/>
          <p:nvPr/>
        </p:nvCxnSpPr>
        <p:spPr>
          <a:xfrm flipH="1">
            <a:off x="7965979" y="1287558"/>
            <a:ext cx="609600" cy="609600"/>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8918479" y="1334433"/>
            <a:ext cx="2209800" cy="338554"/>
          </a:xfrm>
          <a:prstGeom prst="rect">
            <a:avLst/>
          </a:prstGeom>
          <a:noFill/>
        </p:spPr>
        <p:txBody>
          <a:bodyPr wrap="square" rtlCol="0">
            <a:spAutoFit/>
          </a:bodyPr>
          <a:lstStyle/>
          <a:p>
            <a:r>
              <a:rPr lang="en-US" sz="1600" b="1" dirty="0">
                <a:solidFill>
                  <a:srgbClr val="0070C0"/>
                </a:solidFill>
              </a:rPr>
              <a:t>PMC site connectors</a:t>
            </a:r>
          </a:p>
        </p:txBody>
      </p:sp>
      <p:sp>
        <p:nvSpPr>
          <p:cNvPr id="34" name="TextBox 33"/>
          <p:cNvSpPr txBox="1"/>
          <p:nvPr/>
        </p:nvSpPr>
        <p:spPr>
          <a:xfrm>
            <a:off x="9642379" y="1649612"/>
            <a:ext cx="2209800" cy="338554"/>
          </a:xfrm>
          <a:prstGeom prst="rect">
            <a:avLst/>
          </a:prstGeom>
          <a:noFill/>
        </p:spPr>
        <p:txBody>
          <a:bodyPr wrap="square" rtlCol="0">
            <a:spAutoFit/>
          </a:bodyPr>
          <a:lstStyle/>
          <a:p>
            <a:r>
              <a:rPr lang="en-US" sz="1600" b="1" dirty="0">
                <a:solidFill>
                  <a:srgbClr val="0070C0"/>
                </a:solidFill>
              </a:rPr>
              <a:t>XMC site connectors</a:t>
            </a:r>
          </a:p>
        </p:txBody>
      </p:sp>
      <p:cxnSp>
        <p:nvCxnSpPr>
          <p:cNvPr id="35" name="Straight Connector 34"/>
          <p:cNvCxnSpPr/>
          <p:nvPr/>
        </p:nvCxnSpPr>
        <p:spPr>
          <a:xfrm flipH="1">
            <a:off x="8412293" y="1592358"/>
            <a:ext cx="609600" cy="838200"/>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9108979" y="1856857"/>
            <a:ext cx="609600" cy="954701"/>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rotWithShape="1">
          <a:blip r:embed="rId7">
            <a:extLst>
              <a:ext uri="{28A0092B-C50C-407E-A947-70E740481C1C}">
                <a14:useLocalDpi xmlns:a14="http://schemas.microsoft.com/office/drawing/2010/main" val="0"/>
              </a:ext>
            </a:extLst>
          </a:blip>
          <a:srcRect l="3527" t="7314" r="3417" b="5403"/>
          <a:stretch/>
        </p:blipFill>
        <p:spPr>
          <a:xfrm>
            <a:off x="608012" y="1066520"/>
            <a:ext cx="3962400" cy="1773031"/>
          </a:xfrm>
          <a:prstGeom prst="rect">
            <a:avLst/>
          </a:prstGeom>
        </p:spPr>
      </p:pic>
      <p:sp>
        <p:nvSpPr>
          <p:cNvPr id="41" name="TextBox 40"/>
          <p:cNvSpPr txBox="1"/>
          <p:nvPr/>
        </p:nvSpPr>
        <p:spPr>
          <a:xfrm>
            <a:off x="3511231" y="1010750"/>
            <a:ext cx="1657350" cy="338554"/>
          </a:xfrm>
          <a:prstGeom prst="rect">
            <a:avLst/>
          </a:prstGeom>
          <a:noFill/>
        </p:spPr>
        <p:txBody>
          <a:bodyPr wrap="square" rtlCol="0">
            <a:spAutoFit/>
          </a:bodyPr>
          <a:lstStyle/>
          <a:p>
            <a:r>
              <a:rPr lang="en-US" sz="1600" b="1" dirty="0">
                <a:solidFill>
                  <a:srgbClr val="0070C0"/>
                </a:solidFill>
              </a:rPr>
              <a:t>Wedge locks</a:t>
            </a:r>
          </a:p>
        </p:txBody>
      </p:sp>
      <p:cxnSp>
        <p:nvCxnSpPr>
          <p:cNvPr id="43" name="Straight Connector 42"/>
          <p:cNvCxnSpPr/>
          <p:nvPr/>
        </p:nvCxnSpPr>
        <p:spPr>
          <a:xfrm flipH="1">
            <a:off x="4339906" y="1308100"/>
            <a:ext cx="338456" cy="499026"/>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1" idx="1"/>
          </p:cNvCxnSpPr>
          <p:nvPr/>
        </p:nvCxnSpPr>
        <p:spPr>
          <a:xfrm flipH="1">
            <a:off x="1522412" y="1180027"/>
            <a:ext cx="1988819" cy="260476"/>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80472" y="2839551"/>
            <a:ext cx="2971800" cy="738664"/>
          </a:xfrm>
          <a:prstGeom prst="rect">
            <a:avLst/>
          </a:prstGeom>
          <a:noFill/>
          <a:ln w="12700">
            <a:noFill/>
            <a:prstDash val="solid"/>
          </a:ln>
        </p:spPr>
        <p:txBody>
          <a:bodyPr wrap="square" rtlCol="0" anchor="ctr" anchorCtr="1">
            <a:spAutoFit/>
          </a:bodyPr>
          <a:lstStyle/>
          <a:p>
            <a:r>
              <a:rPr lang="en-US" sz="1400" dirty="0">
                <a:solidFill>
                  <a:srgbClr val="7030A0"/>
                </a:solidFill>
              </a:rPr>
              <a:t>Abaco Systems SBC624 OpenVPX 6U Intel based processing Plug-In Module with 2 PMC/XMC sites</a:t>
            </a:r>
            <a:endParaRPr lang="en-US" sz="1400" b="1" dirty="0">
              <a:solidFill>
                <a:srgbClr val="7030A0"/>
              </a:solidFill>
            </a:endParaRPr>
          </a:p>
        </p:txBody>
      </p:sp>
    </p:spTree>
    <p:extLst>
      <p:ext uri="{BB962C8B-B14F-4D97-AF65-F5344CB8AC3E}">
        <p14:creationId xmlns:p14="http://schemas.microsoft.com/office/powerpoint/2010/main" val="8746287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527082" cy="813816"/>
          </a:xfrm>
        </p:spPr>
        <p:txBody>
          <a:bodyPr/>
          <a:lstStyle/>
          <a:p>
            <a:pPr>
              <a:lnSpc>
                <a:spcPct val="100000"/>
              </a:lnSpc>
            </a:pPr>
            <a:r>
              <a:rPr lang="en-US" sz="2400" dirty="0"/>
              <a:t>RT 2-R Enhanced Contact Design (Backplane Side)</a:t>
            </a:r>
          </a:p>
        </p:txBody>
      </p:sp>
      <p:sp>
        <p:nvSpPr>
          <p:cNvPr id="22" name="Content Placeholder 21"/>
          <p:cNvSpPr>
            <a:spLocks noGrp="1"/>
          </p:cNvSpPr>
          <p:nvPr>
            <p:ph idx="1"/>
          </p:nvPr>
        </p:nvSpPr>
        <p:spPr>
          <a:xfrm>
            <a:off x="6080336" y="1166878"/>
            <a:ext cx="5561093" cy="1606296"/>
          </a:xfrm>
        </p:spPr>
        <p:txBody>
          <a:bodyPr/>
          <a:lstStyle/>
          <a:p>
            <a:pPr>
              <a:lnSpc>
                <a:spcPct val="100000"/>
              </a:lnSpc>
            </a:pPr>
            <a:r>
              <a:rPr lang="en-US" sz="1600" dirty="0"/>
              <a:t>RT 2-R is more rugged than RT 2</a:t>
            </a:r>
          </a:p>
          <a:p>
            <a:pPr lvl="1">
              <a:lnSpc>
                <a:spcPct val="100000"/>
              </a:lnSpc>
            </a:pPr>
            <a:r>
              <a:rPr lang="en-US" sz="1400" b="0" dirty="0"/>
              <a:t>Changes made to both backplane and Plug-In Module sides</a:t>
            </a:r>
          </a:p>
          <a:p>
            <a:pPr lvl="1">
              <a:lnSpc>
                <a:spcPct val="100000"/>
              </a:lnSpc>
            </a:pPr>
            <a:r>
              <a:rPr lang="en-US" sz="1400" b="0" dirty="0"/>
              <a:t>Backplane side pins changed from 2 points of contact to 4</a:t>
            </a:r>
          </a:p>
          <a:p>
            <a:pPr>
              <a:lnSpc>
                <a:spcPct val="100000"/>
              </a:lnSpc>
            </a:pPr>
            <a:r>
              <a:rPr lang="en-US" sz="1600" dirty="0"/>
              <a:t>RT 2 and RT 2-R inter-mate and PCB footprints are the same </a:t>
            </a:r>
          </a:p>
          <a:p>
            <a:pPr>
              <a:lnSpc>
                <a:spcPct val="100000"/>
              </a:lnSpc>
            </a:pPr>
            <a:endParaRPr lang="en-US" sz="1600" dirty="0"/>
          </a:p>
        </p:txBody>
      </p:sp>
      <p:sp>
        <p:nvSpPr>
          <p:cNvPr id="31" name="TextBox 10"/>
          <p:cNvSpPr txBox="1">
            <a:spLocks noChangeArrowheads="1"/>
          </p:cNvSpPr>
          <p:nvPr/>
        </p:nvSpPr>
        <p:spPr bwMode="auto">
          <a:xfrm>
            <a:off x="10590212" y="5791200"/>
            <a:ext cx="14915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400" dirty="0">
                <a:solidFill>
                  <a:srgbClr val="0070C0"/>
                </a:solidFill>
              </a:rPr>
              <a:t>Pictures courtesy of TE Connectivity</a:t>
            </a:r>
          </a:p>
        </p:txBody>
      </p:sp>
      <p:sp>
        <p:nvSpPr>
          <p:cNvPr id="23" name="Rectangle 22">
            <a:hlinkClick r:id="rId2"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33" name="Picture 32" descr="xse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140827"/>
            <a:ext cx="1047750"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xse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3050" y="3140827"/>
            <a:ext cx="1123950"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2"/>
          <p:cNvPicPr>
            <a:picLocks noChangeAspect="1" noChangeArrowheads="1"/>
          </p:cNvPicPr>
          <p:nvPr/>
        </p:nvPicPr>
        <p:blipFill>
          <a:blip r:embed="rId5">
            <a:extLst>
              <a:ext uri="{28A0092B-C50C-407E-A947-70E740481C1C}">
                <a14:useLocalDpi xmlns:a14="http://schemas.microsoft.com/office/drawing/2010/main" val="0"/>
              </a:ext>
            </a:extLst>
          </a:blip>
          <a:srcRect l="7680" t="35249" r="5008" b="43001"/>
          <a:stretch>
            <a:fillRect/>
          </a:stretch>
        </p:blipFill>
        <p:spPr bwMode="auto">
          <a:xfrm>
            <a:off x="223838" y="2178802"/>
            <a:ext cx="2490787"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44"/>
          <p:cNvSpPr txBox="1">
            <a:spLocks noChangeArrowheads="1"/>
          </p:cNvSpPr>
          <p:nvPr/>
        </p:nvSpPr>
        <p:spPr bwMode="auto">
          <a:xfrm>
            <a:off x="226219" y="1267577"/>
            <a:ext cx="24860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pPr algn="ctr"/>
            <a:r>
              <a:rPr lang="en-US" altLang="en-US" sz="1600" b="1" dirty="0">
                <a:solidFill>
                  <a:schemeClr val="tx1"/>
                </a:solidFill>
              </a:rPr>
              <a:t>MULTIGIG RT 2</a:t>
            </a:r>
          </a:p>
        </p:txBody>
      </p:sp>
      <p:sp>
        <p:nvSpPr>
          <p:cNvPr id="37" name="Text Box 46"/>
          <p:cNvSpPr txBox="1">
            <a:spLocks noChangeArrowheads="1"/>
          </p:cNvSpPr>
          <p:nvPr/>
        </p:nvSpPr>
        <p:spPr bwMode="auto">
          <a:xfrm>
            <a:off x="750887" y="1693027"/>
            <a:ext cx="14366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r>
              <a:rPr lang="en-US" altLang="en-US" sz="1200" b="1" dirty="0">
                <a:solidFill>
                  <a:srgbClr val="0070C0"/>
                </a:solidFill>
              </a:rPr>
              <a:t>2 Contact Points</a:t>
            </a:r>
          </a:p>
        </p:txBody>
      </p:sp>
      <p:sp>
        <p:nvSpPr>
          <p:cNvPr id="38" name="Line 51"/>
          <p:cNvSpPr>
            <a:spLocks noChangeShapeType="1"/>
          </p:cNvSpPr>
          <p:nvPr/>
        </p:nvSpPr>
        <p:spPr bwMode="auto">
          <a:xfrm>
            <a:off x="1469231" y="1983539"/>
            <a:ext cx="454819" cy="650875"/>
          </a:xfrm>
          <a:prstGeom prst="line">
            <a:avLst/>
          </a:prstGeom>
          <a:noFill/>
          <a:ln w="9525">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endParaRPr lang="en-US" dirty="0"/>
          </a:p>
        </p:txBody>
      </p:sp>
      <p:sp>
        <p:nvSpPr>
          <p:cNvPr id="39" name="Line 52"/>
          <p:cNvSpPr>
            <a:spLocks noChangeShapeType="1"/>
          </p:cNvSpPr>
          <p:nvPr/>
        </p:nvSpPr>
        <p:spPr bwMode="auto">
          <a:xfrm>
            <a:off x="1469231" y="1983539"/>
            <a:ext cx="467519" cy="482600"/>
          </a:xfrm>
          <a:prstGeom prst="line">
            <a:avLst/>
          </a:prstGeom>
          <a:noFill/>
          <a:ln w="9525">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endParaRPr lang="en-US" dirty="0"/>
          </a:p>
        </p:txBody>
      </p:sp>
      <p:pic>
        <p:nvPicPr>
          <p:cNvPr id="40" name="Picture 39" descr="large1"/>
          <p:cNvPicPr>
            <a:picLocks noChangeAspect="1" noChangeArrowheads="1"/>
          </p:cNvPicPr>
          <p:nvPr/>
        </p:nvPicPr>
        <p:blipFill>
          <a:blip r:embed="rId6">
            <a:lum bright="18000" contrast="18000"/>
            <a:extLst>
              <a:ext uri="{28A0092B-C50C-407E-A947-70E740481C1C}">
                <a14:useLocalDpi xmlns:a14="http://schemas.microsoft.com/office/drawing/2010/main" val="0"/>
              </a:ext>
            </a:extLst>
          </a:blip>
          <a:srcRect l="-4842" r="49812"/>
          <a:stretch>
            <a:fillRect/>
          </a:stretch>
        </p:blipFill>
        <p:spPr bwMode="auto">
          <a:xfrm>
            <a:off x="3015454" y="3142415"/>
            <a:ext cx="10826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descr="small1"/>
          <p:cNvPicPr>
            <a:picLocks noChangeAspect="1" noChangeArrowheads="1"/>
          </p:cNvPicPr>
          <p:nvPr/>
        </p:nvPicPr>
        <p:blipFill>
          <a:blip r:embed="rId7">
            <a:lum bright="18000" contrast="18000"/>
            <a:extLst>
              <a:ext uri="{28A0092B-C50C-407E-A947-70E740481C1C}">
                <a14:useLocalDpi xmlns:a14="http://schemas.microsoft.com/office/drawing/2010/main" val="0"/>
              </a:ext>
            </a:extLst>
          </a:blip>
          <a:srcRect l="8810" t="-597" r="41409" b="8942"/>
          <a:stretch>
            <a:fillRect/>
          </a:stretch>
        </p:blipFill>
        <p:spPr bwMode="auto">
          <a:xfrm>
            <a:off x="4548979" y="3140827"/>
            <a:ext cx="1076325"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descr="2"/>
          <p:cNvPicPr>
            <a:picLocks noChangeAspect="1" noChangeArrowheads="1"/>
          </p:cNvPicPr>
          <p:nvPr/>
        </p:nvPicPr>
        <p:blipFill>
          <a:blip r:embed="rId5">
            <a:extLst>
              <a:ext uri="{28A0092B-C50C-407E-A947-70E740481C1C}">
                <a14:useLocalDpi xmlns:a14="http://schemas.microsoft.com/office/drawing/2010/main" val="0"/>
              </a:ext>
            </a:extLst>
          </a:blip>
          <a:srcRect l="4893" t="58321" b="17046"/>
          <a:stretch>
            <a:fillRect/>
          </a:stretch>
        </p:blipFill>
        <p:spPr bwMode="auto">
          <a:xfrm>
            <a:off x="3085304" y="2178802"/>
            <a:ext cx="26003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Line 42"/>
          <p:cNvSpPr>
            <a:spLocks noChangeShapeType="1"/>
          </p:cNvSpPr>
          <p:nvPr/>
        </p:nvSpPr>
        <p:spPr bwMode="auto">
          <a:xfrm>
            <a:off x="2883691" y="1267577"/>
            <a:ext cx="19050" cy="481171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endParaRPr lang="en-US" dirty="0"/>
          </a:p>
        </p:txBody>
      </p:sp>
      <p:sp>
        <p:nvSpPr>
          <p:cNvPr id="44" name="Text Box 43"/>
          <p:cNvSpPr txBox="1">
            <a:spLocks noChangeArrowheads="1"/>
          </p:cNvSpPr>
          <p:nvPr/>
        </p:nvSpPr>
        <p:spPr bwMode="auto">
          <a:xfrm>
            <a:off x="3085304" y="1267577"/>
            <a:ext cx="2600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pPr algn="ctr"/>
            <a:r>
              <a:rPr lang="en-US" altLang="en-US" sz="1600" b="1" dirty="0">
                <a:solidFill>
                  <a:schemeClr val="tx1"/>
                </a:solidFill>
              </a:rPr>
              <a:t>MULTIGIG RT 2-R</a:t>
            </a:r>
          </a:p>
        </p:txBody>
      </p:sp>
      <p:sp>
        <p:nvSpPr>
          <p:cNvPr id="45" name="Text Box 45"/>
          <p:cNvSpPr txBox="1">
            <a:spLocks noChangeArrowheads="1"/>
          </p:cNvSpPr>
          <p:nvPr/>
        </p:nvSpPr>
        <p:spPr bwMode="auto">
          <a:xfrm>
            <a:off x="3581397" y="1693027"/>
            <a:ext cx="160813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r>
              <a:rPr lang="en-US" altLang="en-US" sz="1200" b="1" dirty="0">
                <a:solidFill>
                  <a:srgbClr val="0070C0"/>
                </a:solidFill>
              </a:rPr>
              <a:t>4 Contact Points</a:t>
            </a:r>
          </a:p>
        </p:txBody>
      </p:sp>
      <p:sp>
        <p:nvSpPr>
          <p:cNvPr id="46" name="Line 47"/>
          <p:cNvSpPr>
            <a:spLocks noChangeShapeType="1"/>
          </p:cNvSpPr>
          <p:nvPr/>
        </p:nvSpPr>
        <p:spPr bwMode="auto">
          <a:xfrm>
            <a:off x="4385466" y="1983539"/>
            <a:ext cx="146049" cy="642938"/>
          </a:xfrm>
          <a:prstGeom prst="line">
            <a:avLst/>
          </a:prstGeom>
          <a:noFill/>
          <a:ln w="9525">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endParaRPr lang="en-US" dirty="0"/>
          </a:p>
        </p:txBody>
      </p:sp>
      <p:sp>
        <p:nvSpPr>
          <p:cNvPr id="47" name="Line 48"/>
          <p:cNvSpPr>
            <a:spLocks noChangeShapeType="1"/>
          </p:cNvSpPr>
          <p:nvPr/>
        </p:nvSpPr>
        <p:spPr bwMode="auto">
          <a:xfrm>
            <a:off x="4385466" y="1989890"/>
            <a:ext cx="365125" cy="655638"/>
          </a:xfrm>
          <a:prstGeom prst="line">
            <a:avLst/>
          </a:prstGeom>
          <a:noFill/>
          <a:ln w="9525">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endParaRPr lang="en-US" dirty="0"/>
          </a:p>
        </p:txBody>
      </p:sp>
      <p:sp>
        <p:nvSpPr>
          <p:cNvPr id="48" name="Line 49"/>
          <p:cNvSpPr>
            <a:spLocks noChangeShapeType="1"/>
          </p:cNvSpPr>
          <p:nvPr/>
        </p:nvSpPr>
        <p:spPr bwMode="auto">
          <a:xfrm>
            <a:off x="4385467" y="1983539"/>
            <a:ext cx="469900" cy="481013"/>
          </a:xfrm>
          <a:prstGeom prst="line">
            <a:avLst/>
          </a:prstGeom>
          <a:noFill/>
          <a:ln w="9525">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endParaRPr lang="en-US" dirty="0"/>
          </a:p>
        </p:txBody>
      </p:sp>
      <p:sp>
        <p:nvSpPr>
          <p:cNvPr id="49" name="Line 50"/>
          <p:cNvSpPr>
            <a:spLocks noChangeShapeType="1"/>
          </p:cNvSpPr>
          <p:nvPr/>
        </p:nvSpPr>
        <p:spPr bwMode="auto">
          <a:xfrm flipH="1">
            <a:off x="4325140" y="1983539"/>
            <a:ext cx="60325" cy="509588"/>
          </a:xfrm>
          <a:prstGeom prst="line">
            <a:avLst/>
          </a:prstGeom>
          <a:noFill/>
          <a:ln w="9525">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endParaRPr lang="en-US" dirty="0"/>
          </a:p>
        </p:txBody>
      </p:sp>
      <p:grpSp>
        <p:nvGrpSpPr>
          <p:cNvPr id="3" name="Group 2"/>
          <p:cNvGrpSpPr>
            <a:grpSpLocks noChangeAspect="1"/>
          </p:cNvGrpSpPr>
          <p:nvPr/>
        </p:nvGrpSpPr>
        <p:grpSpPr>
          <a:xfrm>
            <a:off x="6094412" y="3273414"/>
            <a:ext cx="4221017" cy="2805875"/>
            <a:chOff x="6007183" y="4232708"/>
            <a:chExt cx="2951760" cy="1962150"/>
          </a:xfrm>
        </p:grpSpPr>
        <p:sp>
          <p:nvSpPr>
            <p:cNvPr id="50" name="Rounded Rectangle 49" descr="mg2"/>
            <p:cNvSpPr>
              <a:spLocks noChangeArrowheads="1"/>
            </p:cNvSpPr>
            <p:nvPr/>
          </p:nvSpPr>
          <p:spPr bwMode="auto">
            <a:xfrm>
              <a:off x="6739618" y="4232708"/>
              <a:ext cx="2219325" cy="1962150"/>
            </a:xfrm>
            <a:prstGeom prst="roundRect">
              <a:avLst>
                <a:gd name="adj" fmla="val 16667"/>
              </a:avLst>
            </a:prstGeom>
            <a:blipFill dpi="0" rotWithShape="1">
              <a:blip r:embed="rId8"/>
              <a:srcRect/>
              <a:stretch>
                <a:fillRect/>
              </a:stretch>
            </a:blipFill>
            <a:ln w="19050">
              <a:solidFill>
                <a:schemeClr val="tx1"/>
              </a:solidFill>
              <a:round/>
              <a:headEnd/>
              <a:tailEnd/>
            </a:ln>
          </p:spPr>
          <p:txBody>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pPr eaLnBrk="1" hangingPunct="1">
                <a:lnSpc>
                  <a:spcPct val="100000"/>
                </a:lnSpc>
                <a:buFontTx/>
                <a:buNone/>
              </a:pPr>
              <a:endParaRPr lang="en-US" altLang="en-US" sz="1800" baseline="-25000" dirty="0">
                <a:cs typeface="Arial" charset="0"/>
              </a:endParaRPr>
            </a:p>
          </p:txBody>
        </p:sp>
        <p:cxnSp>
          <p:nvCxnSpPr>
            <p:cNvPr id="51" name="Straight Connector 50"/>
            <p:cNvCxnSpPr/>
            <p:nvPr/>
          </p:nvCxnSpPr>
          <p:spPr bwMode="auto">
            <a:xfrm flipH="1">
              <a:off x="6172200" y="6096000"/>
              <a:ext cx="457200" cy="0"/>
            </a:xfrm>
            <a:prstGeom prst="line">
              <a:avLst/>
            </a:prstGeom>
            <a:solidFill>
              <a:schemeClr val="accent1"/>
            </a:solidFill>
            <a:ln w="19050" cap="rnd" cmpd="sng" algn="ctr">
              <a:solidFill>
                <a:srgbClr val="0070C0"/>
              </a:solidFill>
              <a:prstDash val="solid"/>
              <a:round/>
              <a:headEnd type="none" w="sm" len="sm"/>
              <a:tailEnd type="none" w="sm" len="sm"/>
            </a:ln>
            <a:effectLst/>
          </p:spPr>
        </p:cxnSp>
        <p:cxnSp>
          <p:nvCxnSpPr>
            <p:cNvPr id="52" name="Straight Connector 51"/>
            <p:cNvCxnSpPr/>
            <p:nvPr/>
          </p:nvCxnSpPr>
          <p:spPr bwMode="auto">
            <a:xfrm flipV="1">
              <a:off x="6400800" y="4267200"/>
              <a:ext cx="0" cy="1836739"/>
            </a:xfrm>
            <a:prstGeom prst="line">
              <a:avLst/>
            </a:prstGeom>
            <a:solidFill>
              <a:schemeClr val="accent1"/>
            </a:solidFill>
            <a:ln w="19050" cap="rnd" cmpd="sng" algn="ctr">
              <a:solidFill>
                <a:srgbClr val="0070C0"/>
              </a:solidFill>
              <a:prstDash val="solid"/>
              <a:round/>
              <a:headEnd type="stealth" w="med" len="med"/>
              <a:tailEnd type="stealth" w="med" len="med"/>
            </a:ln>
            <a:effectLst/>
          </p:spPr>
        </p:cxnSp>
        <p:sp>
          <p:nvSpPr>
            <p:cNvPr id="53" name="TextBox 52"/>
            <p:cNvSpPr txBox="1"/>
            <p:nvPr/>
          </p:nvSpPr>
          <p:spPr>
            <a:xfrm>
              <a:off x="6007183" y="5170797"/>
              <a:ext cx="787234" cy="461665"/>
            </a:xfrm>
            <a:prstGeom prst="rect">
              <a:avLst/>
            </a:prstGeom>
            <a:solidFill>
              <a:schemeClr val="bg1"/>
            </a:solidFill>
          </p:spPr>
          <p:txBody>
            <a:bodyPr wrap="square" lIns="18288" rIns="18288" rtlCol="0">
              <a:spAutoFit/>
            </a:bodyPr>
            <a:lstStyle/>
            <a:p>
              <a:pPr algn="ctr"/>
              <a:r>
                <a:rPr lang="en-US" sz="1200" b="1" dirty="0">
                  <a:solidFill>
                    <a:srgbClr val="0070C0"/>
                  </a:solidFill>
                </a:rPr>
                <a:t>10.5 mm (0.413”)</a:t>
              </a:r>
            </a:p>
          </p:txBody>
        </p:sp>
        <p:cxnSp>
          <p:nvCxnSpPr>
            <p:cNvPr id="54" name="Straight Connector 53"/>
            <p:cNvCxnSpPr/>
            <p:nvPr/>
          </p:nvCxnSpPr>
          <p:spPr bwMode="auto">
            <a:xfrm flipH="1">
              <a:off x="6172200" y="4267200"/>
              <a:ext cx="457200" cy="0"/>
            </a:xfrm>
            <a:prstGeom prst="line">
              <a:avLst/>
            </a:prstGeom>
            <a:solidFill>
              <a:schemeClr val="accent1"/>
            </a:solidFill>
            <a:ln w="19050" cap="rnd" cmpd="sng" algn="ctr">
              <a:solidFill>
                <a:srgbClr val="0070C0"/>
              </a:solidFill>
              <a:prstDash val="solid"/>
              <a:round/>
              <a:headEnd type="none" w="sm" len="sm"/>
              <a:tailEnd type="none" w="sm" len="sm"/>
            </a:ln>
            <a:effectLst/>
          </p:spPr>
        </p:cxnSp>
      </p:grpSp>
      <p:sp>
        <p:nvSpPr>
          <p:cNvPr id="30" name="TextBox 29"/>
          <p:cNvSpPr txBox="1"/>
          <p:nvPr/>
        </p:nvSpPr>
        <p:spPr>
          <a:xfrm>
            <a:off x="1821068" y="6642556"/>
            <a:ext cx="7110148" cy="215444"/>
          </a:xfrm>
          <a:prstGeom prst="rect">
            <a:avLst/>
          </a:prstGeom>
          <a:noFill/>
        </p:spPr>
        <p:txBody>
          <a:bodyPr wrap="square" rtlCol="0">
            <a:spAutoFit/>
          </a:bodyPr>
          <a:lstStyle/>
          <a:p>
            <a:pPr>
              <a:defRPr/>
            </a:pPr>
            <a:r>
              <a:rPr lang="en-US" sz="800" b="1" dirty="0"/>
              <a:t>Links: </a:t>
            </a:r>
            <a:r>
              <a:rPr lang="en-US" sz="800" b="1" dirty="0">
                <a:hlinkClick r:id="rId9" action="ppaction://hlinksldjump"/>
              </a:rPr>
              <a:t>OpenVPX Profiles</a:t>
            </a:r>
            <a:r>
              <a:rPr lang="en-US" sz="800" b="1" dirty="0"/>
              <a:t>, </a:t>
            </a:r>
            <a:r>
              <a:rPr lang="en-US" sz="800" b="1" dirty="0">
                <a:hlinkClick r:id="rId10" action="ppaction://hlinksldjump"/>
              </a:rPr>
              <a:t>VXS P0</a:t>
            </a:r>
            <a:r>
              <a:rPr lang="en-US" sz="800" b="1" dirty="0"/>
              <a:t>, </a:t>
            </a:r>
            <a:r>
              <a:rPr lang="en-US" sz="800" b="1" dirty="0">
                <a:hlinkClick r:id="rId11" action="ppaction://hlinksldjump"/>
              </a:rPr>
              <a:t>RTM</a:t>
            </a:r>
            <a:r>
              <a:rPr lang="en-US" sz="800" b="1" dirty="0"/>
              <a:t>, </a:t>
            </a:r>
            <a:r>
              <a:rPr lang="en-US" sz="800" b="1" dirty="0">
                <a:hlinkClick r:id="rId12" action="ppaction://hlinksldjump"/>
              </a:rPr>
              <a:t>Connector</a:t>
            </a:r>
            <a:r>
              <a:rPr lang="en-US" sz="800" b="1" dirty="0"/>
              <a:t>, </a:t>
            </a:r>
            <a:r>
              <a:rPr lang="en-US" sz="800" b="1" dirty="0">
                <a:hlinkClick r:id="rId13" action="ppaction://hlinksldjump"/>
              </a:rPr>
              <a:t>Contacts</a:t>
            </a:r>
            <a:r>
              <a:rPr lang="en-US" sz="800" b="1" dirty="0"/>
              <a:t>, </a:t>
            </a:r>
            <a:r>
              <a:rPr lang="en-US" sz="800" b="1" dirty="0">
                <a:hlinkClick r:id="rId2" action="ppaction://hlinksldjump"/>
              </a:rPr>
              <a:t>RT 2-R Wafer</a:t>
            </a:r>
            <a:r>
              <a:rPr lang="en-US" sz="800" b="1" dirty="0"/>
              <a:t>, </a:t>
            </a:r>
            <a:r>
              <a:rPr lang="en-US" sz="800" b="1" dirty="0">
                <a:hlinkClick r:id="rId14" action="ppaction://hlinksldjump"/>
              </a:rPr>
              <a:t>Slot Profiles</a:t>
            </a:r>
            <a:r>
              <a:rPr lang="en-US" sz="800" b="1" dirty="0"/>
              <a:t>, </a:t>
            </a:r>
            <a:r>
              <a:rPr lang="en-US" sz="800" b="1" dirty="0">
                <a:hlinkClick r:id="rId15" action="ppaction://hlinksldjump"/>
              </a:rPr>
              <a:t>Pin Numbering</a:t>
            </a:r>
            <a:endParaRPr lang="en-US" sz="800" b="1" dirty="0"/>
          </a:p>
        </p:txBody>
      </p:sp>
    </p:spTree>
    <p:extLst>
      <p:ext uri="{BB962C8B-B14F-4D97-AF65-F5344CB8AC3E}">
        <p14:creationId xmlns:p14="http://schemas.microsoft.com/office/powerpoint/2010/main" val="34584464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400" dirty="0"/>
              <a:t>RT 2-R Enhancement – Extended Pads</a:t>
            </a:r>
            <a:br>
              <a:rPr lang="en-US" sz="2400" dirty="0"/>
            </a:br>
            <a:r>
              <a:rPr lang="en-US" sz="2400" dirty="0"/>
              <a:t>(Plug-In Module Side)</a:t>
            </a:r>
          </a:p>
        </p:txBody>
      </p:sp>
      <p:sp>
        <p:nvSpPr>
          <p:cNvPr id="3" name="Content Placeholder 2"/>
          <p:cNvSpPr>
            <a:spLocks noGrp="1"/>
          </p:cNvSpPr>
          <p:nvPr>
            <p:ph idx="1"/>
          </p:nvPr>
        </p:nvSpPr>
        <p:spPr>
          <a:xfrm>
            <a:off x="469777" y="4114800"/>
            <a:ext cx="8291635" cy="2077193"/>
          </a:xfrm>
        </p:spPr>
        <p:txBody>
          <a:bodyPr/>
          <a:lstStyle/>
          <a:p>
            <a:pPr>
              <a:lnSpc>
                <a:spcPct val="100000"/>
              </a:lnSpc>
            </a:pPr>
            <a:r>
              <a:rPr lang="en-US" sz="1400" dirty="0"/>
              <a:t>RT 2 and RT 2-R VPX Plug-In Module wafers</a:t>
            </a:r>
            <a:br>
              <a:rPr lang="en-US" sz="1400" dirty="0"/>
            </a:br>
            <a:r>
              <a:rPr lang="en-US" sz="1400" dirty="0"/>
              <a:t>are plated with .000050” min gold over nickel.</a:t>
            </a:r>
          </a:p>
          <a:p>
            <a:pPr marL="400050" lvl="1" indent="-117475">
              <a:lnSpc>
                <a:spcPct val="100000"/>
              </a:lnSpc>
              <a:spcBef>
                <a:spcPts val="300"/>
              </a:spcBef>
            </a:pPr>
            <a:r>
              <a:rPr lang="en-US" sz="1200" b="0" dirty="0"/>
              <a:t>Note: TE Connectivity uses the term “Daughter card”</a:t>
            </a:r>
            <a:br>
              <a:rPr lang="en-US" sz="1200" b="0" dirty="0"/>
            </a:br>
            <a:r>
              <a:rPr lang="en-US" sz="1200" b="0" dirty="0"/>
              <a:t>to refer to what </a:t>
            </a:r>
            <a:r>
              <a:rPr lang="en-US" sz="1200" b="0" dirty="0">
                <a:hlinkClick r:id="rId2" action="ppaction://hlinksldjump"/>
              </a:rPr>
              <a:t>[VITA 65.0]</a:t>
            </a:r>
            <a:r>
              <a:rPr lang="en-US" sz="1200" b="0" dirty="0"/>
              <a:t> refers to as a “Plug-In Module”</a:t>
            </a:r>
          </a:p>
          <a:p>
            <a:pPr>
              <a:lnSpc>
                <a:spcPct val="100000"/>
              </a:lnSpc>
            </a:pPr>
            <a:r>
              <a:rPr lang="en-US" sz="1400" dirty="0"/>
              <a:t>RT 2-R signal pads extended 1.20mm to maintain</a:t>
            </a:r>
            <a:br>
              <a:rPr lang="en-US" sz="1400" dirty="0"/>
            </a:br>
            <a:r>
              <a:rPr lang="en-US" sz="1400" dirty="0"/>
              <a:t>at least 2 mm contact wipe with all 4 contact points.</a:t>
            </a:r>
          </a:p>
          <a:p>
            <a:pPr>
              <a:lnSpc>
                <a:spcPct val="100000"/>
              </a:lnSpc>
            </a:pPr>
            <a:r>
              <a:rPr lang="en-US" sz="1400" dirty="0"/>
              <a:t>RT 2 Plug-In Module connectors can be used with RT 2-R backplane connectors and maintain 4 point redundancy if connectors are within 0.5 mm of being fully mated in application.</a:t>
            </a:r>
          </a:p>
          <a:p>
            <a:pPr>
              <a:lnSpc>
                <a:spcPct val="100000"/>
              </a:lnSpc>
            </a:pPr>
            <a:endParaRPr lang="en-US" sz="1200" dirty="0"/>
          </a:p>
        </p:txBody>
      </p:sp>
      <p:sp>
        <p:nvSpPr>
          <p:cNvPr id="17" name="Rectangle 16">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23" name="Picture 22"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0212" y="1313656"/>
            <a:ext cx="5095875" cy="39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Line 7"/>
          <p:cNvSpPr>
            <a:spLocks noChangeShapeType="1"/>
          </p:cNvSpPr>
          <p:nvPr/>
        </p:nvSpPr>
        <p:spPr bwMode="auto">
          <a:xfrm>
            <a:off x="8809037" y="1496199"/>
            <a:ext cx="0" cy="787419"/>
          </a:xfrm>
          <a:prstGeom prst="line">
            <a:avLst/>
          </a:prstGeom>
          <a:noFill/>
          <a:ln w="25400" cap="rnd">
            <a:solidFill>
              <a:srgbClr val="0070C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endParaRPr lang="en-US" dirty="0"/>
          </a:p>
        </p:txBody>
      </p:sp>
      <p:sp>
        <p:nvSpPr>
          <p:cNvPr id="25" name="Text Box 8"/>
          <p:cNvSpPr txBox="1">
            <a:spLocks noChangeArrowheads="1"/>
          </p:cNvSpPr>
          <p:nvPr/>
        </p:nvSpPr>
        <p:spPr bwMode="auto">
          <a:xfrm>
            <a:off x="7885112" y="1219200"/>
            <a:ext cx="21336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pPr>
              <a:spcBef>
                <a:spcPct val="50000"/>
              </a:spcBef>
            </a:pPr>
            <a:r>
              <a:rPr lang="en-US" altLang="en-US" sz="1200" b="1" dirty="0">
                <a:solidFill>
                  <a:srgbClr val="0070C0"/>
                </a:solidFill>
              </a:rPr>
              <a:t>Plug-In Module wafer </a:t>
            </a:r>
          </a:p>
        </p:txBody>
      </p:sp>
      <p:sp>
        <p:nvSpPr>
          <p:cNvPr id="27" name="Text Box 9"/>
          <p:cNvSpPr txBox="1">
            <a:spLocks noChangeArrowheads="1"/>
          </p:cNvSpPr>
          <p:nvPr/>
        </p:nvSpPr>
        <p:spPr bwMode="auto">
          <a:xfrm>
            <a:off x="7356474" y="1745425"/>
            <a:ext cx="10572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pPr>
              <a:spcBef>
                <a:spcPct val="50000"/>
              </a:spcBef>
            </a:pPr>
            <a:r>
              <a:rPr lang="en-US" altLang="en-US" sz="1200" b="1" dirty="0">
                <a:solidFill>
                  <a:srgbClr val="0070C0"/>
                </a:solidFill>
              </a:rPr>
              <a:t>Ground pad </a:t>
            </a:r>
          </a:p>
        </p:txBody>
      </p:sp>
      <p:sp>
        <p:nvSpPr>
          <p:cNvPr id="28" name="Line 10"/>
          <p:cNvSpPr>
            <a:spLocks noChangeShapeType="1"/>
          </p:cNvSpPr>
          <p:nvPr/>
        </p:nvSpPr>
        <p:spPr bwMode="auto">
          <a:xfrm>
            <a:off x="8037511" y="2024855"/>
            <a:ext cx="28575" cy="1268413"/>
          </a:xfrm>
          <a:prstGeom prst="line">
            <a:avLst/>
          </a:prstGeom>
          <a:noFill/>
          <a:ln w="25400" cap="rnd">
            <a:solidFill>
              <a:srgbClr val="0070C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endParaRPr lang="en-US" dirty="0"/>
          </a:p>
        </p:txBody>
      </p:sp>
      <p:sp>
        <p:nvSpPr>
          <p:cNvPr id="34" name="Line 6"/>
          <p:cNvSpPr>
            <a:spLocks noChangeShapeType="1"/>
          </p:cNvSpPr>
          <p:nvPr/>
        </p:nvSpPr>
        <p:spPr bwMode="auto">
          <a:xfrm flipV="1">
            <a:off x="4570412" y="3902868"/>
            <a:ext cx="3495675" cy="440532"/>
          </a:xfrm>
          <a:prstGeom prst="line">
            <a:avLst/>
          </a:prstGeom>
          <a:noFill/>
          <a:ln w="25400" cap="rnd">
            <a:solidFill>
              <a:srgbClr val="0070C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endParaRPr lang="en-US" dirty="0"/>
          </a:p>
        </p:txBody>
      </p:sp>
      <p:grpSp>
        <p:nvGrpSpPr>
          <p:cNvPr id="15" name="Group 14"/>
          <p:cNvGrpSpPr>
            <a:grpSpLocks noChangeAspect="1"/>
          </p:cNvGrpSpPr>
          <p:nvPr/>
        </p:nvGrpSpPr>
        <p:grpSpPr>
          <a:xfrm>
            <a:off x="127166" y="1108867"/>
            <a:ext cx="4712278" cy="2871392"/>
            <a:chOff x="127166" y="1108868"/>
            <a:chExt cx="3769822" cy="2297113"/>
          </a:xfrm>
        </p:grpSpPr>
        <p:pic>
          <p:nvPicPr>
            <p:cNvPr id="29" name="Picture 28" descr="DSCF10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824" y="1108868"/>
              <a:ext cx="3000375"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4"/>
            <p:cNvSpPr txBox="1">
              <a:spLocks noChangeArrowheads="1"/>
            </p:cNvSpPr>
            <p:nvPr/>
          </p:nvSpPr>
          <p:spPr bwMode="auto">
            <a:xfrm>
              <a:off x="1114424" y="3131343"/>
              <a:ext cx="5619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pPr>
                <a:spcBef>
                  <a:spcPct val="50000"/>
                </a:spcBef>
              </a:pPr>
              <a:r>
                <a:rPr lang="en-US" altLang="en-US" sz="1200" b="1" dirty="0">
                  <a:solidFill>
                    <a:srgbClr val="0070C0"/>
                  </a:solidFill>
                </a:rPr>
                <a:t>RT 2 </a:t>
              </a:r>
            </a:p>
          </p:txBody>
        </p:sp>
        <p:sp>
          <p:nvSpPr>
            <p:cNvPr id="31" name="Text Box 15"/>
            <p:cNvSpPr txBox="1">
              <a:spLocks noChangeArrowheads="1"/>
            </p:cNvSpPr>
            <p:nvPr/>
          </p:nvSpPr>
          <p:spPr bwMode="auto">
            <a:xfrm>
              <a:off x="2348826" y="3121817"/>
              <a:ext cx="1548162" cy="22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pPr algn="ctr">
                <a:spcBef>
                  <a:spcPct val="50000"/>
                </a:spcBef>
              </a:pPr>
              <a:r>
                <a:rPr lang="en-US" altLang="en-US" sz="1200" b="1" dirty="0">
                  <a:solidFill>
                    <a:srgbClr val="0070C0"/>
                  </a:solidFill>
                </a:rPr>
                <a:t>RT 2-R (Extended pads) </a:t>
              </a:r>
            </a:p>
          </p:txBody>
        </p:sp>
        <p:sp>
          <p:nvSpPr>
            <p:cNvPr id="32" name="Line 16"/>
            <p:cNvSpPr>
              <a:spLocks noChangeShapeType="1"/>
            </p:cNvSpPr>
            <p:nvPr/>
          </p:nvSpPr>
          <p:spPr bwMode="auto">
            <a:xfrm flipV="1">
              <a:off x="3143249" y="2597943"/>
              <a:ext cx="0" cy="523875"/>
            </a:xfrm>
            <a:prstGeom prst="line">
              <a:avLst/>
            </a:prstGeom>
            <a:noFill/>
            <a:ln w="25400" cap="rnd">
              <a:solidFill>
                <a:srgbClr val="0070C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endParaRPr lang="en-US" dirty="0"/>
            </a:p>
          </p:txBody>
        </p:sp>
        <p:sp>
          <p:nvSpPr>
            <p:cNvPr id="33" name="Line 17"/>
            <p:cNvSpPr>
              <a:spLocks noChangeShapeType="1"/>
            </p:cNvSpPr>
            <p:nvPr/>
          </p:nvSpPr>
          <p:spPr bwMode="auto">
            <a:xfrm flipV="1">
              <a:off x="1381124" y="2550318"/>
              <a:ext cx="28575" cy="619125"/>
            </a:xfrm>
            <a:prstGeom prst="line">
              <a:avLst/>
            </a:prstGeom>
            <a:noFill/>
            <a:ln w="25400" cap="rnd">
              <a:solidFill>
                <a:srgbClr val="0070C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endParaRPr lang="en-US" dirty="0"/>
            </a:p>
          </p:txBody>
        </p:sp>
        <p:cxnSp>
          <p:nvCxnSpPr>
            <p:cNvPr id="35" name="Straight Connector 34"/>
            <p:cNvCxnSpPr/>
            <p:nvPr/>
          </p:nvCxnSpPr>
          <p:spPr bwMode="auto">
            <a:xfrm flipH="1">
              <a:off x="292183" y="2659061"/>
              <a:ext cx="457200" cy="0"/>
            </a:xfrm>
            <a:prstGeom prst="line">
              <a:avLst/>
            </a:prstGeom>
            <a:solidFill>
              <a:schemeClr val="accent1"/>
            </a:solidFill>
            <a:ln w="19050" cap="rnd" cmpd="sng" algn="ctr">
              <a:solidFill>
                <a:srgbClr val="0070C0"/>
              </a:solidFill>
              <a:prstDash val="solid"/>
              <a:round/>
              <a:headEnd type="none" w="sm" len="sm"/>
              <a:tailEnd type="none" w="sm" len="sm"/>
            </a:ln>
            <a:effectLst/>
          </p:spPr>
        </p:cxnSp>
        <p:cxnSp>
          <p:nvCxnSpPr>
            <p:cNvPr id="36" name="Straight Connector 35"/>
            <p:cNvCxnSpPr/>
            <p:nvPr/>
          </p:nvCxnSpPr>
          <p:spPr bwMode="auto">
            <a:xfrm flipV="1">
              <a:off x="520783" y="1262380"/>
              <a:ext cx="0" cy="1404620"/>
            </a:xfrm>
            <a:prstGeom prst="line">
              <a:avLst/>
            </a:prstGeom>
            <a:solidFill>
              <a:schemeClr val="accent1"/>
            </a:solidFill>
            <a:ln w="19050" cap="rnd" cmpd="sng" algn="ctr">
              <a:solidFill>
                <a:srgbClr val="0070C0"/>
              </a:solidFill>
              <a:prstDash val="solid"/>
              <a:round/>
              <a:headEnd type="stealth" w="med" len="med"/>
              <a:tailEnd type="stealth" w="med" len="med"/>
            </a:ln>
            <a:effectLst/>
          </p:spPr>
        </p:cxnSp>
        <p:sp>
          <p:nvSpPr>
            <p:cNvPr id="37" name="TextBox 36"/>
            <p:cNvSpPr txBox="1"/>
            <p:nvPr/>
          </p:nvSpPr>
          <p:spPr>
            <a:xfrm>
              <a:off x="127166" y="1733858"/>
              <a:ext cx="787234" cy="461665"/>
            </a:xfrm>
            <a:prstGeom prst="rect">
              <a:avLst/>
            </a:prstGeom>
            <a:solidFill>
              <a:schemeClr val="bg1"/>
            </a:solidFill>
          </p:spPr>
          <p:txBody>
            <a:bodyPr wrap="square" lIns="18288" rIns="18288" rtlCol="0">
              <a:spAutoFit/>
            </a:bodyPr>
            <a:lstStyle/>
            <a:p>
              <a:pPr algn="ctr"/>
              <a:r>
                <a:rPr lang="en-US" sz="1200" b="1" dirty="0">
                  <a:solidFill>
                    <a:srgbClr val="0070C0"/>
                  </a:solidFill>
                </a:rPr>
                <a:t>22.31 mm (0.878”)</a:t>
              </a:r>
            </a:p>
          </p:txBody>
        </p:sp>
        <p:cxnSp>
          <p:nvCxnSpPr>
            <p:cNvPr id="38" name="Straight Connector 37"/>
            <p:cNvCxnSpPr/>
            <p:nvPr/>
          </p:nvCxnSpPr>
          <p:spPr bwMode="auto">
            <a:xfrm flipH="1">
              <a:off x="292183" y="1262380"/>
              <a:ext cx="457200" cy="0"/>
            </a:xfrm>
            <a:prstGeom prst="line">
              <a:avLst/>
            </a:prstGeom>
            <a:solidFill>
              <a:schemeClr val="accent1"/>
            </a:solidFill>
            <a:ln w="19050" cap="rnd" cmpd="sng" algn="ctr">
              <a:solidFill>
                <a:srgbClr val="0070C0"/>
              </a:solidFill>
              <a:prstDash val="solid"/>
              <a:round/>
              <a:headEnd type="none" w="sm" len="sm"/>
              <a:tailEnd type="none" w="sm" len="sm"/>
            </a:ln>
            <a:effectLst/>
          </p:spPr>
        </p:cxnSp>
      </p:grpSp>
      <p:sp>
        <p:nvSpPr>
          <p:cNvPr id="39" name="TextBox 10"/>
          <p:cNvSpPr txBox="1">
            <a:spLocks noChangeArrowheads="1"/>
          </p:cNvSpPr>
          <p:nvPr/>
        </p:nvSpPr>
        <p:spPr bwMode="auto">
          <a:xfrm>
            <a:off x="10590212" y="5791200"/>
            <a:ext cx="14915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400" dirty="0">
                <a:solidFill>
                  <a:srgbClr val="0070C0"/>
                </a:solidFill>
              </a:rPr>
              <a:t>Pictures courtesy of TE Connectivity</a:t>
            </a:r>
          </a:p>
        </p:txBody>
      </p:sp>
      <p:sp>
        <p:nvSpPr>
          <p:cNvPr id="26" name="TextBox 25"/>
          <p:cNvSpPr txBox="1"/>
          <p:nvPr/>
        </p:nvSpPr>
        <p:spPr>
          <a:xfrm>
            <a:off x="1821068" y="6642556"/>
            <a:ext cx="7110148" cy="215444"/>
          </a:xfrm>
          <a:prstGeom prst="rect">
            <a:avLst/>
          </a:prstGeom>
          <a:noFill/>
        </p:spPr>
        <p:txBody>
          <a:bodyPr wrap="square" rtlCol="0">
            <a:spAutoFit/>
          </a:bodyPr>
          <a:lstStyle/>
          <a:p>
            <a:pPr>
              <a:defRPr/>
            </a:pPr>
            <a:r>
              <a:rPr lang="en-US" sz="800" b="1" dirty="0"/>
              <a:t>Links: </a:t>
            </a:r>
            <a:r>
              <a:rPr lang="en-US" sz="800" b="1" dirty="0">
                <a:hlinkClick r:id="rId6" action="ppaction://hlinksldjump"/>
              </a:rPr>
              <a:t>OpenVPX Profiles</a:t>
            </a:r>
            <a:r>
              <a:rPr lang="en-US" sz="800" b="1" dirty="0"/>
              <a:t>, </a:t>
            </a:r>
            <a:r>
              <a:rPr lang="en-US" sz="800" b="1" dirty="0">
                <a:hlinkClick r:id="rId7" action="ppaction://hlinksldjump"/>
              </a:rPr>
              <a:t>VXS P0</a:t>
            </a:r>
            <a:r>
              <a:rPr lang="en-US" sz="800" b="1" dirty="0"/>
              <a:t>, </a:t>
            </a:r>
            <a:r>
              <a:rPr lang="en-US" sz="800" b="1" dirty="0">
                <a:hlinkClick r:id="rId8" action="ppaction://hlinksldjump"/>
              </a:rPr>
              <a:t>RTM</a:t>
            </a:r>
            <a:r>
              <a:rPr lang="en-US" sz="800" b="1" dirty="0"/>
              <a:t>, </a:t>
            </a:r>
            <a:r>
              <a:rPr lang="en-US" sz="800" b="1" dirty="0">
                <a:hlinkClick r:id="rId9" action="ppaction://hlinksldjump"/>
              </a:rPr>
              <a:t>Connector</a:t>
            </a:r>
            <a:r>
              <a:rPr lang="en-US" sz="800" b="1" dirty="0"/>
              <a:t>, </a:t>
            </a:r>
            <a:r>
              <a:rPr lang="en-US" sz="800" b="1" dirty="0">
                <a:hlinkClick r:id="rId10" action="ppaction://hlinksldjump"/>
              </a:rPr>
              <a:t>Contacts</a:t>
            </a:r>
            <a:r>
              <a:rPr lang="en-US" sz="800" b="1" dirty="0"/>
              <a:t>, </a:t>
            </a:r>
            <a:r>
              <a:rPr lang="en-US" sz="800" b="1" dirty="0">
                <a:hlinkClick r:id="rId11" action="ppaction://hlinksldjump"/>
              </a:rPr>
              <a:t>RT 2-R Wafer</a:t>
            </a:r>
            <a:r>
              <a:rPr lang="en-US" sz="800" b="1" dirty="0"/>
              <a:t>, </a:t>
            </a:r>
            <a:r>
              <a:rPr lang="en-US" sz="800" b="1" dirty="0">
                <a:hlinkClick r:id="rId12" action="ppaction://hlinksldjump"/>
              </a:rPr>
              <a:t>Slot Profiles</a:t>
            </a:r>
            <a:r>
              <a:rPr lang="en-US" sz="800" b="1" dirty="0"/>
              <a:t>, </a:t>
            </a:r>
            <a:r>
              <a:rPr lang="en-US" sz="800" b="1" dirty="0">
                <a:hlinkClick r:id="rId13" action="ppaction://hlinksldjump"/>
              </a:rPr>
              <a:t>Pin Numbering</a:t>
            </a:r>
            <a:endParaRPr lang="en-US" sz="800" b="1" dirty="0"/>
          </a:p>
        </p:txBody>
      </p:sp>
    </p:spTree>
    <p:extLst>
      <p:ext uri="{BB962C8B-B14F-4D97-AF65-F5344CB8AC3E}">
        <p14:creationId xmlns:p14="http://schemas.microsoft.com/office/powerpoint/2010/main" val="10020787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10527082" cy="813816"/>
          </a:xfrm>
        </p:spPr>
        <p:txBody>
          <a:bodyPr/>
          <a:lstStyle/>
          <a:p>
            <a:pPr>
              <a:lnSpc>
                <a:spcPct val="100000"/>
              </a:lnSpc>
            </a:pPr>
            <a:r>
              <a:rPr lang="en-US" sz="2400" dirty="0"/>
              <a:t>Minimizing Fretting Requires Attention to More Than Just Connectors</a:t>
            </a:r>
          </a:p>
        </p:txBody>
      </p:sp>
      <p:sp>
        <p:nvSpPr>
          <p:cNvPr id="3" name="Content Placeholder 2"/>
          <p:cNvSpPr>
            <a:spLocks noGrp="1"/>
          </p:cNvSpPr>
          <p:nvPr>
            <p:ph idx="1"/>
          </p:nvPr>
        </p:nvSpPr>
        <p:spPr>
          <a:xfrm>
            <a:off x="406295" y="1289304"/>
            <a:ext cx="6907317" cy="4828032"/>
          </a:xfrm>
        </p:spPr>
        <p:txBody>
          <a:bodyPr/>
          <a:lstStyle/>
          <a:p>
            <a:pPr>
              <a:lnSpc>
                <a:spcPct val="100000"/>
              </a:lnSpc>
            </a:pPr>
            <a:r>
              <a:rPr lang="en-US" sz="1800" dirty="0"/>
              <a:t>Movement of Plug-In Module with respect</a:t>
            </a:r>
            <a:br>
              <a:rPr lang="en-US" sz="1800" dirty="0"/>
            </a:br>
            <a:r>
              <a:rPr lang="en-US" sz="1800" dirty="0"/>
              <a:t>to backplane must be minimized</a:t>
            </a:r>
          </a:p>
          <a:p>
            <a:pPr lvl="1">
              <a:lnSpc>
                <a:spcPct val="100000"/>
              </a:lnSpc>
            </a:pPr>
            <a:r>
              <a:rPr lang="en-US" sz="1600" b="0" dirty="0"/>
              <a:t>Consider stiffness of backplane – backplane bowing can be an issue</a:t>
            </a:r>
          </a:p>
          <a:p>
            <a:pPr lvl="1">
              <a:lnSpc>
                <a:spcPct val="100000"/>
              </a:lnSpc>
            </a:pPr>
            <a:r>
              <a:rPr lang="en-US" sz="1600" b="0" dirty="0"/>
              <a:t>Pay close attention to all mechanical aspects of Plug-In Module, backplane and chassis that can affect motion of Plug-In Module connectors with respect to backplane connectors</a:t>
            </a:r>
            <a:endParaRPr lang="en-US" sz="1400" b="0" dirty="0"/>
          </a:p>
          <a:p>
            <a:pPr>
              <a:lnSpc>
                <a:spcPct val="100000"/>
              </a:lnSpc>
              <a:spcBef>
                <a:spcPts val="1800"/>
              </a:spcBef>
            </a:pPr>
            <a:r>
              <a:rPr lang="en-US" sz="1800" dirty="0"/>
              <a:t>TE has “Ruggedized” guide hardware – machined hardware as opposed to die cast</a:t>
            </a:r>
          </a:p>
          <a:p>
            <a:pPr lvl="1">
              <a:lnSpc>
                <a:spcPct val="100000"/>
              </a:lnSpc>
            </a:pPr>
            <a:r>
              <a:rPr lang="en-US" sz="1600" b="0" dirty="0"/>
              <a:t>Stainless steel guide pin</a:t>
            </a:r>
          </a:p>
          <a:p>
            <a:pPr lvl="1">
              <a:lnSpc>
                <a:spcPct val="100000"/>
              </a:lnSpc>
            </a:pPr>
            <a:r>
              <a:rPr lang="en-US" sz="1600" b="0" dirty="0"/>
              <a:t>Aluminum (6061) guide socket (9.0 mm wide, 0.354”)</a:t>
            </a:r>
          </a:p>
          <a:p>
            <a:pPr lvl="2">
              <a:lnSpc>
                <a:spcPct val="100000"/>
              </a:lnSpc>
              <a:spcBef>
                <a:spcPts val="300"/>
              </a:spcBef>
            </a:pPr>
            <a:r>
              <a:rPr lang="en-US" sz="1400" b="0" dirty="0"/>
              <a:t>Ni plated</a:t>
            </a:r>
          </a:p>
          <a:p>
            <a:pPr lvl="2">
              <a:lnSpc>
                <a:spcPct val="100000"/>
              </a:lnSpc>
              <a:spcBef>
                <a:spcPts val="300"/>
              </a:spcBef>
            </a:pPr>
            <a:r>
              <a:rPr lang="en-US" sz="1400" b="0" dirty="0"/>
              <a:t>With optional ESD contact</a:t>
            </a:r>
          </a:p>
        </p:txBody>
      </p:sp>
      <p:sp>
        <p:nvSpPr>
          <p:cNvPr id="13" name="Rectangle 12">
            <a:hlinkClick r:id="rId2"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5" name="TextBox 10"/>
          <p:cNvSpPr txBox="1">
            <a:spLocks noChangeArrowheads="1"/>
          </p:cNvSpPr>
          <p:nvPr/>
        </p:nvSpPr>
        <p:spPr bwMode="auto">
          <a:xfrm>
            <a:off x="10590212" y="5791200"/>
            <a:ext cx="14915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400" dirty="0">
                <a:solidFill>
                  <a:srgbClr val="0070C0"/>
                </a:solidFill>
              </a:rPr>
              <a:t>Pictures courtesy of TE Connectivity</a:t>
            </a:r>
          </a:p>
        </p:txBody>
      </p:sp>
      <p:pic>
        <p:nvPicPr>
          <p:cNvPr id="16" name="Picture 15" descr="untitled"/>
          <p:cNvPicPr>
            <a:picLocks noChangeAspect="1" noChangeArrowheads="1"/>
          </p:cNvPicPr>
          <p:nvPr/>
        </p:nvPicPr>
        <p:blipFill>
          <a:blip r:embed="rId3">
            <a:extLst>
              <a:ext uri="{28A0092B-C50C-407E-A947-70E740481C1C}">
                <a14:useLocalDpi xmlns:a14="http://schemas.microsoft.com/office/drawing/2010/main" val="0"/>
              </a:ext>
            </a:extLst>
          </a:blip>
          <a:srcRect l="45927" t="16510" r="27161" b="22318"/>
          <a:stretch>
            <a:fillRect/>
          </a:stretch>
        </p:blipFill>
        <p:spPr bwMode="auto">
          <a:xfrm>
            <a:off x="9223183" y="2811074"/>
            <a:ext cx="2035175"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5"/>
          <p:cNvSpPr>
            <a:spLocks noChangeShapeType="1"/>
          </p:cNvSpPr>
          <p:nvPr/>
        </p:nvSpPr>
        <p:spPr bwMode="auto">
          <a:xfrm flipV="1">
            <a:off x="10050270" y="4054086"/>
            <a:ext cx="87313" cy="1000125"/>
          </a:xfrm>
          <a:prstGeom prst="line">
            <a:avLst/>
          </a:prstGeom>
          <a:noFill/>
          <a:ln w="25400" cap="rnd">
            <a:solidFill>
              <a:srgbClr val="0070C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endParaRPr lang="en-US" dirty="0"/>
          </a:p>
        </p:txBody>
      </p:sp>
      <p:sp>
        <p:nvSpPr>
          <p:cNvPr id="18" name="Text Box 6"/>
          <p:cNvSpPr txBox="1">
            <a:spLocks noChangeArrowheads="1"/>
          </p:cNvSpPr>
          <p:nvPr/>
        </p:nvSpPr>
        <p:spPr bwMode="auto">
          <a:xfrm>
            <a:off x="8831070" y="5054211"/>
            <a:ext cx="262413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pPr algn="ctr"/>
            <a:r>
              <a:rPr lang="en-US" altLang="en-US" sz="1400" dirty="0">
                <a:solidFill>
                  <a:srgbClr val="0070C0"/>
                </a:solidFill>
              </a:rPr>
              <a:t>Guide Module Assembly Shown w/ optional ESD contact (2000713-X)</a:t>
            </a:r>
          </a:p>
        </p:txBody>
      </p:sp>
      <p:pic>
        <p:nvPicPr>
          <p:cNvPr id="19" name="Picture 18" descr="untitled"/>
          <p:cNvPicPr>
            <a:picLocks noChangeAspect="1" noChangeArrowheads="1"/>
          </p:cNvPicPr>
          <p:nvPr/>
        </p:nvPicPr>
        <p:blipFill>
          <a:blip r:embed="rId4">
            <a:extLst>
              <a:ext uri="{28A0092B-C50C-407E-A947-70E740481C1C}">
                <a14:useLocalDpi xmlns:a14="http://schemas.microsoft.com/office/drawing/2010/main" val="0"/>
              </a:ext>
            </a:extLst>
          </a:blip>
          <a:srcRect l="29105" t="14063" r="31767" b="45547"/>
          <a:stretch>
            <a:fillRect/>
          </a:stretch>
        </p:blipFill>
        <p:spPr bwMode="auto">
          <a:xfrm>
            <a:off x="8367852" y="1134674"/>
            <a:ext cx="28559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5"/>
          <p:cNvSpPr>
            <a:spLocks noChangeShapeType="1"/>
          </p:cNvSpPr>
          <p:nvPr/>
        </p:nvSpPr>
        <p:spPr bwMode="auto">
          <a:xfrm flipV="1">
            <a:off x="5865812" y="3877874"/>
            <a:ext cx="3416440" cy="389326"/>
          </a:xfrm>
          <a:prstGeom prst="line">
            <a:avLst/>
          </a:prstGeom>
          <a:noFill/>
          <a:ln w="25400" cap="rnd">
            <a:solidFill>
              <a:srgbClr val="0070C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endParaRPr lang="en-US" dirty="0"/>
          </a:p>
        </p:txBody>
      </p:sp>
      <p:sp>
        <p:nvSpPr>
          <p:cNvPr id="21" name="Freeform 20"/>
          <p:cNvSpPr/>
          <p:nvPr/>
        </p:nvSpPr>
        <p:spPr bwMode="auto">
          <a:xfrm>
            <a:off x="3332790" y="2066659"/>
            <a:ext cx="5596932" cy="1924260"/>
          </a:xfrm>
          <a:custGeom>
            <a:avLst/>
            <a:gdLst>
              <a:gd name="connsiteX0" fmla="*/ 0 w 3384687"/>
              <a:gd name="connsiteY0" fmla="*/ 2352919 h 2501058"/>
              <a:gd name="connsiteX1" fmla="*/ 1602712 w 3384687"/>
              <a:gd name="connsiteY1" fmla="*/ 2267508 h 2501058"/>
              <a:gd name="connsiteX2" fmla="*/ 3165231 w 3384687"/>
              <a:gd name="connsiteY2" fmla="*/ 152330 h 2501058"/>
              <a:gd name="connsiteX3" fmla="*/ 3336053 w 3384687"/>
              <a:gd name="connsiteY3" fmla="*/ 333201 h 2501058"/>
              <a:gd name="connsiteX0" fmla="*/ 0 w 3336053"/>
              <a:gd name="connsiteY0" fmla="*/ 2019718 h 2156121"/>
              <a:gd name="connsiteX1" fmla="*/ 1602712 w 3336053"/>
              <a:gd name="connsiteY1" fmla="*/ 1934307 h 2156121"/>
              <a:gd name="connsiteX2" fmla="*/ 3336053 w 3336053"/>
              <a:gd name="connsiteY2" fmla="*/ 0 h 2156121"/>
              <a:gd name="connsiteX0" fmla="*/ 0 w 3200400"/>
              <a:gd name="connsiteY0" fmla="*/ 2245806 h 2396920"/>
              <a:gd name="connsiteX1" fmla="*/ 1602712 w 3200400"/>
              <a:gd name="connsiteY1" fmla="*/ 2160395 h 2396920"/>
              <a:gd name="connsiteX2" fmla="*/ 3200400 w 3200400"/>
              <a:gd name="connsiteY2" fmla="*/ 0 h 2396920"/>
              <a:gd name="connsiteX0" fmla="*/ 0 w 3200400"/>
              <a:gd name="connsiteY0" fmla="*/ 2245806 h 2396920"/>
              <a:gd name="connsiteX1" fmla="*/ 1602712 w 3200400"/>
              <a:gd name="connsiteY1" fmla="*/ 2160395 h 2396920"/>
              <a:gd name="connsiteX2" fmla="*/ 3200400 w 3200400"/>
              <a:gd name="connsiteY2" fmla="*/ 0 h 2396920"/>
              <a:gd name="connsiteX0" fmla="*/ 0 w 3200400"/>
              <a:gd name="connsiteY0" fmla="*/ 2245806 h 2353607"/>
              <a:gd name="connsiteX1" fmla="*/ 1718268 w 3200400"/>
              <a:gd name="connsiteY1" fmla="*/ 2069960 h 2353607"/>
              <a:gd name="connsiteX2" fmla="*/ 3200400 w 3200400"/>
              <a:gd name="connsiteY2" fmla="*/ 0 h 2353607"/>
              <a:gd name="connsiteX0" fmla="*/ 0 w 3200400"/>
              <a:gd name="connsiteY0" fmla="*/ 2245806 h 2290488"/>
              <a:gd name="connsiteX1" fmla="*/ 1718268 w 3200400"/>
              <a:gd name="connsiteY1" fmla="*/ 2069960 h 2290488"/>
              <a:gd name="connsiteX2" fmla="*/ 3200400 w 3200400"/>
              <a:gd name="connsiteY2" fmla="*/ 0 h 2290488"/>
              <a:gd name="connsiteX0" fmla="*/ 0 w 3200400"/>
              <a:gd name="connsiteY0" fmla="*/ 2245806 h 2245806"/>
              <a:gd name="connsiteX1" fmla="*/ 1718268 w 3200400"/>
              <a:gd name="connsiteY1" fmla="*/ 2069960 h 2245806"/>
              <a:gd name="connsiteX2" fmla="*/ 3200400 w 3200400"/>
              <a:gd name="connsiteY2" fmla="*/ 0 h 2245806"/>
              <a:gd name="connsiteX0" fmla="*/ 0 w 3200400"/>
              <a:gd name="connsiteY0" fmla="*/ 2245806 h 2245806"/>
              <a:gd name="connsiteX1" fmla="*/ 2512088 w 3200400"/>
              <a:gd name="connsiteY1" fmla="*/ 1311310 h 2245806"/>
              <a:gd name="connsiteX2" fmla="*/ 3200400 w 3200400"/>
              <a:gd name="connsiteY2" fmla="*/ 0 h 2245806"/>
              <a:gd name="connsiteX0" fmla="*/ 0 w 3200400"/>
              <a:gd name="connsiteY0" fmla="*/ 2245806 h 2245806"/>
              <a:gd name="connsiteX1" fmla="*/ 2512088 w 3200400"/>
              <a:gd name="connsiteY1" fmla="*/ 1311310 h 2245806"/>
              <a:gd name="connsiteX2" fmla="*/ 3200400 w 3200400"/>
              <a:gd name="connsiteY2" fmla="*/ 0 h 2245806"/>
              <a:gd name="connsiteX0" fmla="*/ 0 w 3200400"/>
              <a:gd name="connsiteY0" fmla="*/ 2245806 h 2245806"/>
              <a:gd name="connsiteX1" fmla="*/ 2512088 w 3200400"/>
              <a:gd name="connsiteY1" fmla="*/ 1311310 h 2245806"/>
              <a:gd name="connsiteX2" fmla="*/ 3200400 w 3200400"/>
              <a:gd name="connsiteY2" fmla="*/ 0 h 2245806"/>
              <a:gd name="connsiteX0" fmla="*/ 0 w 3200400"/>
              <a:gd name="connsiteY0" fmla="*/ 2245806 h 2245806"/>
              <a:gd name="connsiteX1" fmla="*/ 2592475 w 3200400"/>
              <a:gd name="connsiteY1" fmla="*/ 1195754 h 2245806"/>
              <a:gd name="connsiteX2" fmla="*/ 3200400 w 3200400"/>
              <a:gd name="connsiteY2" fmla="*/ 0 h 2245806"/>
              <a:gd name="connsiteX0" fmla="*/ 0 w 3200400"/>
              <a:gd name="connsiteY0" fmla="*/ 2245806 h 2245806"/>
              <a:gd name="connsiteX1" fmla="*/ 2592475 w 3200400"/>
              <a:gd name="connsiteY1" fmla="*/ 1195754 h 2245806"/>
              <a:gd name="connsiteX2" fmla="*/ 3200400 w 3200400"/>
              <a:gd name="connsiteY2" fmla="*/ 0 h 2245806"/>
              <a:gd name="connsiteX0" fmla="*/ 0 w 3200400"/>
              <a:gd name="connsiteY0" fmla="*/ 2245806 h 2245806"/>
              <a:gd name="connsiteX1" fmla="*/ 2592475 w 3200400"/>
              <a:gd name="connsiteY1" fmla="*/ 1195754 h 2245806"/>
              <a:gd name="connsiteX2" fmla="*/ 3200400 w 3200400"/>
              <a:gd name="connsiteY2" fmla="*/ 0 h 2245806"/>
              <a:gd name="connsiteX0" fmla="*/ 0 w 5682343"/>
              <a:gd name="connsiteY0" fmla="*/ 2486967 h 2486967"/>
              <a:gd name="connsiteX1" fmla="*/ 5074418 w 5682343"/>
              <a:gd name="connsiteY1" fmla="*/ 1195754 h 2486967"/>
              <a:gd name="connsiteX2" fmla="*/ 5682343 w 5682343"/>
              <a:gd name="connsiteY2" fmla="*/ 0 h 2486967"/>
              <a:gd name="connsiteX0" fmla="*/ 0 w 5682343"/>
              <a:gd name="connsiteY0" fmla="*/ 2486967 h 2486967"/>
              <a:gd name="connsiteX1" fmla="*/ 5074418 w 5682343"/>
              <a:gd name="connsiteY1" fmla="*/ 1195754 h 2486967"/>
              <a:gd name="connsiteX2" fmla="*/ 5682343 w 5682343"/>
              <a:gd name="connsiteY2" fmla="*/ 0 h 2486967"/>
              <a:gd name="connsiteX0" fmla="*/ 0 w 5682343"/>
              <a:gd name="connsiteY0" fmla="*/ 2486967 h 2486967"/>
              <a:gd name="connsiteX1" fmla="*/ 4994032 w 5682343"/>
              <a:gd name="connsiteY1" fmla="*/ 1311310 h 2486967"/>
              <a:gd name="connsiteX2" fmla="*/ 5682343 w 5682343"/>
              <a:gd name="connsiteY2" fmla="*/ 0 h 2486967"/>
              <a:gd name="connsiteX0" fmla="*/ 0 w 5596932"/>
              <a:gd name="connsiteY0" fmla="*/ 1924260 h 1924260"/>
              <a:gd name="connsiteX1" fmla="*/ 4908621 w 5596932"/>
              <a:gd name="connsiteY1" fmla="*/ 1311310 h 1924260"/>
              <a:gd name="connsiteX2" fmla="*/ 5596932 w 5596932"/>
              <a:gd name="connsiteY2" fmla="*/ 0 h 1924260"/>
              <a:gd name="connsiteX0" fmla="*/ 0 w 5596932"/>
              <a:gd name="connsiteY0" fmla="*/ 1924260 h 1924260"/>
              <a:gd name="connsiteX1" fmla="*/ 4963887 w 5596932"/>
              <a:gd name="connsiteY1" fmla="*/ 1115367 h 1924260"/>
              <a:gd name="connsiteX2" fmla="*/ 5596932 w 5596932"/>
              <a:gd name="connsiteY2" fmla="*/ 0 h 1924260"/>
              <a:gd name="connsiteX0" fmla="*/ 0 w 5596932"/>
              <a:gd name="connsiteY0" fmla="*/ 1924260 h 1924260"/>
              <a:gd name="connsiteX1" fmla="*/ 4963887 w 5596932"/>
              <a:gd name="connsiteY1" fmla="*/ 1115367 h 1924260"/>
              <a:gd name="connsiteX2" fmla="*/ 5596932 w 5596932"/>
              <a:gd name="connsiteY2" fmla="*/ 0 h 1924260"/>
              <a:gd name="connsiteX0" fmla="*/ 0 w 5596932"/>
              <a:gd name="connsiteY0" fmla="*/ 1924260 h 1924260"/>
              <a:gd name="connsiteX1" fmla="*/ 4963887 w 5596932"/>
              <a:gd name="connsiteY1" fmla="*/ 1115367 h 1924260"/>
              <a:gd name="connsiteX2" fmla="*/ 5596932 w 5596932"/>
              <a:gd name="connsiteY2" fmla="*/ 0 h 1924260"/>
              <a:gd name="connsiteX0" fmla="*/ 0 w 5596932"/>
              <a:gd name="connsiteY0" fmla="*/ 1924260 h 1924260"/>
              <a:gd name="connsiteX1" fmla="*/ 4963887 w 5596932"/>
              <a:gd name="connsiteY1" fmla="*/ 1115367 h 1924260"/>
              <a:gd name="connsiteX2" fmla="*/ 5596932 w 5596932"/>
              <a:gd name="connsiteY2" fmla="*/ 0 h 1924260"/>
            </a:gdLst>
            <a:ahLst/>
            <a:cxnLst>
              <a:cxn ang="0">
                <a:pos x="connsiteX0" y="connsiteY0"/>
              </a:cxn>
              <a:cxn ang="0">
                <a:pos x="connsiteX1" y="connsiteY1"/>
              </a:cxn>
              <a:cxn ang="0">
                <a:pos x="connsiteX2" y="connsiteY2"/>
              </a:cxn>
            </a:cxnLst>
            <a:rect l="l" t="t" r="r" b="b"/>
            <a:pathLst>
              <a:path w="5596932" h="1924260">
                <a:moveTo>
                  <a:pt x="0" y="1924260"/>
                </a:moveTo>
                <a:cubicBezTo>
                  <a:pt x="2592476" y="1778559"/>
                  <a:pt x="4495801" y="1891602"/>
                  <a:pt x="4963887" y="1115367"/>
                </a:cubicBezTo>
                <a:cubicBezTo>
                  <a:pt x="5251103" y="630534"/>
                  <a:pt x="5255916" y="613996"/>
                  <a:pt x="5596932" y="0"/>
                </a:cubicBezTo>
              </a:path>
            </a:pathLst>
          </a:custGeom>
          <a:noFill/>
          <a:ln w="25400" cap="rnd" cmpd="sng" algn="ctr">
            <a:solidFill>
              <a:srgbClr val="0070C0"/>
            </a:solidFill>
            <a:prstDash val="solid"/>
            <a:round/>
            <a:headEnd type="none" w="sm" len="sm"/>
            <a:tailEnd type="arrow" w="sm" len="sm"/>
          </a:ln>
          <a:effectLst/>
        </p:spPr>
        <p:txBody>
          <a:bodyPr rtlCol="0" anchor="ctr"/>
          <a:lstStyle/>
          <a:p>
            <a:pPr algn="ctr"/>
            <a:endParaRPr lang="en-US" dirty="0"/>
          </a:p>
        </p:txBody>
      </p:sp>
    </p:spTree>
    <p:extLst>
      <p:ext uri="{BB962C8B-B14F-4D97-AF65-F5344CB8AC3E}">
        <p14:creationId xmlns:p14="http://schemas.microsoft.com/office/powerpoint/2010/main" val="27911751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nSpc>
                <a:spcPct val="100000"/>
              </a:lnSpc>
            </a:pPr>
            <a:r>
              <a:rPr lang="en-US" sz="2400" dirty="0"/>
              <a:t>Comparison of Highest Wear Locations Under Torturous Vibration Testing of RT 2 and RT 2-R</a:t>
            </a:r>
          </a:p>
        </p:txBody>
      </p:sp>
      <p:sp>
        <p:nvSpPr>
          <p:cNvPr id="15" name="Rectangle 14">
            <a:hlinkClick r:id="rId2"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7" name="TextBox 10"/>
          <p:cNvSpPr txBox="1">
            <a:spLocks noChangeArrowheads="1"/>
          </p:cNvSpPr>
          <p:nvPr/>
        </p:nvSpPr>
        <p:spPr bwMode="auto">
          <a:xfrm>
            <a:off x="10590212" y="5791200"/>
            <a:ext cx="14915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400" dirty="0">
                <a:solidFill>
                  <a:srgbClr val="0070C0"/>
                </a:solidFill>
              </a:rPr>
              <a:t>Pictures courtesy of TE Connectivity</a:t>
            </a:r>
          </a:p>
        </p:txBody>
      </p:sp>
      <p:pic>
        <p:nvPicPr>
          <p:cNvPr id="29" name="Picture 28"/>
          <p:cNvPicPr>
            <a:picLocks noChangeAspect="1" noChangeArrowheads="1"/>
          </p:cNvPicPr>
          <p:nvPr/>
        </p:nvPicPr>
        <p:blipFill>
          <a:blip r:embed="rId3">
            <a:extLst>
              <a:ext uri="{28A0092B-C50C-407E-A947-70E740481C1C}">
                <a14:useLocalDpi xmlns:a14="http://schemas.microsoft.com/office/drawing/2010/main" val="0"/>
              </a:ext>
            </a:extLst>
          </a:blip>
          <a:srcRect r="4163"/>
          <a:stretch>
            <a:fillRect/>
          </a:stretch>
        </p:blipFill>
        <p:spPr bwMode="auto">
          <a:xfrm>
            <a:off x="10450565" y="966787"/>
            <a:ext cx="1535113" cy="466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6" name="Group 35"/>
          <p:cNvGrpSpPr/>
          <p:nvPr/>
        </p:nvGrpSpPr>
        <p:grpSpPr>
          <a:xfrm>
            <a:off x="3768328" y="996950"/>
            <a:ext cx="2522537" cy="5377407"/>
            <a:chOff x="3540125" y="996950"/>
            <a:chExt cx="2522537" cy="5377407"/>
          </a:xfrm>
        </p:grpSpPr>
        <p:pic>
          <p:nvPicPr>
            <p:cNvPr id="26" name="Picture 25" descr="P2-J12 end pad_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125" y="996950"/>
              <a:ext cx="2522537"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P2-J12 contact"/>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3550443" y="3317875"/>
              <a:ext cx="25019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5"/>
            <p:cNvSpPr txBox="1">
              <a:spLocks noChangeArrowheads="1"/>
            </p:cNvSpPr>
            <p:nvPr/>
          </p:nvSpPr>
          <p:spPr bwMode="auto">
            <a:xfrm>
              <a:off x="3669506" y="5635693"/>
              <a:ext cx="2263775" cy="738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pPr>
                <a:spcBef>
                  <a:spcPct val="50000"/>
                </a:spcBef>
              </a:pPr>
              <a:r>
                <a:rPr lang="en-US" altLang="en-US" sz="1400" b="1" dirty="0">
                  <a:solidFill>
                    <a:srgbClr val="0070C0"/>
                  </a:solidFill>
                </a:rPr>
                <a:t>RT 2-R</a:t>
              </a:r>
              <a:r>
                <a:rPr lang="en-US" altLang="en-US" sz="1400" dirty="0">
                  <a:solidFill>
                    <a:srgbClr val="0070C0"/>
                  </a:solidFill>
                </a:rPr>
                <a:t> (4-pt) Contact w/ </a:t>
              </a:r>
              <a:r>
                <a:rPr lang="en-US" altLang="en-US" sz="1400" b="1" dirty="0">
                  <a:solidFill>
                    <a:srgbClr val="0070C0"/>
                  </a:solidFill>
                </a:rPr>
                <a:t>Standard Guide </a:t>
              </a:r>
              <a:r>
                <a:rPr lang="en-US" altLang="en-US" sz="1400" dirty="0">
                  <a:solidFill>
                    <a:srgbClr val="0070C0"/>
                  </a:solidFill>
                </a:rPr>
                <a:t>Hardware Location P2-12 </a:t>
              </a:r>
            </a:p>
          </p:txBody>
        </p:sp>
      </p:grpSp>
      <p:grpSp>
        <p:nvGrpSpPr>
          <p:cNvPr id="37" name="Group 36"/>
          <p:cNvGrpSpPr/>
          <p:nvPr/>
        </p:nvGrpSpPr>
        <p:grpSpPr>
          <a:xfrm>
            <a:off x="227806" y="996950"/>
            <a:ext cx="2517775" cy="5161963"/>
            <a:chOff x="227806" y="996950"/>
            <a:chExt cx="2517775" cy="5161963"/>
          </a:xfrm>
        </p:grpSpPr>
        <p:pic>
          <p:nvPicPr>
            <p:cNvPr id="25" name="Picture 24" descr="P2-15 1_001"/>
            <p:cNvPicPr>
              <a:picLocks noChangeAspect="1" noChangeArrowheads="1"/>
            </p:cNvPicPr>
            <p:nvPr/>
          </p:nvPicPr>
          <p:blipFill>
            <a:blip r:embed="rId6">
              <a:lum bright="-8000"/>
              <a:extLst>
                <a:ext uri="{28A0092B-C50C-407E-A947-70E740481C1C}">
                  <a14:useLocalDpi xmlns:a14="http://schemas.microsoft.com/office/drawing/2010/main" val="0"/>
                </a:ext>
              </a:extLst>
            </a:blip>
            <a:srcRect/>
            <a:stretch>
              <a:fillRect/>
            </a:stretch>
          </p:blipFill>
          <p:spPr bwMode="auto">
            <a:xfrm>
              <a:off x="227806" y="996950"/>
              <a:ext cx="2517775"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P2 15J test 3 St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362" y="3308350"/>
              <a:ext cx="25066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6"/>
            <p:cNvSpPr txBox="1">
              <a:spLocks noChangeArrowheads="1"/>
            </p:cNvSpPr>
            <p:nvPr/>
          </p:nvSpPr>
          <p:spPr bwMode="auto">
            <a:xfrm>
              <a:off x="280193" y="5635693"/>
              <a:ext cx="241300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pPr>
                <a:spcBef>
                  <a:spcPct val="50000"/>
                </a:spcBef>
              </a:pPr>
              <a:r>
                <a:rPr lang="en-US" altLang="en-US" sz="1400" b="1" dirty="0">
                  <a:solidFill>
                    <a:srgbClr val="0070C0"/>
                  </a:solidFill>
                </a:rPr>
                <a:t>RT 2</a:t>
              </a:r>
              <a:r>
                <a:rPr lang="en-US" altLang="en-US" sz="1400" dirty="0">
                  <a:solidFill>
                    <a:srgbClr val="0070C0"/>
                  </a:solidFill>
                </a:rPr>
                <a:t> with Standard Guide Hardware Location P2-15 </a:t>
              </a:r>
            </a:p>
          </p:txBody>
        </p:sp>
      </p:grpSp>
      <p:grpSp>
        <p:nvGrpSpPr>
          <p:cNvPr id="35" name="Group 34"/>
          <p:cNvGrpSpPr/>
          <p:nvPr/>
        </p:nvGrpSpPr>
        <p:grpSpPr>
          <a:xfrm>
            <a:off x="7313612" y="996950"/>
            <a:ext cx="2538412" cy="5377407"/>
            <a:chOff x="6861968" y="996950"/>
            <a:chExt cx="2538412" cy="5377407"/>
          </a:xfrm>
        </p:grpSpPr>
        <p:pic>
          <p:nvPicPr>
            <p:cNvPr id="24" name="Picture 23" descr="P4 A1_contact"/>
            <p:cNvPicPr>
              <a:picLocks noChangeAspect="1" noChangeArrowheads="1"/>
            </p:cNvPicPr>
            <p:nvPr/>
          </p:nvPicPr>
          <p:blipFill>
            <a:blip r:embed="rId8">
              <a:lum bright="12000" contrast="6000"/>
              <a:extLst>
                <a:ext uri="{28A0092B-C50C-407E-A947-70E740481C1C}">
                  <a14:useLocalDpi xmlns:a14="http://schemas.microsoft.com/office/drawing/2010/main" val="0"/>
                </a:ext>
              </a:extLst>
            </a:blip>
            <a:srcRect/>
            <a:stretch>
              <a:fillRect/>
            </a:stretch>
          </p:blipFill>
          <p:spPr bwMode="auto">
            <a:xfrm>
              <a:off x="6861968" y="3294062"/>
              <a:ext cx="2538412"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17"/>
            <p:cNvSpPr txBox="1">
              <a:spLocks noChangeArrowheads="1"/>
            </p:cNvSpPr>
            <p:nvPr/>
          </p:nvSpPr>
          <p:spPr bwMode="auto">
            <a:xfrm>
              <a:off x="7054056" y="5635693"/>
              <a:ext cx="2154237" cy="738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pPr>
                <a:spcBef>
                  <a:spcPct val="50000"/>
                </a:spcBef>
              </a:pPr>
              <a:r>
                <a:rPr lang="en-US" altLang="en-US" sz="1400" b="1" dirty="0">
                  <a:solidFill>
                    <a:srgbClr val="0070C0"/>
                  </a:solidFill>
                </a:rPr>
                <a:t>RT 2-R</a:t>
              </a:r>
              <a:r>
                <a:rPr lang="en-US" altLang="en-US" sz="1400" dirty="0">
                  <a:solidFill>
                    <a:srgbClr val="0070C0"/>
                  </a:solidFill>
                </a:rPr>
                <a:t> (4-pt) Contact w/ </a:t>
              </a:r>
              <a:r>
                <a:rPr lang="en-US" altLang="en-US" sz="1400" b="1" dirty="0">
                  <a:solidFill>
                    <a:srgbClr val="0070C0"/>
                  </a:solidFill>
                </a:rPr>
                <a:t>Rugged Guide </a:t>
              </a:r>
              <a:r>
                <a:rPr lang="en-US" altLang="en-US" sz="1400" dirty="0">
                  <a:solidFill>
                    <a:srgbClr val="0070C0"/>
                  </a:solidFill>
                </a:rPr>
                <a:t>Hardware Location P4-1 </a:t>
              </a:r>
            </a:p>
          </p:txBody>
        </p:sp>
        <p:pic>
          <p:nvPicPr>
            <p:cNvPr id="33" name="Picture 32" descr="P4 A1_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2605" y="996950"/>
              <a:ext cx="2497138"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613380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55449" y="100584"/>
            <a:ext cx="10096763" cy="813816"/>
          </a:xfrm>
        </p:spPr>
        <p:txBody>
          <a:bodyPr/>
          <a:lstStyle/>
          <a:p>
            <a:pPr>
              <a:lnSpc>
                <a:spcPct val="100000"/>
              </a:lnSpc>
            </a:pPr>
            <a:r>
              <a:rPr lang="en-US" sz="2400" dirty="0"/>
              <a:t>Summary of </a:t>
            </a:r>
            <a:r>
              <a:rPr lang="en-US" sz="2400" dirty="0">
                <a:hlinkClick r:id="rId2" action="ppaction://hlinksldjump"/>
              </a:rPr>
              <a:t>[VITA 46.0]</a:t>
            </a:r>
            <a:r>
              <a:rPr lang="en-US" sz="2400" dirty="0"/>
              <a:t> Connector Testing and Connector Fretting</a:t>
            </a:r>
          </a:p>
        </p:txBody>
      </p:sp>
      <p:sp>
        <p:nvSpPr>
          <p:cNvPr id="2" name="Content Placeholder 1"/>
          <p:cNvSpPr>
            <a:spLocks noGrp="1"/>
          </p:cNvSpPr>
          <p:nvPr>
            <p:ph idx="1"/>
          </p:nvPr>
        </p:nvSpPr>
        <p:spPr>
          <a:xfrm>
            <a:off x="303212" y="996950"/>
            <a:ext cx="6602439" cy="5327650"/>
          </a:xfrm>
        </p:spPr>
        <p:txBody>
          <a:bodyPr/>
          <a:lstStyle/>
          <a:p>
            <a:pPr>
              <a:lnSpc>
                <a:spcPct val="100000"/>
              </a:lnSpc>
            </a:pPr>
            <a:r>
              <a:rPr lang="en-US" sz="1800" dirty="0"/>
              <a:t>The RT 2 is a rugged connector, and is qualified for many embedded applications</a:t>
            </a:r>
          </a:p>
          <a:p>
            <a:pPr lvl="1">
              <a:lnSpc>
                <a:spcPct val="100000"/>
              </a:lnSpc>
            </a:pPr>
            <a:r>
              <a:rPr lang="en-US" sz="1400" dirty="0"/>
              <a:t>The RT 2-R is a more rugged connector pair</a:t>
            </a:r>
          </a:p>
          <a:p>
            <a:pPr lvl="2">
              <a:lnSpc>
                <a:spcPct val="100000"/>
              </a:lnSpc>
              <a:spcBef>
                <a:spcPts val="300"/>
              </a:spcBef>
            </a:pPr>
            <a:r>
              <a:rPr lang="en-US" sz="1200" b="0" dirty="0"/>
              <a:t>Both backplane and Plug-In Module connectors inter‑mate with RT 2 connectors</a:t>
            </a:r>
          </a:p>
          <a:p>
            <a:pPr lvl="2">
              <a:lnSpc>
                <a:spcPct val="100000"/>
              </a:lnSpc>
              <a:spcBef>
                <a:spcPts val="300"/>
              </a:spcBef>
            </a:pPr>
            <a:r>
              <a:rPr lang="en-US" sz="1200" b="0" dirty="0"/>
              <a:t>The RT 2 meets ANSI/VITA 47 Vibration Class V3</a:t>
            </a:r>
          </a:p>
          <a:p>
            <a:pPr lvl="2">
              <a:lnSpc>
                <a:spcPct val="100000"/>
              </a:lnSpc>
              <a:spcBef>
                <a:spcPts val="300"/>
              </a:spcBef>
            </a:pPr>
            <a:r>
              <a:rPr lang="en-US" sz="1200" b="0" dirty="0"/>
              <a:t>The RT 2-R meets VITA 72 Study Group levels</a:t>
            </a:r>
          </a:p>
          <a:p>
            <a:pPr>
              <a:lnSpc>
                <a:spcPct val="100000"/>
              </a:lnSpc>
            </a:pPr>
            <a:r>
              <a:rPr lang="en-US" sz="1800" dirty="0"/>
              <a:t>Mitigating the issue of connector fretting</a:t>
            </a:r>
          </a:p>
          <a:p>
            <a:pPr lvl="1">
              <a:lnSpc>
                <a:spcPct val="100000"/>
              </a:lnSpc>
            </a:pPr>
            <a:r>
              <a:rPr lang="en-US" sz="1400" dirty="0"/>
              <a:t>Reduce it</a:t>
            </a:r>
          </a:p>
          <a:p>
            <a:pPr lvl="2">
              <a:lnSpc>
                <a:spcPct val="100000"/>
              </a:lnSpc>
              <a:spcBef>
                <a:spcPts val="300"/>
              </a:spcBef>
            </a:pPr>
            <a:r>
              <a:rPr lang="en-US" sz="1200" b="0" dirty="0"/>
              <a:t>Use connectors that are more rugged</a:t>
            </a:r>
          </a:p>
          <a:p>
            <a:pPr lvl="2">
              <a:lnSpc>
                <a:spcPct val="100000"/>
              </a:lnSpc>
              <a:spcBef>
                <a:spcPts val="300"/>
              </a:spcBef>
            </a:pPr>
            <a:r>
              <a:rPr lang="en-US" sz="1200" b="0" dirty="0"/>
              <a:t>Pay attention to all mechanical aspects, which influence motion of Plug-In Module connectors with respect to backplane connectors – 1) Plug-In Module; 2) Backplane and guide pins; 3) Chassis, card cage etc.</a:t>
            </a:r>
          </a:p>
          <a:p>
            <a:pPr lvl="1">
              <a:lnSpc>
                <a:spcPct val="100000"/>
              </a:lnSpc>
            </a:pPr>
            <a:r>
              <a:rPr lang="en-US" sz="1400" dirty="0"/>
              <a:t>If fretting does occur, notice it and replace affected connectors</a:t>
            </a:r>
          </a:p>
          <a:p>
            <a:pPr lvl="2">
              <a:lnSpc>
                <a:spcPct val="100000"/>
              </a:lnSpc>
              <a:spcBef>
                <a:spcPts val="300"/>
              </a:spcBef>
            </a:pPr>
            <a:r>
              <a:rPr lang="en-US" sz="1200" b="0" dirty="0"/>
              <a:t>In Utility Plane section see: </a:t>
            </a:r>
            <a:r>
              <a:rPr lang="en-US" sz="1200" b="0" dirty="0">
                <a:hlinkClick r:id="rId3" action="ppaction://hlinksldjump"/>
              </a:rPr>
              <a:t>Prognostics and Predictive Maintenance</a:t>
            </a:r>
            <a:endParaRPr lang="en-US" sz="1200" b="0" dirty="0"/>
          </a:p>
          <a:p>
            <a:pPr lvl="1">
              <a:lnSpc>
                <a:spcPct val="100000"/>
              </a:lnSpc>
            </a:pPr>
            <a:r>
              <a:rPr lang="en-US" sz="1400" dirty="0"/>
              <a:t>According to Darryl McKenney, VP, Engineering Services at Mercury: All connectors will get fretting if they are subjected to enough vibration for long enough duration</a:t>
            </a:r>
          </a:p>
        </p:txBody>
      </p:sp>
      <p:sp>
        <p:nvSpPr>
          <p:cNvPr id="9" name="Rectangle 8">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2" name="TextBox 11"/>
          <p:cNvSpPr txBox="1"/>
          <p:nvPr/>
        </p:nvSpPr>
        <p:spPr>
          <a:xfrm>
            <a:off x="1821068" y="6642556"/>
            <a:ext cx="7110148" cy="215444"/>
          </a:xfrm>
          <a:prstGeom prst="rect">
            <a:avLst/>
          </a:prstGeom>
          <a:noFill/>
        </p:spPr>
        <p:txBody>
          <a:bodyPr wrap="square" rtlCol="0">
            <a:spAutoFit/>
          </a:bodyPr>
          <a:lstStyle/>
          <a:p>
            <a:pPr>
              <a:defRPr/>
            </a:pPr>
            <a:r>
              <a:rPr lang="en-US" sz="800" b="1" dirty="0"/>
              <a:t>Slideshows: </a:t>
            </a:r>
            <a:r>
              <a:rPr lang="en-US" sz="800" b="1" dirty="0">
                <a:hlinkClick r:id="" action="ppaction://customshow?id=7&amp;return=true"/>
              </a:rPr>
              <a:t>Connector Fretting Full Detail</a:t>
            </a:r>
            <a:endParaRPr lang="en-US" sz="800" b="1" dirty="0"/>
          </a:p>
        </p:txBody>
      </p:sp>
      <p:sp>
        <p:nvSpPr>
          <p:cNvPr id="11" name="TextBox 10"/>
          <p:cNvSpPr txBox="1">
            <a:spLocks noChangeArrowheads="1"/>
          </p:cNvSpPr>
          <p:nvPr/>
        </p:nvSpPr>
        <p:spPr bwMode="auto">
          <a:xfrm>
            <a:off x="10590212" y="5791200"/>
            <a:ext cx="14915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400" dirty="0">
                <a:solidFill>
                  <a:srgbClr val="0070C0"/>
                </a:solidFill>
              </a:rPr>
              <a:t>Pictures courtesy of TE Connectivity</a:t>
            </a:r>
          </a:p>
        </p:txBody>
      </p:sp>
      <p:pic>
        <p:nvPicPr>
          <p:cNvPr id="16" name="Picture 15"/>
          <p:cNvPicPr>
            <a:picLocks noChangeAspect="1" noChangeArrowheads="1"/>
          </p:cNvPicPr>
          <p:nvPr/>
        </p:nvPicPr>
        <p:blipFill>
          <a:blip r:embed="rId5">
            <a:extLst>
              <a:ext uri="{28A0092B-C50C-407E-A947-70E740481C1C}">
                <a14:useLocalDpi xmlns:a14="http://schemas.microsoft.com/office/drawing/2010/main" val="0"/>
              </a:ext>
            </a:extLst>
          </a:blip>
          <a:srcRect r="4163"/>
          <a:stretch>
            <a:fillRect/>
          </a:stretch>
        </p:blipFill>
        <p:spPr bwMode="auto">
          <a:xfrm>
            <a:off x="10450565" y="966787"/>
            <a:ext cx="1535113" cy="466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7313612" y="996950"/>
            <a:ext cx="2538412" cy="5377407"/>
            <a:chOff x="6861968" y="996950"/>
            <a:chExt cx="2538412" cy="5377407"/>
          </a:xfrm>
        </p:grpSpPr>
        <p:pic>
          <p:nvPicPr>
            <p:cNvPr id="18" name="Picture 17" descr="P4 A1_contact"/>
            <p:cNvPicPr>
              <a:picLocks noChangeAspect="1" noChangeArrowheads="1"/>
            </p:cNvPicPr>
            <p:nvPr/>
          </p:nvPicPr>
          <p:blipFill>
            <a:blip r:embed="rId6">
              <a:lum bright="12000" contrast="6000"/>
              <a:extLst>
                <a:ext uri="{28A0092B-C50C-407E-A947-70E740481C1C}">
                  <a14:useLocalDpi xmlns:a14="http://schemas.microsoft.com/office/drawing/2010/main" val="0"/>
                </a:ext>
              </a:extLst>
            </a:blip>
            <a:srcRect/>
            <a:stretch>
              <a:fillRect/>
            </a:stretch>
          </p:blipFill>
          <p:spPr bwMode="auto">
            <a:xfrm>
              <a:off x="6861968" y="3294062"/>
              <a:ext cx="2538412"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7"/>
            <p:cNvSpPr txBox="1">
              <a:spLocks noChangeArrowheads="1"/>
            </p:cNvSpPr>
            <p:nvPr/>
          </p:nvSpPr>
          <p:spPr bwMode="auto">
            <a:xfrm>
              <a:off x="7054056" y="5635693"/>
              <a:ext cx="2154237" cy="738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bg1"/>
                  </a:solidFill>
                  <a:latin typeface="Arial" charset="0"/>
                  <a:ea typeface="ＭＳ Ｐゴシック" pitchFamily="34" charset="-128"/>
                  <a:cs typeface="+mn-cs"/>
                </a:defRPr>
              </a:lvl5pPr>
              <a:lvl6pPr marL="2286000" algn="l" defTabSz="914400" rtl="0" eaLnBrk="1" latinLnBrk="0" hangingPunct="1">
                <a:defRPr sz="2400" kern="1200">
                  <a:solidFill>
                    <a:schemeClr val="bg1"/>
                  </a:solidFill>
                  <a:latin typeface="Arial" charset="0"/>
                  <a:ea typeface="ＭＳ Ｐゴシック" pitchFamily="34" charset="-128"/>
                  <a:cs typeface="+mn-cs"/>
                </a:defRPr>
              </a:lvl6pPr>
              <a:lvl7pPr marL="2743200" algn="l" defTabSz="914400" rtl="0" eaLnBrk="1" latinLnBrk="0" hangingPunct="1">
                <a:defRPr sz="2400" kern="1200">
                  <a:solidFill>
                    <a:schemeClr val="bg1"/>
                  </a:solidFill>
                  <a:latin typeface="Arial" charset="0"/>
                  <a:ea typeface="ＭＳ Ｐゴシック" pitchFamily="34" charset="-128"/>
                  <a:cs typeface="+mn-cs"/>
                </a:defRPr>
              </a:lvl7pPr>
              <a:lvl8pPr marL="3200400" algn="l" defTabSz="914400" rtl="0" eaLnBrk="1" latinLnBrk="0" hangingPunct="1">
                <a:defRPr sz="2400" kern="1200">
                  <a:solidFill>
                    <a:schemeClr val="bg1"/>
                  </a:solidFill>
                  <a:latin typeface="Arial" charset="0"/>
                  <a:ea typeface="ＭＳ Ｐゴシック" pitchFamily="34" charset="-128"/>
                  <a:cs typeface="+mn-cs"/>
                </a:defRPr>
              </a:lvl8pPr>
              <a:lvl9pPr marL="3657600" algn="l" defTabSz="914400" rtl="0" eaLnBrk="1" latinLnBrk="0" hangingPunct="1">
                <a:defRPr sz="2400" kern="1200">
                  <a:solidFill>
                    <a:schemeClr val="bg1"/>
                  </a:solidFill>
                  <a:latin typeface="Arial" charset="0"/>
                  <a:ea typeface="ＭＳ Ｐゴシック" pitchFamily="34" charset="-128"/>
                  <a:cs typeface="+mn-cs"/>
                </a:defRPr>
              </a:lvl9pPr>
            </a:lstStyle>
            <a:p>
              <a:pPr>
                <a:spcBef>
                  <a:spcPct val="50000"/>
                </a:spcBef>
              </a:pPr>
              <a:r>
                <a:rPr lang="en-US" altLang="en-US" sz="1400" b="1" dirty="0">
                  <a:solidFill>
                    <a:srgbClr val="0070C0"/>
                  </a:solidFill>
                </a:rPr>
                <a:t>RT 2-R</a:t>
              </a:r>
              <a:r>
                <a:rPr lang="en-US" altLang="en-US" sz="1400" dirty="0">
                  <a:solidFill>
                    <a:srgbClr val="0070C0"/>
                  </a:solidFill>
                </a:rPr>
                <a:t> (4-pt) Contact w/ </a:t>
              </a:r>
              <a:r>
                <a:rPr lang="en-US" altLang="en-US" sz="1400" b="1" dirty="0">
                  <a:solidFill>
                    <a:srgbClr val="0070C0"/>
                  </a:solidFill>
                </a:rPr>
                <a:t>Rugged Guide </a:t>
              </a:r>
              <a:r>
                <a:rPr lang="en-US" altLang="en-US" sz="1400" dirty="0">
                  <a:solidFill>
                    <a:srgbClr val="0070C0"/>
                  </a:solidFill>
                </a:rPr>
                <a:t>Hardware Location P4-1 </a:t>
              </a:r>
            </a:p>
          </p:txBody>
        </p:sp>
        <p:pic>
          <p:nvPicPr>
            <p:cNvPr id="20" name="Picture 19" descr="P4 A1_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2605" y="996950"/>
              <a:ext cx="2497138"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935729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400" dirty="0"/>
              <a:t>XMC Connectors</a:t>
            </a:r>
          </a:p>
        </p:txBody>
      </p:sp>
      <p:sp>
        <p:nvSpPr>
          <p:cNvPr id="3" name="Content Placeholder 2"/>
          <p:cNvSpPr>
            <a:spLocks noGrp="1"/>
          </p:cNvSpPr>
          <p:nvPr>
            <p:ph idx="1"/>
          </p:nvPr>
        </p:nvSpPr>
        <p:spPr>
          <a:xfrm>
            <a:off x="633821" y="1251389"/>
            <a:ext cx="5308191" cy="4865947"/>
          </a:xfrm>
        </p:spPr>
        <p:txBody>
          <a:bodyPr/>
          <a:lstStyle/>
          <a:p>
            <a:pPr>
              <a:lnSpc>
                <a:spcPct val="100000"/>
              </a:lnSpc>
              <a:spcBef>
                <a:spcPts val="1800"/>
              </a:spcBef>
            </a:pPr>
            <a:r>
              <a:rPr lang="en-US" sz="1600" dirty="0">
                <a:hlinkClick r:id="rId3" action="ppaction://hlinksldjump"/>
              </a:rPr>
              <a:t>[VITA 42.0]</a:t>
            </a:r>
            <a:r>
              <a:rPr lang="en-US" sz="1600" dirty="0"/>
              <a:t> standardizes original connectors</a:t>
            </a:r>
          </a:p>
          <a:p>
            <a:pPr lvl="1">
              <a:lnSpc>
                <a:spcPct val="100000"/>
              </a:lnSpc>
            </a:pPr>
            <a:r>
              <a:rPr lang="en-US" sz="1400" b="0" dirty="0"/>
              <a:t>VSO (VITA Standards Organization) recognizes that</a:t>
            </a:r>
            <a:br>
              <a:rPr lang="en-US" sz="1400" b="0" dirty="0"/>
            </a:br>
            <a:r>
              <a:rPr lang="en-US" sz="1400" b="0" dirty="0"/>
              <a:t>these connectors are prone to damage particularly</a:t>
            </a:r>
            <a:br>
              <a:rPr lang="en-US" sz="1400" b="0" dirty="0"/>
            </a:br>
            <a:r>
              <a:rPr lang="en-US" sz="1400" b="0" dirty="0"/>
              <a:t>with extractions and insertions of XMCs</a:t>
            </a:r>
            <a:endParaRPr lang="en-US" sz="1400" dirty="0"/>
          </a:p>
          <a:p>
            <a:pPr>
              <a:lnSpc>
                <a:spcPct val="100000"/>
              </a:lnSpc>
              <a:spcBef>
                <a:spcPts val="1800"/>
              </a:spcBef>
            </a:pPr>
            <a:r>
              <a:rPr lang="en-US" sz="1600" dirty="0">
                <a:hlinkClick r:id="rId4" action="ppaction://hlinksldjump"/>
              </a:rPr>
              <a:t>[VITA 61.0]</a:t>
            </a:r>
            <a:r>
              <a:rPr lang="en-US" sz="1600" dirty="0"/>
              <a:t> uses an improved connector over what is used in VITA 42 </a:t>
            </a:r>
          </a:p>
          <a:p>
            <a:pPr lvl="1">
              <a:lnSpc>
                <a:spcPct val="100000"/>
              </a:lnSpc>
            </a:pPr>
            <a:r>
              <a:rPr lang="en-US" sz="1400" b="0" dirty="0"/>
              <a:t>More rugged than the VITA 42 connector</a:t>
            </a:r>
          </a:p>
          <a:p>
            <a:pPr lvl="1">
              <a:lnSpc>
                <a:spcPct val="100000"/>
              </a:lnSpc>
            </a:pPr>
            <a:r>
              <a:rPr lang="en-US" sz="1400" b="0" dirty="0"/>
              <a:t>&gt; 5.0 Gbaud – supports PCIe Gen 2 (5.0 Gbaud)</a:t>
            </a:r>
            <a:br>
              <a:rPr lang="en-US" sz="1400" b="0" dirty="0"/>
            </a:br>
            <a:r>
              <a:rPr lang="en-US" sz="1400" b="0" dirty="0"/>
              <a:t>and Gen 3 (8.0 Gbaud)</a:t>
            </a:r>
          </a:p>
          <a:p>
            <a:pPr>
              <a:lnSpc>
                <a:spcPct val="100000"/>
              </a:lnSpc>
              <a:spcBef>
                <a:spcPts val="1800"/>
              </a:spcBef>
            </a:pPr>
            <a:r>
              <a:rPr lang="en-US" sz="1600" dirty="0"/>
              <a:t>Footprint (on PCB) compatible but </a:t>
            </a:r>
            <a:r>
              <a:rPr lang="en-US" sz="1600" dirty="0">
                <a:hlinkClick r:id="rId4" action="ppaction://hlinksldjump"/>
              </a:rPr>
              <a:t>[VITA 61.0]</a:t>
            </a:r>
            <a:r>
              <a:rPr lang="en-US" sz="1600" dirty="0"/>
              <a:t> and </a:t>
            </a:r>
            <a:r>
              <a:rPr lang="en-US" sz="1600" dirty="0">
                <a:hlinkClick r:id="rId3" action="ppaction://hlinksldjump"/>
              </a:rPr>
              <a:t>[VITA 42.0]</a:t>
            </a:r>
            <a:r>
              <a:rPr lang="en-US" sz="1600" dirty="0"/>
              <a:t> do not inter-mate</a:t>
            </a:r>
          </a:p>
          <a:p>
            <a:pPr lvl="1">
              <a:lnSpc>
                <a:spcPct val="100000"/>
              </a:lnSpc>
            </a:pPr>
            <a:r>
              <a:rPr lang="en-US" sz="1400" b="0" dirty="0"/>
              <a:t>Many suppliers offer the option of using </a:t>
            </a:r>
            <a:r>
              <a:rPr lang="en-US" sz="1400" b="0" dirty="0">
                <a:hlinkClick r:id="rId4" action="ppaction://hlinksldjump"/>
              </a:rPr>
              <a:t>[VITA 61.0]</a:t>
            </a:r>
            <a:r>
              <a:rPr lang="en-US" sz="1400" b="0" dirty="0"/>
              <a:t> connectors instead of </a:t>
            </a:r>
            <a:r>
              <a:rPr lang="en-US" sz="1400" b="0" dirty="0">
                <a:hlinkClick r:id="rId3" action="ppaction://hlinksldjump"/>
              </a:rPr>
              <a:t>[VITA 42.0]</a:t>
            </a:r>
            <a:endParaRPr lang="en-US" sz="1400" b="0" dirty="0"/>
          </a:p>
        </p:txBody>
      </p:sp>
      <p:sp>
        <p:nvSpPr>
          <p:cNvPr id="15" name="Content Placeholder 55"/>
          <p:cNvSpPr txBox="1">
            <a:spLocks/>
          </p:cNvSpPr>
          <p:nvPr/>
        </p:nvSpPr>
        <p:spPr>
          <a:xfrm>
            <a:off x="711016" y="5791200"/>
            <a:ext cx="8126640" cy="457200"/>
          </a:xfrm>
          <a:prstGeom prst="rect">
            <a:avLst/>
          </a:prstGeom>
          <a:solidFill>
            <a:schemeClr val="accent5"/>
          </a:solidFill>
          <a:ln w="12700">
            <a:solidFill>
              <a:schemeClr val="tx1"/>
            </a:solidFill>
          </a:ln>
        </p:spPr>
        <p:txBody>
          <a:bodyPr anchor="ctr"/>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a:lnSpc>
                <a:spcPct val="100000"/>
              </a:lnSpc>
            </a:pPr>
            <a:r>
              <a:rPr lang="en-US" sz="1800" kern="0" dirty="0"/>
              <a:t>Make sure XMC and carrier card are both following the same standard</a:t>
            </a:r>
            <a:endParaRPr lang="en-US" sz="1600" kern="0" dirty="0"/>
          </a:p>
        </p:txBody>
      </p:sp>
      <p:sp>
        <p:nvSpPr>
          <p:cNvPr id="14" name="Rectangle 13">
            <a:hlinkClick r:id="rId5"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6" name="TextBox 15"/>
          <p:cNvSpPr txBox="1"/>
          <p:nvPr/>
        </p:nvSpPr>
        <p:spPr>
          <a:xfrm>
            <a:off x="1828324" y="6642556"/>
            <a:ext cx="7008574" cy="215444"/>
          </a:xfrm>
          <a:prstGeom prst="rect">
            <a:avLst/>
          </a:prstGeom>
          <a:noFill/>
        </p:spPr>
        <p:txBody>
          <a:bodyPr wrap="square" rtlCol="0">
            <a:spAutoFit/>
          </a:bodyPr>
          <a:lstStyle/>
          <a:p>
            <a:pPr marL="0" marR="0" indent="0" defTabSz="914400" rtl="0" eaLnBrk="0" fontAlgn="base" latinLnBrk="0" hangingPunct="0">
              <a:lnSpc>
                <a:spcPct val="100000"/>
              </a:lnSpc>
              <a:spcBef>
                <a:spcPct val="0"/>
              </a:spcBef>
              <a:spcAft>
                <a:spcPct val="0"/>
              </a:spcAft>
              <a:buClrTx/>
              <a:buSzTx/>
              <a:buFontTx/>
              <a:buNone/>
              <a:tabLst/>
              <a:defRPr/>
            </a:pPr>
            <a:r>
              <a:rPr lang="en-US" sz="800" b="1" dirty="0"/>
              <a:t>Hyperlinks: </a:t>
            </a:r>
            <a:r>
              <a:rPr lang="en-US" sz="800" b="1" dirty="0">
                <a:hlinkClick r:id="rId6" action="ppaction://hlinksldjump"/>
              </a:rPr>
              <a:t>XMC Module</a:t>
            </a:r>
            <a:endParaRPr lang="en-US" sz="800" b="1" dirty="0"/>
          </a:p>
        </p:txBody>
      </p:sp>
      <p:sp>
        <p:nvSpPr>
          <p:cNvPr id="17" name="TextBox 16"/>
          <p:cNvSpPr txBox="1"/>
          <p:nvPr/>
        </p:nvSpPr>
        <p:spPr>
          <a:xfrm>
            <a:off x="3817808" y="6550224"/>
            <a:ext cx="5019847" cy="307777"/>
          </a:xfrm>
          <a:prstGeom prst="rect">
            <a:avLst/>
          </a:prstGeom>
          <a:noFill/>
          <a:ln w="12700">
            <a:noFill/>
            <a:prstDash val="solid"/>
          </a:ln>
        </p:spPr>
        <p:txBody>
          <a:bodyPr wrap="square" rtlCol="0" anchor="ctr" anchorCtr="1">
            <a:spAutoFit/>
          </a:bodyPr>
          <a:lstStyle/>
          <a:p>
            <a:r>
              <a:rPr lang="en-US" sz="700" dirty="0">
                <a:solidFill>
                  <a:srgbClr val="7030A0"/>
                </a:solidFill>
              </a:rPr>
              <a:t>Pictures: ©</a:t>
            </a:r>
            <a:r>
              <a:rPr lang="en-US" sz="700" b="1" dirty="0">
                <a:solidFill>
                  <a:srgbClr val="7030A0"/>
                </a:solidFill>
              </a:rPr>
              <a:t> </a:t>
            </a:r>
            <a:r>
              <a:rPr lang="en-US" sz="700" dirty="0">
                <a:solidFill>
                  <a:srgbClr val="7030A0"/>
                </a:solidFill>
              </a:rPr>
              <a:t>2014 Abaco Systems. All rights reserved. Reprinted with permission. Copies may be made solely for training and education about the OpenVPX standard. </a:t>
            </a:r>
            <a:endParaRPr lang="en-US" sz="700" b="1" dirty="0">
              <a:solidFill>
                <a:srgbClr val="7030A0"/>
              </a:solidFill>
            </a:endParaRPr>
          </a:p>
        </p:txBody>
      </p:sp>
      <p:pic>
        <p:nvPicPr>
          <p:cNvPr id="18"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6216" t="7435" r="5731" b="5839"/>
          <a:stretch/>
        </p:blipFill>
        <p:spPr bwMode="auto">
          <a:xfrm>
            <a:off x="6570271" y="1149424"/>
            <a:ext cx="5434808" cy="3568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7542212" y="1267253"/>
            <a:ext cx="565481" cy="351513"/>
          </a:xfrm>
          <a:prstGeom prst="rect">
            <a:avLst/>
          </a:prstGeom>
          <a:noFill/>
        </p:spPr>
        <p:txBody>
          <a:bodyPr wrap="square" rtlCol="0">
            <a:spAutoFit/>
          </a:bodyPr>
          <a:lstStyle/>
          <a:p>
            <a:r>
              <a:rPr lang="en-US" sz="1600" b="1" dirty="0">
                <a:solidFill>
                  <a:srgbClr val="0070C0"/>
                </a:solidFill>
              </a:rPr>
              <a:t>P15</a:t>
            </a:r>
          </a:p>
        </p:txBody>
      </p:sp>
      <p:sp>
        <p:nvSpPr>
          <p:cNvPr id="21" name="TextBox 20"/>
          <p:cNvSpPr txBox="1"/>
          <p:nvPr/>
        </p:nvSpPr>
        <p:spPr>
          <a:xfrm>
            <a:off x="7542212" y="1794926"/>
            <a:ext cx="565481" cy="351513"/>
          </a:xfrm>
          <a:prstGeom prst="rect">
            <a:avLst/>
          </a:prstGeom>
          <a:noFill/>
        </p:spPr>
        <p:txBody>
          <a:bodyPr wrap="square" rtlCol="0">
            <a:spAutoFit/>
          </a:bodyPr>
          <a:lstStyle/>
          <a:p>
            <a:r>
              <a:rPr lang="en-US" sz="1600" b="1" dirty="0">
                <a:solidFill>
                  <a:srgbClr val="0070C0"/>
                </a:solidFill>
              </a:rPr>
              <a:t>P16</a:t>
            </a:r>
          </a:p>
        </p:txBody>
      </p:sp>
      <p:cxnSp>
        <p:nvCxnSpPr>
          <p:cNvPr id="22" name="Straight Connector 21"/>
          <p:cNvCxnSpPr>
            <a:stCxn id="20" idx="3"/>
          </p:cNvCxnSpPr>
          <p:nvPr/>
        </p:nvCxnSpPr>
        <p:spPr>
          <a:xfrm>
            <a:off x="8107693" y="1443010"/>
            <a:ext cx="1373153" cy="98669"/>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21" idx="3"/>
          </p:cNvCxnSpPr>
          <p:nvPr/>
        </p:nvCxnSpPr>
        <p:spPr>
          <a:xfrm>
            <a:off x="8107693" y="1970683"/>
            <a:ext cx="2417709" cy="97598"/>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266914" y="4114800"/>
            <a:ext cx="2811645" cy="738664"/>
          </a:xfrm>
          <a:prstGeom prst="rect">
            <a:avLst/>
          </a:prstGeom>
          <a:noFill/>
          <a:ln w="12700">
            <a:noFill/>
            <a:prstDash val="solid"/>
          </a:ln>
        </p:spPr>
        <p:txBody>
          <a:bodyPr wrap="square" rtlCol="0" anchor="ctr" anchorCtr="1">
            <a:spAutoFit/>
          </a:bodyPr>
          <a:lstStyle/>
          <a:p>
            <a:r>
              <a:rPr lang="en-US" sz="1400" dirty="0">
                <a:solidFill>
                  <a:srgbClr val="0070C0"/>
                </a:solidFill>
              </a:rPr>
              <a:t>Abaco Systems SPR507B</a:t>
            </a:r>
            <a:br>
              <a:rPr lang="en-US" sz="1400" dirty="0">
                <a:solidFill>
                  <a:srgbClr val="0070C0"/>
                </a:solidFill>
              </a:rPr>
            </a:br>
            <a:r>
              <a:rPr lang="en-US" sz="1400" dirty="0">
                <a:solidFill>
                  <a:srgbClr val="0070C0"/>
                </a:solidFill>
              </a:rPr>
              <a:t>VITA 42 XMC with 4 fiber SFPDP (VITA 17.1) connections</a:t>
            </a:r>
            <a:endParaRPr lang="en-US" sz="1400" b="1" dirty="0">
              <a:solidFill>
                <a:srgbClr val="0070C0"/>
              </a:solidFill>
            </a:endParaRPr>
          </a:p>
        </p:txBody>
      </p:sp>
    </p:spTree>
    <p:extLst>
      <p:ext uri="{BB962C8B-B14F-4D97-AF65-F5344CB8AC3E}">
        <p14:creationId xmlns:p14="http://schemas.microsoft.com/office/powerpoint/2010/main" val="40738153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974975" indent="-2974975" algn="l">
              <a:lnSpc>
                <a:spcPct val="100000"/>
              </a:lnSpc>
            </a:pPr>
            <a:r>
              <a:rPr lang="en-US" sz="2400" dirty="0">
                <a:solidFill>
                  <a:srgbClr val="002060"/>
                </a:solidFill>
              </a:rPr>
              <a:t>Subsection Outline:	Blind mate Optical and Coax Connectors</a:t>
            </a:r>
          </a:p>
        </p:txBody>
      </p:sp>
      <p:sp>
        <p:nvSpPr>
          <p:cNvPr id="3" name="Content Placeholder 2"/>
          <p:cNvSpPr>
            <a:spLocks noGrp="1"/>
          </p:cNvSpPr>
          <p:nvPr>
            <p:ph idx="1"/>
          </p:nvPr>
        </p:nvSpPr>
        <p:spPr>
          <a:xfrm>
            <a:off x="633819" y="1143000"/>
            <a:ext cx="11250285" cy="5181600"/>
          </a:xfrm>
        </p:spPr>
        <p:txBody>
          <a:bodyPr/>
          <a:lstStyle/>
          <a:p>
            <a:pPr>
              <a:lnSpc>
                <a:spcPct val="100000"/>
              </a:lnSpc>
              <a:spcBef>
                <a:spcPts val="800"/>
              </a:spcBef>
            </a:pPr>
            <a:r>
              <a:rPr lang="en-US" sz="1600" dirty="0">
                <a:solidFill>
                  <a:schemeClr val="tx1">
                    <a:alpha val="50000"/>
                  </a:schemeClr>
                </a:solidFill>
              </a:rPr>
              <a:t>Introduction</a:t>
            </a:r>
          </a:p>
          <a:p>
            <a:pPr>
              <a:lnSpc>
                <a:spcPct val="100000"/>
              </a:lnSpc>
              <a:spcBef>
                <a:spcPts val="800"/>
              </a:spcBef>
            </a:pPr>
            <a:r>
              <a:rPr lang="en-US" sz="1600" dirty="0">
                <a:solidFill>
                  <a:schemeClr val="tx1">
                    <a:alpha val="50000"/>
                  </a:schemeClr>
                </a:solidFill>
              </a:rPr>
              <a:t>Protocols</a:t>
            </a:r>
          </a:p>
          <a:p>
            <a:pPr>
              <a:lnSpc>
                <a:spcPct val="100000"/>
              </a:lnSpc>
              <a:spcBef>
                <a:spcPts val="800"/>
              </a:spcBef>
            </a:pPr>
            <a:r>
              <a:rPr lang="en-US" sz="1600" dirty="0">
                <a:solidFill>
                  <a:schemeClr val="tx1">
                    <a:alpha val="50000"/>
                  </a:schemeClr>
                </a:solidFill>
              </a:rPr>
              <a:t>Cooling, form factors, and copper connectors</a:t>
            </a:r>
          </a:p>
          <a:p>
            <a:pPr>
              <a:lnSpc>
                <a:spcPct val="100000"/>
              </a:lnSpc>
              <a:spcBef>
                <a:spcPts val="800"/>
              </a:spcBef>
            </a:pPr>
            <a:r>
              <a:rPr lang="en-US" sz="1600" dirty="0"/>
              <a:t>Blind mate optical and coax connectors</a:t>
            </a:r>
          </a:p>
          <a:p>
            <a:pPr lvl="1">
              <a:lnSpc>
                <a:spcPct val="100000"/>
              </a:lnSpc>
              <a:spcBef>
                <a:spcPts val="700"/>
              </a:spcBef>
            </a:pPr>
            <a:r>
              <a:rPr lang="en-US" sz="1400" dirty="0">
                <a:hlinkClick r:id="rId2" action="ppaction://hlinksldjump"/>
              </a:rPr>
              <a:t>VITA 66 – Blind-Mate VPX Optical Connectors</a:t>
            </a:r>
            <a:endParaRPr lang="en-US" sz="1400" dirty="0"/>
          </a:p>
          <a:p>
            <a:pPr lvl="1">
              <a:lnSpc>
                <a:spcPct val="100000"/>
              </a:lnSpc>
              <a:spcBef>
                <a:spcPts val="700"/>
              </a:spcBef>
            </a:pPr>
            <a:r>
              <a:rPr lang="en-US" sz="1400" dirty="0">
                <a:hlinkClick r:id="rId3" action="ppaction://hlinksldjump"/>
              </a:rPr>
              <a:t>VITA Standards Defining Mechanical Interface of Optical/Coax Connector Modules</a:t>
            </a:r>
            <a:endParaRPr lang="en-US" sz="1400" dirty="0"/>
          </a:p>
          <a:p>
            <a:pPr lvl="1">
              <a:lnSpc>
                <a:spcPct val="100000"/>
              </a:lnSpc>
              <a:spcBef>
                <a:spcPts val="700"/>
              </a:spcBef>
            </a:pPr>
            <a:r>
              <a:rPr lang="fr-FR" sz="1400" dirty="0">
                <a:hlinkClick r:id="rId4" action="ppaction://hlinksldjump"/>
              </a:rPr>
              <a:t>[VITA 66.1], [VITA 66.4], [VITA 66.5],  and [VITA 65.0] Fiber Numbering Conventions</a:t>
            </a:r>
            <a:endParaRPr lang="en-US" sz="1400" dirty="0"/>
          </a:p>
          <a:p>
            <a:pPr lvl="1">
              <a:lnSpc>
                <a:spcPct val="100000"/>
              </a:lnSpc>
              <a:spcBef>
                <a:spcPts val="700"/>
              </a:spcBef>
            </a:pPr>
            <a:r>
              <a:rPr lang="en-US" sz="1400" dirty="0">
                <a:hlinkClick r:id="rId5" action="ppaction://hlinksldjump"/>
              </a:rPr>
              <a:t>VITA 67 – Blind-Mate VPX Coax Connectors</a:t>
            </a:r>
            <a:endParaRPr lang="en-US" sz="1400" dirty="0"/>
          </a:p>
          <a:p>
            <a:pPr lvl="1">
              <a:lnSpc>
                <a:spcPct val="100000"/>
              </a:lnSpc>
              <a:spcBef>
                <a:spcPts val="700"/>
              </a:spcBef>
            </a:pPr>
            <a:r>
              <a:rPr lang="en-US" sz="1400" dirty="0">
                <a:hlinkClick r:id="rId6" action="ppaction://hlinksldjump"/>
              </a:rPr>
              <a:t>Summary of VITA 67.x options</a:t>
            </a:r>
            <a:endParaRPr lang="en-US" sz="1400" dirty="0">
              <a:hlinkClick r:id="rId7" action="ppaction://hlinksldjump"/>
            </a:endParaRPr>
          </a:p>
          <a:p>
            <a:pPr lvl="1">
              <a:lnSpc>
                <a:spcPct val="100000"/>
              </a:lnSpc>
              <a:spcBef>
                <a:spcPts val="700"/>
              </a:spcBef>
            </a:pPr>
            <a:r>
              <a:rPr lang="en-US" sz="1400" dirty="0">
                <a:hlinkClick r:id="rId7" action="ppaction://hlinksldjump"/>
              </a:rPr>
              <a:t>Summary of VITA 65 Optical and Coax Apertures</a:t>
            </a:r>
            <a:endParaRPr lang="en-US" sz="1400" dirty="0"/>
          </a:p>
          <a:p>
            <a:pPr lvl="1">
              <a:lnSpc>
                <a:spcPct val="100000"/>
              </a:lnSpc>
              <a:spcBef>
                <a:spcPts val="700"/>
              </a:spcBef>
            </a:pPr>
            <a:r>
              <a:rPr lang="en-US" sz="1400" dirty="0">
                <a:hlinkClick r:id="rId8" action="ppaction://hlinksldjump"/>
              </a:rPr>
              <a:t>Connector Modules standardized by each revision of VITA 65.1</a:t>
            </a:r>
            <a:r>
              <a:rPr lang="en-US" sz="1400" dirty="0"/>
              <a:t> – [</a:t>
            </a:r>
            <a:r>
              <a:rPr lang="en-US" sz="1400" dirty="0">
                <a:hlinkClick r:id="rId8" action="ppaction://hlinksldjump"/>
              </a:rPr>
              <a:t>VITA 65.1-2017</a:t>
            </a:r>
            <a:r>
              <a:rPr lang="en-US" sz="1400" dirty="0"/>
              <a:t>], [</a:t>
            </a:r>
            <a:r>
              <a:rPr lang="en-US" sz="1400" dirty="0">
                <a:hlinkClick r:id="rId9" action="ppaction://hlinksldjump"/>
              </a:rPr>
              <a:t>VITA 65.1-2019</a:t>
            </a:r>
            <a:r>
              <a:rPr lang="en-US" sz="1400" dirty="0"/>
              <a:t>], [</a:t>
            </a:r>
            <a:r>
              <a:rPr lang="en-US" sz="1400" dirty="0">
                <a:hlinkClick r:id="rId10" action="ppaction://hlinksldjump"/>
              </a:rPr>
              <a:t>VITA 65.1-2021</a:t>
            </a:r>
            <a:r>
              <a:rPr lang="en-US" sz="1400" dirty="0"/>
              <a:t>]</a:t>
            </a:r>
          </a:p>
          <a:p>
            <a:pPr lvl="1">
              <a:lnSpc>
                <a:spcPct val="100000"/>
              </a:lnSpc>
              <a:spcBef>
                <a:spcPts val="700"/>
              </a:spcBef>
            </a:pPr>
            <a:r>
              <a:rPr lang="en-US" sz="1400" dirty="0">
                <a:hlinkClick r:id="rId11" action="ppaction://hlinksldjump"/>
              </a:rPr>
              <a:t>Some Connector Configurations Can Cause Damage</a:t>
            </a:r>
            <a:endParaRPr lang="en-US" sz="1400" dirty="0"/>
          </a:p>
          <a:p>
            <a:pPr>
              <a:lnSpc>
                <a:spcPct val="100000"/>
              </a:lnSpc>
              <a:spcBef>
                <a:spcPts val="800"/>
              </a:spcBef>
            </a:pPr>
            <a:r>
              <a:rPr lang="en-US" sz="1600" dirty="0">
                <a:solidFill>
                  <a:schemeClr val="tx1">
                    <a:alpha val="50000"/>
                  </a:schemeClr>
                </a:solidFill>
              </a:rPr>
              <a:t>Utility Plane including radial clocks and VITA 62 power supply Plug-In Modules</a:t>
            </a:r>
          </a:p>
          <a:p>
            <a:pPr>
              <a:lnSpc>
                <a:spcPct val="100000"/>
              </a:lnSpc>
              <a:spcBef>
                <a:spcPts val="800"/>
              </a:spcBef>
            </a:pPr>
            <a:r>
              <a:rPr lang="en-US" sz="1600" dirty="0">
                <a:solidFill>
                  <a:schemeClr val="tx1">
                    <a:alpha val="50000"/>
                  </a:schemeClr>
                </a:solidFill>
              </a:rPr>
              <a:t>Slot, Backplane, and Module Profiles (Including AMPS)</a:t>
            </a:r>
          </a:p>
          <a:p>
            <a:pPr>
              <a:lnSpc>
                <a:spcPct val="100000"/>
              </a:lnSpc>
              <a:spcBef>
                <a:spcPts val="800"/>
              </a:spcBef>
            </a:pPr>
            <a:r>
              <a:rPr lang="en-US" sz="1600" dirty="0">
                <a:solidFill>
                  <a:schemeClr val="tx1">
                    <a:alpha val="50000"/>
                  </a:schemeClr>
                </a:solidFill>
              </a:rPr>
              <a:t>Slot Profile and Backplane Profile examples</a:t>
            </a:r>
          </a:p>
          <a:p>
            <a:pPr>
              <a:lnSpc>
                <a:spcPct val="100000"/>
              </a:lnSpc>
              <a:spcBef>
                <a:spcPts val="800"/>
              </a:spcBef>
            </a:pPr>
            <a:r>
              <a:rPr lang="en-US" sz="1600" dirty="0">
                <a:solidFill>
                  <a:schemeClr val="tx1">
                    <a:alpha val="50000"/>
                  </a:schemeClr>
                </a:solidFill>
              </a:rPr>
              <a:t>Summary and References</a:t>
            </a:r>
          </a:p>
        </p:txBody>
      </p:sp>
      <p:sp>
        <p:nvSpPr>
          <p:cNvPr id="4" name="TextBox 3"/>
          <p:cNvSpPr txBox="1"/>
          <p:nvPr/>
        </p:nvSpPr>
        <p:spPr>
          <a:xfrm>
            <a:off x="1821068" y="6642556"/>
            <a:ext cx="7110148" cy="215444"/>
          </a:xfrm>
          <a:prstGeom prst="rect">
            <a:avLst/>
          </a:prstGeom>
          <a:noFill/>
        </p:spPr>
        <p:txBody>
          <a:bodyPr wrap="square" rtlCol="0">
            <a:spAutoFit/>
          </a:bodyPr>
          <a:lstStyle/>
          <a:p>
            <a:pPr>
              <a:defRPr/>
            </a:pPr>
            <a:r>
              <a:rPr lang="en-US" sz="800" b="1" dirty="0"/>
              <a:t>Slideshows: </a:t>
            </a:r>
            <a:r>
              <a:rPr lang="en-US" sz="800" b="1" dirty="0">
                <a:hlinkClick r:id="" action="ppaction://customshow?id=5&amp;return=true"/>
              </a:rPr>
              <a:t>Blind_Mate_Connectors_Moderate</a:t>
            </a:r>
            <a:r>
              <a:rPr lang="en-US" sz="800" b="1" dirty="0"/>
              <a:t> </a:t>
            </a:r>
          </a:p>
        </p:txBody>
      </p:sp>
      <p:sp>
        <p:nvSpPr>
          <p:cNvPr id="5" name="Rectangle 4">
            <a:hlinkClick r:id="rId2"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17632678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5EAEC8B-FB4E-423F-8494-01347B28FCB4}"/>
              </a:ext>
            </a:extLst>
          </p:cNvPr>
          <p:cNvSpPr/>
          <p:nvPr/>
        </p:nvSpPr>
        <p:spPr bwMode="auto">
          <a:xfrm>
            <a:off x="11274425" y="762000"/>
            <a:ext cx="914400"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 name="Title 1"/>
          <p:cNvSpPr>
            <a:spLocks noGrp="1"/>
          </p:cNvSpPr>
          <p:nvPr>
            <p:ph type="title"/>
          </p:nvPr>
        </p:nvSpPr>
        <p:spPr>
          <a:xfrm>
            <a:off x="1255449" y="100584"/>
            <a:ext cx="6210563" cy="813816"/>
          </a:xfrm>
        </p:spPr>
        <p:txBody>
          <a:bodyPr/>
          <a:lstStyle/>
          <a:p>
            <a:pPr>
              <a:lnSpc>
                <a:spcPct val="100000"/>
              </a:lnSpc>
            </a:pPr>
            <a:r>
              <a:rPr lang="en-US" sz="2400" dirty="0"/>
              <a:t>VITA 66 – Blind-Mate VPX Optical Connectors</a:t>
            </a:r>
          </a:p>
        </p:txBody>
      </p:sp>
      <p:sp>
        <p:nvSpPr>
          <p:cNvPr id="3" name="Content Placeholder 2"/>
          <p:cNvSpPr>
            <a:spLocks noGrp="1"/>
          </p:cNvSpPr>
          <p:nvPr>
            <p:ph idx="1"/>
          </p:nvPr>
        </p:nvSpPr>
        <p:spPr>
          <a:xfrm>
            <a:off x="304721" y="990600"/>
            <a:ext cx="7008891" cy="5334000"/>
          </a:xfrm>
        </p:spPr>
        <p:txBody>
          <a:bodyPr/>
          <a:lstStyle/>
          <a:p>
            <a:pPr>
              <a:lnSpc>
                <a:spcPct val="100000"/>
              </a:lnSpc>
            </a:pPr>
            <a:r>
              <a:rPr lang="en-US" sz="1600" dirty="0"/>
              <a:t>VPX connectors for optical</a:t>
            </a:r>
          </a:p>
          <a:p>
            <a:pPr lvl="1">
              <a:lnSpc>
                <a:spcPct val="100000"/>
              </a:lnSpc>
              <a:spcBef>
                <a:spcPts val="300"/>
              </a:spcBef>
            </a:pPr>
            <a:r>
              <a:rPr lang="en-US" sz="1400" dirty="0"/>
              <a:t>Enable optical connections to mate</a:t>
            </a:r>
            <a:br>
              <a:rPr lang="en-US" sz="1400" dirty="0"/>
            </a:br>
            <a:r>
              <a:rPr lang="en-US" sz="1400" dirty="0"/>
              <a:t>when Plug-In Module is plugged in</a:t>
            </a:r>
          </a:p>
          <a:p>
            <a:pPr lvl="1">
              <a:lnSpc>
                <a:spcPct val="100000"/>
              </a:lnSpc>
              <a:spcBef>
                <a:spcPts val="300"/>
              </a:spcBef>
            </a:pPr>
            <a:r>
              <a:rPr lang="en-US" sz="1400" dirty="0"/>
              <a:t>Eliminates front panel connections</a:t>
            </a:r>
          </a:p>
          <a:p>
            <a:pPr>
              <a:lnSpc>
                <a:spcPct val="100000"/>
              </a:lnSpc>
            </a:pPr>
            <a:r>
              <a:rPr lang="en-US" sz="1600" dirty="0"/>
              <a:t>The following ANSI/VITA are standards</a:t>
            </a:r>
            <a:br>
              <a:rPr lang="en-US" sz="1600" dirty="0"/>
            </a:br>
            <a:r>
              <a:rPr lang="en-US" sz="1600" dirty="0"/>
              <a:t>for rear optical connections</a:t>
            </a:r>
          </a:p>
          <a:p>
            <a:pPr lvl="1">
              <a:lnSpc>
                <a:spcPct val="100000"/>
              </a:lnSpc>
              <a:spcBef>
                <a:spcPts val="300"/>
              </a:spcBef>
            </a:pPr>
            <a:r>
              <a:rPr lang="en-US" sz="1400" dirty="0">
                <a:hlinkClick r:id="rId2" action="ppaction://hlinksldjump"/>
              </a:rPr>
              <a:t>[VITA 66.0] </a:t>
            </a:r>
            <a:r>
              <a:rPr lang="en-US" sz="1400" dirty="0"/>
              <a:t>– base standard</a:t>
            </a:r>
          </a:p>
          <a:p>
            <a:pPr lvl="1">
              <a:lnSpc>
                <a:spcPct val="100000"/>
              </a:lnSpc>
              <a:spcBef>
                <a:spcPts val="300"/>
              </a:spcBef>
            </a:pPr>
            <a:r>
              <a:rPr lang="en-US" sz="1400" dirty="0">
                <a:hlinkClick r:id="rId2" action="ppaction://hlinksldjump"/>
              </a:rPr>
              <a:t>[VITA 66.1] </a:t>
            </a:r>
            <a:r>
              <a:rPr lang="en-US" sz="1400" dirty="0"/>
              <a:t>– MT variant</a:t>
            </a:r>
          </a:p>
          <a:p>
            <a:pPr lvl="2">
              <a:lnSpc>
                <a:spcPct val="100000"/>
              </a:lnSpc>
              <a:spcBef>
                <a:spcPts val="200"/>
              </a:spcBef>
            </a:pPr>
            <a:r>
              <a:rPr lang="en-US" sz="1200" b="0" dirty="0"/>
              <a:t>Up to 2 MT ferrules, each with 2 rows of 12 = 48 fibers total</a:t>
            </a:r>
          </a:p>
          <a:p>
            <a:pPr lvl="2">
              <a:lnSpc>
                <a:spcPct val="100000"/>
              </a:lnSpc>
              <a:spcBef>
                <a:spcPts val="200"/>
              </a:spcBef>
            </a:pPr>
            <a:r>
              <a:rPr lang="en-US" sz="1200" b="0" dirty="0"/>
              <a:t>Also can have 2 MT ferrules with 1 row of 12 = 24 fibers total</a:t>
            </a:r>
          </a:p>
          <a:p>
            <a:pPr lvl="1">
              <a:lnSpc>
                <a:spcPct val="100000"/>
              </a:lnSpc>
              <a:spcBef>
                <a:spcPts val="300"/>
              </a:spcBef>
            </a:pPr>
            <a:r>
              <a:rPr lang="en-US" sz="1400" dirty="0">
                <a:hlinkClick r:id="rId2" action="ppaction://hlinksldjump"/>
              </a:rPr>
              <a:t>[VITA 66.4]</a:t>
            </a:r>
            <a:r>
              <a:rPr lang="en-US" sz="1400" dirty="0"/>
              <a:t> – half-width MT variant – 1 MT ferrule with up to 24 fibers</a:t>
            </a:r>
          </a:p>
          <a:p>
            <a:pPr lvl="2">
              <a:lnSpc>
                <a:spcPct val="100000"/>
              </a:lnSpc>
              <a:spcBef>
                <a:spcPts val="200"/>
              </a:spcBef>
            </a:pPr>
            <a:r>
              <a:rPr lang="en-US" sz="1200" b="0" dirty="0">
                <a:solidFill>
                  <a:srgbClr val="000000"/>
                </a:solidFill>
              </a:rPr>
              <a:t>Up to 1 MT ferrule with either 2 rows of 12 = 24 fibers</a:t>
            </a:r>
          </a:p>
          <a:p>
            <a:pPr lvl="2">
              <a:lnSpc>
                <a:spcPct val="100000"/>
              </a:lnSpc>
              <a:spcBef>
                <a:spcPts val="200"/>
              </a:spcBef>
            </a:pPr>
            <a:r>
              <a:rPr lang="en-US" sz="1200" b="0" dirty="0">
                <a:solidFill>
                  <a:srgbClr val="000000"/>
                </a:solidFill>
              </a:rPr>
              <a:t>Also can also have 1 MT ferrule with 1 row of 12 = 12 fibers total</a:t>
            </a:r>
          </a:p>
          <a:p>
            <a:pPr lvl="1">
              <a:lnSpc>
                <a:spcPct val="100000"/>
              </a:lnSpc>
              <a:spcBef>
                <a:spcPts val="300"/>
              </a:spcBef>
            </a:pPr>
            <a:r>
              <a:rPr lang="en-US" sz="1400" dirty="0">
                <a:hlinkClick r:id="rId2" action="ppaction://hlinksldjump"/>
              </a:rPr>
              <a:t>[VITA 66.5]</a:t>
            </a:r>
            <a:r>
              <a:rPr lang="en-US" sz="1400" dirty="0"/>
              <a:t> – Optical Interconnect on VPX – Hybrid Variants</a:t>
            </a:r>
            <a:endParaRPr lang="en-US" sz="1200" b="0" dirty="0">
              <a:solidFill>
                <a:srgbClr val="000000"/>
              </a:solidFill>
            </a:endParaRPr>
          </a:p>
          <a:p>
            <a:pPr lvl="2">
              <a:lnSpc>
                <a:spcPct val="100000"/>
              </a:lnSpc>
              <a:spcBef>
                <a:spcPts val="200"/>
              </a:spcBef>
            </a:pPr>
            <a:r>
              <a:rPr lang="en-US" sz="1200" b="0" dirty="0">
                <a:solidFill>
                  <a:srgbClr val="000000"/>
                </a:solidFill>
              </a:rPr>
              <a:t>As of February 2022 this standard is still a draft, it is expected to be published in 2022</a:t>
            </a:r>
          </a:p>
          <a:p>
            <a:pPr lvl="2">
              <a:lnSpc>
                <a:spcPct val="100000"/>
              </a:lnSpc>
              <a:spcBef>
                <a:spcPts val="200"/>
              </a:spcBef>
            </a:pPr>
            <a:r>
              <a:rPr lang="en-US" sz="1200" b="0" dirty="0">
                <a:solidFill>
                  <a:srgbClr val="000000"/>
                </a:solidFill>
              </a:rPr>
              <a:t>Enables hybrids of MT ferrules for optical and VITA 67.3 coax contacts for RF</a:t>
            </a:r>
          </a:p>
          <a:p>
            <a:pPr lvl="2">
              <a:lnSpc>
                <a:spcPct val="100000"/>
              </a:lnSpc>
              <a:spcBef>
                <a:spcPts val="200"/>
              </a:spcBef>
            </a:pPr>
            <a:r>
              <a:rPr lang="en-US" sz="1200" b="0" dirty="0">
                <a:solidFill>
                  <a:srgbClr val="000000"/>
                </a:solidFill>
              </a:rPr>
              <a:t>The type and location of optical and contacts is defined by VITA 65.1</a:t>
            </a:r>
          </a:p>
          <a:p>
            <a:pPr lvl="2">
              <a:lnSpc>
                <a:spcPct val="100000"/>
              </a:lnSpc>
              <a:spcBef>
                <a:spcPts val="200"/>
              </a:spcBef>
            </a:pPr>
            <a:r>
              <a:rPr lang="en-US" sz="1200" b="0" dirty="0">
                <a:solidFill>
                  <a:srgbClr val="000000"/>
                </a:solidFill>
              </a:rPr>
              <a:t>Allows for integration of edge mount transceivers on Plug-In Module</a:t>
            </a:r>
          </a:p>
          <a:p>
            <a:pPr lvl="2">
              <a:lnSpc>
                <a:spcPct val="100000"/>
              </a:lnSpc>
              <a:spcBef>
                <a:spcPts val="200"/>
              </a:spcBef>
            </a:pPr>
            <a:r>
              <a:rPr lang="en-US" sz="1200" b="0" dirty="0">
                <a:solidFill>
                  <a:srgbClr val="000000"/>
                </a:solidFill>
              </a:rPr>
              <a:t>In same space as VITA 66.1 can fit up to 6 MTs, each with 2 rows of 12 = 144 fibers</a:t>
            </a:r>
          </a:p>
          <a:p>
            <a:pPr lvl="2">
              <a:lnSpc>
                <a:spcPct val="100000"/>
              </a:lnSpc>
              <a:spcBef>
                <a:spcPts val="200"/>
              </a:spcBef>
            </a:pPr>
            <a:r>
              <a:rPr lang="en-US" sz="1200" b="0" dirty="0">
                <a:solidFill>
                  <a:srgbClr val="000000"/>
                </a:solidFill>
              </a:rPr>
              <a:t>In same space as VITA 66.4 can fit up to 3 MTs, each with 2 rows of 12 =   72 fibers</a:t>
            </a:r>
          </a:p>
          <a:p>
            <a:pPr lvl="2">
              <a:lnSpc>
                <a:spcPct val="100000"/>
              </a:lnSpc>
              <a:spcBef>
                <a:spcPts val="200"/>
              </a:spcBef>
            </a:pPr>
            <a:r>
              <a:rPr lang="en-US" sz="1200" b="0" dirty="0">
                <a:solidFill>
                  <a:srgbClr val="000000"/>
                </a:solidFill>
              </a:rPr>
              <a:t>Bottom figure shows 2 VITA 66.5 Style C-Hybrid optical inserts giving a total of</a:t>
            </a:r>
            <a:br>
              <a:rPr lang="en-US" sz="1200" b="0" dirty="0">
                <a:solidFill>
                  <a:srgbClr val="000000"/>
                </a:solidFill>
              </a:rPr>
            </a:br>
            <a:r>
              <a:rPr lang="en-US" sz="1200" b="0" dirty="0">
                <a:solidFill>
                  <a:srgbClr val="000000"/>
                </a:solidFill>
              </a:rPr>
              <a:t>2 MT ferrules (up to 48 fibers) and 20 NanoRF contacts</a:t>
            </a:r>
          </a:p>
        </p:txBody>
      </p:sp>
      <p:pic>
        <p:nvPicPr>
          <p:cNvPr id="17" name="Picture 16">
            <a:extLst>
              <a:ext uri="{FF2B5EF4-FFF2-40B4-BE49-F238E27FC236}">
                <a16:creationId xmlns:a16="http://schemas.microsoft.com/office/drawing/2014/main" id="{4753A847-9609-433B-A9CA-B720D3B9E758}"/>
              </a:ext>
            </a:extLst>
          </p:cNvPr>
          <p:cNvPicPr>
            <a:picLocks noChangeAspect="1"/>
          </p:cNvPicPr>
          <p:nvPr/>
        </p:nvPicPr>
        <p:blipFill>
          <a:blip r:embed="rId3" cstate="print">
            <a:extLst>
              <a:ext uri="{28A0092B-C50C-407E-A947-70E740481C1C}">
                <a14:useLocalDpi xmlns:a14="http://schemas.microsoft.com/office/drawing/2010/main" val="0"/>
              </a:ext>
            </a:extLst>
          </a:blip>
          <a:srcRect l="22115" r="16026"/>
          <a:stretch>
            <a:fillRect/>
          </a:stretch>
        </p:blipFill>
        <p:spPr bwMode="auto">
          <a:xfrm>
            <a:off x="7466012" y="134231"/>
            <a:ext cx="4367266" cy="3462133"/>
          </a:xfrm>
          <a:prstGeom prst="rect">
            <a:avLst/>
          </a:prstGeom>
          <a:noFill/>
          <a:ln>
            <a:solidFill>
              <a:schemeClr val="accent1"/>
            </a:solidFill>
          </a:ln>
        </p:spPr>
      </p:pic>
      <p:sp>
        <p:nvSpPr>
          <p:cNvPr id="26" name="TextBox 25">
            <a:extLst>
              <a:ext uri="{FF2B5EF4-FFF2-40B4-BE49-F238E27FC236}">
                <a16:creationId xmlns:a16="http://schemas.microsoft.com/office/drawing/2014/main" id="{F5037C92-C1CC-4CE0-B175-5BB16F217420}"/>
              </a:ext>
            </a:extLst>
          </p:cNvPr>
          <p:cNvSpPr txBox="1"/>
          <p:nvPr/>
        </p:nvSpPr>
        <p:spPr>
          <a:xfrm>
            <a:off x="9980612" y="134231"/>
            <a:ext cx="1905000" cy="276999"/>
          </a:xfrm>
          <a:prstGeom prst="rect">
            <a:avLst/>
          </a:prstGeom>
          <a:noFill/>
        </p:spPr>
        <p:txBody>
          <a:bodyPr wrap="square" rtlCol="0">
            <a:spAutoFit/>
          </a:bodyPr>
          <a:lstStyle/>
          <a:p>
            <a:r>
              <a:rPr lang="en-US" sz="1200" b="1" dirty="0">
                <a:solidFill>
                  <a:srgbClr val="0070C0"/>
                </a:solidFill>
              </a:rPr>
              <a:t>Plug-In Module side</a:t>
            </a:r>
          </a:p>
        </p:txBody>
      </p:sp>
      <p:sp>
        <p:nvSpPr>
          <p:cNvPr id="27" name="TextBox 26">
            <a:extLst>
              <a:ext uri="{FF2B5EF4-FFF2-40B4-BE49-F238E27FC236}">
                <a16:creationId xmlns:a16="http://schemas.microsoft.com/office/drawing/2014/main" id="{DDC8AB9C-B31A-4F3F-9C61-9F92264E2269}"/>
              </a:ext>
            </a:extLst>
          </p:cNvPr>
          <p:cNvSpPr txBox="1"/>
          <p:nvPr/>
        </p:nvSpPr>
        <p:spPr>
          <a:xfrm>
            <a:off x="9980612" y="2999601"/>
            <a:ext cx="1905000" cy="276999"/>
          </a:xfrm>
          <a:prstGeom prst="rect">
            <a:avLst/>
          </a:prstGeom>
          <a:noFill/>
        </p:spPr>
        <p:txBody>
          <a:bodyPr wrap="square" rtlCol="0">
            <a:spAutoFit/>
          </a:bodyPr>
          <a:lstStyle/>
          <a:p>
            <a:r>
              <a:rPr lang="en-US" sz="1200" b="1" dirty="0">
                <a:solidFill>
                  <a:srgbClr val="0070C0"/>
                </a:solidFill>
              </a:rPr>
              <a:t>Backplane side</a:t>
            </a:r>
          </a:p>
        </p:txBody>
      </p:sp>
      <p:sp>
        <p:nvSpPr>
          <p:cNvPr id="28" name="TextBox 27">
            <a:extLst>
              <a:ext uri="{FF2B5EF4-FFF2-40B4-BE49-F238E27FC236}">
                <a16:creationId xmlns:a16="http://schemas.microsoft.com/office/drawing/2014/main" id="{8579D263-159D-474A-9CDD-AE8D6DD4D580}"/>
              </a:ext>
            </a:extLst>
          </p:cNvPr>
          <p:cNvSpPr txBox="1"/>
          <p:nvPr/>
        </p:nvSpPr>
        <p:spPr>
          <a:xfrm>
            <a:off x="9523412" y="6035363"/>
            <a:ext cx="1905000" cy="276999"/>
          </a:xfrm>
          <a:prstGeom prst="rect">
            <a:avLst/>
          </a:prstGeom>
          <a:noFill/>
        </p:spPr>
        <p:txBody>
          <a:bodyPr wrap="square" rtlCol="0">
            <a:spAutoFit/>
          </a:bodyPr>
          <a:lstStyle/>
          <a:p>
            <a:r>
              <a:rPr lang="en-US" sz="1200" b="1" dirty="0">
                <a:solidFill>
                  <a:srgbClr val="0070C0"/>
                </a:solidFill>
              </a:rPr>
              <a:t>Plug-In Module side</a:t>
            </a:r>
          </a:p>
        </p:txBody>
      </p:sp>
      <p:sp>
        <p:nvSpPr>
          <p:cNvPr id="8" name="Rectangle 7">
            <a:hlinkClick r:id="rId4" action="ppaction://hlinksldjump"/>
          </p:cNvPr>
          <p:cNvSpPr/>
          <p:nvPr/>
        </p:nvSpPr>
        <p:spPr bwMode="auto">
          <a:xfrm>
            <a:off x="11782531" y="6248400"/>
            <a:ext cx="406294" cy="6096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6" name="Picture 5">
            <a:extLst>
              <a:ext uri="{FF2B5EF4-FFF2-40B4-BE49-F238E27FC236}">
                <a16:creationId xmlns:a16="http://schemas.microsoft.com/office/drawing/2014/main" id="{B4DE9CE6-D66F-4CAE-BD70-C487569189AD}"/>
              </a:ext>
            </a:extLst>
          </p:cNvPr>
          <p:cNvPicPr>
            <a:picLocks noChangeAspect="1"/>
          </p:cNvPicPr>
          <p:nvPr/>
        </p:nvPicPr>
        <p:blipFill>
          <a:blip r:embed="rId5"/>
          <a:stretch>
            <a:fillRect/>
          </a:stretch>
        </p:blipFill>
        <p:spPr>
          <a:xfrm>
            <a:off x="7466012" y="3713631"/>
            <a:ext cx="4520853" cy="3040954"/>
          </a:xfrm>
          <a:prstGeom prst="rect">
            <a:avLst/>
          </a:prstGeom>
          <a:ln>
            <a:solidFill>
              <a:schemeClr val="accent1"/>
            </a:solidFill>
          </a:ln>
        </p:spPr>
      </p:pic>
      <p:sp>
        <p:nvSpPr>
          <p:cNvPr id="21" name="TextBox 20">
            <a:extLst>
              <a:ext uri="{FF2B5EF4-FFF2-40B4-BE49-F238E27FC236}">
                <a16:creationId xmlns:a16="http://schemas.microsoft.com/office/drawing/2014/main" id="{3309392A-CACA-4AC4-B60B-771EE09D0860}"/>
              </a:ext>
            </a:extLst>
          </p:cNvPr>
          <p:cNvSpPr txBox="1"/>
          <p:nvPr/>
        </p:nvSpPr>
        <p:spPr>
          <a:xfrm>
            <a:off x="9980612" y="6429629"/>
            <a:ext cx="1905000" cy="276999"/>
          </a:xfrm>
          <a:prstGeom prst="rect">
            <a:avLst/>
          </a:prstGeom>
          <a:noFill/>
        </p:spPr>
        <p:txBody>
          <a:bodyPr wrap="square" rtlCol="0">
            <a:spAutoFit/>
          </a:bodyPr>
          <a:lstStyle/>
          <a:p>
            <a:r>
              <a:rPr lang="en-US" sz="1200" b="1" dirty="0">
                <a:solidFill>
                  <a:srgbClr val="0070C0"/>
                </a:solidFill>
              </a:rPr>
              <a:t>Backplane side</a:t>
            </a:r>
          </a:p>
        </p:txBody>
      </p:sp>
      <p:sp>
        <p:nvSpPr>
          <p:cNvPr id="22" name="TextBox 21">
            <a:extLst>
              <a:ext uri="{FF2B5EF4-FFF2-40B4-BE49-F238E27FC236}">
                <a16:creationId xmlns:a16="http://schemas.microsoft.com/office/drawing/2014/main" id="{DBF76136-D43B-4A24-BF36-BBD54065C904}"/>
              </a:ext>
            </a:extLst>
          </p:cNvPr>
          <p:cNvSpPr txBox="1"/>
          <p:nvPr/>
        </p:nvSpPr>
        <p:spPr>
          <a:xfrm>
            <a:off x="11291871" y="3750458"/>
            <a:ext cx="763588" cy="646331"/>
          </a:xfrm>
          <a:prstGeom prst="rect">
            <a:avLst/>
          </a:prstGeom>
          <a:noFill/>
        </p:spPr>
        <p:txBody>
          <a:bodyPr wrap="square" rtlCol="0">
            <a:spAutoFit/>
          </a:bodyPr>
          <a:lstStyle/>
          <a:p>
            <a:r>
              <a:rPr lang="en-US" sz="1200" b="1" dirty="0">
                <a:solidFill>
                  <a:srgbClr val="0070C0"/>
                </a:solidFill>
              </a:rPr>
              <a:t>Plug-In Module side</a:t>
            </a:r>
          </a:p>
        </p:txBody>
      </p:sp>
      <p:cxnSp>
        <p:nvCxnSpPr>
          <p:cNvPr id="18" name="Straight Connector 17">
            <a:extLst>
              <a:ext uri="{FF2B5EF4-FFF2-40B4-BE49-F238E27FC236}">
                <a16:creationId xmlns:a16="http://schemas.microsoft.com/office/drawing/2014/main" id="{2D6CC6C6-07B6-4948-BCCA-5538C23ECA00}"/>
              </a:ext>
            </a:extLst>
          </p:cNvPr>
          <p:cNvCxnSpPr>
            <a:cxnSpLocks/>
          </p:cNvCxnSpPr>
          <p:nvPr/>
        </p:nvCxnSpPr>
        <p:spPr>
          <a:xfrm flipV="1">
            <a:off x="6551612" y="5486400"/>
            <a:ext cx="1371600" cy="381000"/>
          </a:xfrm>
          <a:prstGeom prst="line">
            <a:avLst/>
          </a:prstGeom>
          <a:ln w="3810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90AA3AB-76D8-4943-91A3-1A770724CD33}"/>
              </a:ext>
            </a:extLst>
          </p:cNvPr>
          <p:cNvCxnSpPr>
            <a:cxnSpLocks/>
          </p:cNvCxnSpPr>
          <p:nvPr/>
        </p:nvCxnSpPr>
        <p:spPr>
          <a:xfrm flipV="1">
            <a:off x="6551612" y="2514600"/>
            <a:ext cx="1447800" cy="1095616"/>
          </a:xfrm>
          <a:prstGeom prst="line">
            <a:avLst/>
          </a:prstGeom>
          <a:ln w="3810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153E884-D811-4489-AE8F-70B7E9E337CA}"/>
              </a:ext>
            </a:extLst>
          </p:cNvPr>
          <p:cNvSpPr txBox="1">
            <a:spLocks noChangeArrowheads="1"/>
          </p:cNvSpPr>
          <p:nvPr/>
        </p:nvSpPr>
        <p:spPr bwMode="auto">
          <a:xfrm>
            <a:off x="7466012" y="6172200"/>
            <a:ext cx="914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000" dirty="0"/>
              <a:t>Images courtesy of TE Connectivity</a:t>
            </a:r>
          </a:p>
        </p:txBody>
      </p:sp>
    </p:spTree>
    <p:extLst>
      <p:ext uri="{BB962C8B-B14F-4D97-AF65-F5344CB8AC3E}">
        <p14:creationId xmlns:p14="http://schemas.microsoft.com/office/powerpoint/2010/main" val="9011673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text, printer&#10;&#10;Description automatically generated">
            <a:extLst>
              <a:ext uri="{FF2B5EF4-FFF2-40B4-BE49-F238E27FC236}">
                <a16:creationId xmlns:a16="http://schemas.microsoft.com/office/drawing/2014/main" id="{9C0F9360-A664-4D8A-8C65-DDA3AFDF5493}"/>
              </a:ext>
            </a:extLst>
          </p:cNvPr>
          <p:cNvPicPr/>
          <p:nvPr/>
        </p:nvPicPr>
        <p:blipFill>
          <a:blip r:embed="rId2"/>
          <a:stretch>
            <a:fillRect/>
          </a:stretch>
        </p:blipFill>
        <p:spPr>
          <a:xfrm>
            <a:off x="4760912" y="1086789"/>
            <a:ext cx="5943600" cy="2076450"/>
          </a:xfrm>
          <a:prstGeom prst="rect">
            <a:avLst/>
          </a:prstGeom>
        </p:spPr>
      </p:pic>
      <p:pic>
        <p:nvPicPr>
          <p:cNvPr id="8" name="Picture 7" descr="A picture containing microscope, projector&#10;&#10;Description automatically generated">
            <a:extLst>
              <a:ext uri="{FF2B5EF4-FFF2-40B4-BE49-F238E27FC236}">
                <a16:creationId xmlns:a16="http://schemas.microsoft.com/office/drawing/2014/main" id="{0ECA2AFD-E8E7-4069-93F3-9B4067D339AE}"/>
              </a:ext>
            </a:extLst>
          </p:cNvPr>
          <p:cNvPicPr>
            <a:picLocks noChangeAspect="1"/>
          </p:cNvPicPr>
          <p:nvPr/>
        </p:nvPicPr>
        <p:blipFill>
          <a:blip r:embed="rId3"/>
          <a:stretch>
            <a:fillRect/>
          </a:stretch>
        </p:blipFill>
        <p:spPr>
          <a:xfrm>
            <a:off x="1732349" y="3659654"/>
            <a:ext cx="1586423" cy="1905000"/>
          </a:xfrm>
          <a:prstGeom prst="rect">
            <a:avLst/>
          </a:prstGeom>
        </p:spPr>
      </p:pic>
      <p:sp>
        <p:nvSpPr>
          <p:cNvPr id="2" name="Title 1">
            <a:extLst>
              <a:ext uri="{FF2B5EF4-FFF2-40B4-BE49-F238E27FC236}">
                <a16:creationId xmlns:a16="http://schemas.microsoft.com/office/drawing/2014/main" id="{138530D5-B951-4953-BFD2-0630DF295671}"/>
              </a:ext>
            </a:extLst>
          </p:cNvPr>
          <p:cNvSpPr>
            <a:spLocks noGrp="1"/>
          </p:cNvSpPr>
          <p:nvPr>
            <p:ph type="title"/>
          </p:nvPr>
        </p:nvSpPr>
        <p:spPr/>
        <p:txBody>
          <a:bodyPr/>
          <a:lstStyle/>
          <a:p>
            <a:r>
              <a:rPr lang="en-US" dirty="0"/>
              <a:t>VITA 66.x Standards</a:t>
            </a:r>
          </a:p>
        </p:txBody>
      </p:sp>
      <p:sp>
        <p:nvSpPr>
          <p:cNvPr id="3" name="Content Placeholder 2">
            <a:extLst>
              <a:ext uri="{FF2B5EF4-FFF2-40B4-BE49-F238E27FC236}">
                <a16:creationId xmlns:a16="http://schemas.microsoft.com/office/drawing/2014/main" id="{56DAD952-B556-4D92-8988-78CBB464B304}"/>
              </a:ext>
            </a:extLst>
          </p:cNvPr>
          <p:cNvSpPr>
            <a:spLocks noGrp="1"/>
          </p:cNvSpPr>
          <p:nvPr>
            <p:ph idx="1"/>
          </p:nvPr>
        </p:nvSpPr>
        <p:spPr>
          <a:xfrm>
            <a:off x="657356" y="1127934"/>
            <a:ext cx="1474656" cy="321654"/>
          </a:xfrm>
        </p:spPr>
        <p:txBody>
          <a:bodyPr/>
          <a:lstStyle/>
          <a:p>
            <a:pPr marL="0" indent="0">
              <a:buNone/>
            </a:pPr>
            <a:r>
              <a:rPr lang="en-US" sz="1800" dirty="0">
                <a:hlinkClick r:id="rId4" action="ppaction://hlinksldjump"/>
              </a:rPr>
              <a:t>[VITA 66.1]</a:t>
            </a:r>
            <a:endParaRPr lang="en-US" sz="1800" dirty="0"/>
          </a:p>
        </p:txBody>
      </p:sp>
      <p:sp>
        <p:nvSpPr>
          <p:cNvPr id="4" name="Content Placeholder 2">
            <a:extLst>
              <a:ext uri="{FF2B5EF4-FFF2-40B4-BE49-F238E27FC236}">
                <a16:creationId xmlns:a16="http://schemas.microsoft.com/office/drawing/2014/main" id="{18A6285B-05A6-4DAF-A824-6628A47FCB8A}"/>
              </a:ext>
            </a:extLst>
          </p:cNvPr>
          <p:cNvSpPr txBox="1">
            <a:spLocks/>
          </p:cNvSpPr>
          <p:nvPr/>
        </p:nvSpPr>
        <p:spPr>
          <a:xfrm>
            <a:off x="657356" y="3657600"/>
            <a:ext cx="1474657" cy="381000"/>
          </a:xfrm>
          <a:prstGeom prst="rect">
            <a:avLst/>
          </a:prstGeom>
        </p:spPr>
        <p:txBody>
          <a:bodyPr/>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0" indent="0">
              <a:buFont typeface="Arial"/>
              <a:buNone/>
            </a:pPr>
            <a:r>
              <a:rPr lang="en-US" sz="1800" kern="0" dirty="0">
                <a:hlinkClick r:id="rId5" action="ppaction://hlinksldjump"/>
              </a:rPr>
              <a:t>[VITA 66.4]</a:t>
            </a:r>
            <a:endParaRPr lang="en-US" sz="1800" kern="0" dirty="0"/>
          </a:p>
        </p:txBody>
      </p:sp>
      <p:pic>
        <p:nvPicPr>
          <p:cNvPr id="5" name="Picture 5">
            <a:extLst>
              <a:ext uri="{FF2B5EF4-FFF2-40B4-BE49-F238E27FC236}">
                <a16:creationId xmlns:a16="http://schemas.microsoft.com/office/drawing/2014/main" id="{24C4C00F-EBDE-49DD-B5F7-1CFBEF5FD6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460" y="1593018"/>
            <a:ext cx="2717393" cy="98702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75ACD00-9A58-44E9-BADC-B4B36B105DD9}"/>
              </a:ext>
            </a:extLst>
          </p:cNvPr>
          <p:cNvSpPr/>
          <p:nvPr/>
        </p:nvSpPr>
        <p:spPr bwMode="auto">
          <a:xfrm>
            <a:off x="479149" y="1057830"/>
            <a:ext cx="3120100" cy="2262538"/>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3" name="Rectangle 12">
            <a:extLst>
              <a:ext uri="{FF2B5EF4-FFF2-40B4-BE49-F238E27FC236}">
                <a16:creationId xmlns:a16="http://schemas.microsoft.com/office/drawing/2014/main" id="{F838F8BE-6A89-4F5B-AACC-67A21564AC1C}"/>
              </a:ext>
            </a:extLst>
          </p:cNvPr>
          <p:cNvSpPr/>
          <p:nvPr/>
        </p:nvSpPr>
        <p:spPr bwMode="auto">
          <a:xfrm>
            <a:off x="479149" y="3617683"/>
            <a:ext cx="3120100" cy="264906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4" name="Rectangle 13">
            <a:extLst>
              <a:ext uri="{FF2B5EF4-FFF2-40B4-BE49-F238E27FC236}">
                <a16:creationId xmlns:a16="http://schemas.microsoft.com/office/drawing/2014/main" id="{C778AB7D-E2C1-4D84-8262-6CB5A55CF853}"/>
              </a:ext>
            </a:extLst>
          </p:cNvPr>
          <p:cNvSpPr/>
          <p:nvPr/>
        </p:nvSpPr>
        <p:spPr bwMode="auto">
          <a:xfrm>
            <a:off x="3884612" y="1057830"/>
            <a:ext cx="7696200" cy="521735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9" name="TextBox 18">
            <a:extLst>
              <a:ext uri="{FF2B5EF4-FFF2-40B4-BE49-F238E27FC236}">
                <a16:creationId xmlns:a16="http://schemas.microsoft.com/office/drawing/2014/main" id="{624D5634-E8AA-4742-B732-BCCBBBB08CF1}"/>
              </a:ext>
            </a:extLst>
          </p:cNvPr>
          <p:cNvSpPr txBox="1"/>
          <p:nvPr/>
        </p:nvSpPr>
        <p:spPr>
          <a:xfrm>
            <a:off x="3979861" y="3320368"/>
            <a:ext cx="7395888" cy="2946961"/>
          </a:xfrm>
          <a:prstGeom prst="rect">
            <a:avLst/>
          </a:prstGeom>
          <a:noFill/>
        </p:spPr>
        <p:txBody>
          <a:bodyPr wrap="square">
            <a:spAutoFit/>
          </a:bodyPr>
          <a:lstStyle/>
          <a:p>
            <a:pPr marL="237744" lvl="0" indent="-237744" eaLnBrk="1" hangingPunct="1">
              <a:spcBef>
                <a:spcPts val="1200"/>
              </a:spcBef>
              <a:buSzPct val="100000"/>
              <a:buFont typeface="Arial"/>
              <a:buChar char="•"/>
            </a:pPr>
            <a:r>
              <a:rPr lang="en-US" sz="1600" b="1" kern="0" dirty="0">
                <a:solidFill>
                  <a:srgbClr val="000000"/>
                </a:solidFill>
                <a:latin typeface="Arial"/>
                <a:hlinkClick r:id="rId4" action="ppaction://hlinksldjump"/>
              </a:rPr>
              <a:t>[VITA 66.5]</a:t>
            </a:r>
            <a:r>
              <a:rPr lang="en-US" sz="1600" b="1" kern="0" dirty="0">
                <a:solidFill>
                  <a:srgbClr val="000000"/>
                </a:solidFill>
                <a:latin typeface="Arial"/>
              </a:rPr>
              <a:t> inserts for Backplane Connector Modules (shown above)</a:t>
            </a:r>
          </a:p>
          <a:p>
            <a:pPr lvl="1" indent="-174625" eaLnBrk="1" hangingPunct="1">
              <a:spcBef>
                <a:spcPts val="300"/>
              </a:spcBef>
              <a:buSzPct val="100000"/>
              <a:buFont typeface="Arial"/>
              <a:buChar char="–"/>
            </a:pPr>
            <a:r>
              <a:rPr lang="en-US" sz="1400" dirty="0">
                <a:latin typeface="+mn-lt"/>
                <a:ea typeface="ＭＳ Ｐゴシック" pitchFamily="-110" charset="-128"/>
                <a:hlinkClick r:id="rId4" action="ppaction://hlinksldjump"/>
              </a:rPr>
              <a:t>[VITA 67.3]</a:t>
            </a:r>
            <a:r>
              <a:rPr lang="en-US" sz="1400" dirty="0">
                <a:latin typeface="+mn-lt"/>
                <a:ea typeface="ＭＳ Ｐゴシック" pitchFamily="-110" charset="-128"/>
              </a:rPr>
              <a:t> Type D Connector Modules (half-width)</a:t>
            </a:r>
            <a:r>
              <a:rPr lang="en-US" sz="1400" dirty="0">
                <a:ea typeface="ＭＳ Ｐゴシック" pitchFamily="-110" charset="-128"/>
              </a:rPr>
              <a:t> use one insert </a:t>
            </a:r>
            <a:endParaRPr lang="en-US" sz="1400" dirty="0">
              <a:latin typeface="+mn-lt"/>
              <a:ea typeface="ＭＳ Ｐゴシック" pitchFamily="-110" charset="-128"/>
            </a:endParaRPr>
          </a:p>
          <a:p>
            <a:pPr lvl="1" indent="-174625" eaLnBrk="1" hangingPunct="1">
              <a:spcBef>
                <a:spcPts val="300"/>
              </a:spcBef>
              <a:buSzPct val="100000"/>
              <a:buFont typeface="Arial"/>
              <a:buChar char="–"/>
            </a:pPr>
            <a:r>
              <a:rPr lang="en-US" sz="1400" dirty="0">
                <a:ea typeface="ＭＳ Ｐゴシック" pitchFamily="-110" charset="-128"/>
                <a:hlinkClick r:id="rId4" action="ppaction://hlinksldjump"/>
              </a:rPr>
              <a:t>[VITA 67.3]</a:t>
            </a:r>
            <a:r>
              <a:rPr lang="en-US" sz="1400" dirty="0">
                <a:ea typeface="ＭＳ Ｐゴシック" pitchFamily="-110" charset="-128"/>
              </a:rPr>
              <a:t> Type </a:t>
            </a:r>
            <a:r>
              <a:rPr lang="en-US" sz="1400" dirty="0">
                <a:latin typeface="+mn-lt"/>
                <a:ea typeface="ＭＳ Ｐゴシック" pitchFamily="-110" charset="-128"/>
              </a:rPr>
              <a:t>C Connector Modules</a:t>
            </a:r>
            <a:r>
              <a:rPr lang="en-US" sz="1400" dirty="0">
                <a:ea typeface="ＭＳ Ｐゴシック" pitchFamily="-110" charset="-128"/>
              </a:rPr>
              <a:t> (full-width) use two inserts </a:t>
            </a:r>
            <a:endParaRPr lang="en-US" sz="1400" dirty="0">
              <a:latin typeface="+mn-lt"/>
              <a:ea typeface="ＭＳ Ｐゴシック" pitchFamily="-110" charset="-128"/>
            </a:endParaRPr>
          </a:p>
          <a:p>
            <a:pPr marL="237744" marR="0" indent="-237744" defTabSz="914400" eaLnBrk="1" latinLnBrk="0" hangingPunct="1">
              <a:spcBef>
                <a:spcPts val="1100"/>
              </a:spcBef>
              <a:buClrTx/>
              <a:buSzPct val="100000"/>
              <a:buFont typeface="Arial"/>
              <a:buChar char="•"/>
              <a:tabLst/>
              <a:defRPr/>
            </a:pPr>
            <a:r>
              <a:rPr lang="en-US" sz="1600" b="1" kern="0" dirty="0">
                <a:solidFill>
                  <a:srgbClr val="000000"/>
                </a:solidFill>
                <a:latin typeface="Arial"/>
              </a:rPr>
              <a:t>Style A is legacy only and not used in any current VITA 65 Slot Profiles</a:t>
            </a:r>
          </a:p>
          <a:p>
            <a:pPr marL="237744" marR="0" indent="-237744" defTabSz="914400" eaLnBrk="1" latinLnBrk="0" hangingPunct="1">
              <a:spcBef>
                <a:spcPts val="1100"/>
              </a:spcBef>
              <a:buClrTx/>
              <a:buSzPct val="100000"/>
              <a:buFont typeface="Arial"/>
              <a:buChar char="•"/>
              <a:tabLst/>
              <a:defRPr/>
            </a:pPr>
            <a:r>
              <a:rPr lang="en-US" sz="1600" b="1" kern="0" dirty="0">
                <a:solidFill>
                  <a:srgbClr val="000000"/>
                </a:solidFill>
                <a:latin typeface="Arial"/>
              </a:rPr>
              <a:t>Style B is not recommended for new designs </a:t>
            </a:r>
          </a:p>
          <a:p>
            <a:pPr marR="0" lvl="1" indent="-174625" defTabSz="914400" eaLnBrk="1" latinLnBrk="0" hangingPunct="1">
              <a:spcBef>
                <a:spcPts val="300"/>
              </a:spcBef>
              <a:buClrTx/>
              <a:buSzPct val="100000"/>
              <a:buFont typeface="Arial"/>
              <a:buChar char="–"/>
              <a:tabLst/>
              <a:defRPr/>
            </a:pPr>
            <a:r>
              <a:rPr lang="en-US" sz="1400" dirty="0">
                <a:latin typeface="+mn-lt"/>
                <a:ea typeface="ＭＳ Ｐゴシック" pitchFamily="-110" charset="-128"/>
              </a:rPr>
              <a:t>VITA 65 Slot Profiles using Style B inserts are not recommended for new designs</a:t>
            </a:r>
          </a:p>
          <a:p>
            <a:pPr marR="0" lvl="1" indent="-174625" defTabSz="914400" eaLnBrk="1" latinLnBrk="0" hangingPunct="1">
              <a:spcBef>
                <a:spcPts val="300"/>
              </a:spcBef>
              <a:buClrTx/>
              <a:buSzPct val="100000"/>
              <a:buFont typeface="Arial"/>
              <a:buChar char="–"/>
              <a:tabLst/>
              <a:defRPr/>
            </a:pPr>
            <a:r>
              <a:rPr lang="en-US" sz="1400" dirty="0">
                <a:latin typeface="+mn-lt"/>
                <a:ea typeface="ＭＳ Ｐゴシック" pitchFamily="-110" charset="-128"/>
              </a:rPr>
              <a:t>Style D is preferred for new designs over Style B due to higher optical density</a:t>
            </a:r>
          </a:p>
          <a:p>
            <a:pPr marL="627063" marR="0" lvl="2" indent="-112713" defTabSz="914400" eaLnBrk="1" latinLnBrk="0" hangingPunct="1">
              <a:spcBef>
                <a:spcPts val="0"/>
              </a:spcBef>
              <a:buClrTx/>
              <a:buSzPct val="90000"/>
              <a:buFont typeface="Arial"/>
              <a:buChar char="•"/>
              <a:tabLst/>
              <a:defRPr/>
            </a:pPr>
            <a:r>
              <a:rPr lang="en-US" sz="1200" dirty="0">
                <a:latin typeface="+mn-lt"/>
                <a:ea typeface="ＭＳ Ｐゴシック" pitchFamily="-110" charset="-128"/>
              </a:rPr>
              <a:t>If need be the empty MT locations can be blocked in order to not cause air flow problems.</a:t>
            </a:r>
          </a:p>
          <a:p>
            <a:pPr marL="237744" lvl="1" indent="-237744" eaLnBrk="1" hangingPunct="1">
              <a:spcBef>
                <a:spcPts val="1100"/>
              </a:spcBef>
              <a:buSzPct val="100000"/>
              <a:buFont typeface="Arial"/>
              <a:buChar char="•"/>
              <a:defRPr/>
            </a:pPr>
            <a:r>
              <a:rPr lang="en-US" sz="1600" b="1" kern="0" dirty="0">
                <a:solidFill>
                  <a:srgbClr val="000000"/>
                </a:solidFill>
                <a:latin typeface="Arial"/>
              </a:rPr>
              <a:t>Style C can support a stand-alone single MT optical interface or be integrated with coax contacts in a Style C-Hybrid  </a:t>
            </a:r>
          </a:p>
        </p:txBody>
      </p:sp>
      <p:sp>
        <p:nvSpPr>
          <p:cNvPr id="15" name="Rectangle 14">
            <a:hlinkClick r:id="rId7" action="ppaction://hlinksldjump"/>
            <a:extLst>
              <a:ext uri="{FF2B5EF4-FFF2-40B4-BE49-F238E27FC236}">
                <a16:creationId xmlns:a16="http://schemas.microsoft.com/office/drawing/2014/main" id="{2BC19471-DC81-465A-ABAF-043B5139B342}"/>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8" name="TextBox 17">
            <a:extLst>
              <a:ext uri="{FF2B5EF4-FFF2-40B4-BE49-F238E27FC236}">
                <a16:creationId xmlns:a16="http://schemas.microsoft.com/office/drawing/2014/main" id="{6BD3231F-673C-4BFB-8628-964111582967}"/>
              </a:ext>
            </a:extLst>
          </p:cNvPr>
          <p:cNvSpPr txBox="1"/>
          <p:nvPr/>
        </p:nvSpPr>
        <p:spPr>
          <a:xfrm>
            <a:off x="7877908" y="2923536"/>
            <a:ext cx="1447800" cy="292388"/>
          </a:xfrm>
          <a:prstGeom prst="rect">
            <a:avLst/>
          </a:prstGeom>
          <a:solidFill>
            <a:schemeClr val="bg1"/>
          </a:solidFill>
        </p:spPr>
        <p:txBody>
          <a:bodyPr wrap="square" rtlCol="0">
            <a:spAutoFit/>
          </a:bodyPr>
          <a:lstStyle/>
          <a:p>
            <a:pPr algn="ctr"/>
            <a:r>
              <a:rPr lang="en-US" sz="1300" b="1" dirty="0">
                <a:solidFill>
                  <a:srgbClr val="0070C0"/>
                </a:solidFill>
              </a:rPr>
              <a:t>Style C - Hybrid</a:t>
            </a:r>
          </a:p>
        </p:txBody>
      </p:sp>
      <p:sp>
        <p:nvSpPr>
          <p:cNvPr id="20" name="TextBox 19">
            <a:extLst>
              <a:ext uri="{FF2B5EF4-FFF2-40B4-BE49-F238E27FC236}">
                <a16:creationId xmlns:a16="http://schemas.microsoft.com/office/drawing/2014/main" id="{9A77A9B3-2B52-4657-81ED-6C9ED5FACB4A}"/>
              </a:ext>
            </a:extLst>
          </p:cNvPr>
          <p:cNvSpPr txBox="1"/>
          <p:nvPr/>
        </p:nvSpPr>
        <p:spPr>
          <a:xfrm>
            <a:off x="9325708" y="2923536"/>
            <a:ext cx="914400" cy="292388"/>
          </a:xfrm>
          <a:prstGeom prst="rect">
            <a:avLst/>
          </a:prstGeom>
          <a:solidFill>
            <a:schemeClr val="bg1"/>
          </a:solidFill>
        </p:spPr>
        <p:txBody>
          <a:bodyPr wrap="square" rtlCol="0">
            <a:spAutoFit/>
          </a:bodyPr>
          <a:lstStyle/>
          <a:p>
            <a:pPr algn="ctr"/>
            <a:r>
              <a:rPr lang="en-US" sz="1300" b="1" dirty="0">
                <a:solidFill>
                  <a:srgbClr val="0070C0"/>
                </a:solidFill>
              </a:rPr>
              <a:t>Style D</a:t>
            </a:r>
          </a:p>
        </p:txBody>
      </p:sp>
      <p:sp>
        <p:nvSpPr>
          <p:cNvPr id="21" name="TextBox 20">
            <a:extLst>
              <a:ext uri="{FF2B5EF4-FFF2-40B4-BE49-F238E27FC236}">
                <a16:creationId xmlns:a16="http://schemas.microsoft.com/office/drawing/2014/main" id="{2366DAF0-B5BB-48D3-BCD0-E8AE173C0015}"/>
              </a:ext>
            </a:extLst>
          </p:cNvPr>
          <p:cNvSpPr txBox="1"/>
          <p:nvPr/>
        </p:nvSpPr>
        <p:spPr>
          <a:xfrm>
            <a:off x="6899821" y="2923536"/>
            <a:ext cx="914400" cy="292388"/>
          </a:xfrm>
          <a:prstGeom prst="rect">
            <a:avLst/>
          </a:prstGeom>
          <a:solidFill>
            <a:schemeClr val="bg1"/>
          </a:solidFill>
        </p:spPr>
        <p:txBody>
          <a:bodyPr wrap="square" rtlCol="0">
            <a:spAutoFit/>
          </a:bodyPr>
          <a:lstStyle/>
          <a:p>
            <a:pPr algn="ctr"/>
            <a:r>
              <a:rPr lang="en-US" sz="1300" b="1" dirty="0">
                <a:solidFill>
                  <a:srgbClr val="0070C0"/>
                </a:solidFill>
              </a:rPr>
              <a:t>Style C</a:t>
            </a:r>
          </a:p>
        </p:txBody>
      </p:sp>
      <p:sp>
        <p:nvSpPr>
          <p:cNvPr id="22" name="TextBox 21">
            <a:extLst>
              <a:ext uri="{FF2B5EF4-FFF2-40B4-BE49-F238E27FC236}">
                <a16:creationId xmlns:a16="http://schemas.microsoft.com/office/drawing/2014/main" id="{EBE74096-8580-4034-A2A8-03EF1FC4174A}"/>
              </a:ext>
            </a:extLst>
          </p:cNvPr>
          <p:cNvSpPr txBox="1"/>
          <p:nvPr/>
        </p:nvSpPr>
        <p:spPr>
          <a:xfrm>
            <a:off x="5810787" y="2923536"/>
            <a:ext cx="914400" cy="292388"/>
          </a:xfrm>
          <a:prstGeom prst="rect">
            <a:avLst/>
          </a:prstGeom>
          <a:solidFill>
            <a:schemeClr val="bg1"/>
          </a:solidFill>
        </p:spPr>
        <p:txBody>
          <a:bodyPr wrap="square" rtlCol="0">
            <a:spAutoFit/>
          </a:bodyPr>
          <a:lstStyle/>
          <a:p>
            <a:pPr algn="ctr"/>
            <a:r>
              <a:rPr lang="en-US" sz="1300" b="1" dirty="0">
                <a:solidFill>
                  <a:srgbClr val="0070C0"/>
                </a:solidFill>
              </a:rPr>
              <a:t>Style B</a:t>
            </a:r>
          </a:p>
        </p:txBody>
      </p:sp>
      <p:sp>
        <p:nvSpPr>
          <p:cNvPr id="23" name="TextBox 22">
            <a:extLst>
              <a:ext uri="{FF2B5EF4-FFF2-40B4-BE49-F238E27FC236}">
                <a16:creationId xmlns:a16="http://schemas.microsoft.com/office/drawing/2014/main" id="{F2958F2E-4B72-49B9-BED9-51313AC93B4C}"/>
              </a:ext>
            </a:extLst>
          </p:cNvPr>
          <p:cNvSpPr txBox="1"/>
          <p:nvPr/>
        </p:nvSpPr>
        <p:spPr>
          <a:xfrm>
            <a:off x="4753706" y="2923536"/>
            <a:ext cx="914400" cy="292388"/>
          </a:xfrm>
          <a:prstGeom prst="rect">
            <a:avLst/>
          </a:prstGeom>
          <a:solidFill>
            <a:schemeClr val="bg1"/>
          </a:solidFill>
        </p:spPr>
        <p:txBody>
          <a:bodyPr wrap="square" rtlCol="0">
            <a:spAutoFit/>
          </a:bodyPr>
          <a:lstStyle/>
          <a:p>
            <a:pPr algn="ctr"/>
            <a:r>
              <a:rPr lang="en-US" sz="1300" b="1" dirty="0">
                <a:solidFill>
                  <a:srgbClr val="0070C0"/>
                </a:solidFill>
              </a:rPr>
              <a:t>Style A</a:t>
            </a:r>
          </a:p>
        </p:txBody>
      </p:sp>
      <p:sp>
        <p:nvSpPr>
          <p:cNvPr id="24" name="TextBox 23">
            <a:extLst>
              <a:ext uri="{FF2B5EF4-FFF2-40B4-BE49-F238E27FC236}">
                <a16:creationId xmlns:a16="http://schemas.microsoft.com/office/drawing/2014/main" id="{9BD7D22B-01F1-4028-B5F4-DCC9A8F7E8E0}"/>
              </a:ext>
            </a:extLst>
          </p:cNvPr>
          <p:cNvSpPr txBox="1"/>
          <p:nvPr/>
        </p:nvSpPr>
        <p:spPr>
          <a:xfrm>
            <a:off x="657356" y="2594487"/>
            <a:ext cx="2684168" cy="584775"/>
          </a:xfrm>
          <a:prstGeom prst="rect">
            <a:avLst/>
          </a:prstGeom>
          <a:noFill/>
        </p:spPr>
        <p:txBody>
          <a:bodyPr wrap="square" rtlCol="0">
            <a:spAutoFit/>
          </a:bodyPr>
          <a:lstStyle/>
          <a:p>
            <a:r>
              <a:rPr lang="en-US" sz="1600" b="1" dirty="0"/>
              <a:t>2 MT’s in a full-width</a:t>
            </a:r>
            <a:br>
              <a:rPr lang="en-US" sz="1600" b="1" dirty="0"/>
            </a:br>
            <a:r>
              <a:rPr lang="en-US" sz="1600" b="1" dirty="0"/>
              <a:t>Connector Module</a:t>
            </a:r>
          </a:p>
        </p:txBody>
      </p:sp>
      <p:sp>
        <p:nvSpPr>
          <p:cNvPr id="25" name="TextBox 24">
            <a:extLst>
              <a:ext uri="{FF2B5EF4-FFF2-40B4-BE49-F238E27FC236}">
                <a16:creationId xmlns:a16="http://schemas.microsoft.com/office/drawing/2014/main" id="{7D0D205B-F50A-436B-BBC2-13944D3CA9F8}"/>
              </a:ext>
            </a:extLst>
          </p:cNvPr>
          <p:cNvSpPr txBox="1"/>
          <p:nvPr/>
        </p:nvSpPr>
        <p:spPr>
          <a:xfrm>
            <a:off x="657356" y="5655074"/>
            <a:ext cx="2836567" cy="584775"/>
          </a:xfrm>
          <a:prstGeom prst="rect">
            <a:avLst/>
          </a:prstGeom>
          <a:noFill/>
        </p:spPr>
        <p:txBody>
          <a:bodyPr wrap="square" rtlCol="0">
            <a:spAutoFit/>
          </a:bodyPr>
          <a:lstStyle/>
          <a:p>
            <a:r>
              <a:rPr lang="en-US" sz="1600" b="1" dirty="0"/>
              <a:t>1 MT in a half-width</a:t>
            </a:r>
            <a:br>
              <a:rPr lang="en-US" sz="1600" b="1" dirty="0"/>
            </a:br>
            <a:r>
              <a:rPr lang="en-US" sz="1600" b="1" dirty="0"/>
              <a:t>Connector Module</a:t>
            </a:r>
          </a:p>
        </p:txBody>
      </p:sp>
      <p:sp>
        <p:nvSpPr>
          <p:cNvPr id="26" name="TextBox 25">
            <a:extLst>
              <a:ext uri="{FF2B5EF4-FFF2-40B4-BE49-F238E27FC236}">
                <a16:creationId xmlns:a16="http://schemas.microsoft.com/office/drawing/2014/main" id="{13EBC753-0AE2-4C97-8B44-63752BCAEA1B}"/>
              </a:ext>
            </a:extLst>
          </p:cNvPr>
          <p:cNvSpPr txBox="1">
            <a:spLocks noChangeArrowheads="1"/>
          </p:cNvSpPr>
          <p:nvPr/>
        </p:nvSpPr>
        <p:spPr bwMode="auto">
          <a:xfrm>
            <a:off x="1674812" y="6553200"/>
            <a:ext cx="38099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200" dirty="0"/>
              <a:t>VITA 66.1 and 66.4 images courtesy of TE Connectivity</a:t>
            </a:r>
          </a:p>
        </p:txBody>
      </p:sp>
    </p:spTree>
    <p:extLst>
      <p:ext uri="{BB962C8B-B14F-4D97-AF65-F5344CB8AC3E}">
        <p14:creationId xmlns:p14="http://schemas.microsoft.com/office/powerpoint/2010/main" val="18582707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11998-41F3-4D28-BE20-3C0446BA7F5B}"/>
              </a:ext>
            </a:extLst>
          </p:cNvPr>
          <p:cNvSpPr>
            <a:spLocks noGrp="1"/>
          </p:cNvSpPr>
          <p:nvPr>
            <p:ph type="title"/>
          </p:nvPr>
        </p:nvSpPr>
        <p:spPr/>
        <p:txBody>
          <a:bodyPr/>
          <a:lstStyle/>
          <a:p>
            <a:r>
              <a:rPr lang="en-US" dirty="0">
                <a:hlinkClick r:id="rId2" action="ppaction://hlinksldjump"/>
              </a:rPr>
              <a:t>[VITA 66.5]</a:t>
            </a:r>
            <a:r>
              <a:rPr lang="en-US" dirty="0"/>
              <a:t> Features</a:t>
            </a:r>
          </a:p>
        </p:txBody>
      </p:sp>
      <p:pic>
        <p:nvPicPr>
          <p:cNvPr id="7" name="Picture 6" descr="A picture containing projector&#10;&#10;Description automatically generated">
            <a:extLst>
              <a:ext uri="{FF2B5EF4-FFF2-40B4-BE49-F238E27FC236}">
                <a16:creationId xmlns:a16="http://schemas.microsoft.com/office/drawing/2014/main" id="{1EFB924E-3138-40F2-9261-35B6E184265A}"/>
              </a:ext>
            </a:extLst>
          </p:cNvPr>
          <p:cNvPicPr>
            <a:picLocks noChangeAspect="1"/>
          </p:cNvPicPr>
          <p:nvPr/>
        </p:nvPicPr>
        <p:blipFill>
          <a:blip r:embed="rId3"/>
          <a:stretch>
            <a:fillRect/>
          </a:stretch>
        </p:blipFill>
        <p:spPr>
          <a:xfrm>
            <a:off x="4352406" y="1107483"/>
            <a:ext cx="1684768" cy="2777755"/>
          </a:xfrm>
          <a:prstGeom prst="rect">
            <a:avLst/>
          </a:prstGeom>
        </p:spPr>
      </p:pic>
      <p:pic>
        <p:nvPicPr>
          <p:cNvPr id="9" name="Picture 8" descr="A picture containing projector, automaton&#10;&#10;Description automatically generated">
            <a:extLst>
              <a:ext uri="{FF2B5EF4-FFF2-40B4-BE49-F238E27FC236}">
                <a16:creationId xmlns:a16="http://schemas.microsoft.com/office/drawing/2014/main" id="{E13F15E3-1BA1-4755-8F0B-6003495F623E}"/>
              </a:ext>
            </a:extLst>
          </p:cNvPr>
          <p:cNvPicPr>
            <a:picLocks noChangeAspect="1"/>
          </p:cNvPicPr>
          <p:nvPr/>
        </p:nvPicPr>
        <p:blipFill rotWithShape="1">
          <a:blip r:embed="rId4"/>
          <a:srcRect l="6560" r="8155"/>
          <a:stretch/>
        </p:blipFill>
        <p:spPr>
          <a:xfrm>
            <a:off x="618256" y="1349235"/>
            <a:ext cx="1981200" cy="2536003"/>
          </a:xfrm>
          <a:prstGeom prst="rect">
            <a:avLst/>
          </a:prstGeom>
        </p:spPr>
      </p:pic>
      <p:pic>
        <p:nvPicPr>
          <p:cNvPr id="18" name="Picture 17">
            <a:extLst>
              <a:ext uri="{FF2B5EF4-FFF2-40B4-BE49-F238E27FC236}">
                <a16:creationId xmlns:a16="http://schemas.microsoft.com/office/drawing/2014/main" id="{4E6E6572-C67A-45EE-8DE1-4DDE53E85D83}"/>
              </a:ext>
            </a:extLst>
          </p:cNvPr>
          <p:cNvPicPr>
            <a:picLocks noChangeAspect="1"/>
          </p:cNvPicPr>
          <p:nvPr/>
        </p:nvPicPr>
        <p:blipFill rotWithShape="1">
          <a:blip r:embed="rId5"/>
          <a:srcRect l="39760" b="52222"/>
          <a:stretch/>
        </p:blipFill>
        <p:spPr>
          <a:xfrm>
            <a:off x="8148744" y="1107483"/>
            <a:ext cx="1934039" cy="1767103"/>
          </a:xfrm>
          <a:prstGeom prst="rect">
            <a:avLst/>
          </a:prstGeom>
        </p:spPr>
      </p:pic>
      <p:pic>
        <p:nvPicPr>
          <p:cNvPr id="20" name="Picture 19" descr="A picture containing projector, automaton&#10;&#10;Description automatically generated">
            <a:extLst>
              <a:ext uri="{FF2B5EF4-FFF2-40B4-BE49-F238E27FC236}">
                <a16:creationId xmlns:a16="http://schemas.microsoft.com/office/drawing/2014/main" id="{308789FD-523B-450A-AE9F-68BDD9CEAA93}"/>
              </a:ext>
            </a:extLst>
          </p:cNvPr>
          <p:cNvPicPr>
            <a:picLocks noChangeAspect="1"/>
          </p:cNvPicPr>
          <p:nvPr/>
        </p:nvPicPr>
        <p:blipFill rotWithShape="1">
          <a:blip r:embed="rId4"/>
          <a:srcRect l="38720" r="3735" b="52222"/>
          <a:stretch/>
        </p:blipFill>
        <p:spPr>
          <a:xfrm>
            <a:off x="8148744" y="2729636"/>
            <a:ext cx="1949611" cy="1767102"/>
          </a:xfrm>
          <a:prstGeom prst="rect">
            <a:avLst/>
          </a:prstGeom>
        </p:spPr>
      </p:pic>
      <p:sp>
        <p:nvSpPr>
          <p:cNvPr id="21" name="TextBox 20">
            <a:extLst>
              <a:ext uri="{FF2B5EF4-FFF2-40B4-BE49-F238E27FC236}">
                <a16:creationId xmlns:a16="http://schemas.microsoft.com/office/drawing/2014/main" id="{1DC21BD5-4AB3-499E-BEF4-9CEFBCA837B8}"/>
              </a:ext>
            </a:extLst>
          </p:cNvPr>
          <p:cNvSpPr txBox="1"/>
          <p:nvPr/>
        </p:nvSpPr>
        <p:spPr>
          <a:xfrm>
            <a:off x="10539983" y="1528260"/>
            <a:ext cx="1268422" cy="307777"/>
          </a:xfrm>
          <a:prstGeom prst="rect">
            <a:avLst/>
          </a:prstGeom>
          <a:noFill/>
        </p:spPr>
        <p:txBody>
          <a:bodyPr wrap="square" rtlCol="0">
            <a:spAutoFit/>
          </a:bodyPr>
          <a:lstStyle/>
          <a:p>
            <a:r>
              <a:rPr lang="en-US" sz="1400" b="1" dirty="0">
                <a:solidFill>
                  <a:srgbClr val="0070C0"/>
                </a:solidFill>
              </a:rPr>
              <a:t>Cabled MT</a:t>
            </a:r>
          </a:p>
        </p:txBody>
      </p:sp>
      <p:sp>
        <p:nvSpPr>
          <p:cNvPr id="28" name="TextBox 27">
            <a:extLst>
              <a:ext uri="{FF2B5EF4-FFF2-40B4-BE49-F238E27FC236}">
                <a16:creationId xmlns:a16="http://schemas.microsoft.com/office/drawing/2014/main" id="{3EF00677-0371-474A-ACCC-E76BAC56DA21}"/>
              </a:ext>
            </a:extLst>
          </p:cNvPr>
          <p:cNvSpPr txBox="1"/>
          <p:nvPr/>
        </p:nvSpPr>
        <p:spPr>
          <a:xfrm>
            <a:off x="6873839" y="2440114"/>
            <a:ext cx="1048689" cy="738664"/>
          </a:xfrm>
          <a:prstGeom prst="rect">
            <a:avLst/>
          </a:prstGeom>
          <a:noFill/>
        </p:spPr>
        <p:txBody>
          <a:bodyPr wrap="square" rtlCol="0">
            <a:spAutoFit/>
          </a:bodyPr>
          <a:lstStyle/>
          <a:p>
            <a:r>
              <a:rPr lang="en-US" sz="1400" b="1" dirty="0">
                <a:solidFill>
                  <a:srgbClr val="0070C0"/>
                </a:solidFill>
              </a:rPr>
              <a:t>Same mating interface</a:t>
            </a:r>
          </a:p>
        </p:txBody>
      </p:sp>
      <p:cxnSp>
        <p:nvCxnSpPr>
          <p:cNvPr id="30" name="Straight Connector 29">
            <a:extLst>
              <a:ext uri="{FF2B5EF4-FFF2-40B4-BE49-F238E27FC236}">
                <a16:creationId xmlns:a16="http://schemas.microsoft.com/office/drawing/2014/main" id="{22789229-CED0-4ED5-8A3B-90D6E6E7F9A1}"/>
              </a:ext>
            </a:extLst>
          </p:cNvPr>
          <p:cNvCxnSpPr>
            <a:cxnSpLocks/>
          </p:cNvCxnSpPr>
          <p:nvPr/>
        </p:nvCxnSpPr>
        <p:spPr bwMode="auto">
          <a:xfrm>
            <a:off x="6475412" y="1107483"/>
            <a:ext cx="0" cy="3160771"/>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19" name="Rectangle 18">
            <a:hlinkClick r:id="rId6" action="ppaction://hlinksldjump"/>
            <a:extLst>
              <a:ext uri="{FF2B5EF4-FFF2-40B4-BE49-F238E27FC236}">
                <a16:creationId xmlns:a16="http://schemas.microsoft.com/office/drawing/2014/main" id="{0899B9A0-EA99-4B1C-8354-6C324EDBAF45}"/>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2" name="TextBox 21">
            <a:extLst>
              <a:ext uri="{FF2B5EF4-FFF2-40B4-BE49-F238E27FC236}">
                <a16:creationId xmlns:a16="http://schemas.microsoft.com/office/drawing/2014/main" id="{6FDF6846-6448-4F47-93F7-2228176F20A9}"/>
              </a:ext>
            </a:extLst>
          </p:cNvPr>
          <p:cNvSpPr txBox="1"/>
          <p:nvPr/>
        </p:nvSpPr>
        <p:spPr>
          <a:xfrm>
            <a:off x="618257" y="3960384"/>
            <a:ext cx="1981194" cy="292388"/>
          </a:xfrm>
          <a:prstGeom prst="rect">
            <a:avLst/>
          </a:prstGeom>
          <a:solidFill>
            <a:schemeClr val="bg1"/>
          </a:solidFill>
        </p:spPr>
        <p:txBody>
          <a:bodyPr wrap="square" rtlCol="0">
            <a:spAutoFit/>
          </a:bodyPr>
          <a:lstStyle/>
          <a:p>
            <a:pPr algn="ctr"/>
            <a:r>
              <a:rPr lang="en-US" sz="1300" b="1" dirty="0">
                <a:solidFill>
                  <a:srgbClr val="0070C0"/>
                </a:solidFill>
              </a:rPr>
              <a:t>Style C – Hybrid</a:t>
            </a:r>
          </a:p>
        </p:txBody>
      </p:sp>
      <p:sp>
        <p:nvSpPr>
          <p:cNvPr id="25" name="TextBox 24">
            <a:extLst>
              <a:ext uri="{FF2B5EF4-FFF2-40B4-BE49-F238E27FC236}">
                <a16:creationId xmlns:a16="http://schemas.microsoft.com/office/drawing/2014/main" id="{AE7F8E3A-939D-499C-98C2-3C05062AACD3}"/>
              </a:ext>
            </a:extLst>
          </p:cNvPr>
          <p:cNvSpPr txBox="1"/>
          <p:nvPr/>
        </p:nvSpPr>
        <p:spPr>
          <a:xfrm>
            <a:off x="4352406" y="3960384"/>
            <a:ext cx="1684766" cy="292388"/>
          </a:xfrm>
          <a:prstGeom prst="rect">
            <a:avLst/>
          </a:prstGeom>
          <a:solidFill>
            <a:schemeClr val="bg1"/>
          </a:solidFill>
        </p:spPr>
        <p:txBody>
          <a:bodyPr wrap="square" rtlCol="0">
            <a:spAutoFit/>
          </a:bodyPr>
          <a:lstStyle/>
          <a:p>
            <a:pPr algn="ctr"/>
            <a:r>
              <a:rPr lang="en-US" sz="1300" b="1" dirty="0">
                <a:solidFill>
                  <a:srgbClr val="0070C0"/>
                </a:solidFill>
              </a:rPr>
              <a:t>Style D</a:t>
            </a:r>
          </a:p>
        </p:txBody>
      </p:sp>
      <p:sp>
        <p:nvSpPr>
          <p:cNvPr id="27" name="TextBox 26">
            <a:extLst>
              <a:ext uri="{FF2B5EF4-FFF2-40B4-BE49-F238E27FC236}">
                <a16:creationId xmlns:a16="http://schemas.microsoft.com/office/drawing/2014/main" id="{375E57E8-5319-4524-8785-4DD9D2B8A3FD}"/>
              </a:ext>
            </a:extLst>
          </p:cNvPr>
          <p:cNvSpPr txBox="1"/>
          <p:nvPr/>
        </p:nvSpPr>
        <p:spPr>
          <a:xfrm>
            <a:off x="10539983" y="2764427"/>
            <a:ext cx="1268422" cy="523220"/>
          </a:xfrm>
          <a:prstGeom prst="rect">
            <a:avLst/>
          </a:prstGeom>
          <a:noFill/>
        </p:spPr>
        <p:txBody>
          <a:bodyPr wrap="square" rtlCol="0">
            <a:spAutoFit/>
          </a:bodyPr>
          <a:lstStyle/>
          <a:p>
            <a:r>
              <a:rPr lang="en-US" sz="1400" b="1" dirty="0">
                <a:solidFill>
                  <a:srgbClr val="0070C0"/>
                </a:solidFill>
              </a:rPr>
              <a:t>Edge Mount Transceiver</a:t>
            </a:r>
          </a:p>
        </p:txBody>
      </p:sp>
      <p:sp>
        <p:nvSpPr>
          <p:cNvPr id="6" name="Content Placeholder 5">
            <a:extLst>
              <a:ext uri="{FF2B5EF4-FFF2-40B4-BE49-F238E27FC236}">
                <a16:creationId xmlns:a16="http://schemas.microsoft.com/office/drawing/2014/main" id="{D1D882AC-2D4A-40EB-B23C-695B334A4431}"/>
              </a:ext>
            </a:extLst>
          </p:cNvPr>
          <p:cNvSpPr>
            <a:spLocks noGrp="1"/>
          </p:cNvSpPr>
          <p:nvPr>
            <p:ph idx="1"/>
          </p:nvPr>
        </p:nvSpPr>
        <p:spPr>
          <a:xfrm>
            <a:off x="633820" y="4409646"/>
            <a:ext cx="10921187" cy="1914953"/>
          </a:xfrm>
        </p:spPr>
        <p:txBody>
          <a:bodyPr/>
          <a:lstStyle/>
          <a:p>
            <a:pPr>
              <a:lnSpc>
                <a:spcPct val="100000"/>
              </a:lnSpc>
            </a:pPr>
            <a:r>
              <a:rPr lang="en-US" sz="1600" dirty="0">
                <a:solidFill>
                  <a:srgbClr val="000000"/>
                </a:solidFill>
                <a:hlinkClick r:id="rId2" action="ppaction://hlinksldjump"/>
              </a:rPr>
              <a:t>[VITA 66.5]</a:t>
            </a:r>
            <a:r>
              <a:rPr lang="en-US" sz="1600" dirty="0">
                <a:solidFill>
                  <a:srgbClr val="000000"/>
                </a:solidFill>
              </a:rPr>
              <a:t> </a:t>
            </a:r>
            <a:r>
              <a:rPr lang="en-US" sz="1600" dirty="0"/>
              <a:t>Optical Connector Modules designed to enable MT float only on the backplane, enabling both:</a:t>
            </a:r>
          </a:p>
          <a:p>
            <a:pPr marL="457200" lvl="1" indent="-174625">
              <a:lnSpc>
                <a:spcPct val="100000"/>
              </a:lnSpc>
              <a:spcBef>
                <a:spcPts val="300"/>
              </a:spcBef>
              <a:buFont typeface="Arial"/>
              <a:buChar char="–"/>
            </a:pPr>
            <a:r>
              <a:rPr lang="en-US" sz="1400" b="0" kern="1200" dirty="0">
                <a:cs typeface="+mn-cs"/>
              </a:rPr>
              <a:t>Cabling to a mid-board transceiver</a:t>
            </a:r>
          </a:p>
          <a:p>
            <a:pPr marL="457200" lvl="1" indent="-174625">
              <a:lnSpc>
                <a:spcPct val="100000"/>
              </a:lnSpc>
              <a:spcBef>
                <a:spcPts val="300"/>
              </a:spcBef>
              <a:buFont typeface="Arial"/>
              <a:buChar char="–"/>
            </a:pPr>
            <a:r>
              <a:rPr lang="en-US" sz="1400" b="0" kern="1200" dirty="0">
                <a:cs typeface="+mn-cs"/>
              </a:rPr>
              <a:t>Transceivers at the edge of the Plug-In Module</a:t>
            </a:r>
          </a:p>
          <a:p>
            <a:pPr>
              <a:lnSpc>
                <a:spcPct val="100000"/>
              </a:lnSpc>
            </a:pPr>
            <a:r>
              <a:rPr lang="en-US" sz="1600" dirty="0"/>
              <a:t>Style D has highest optical density with 3 MT’s in a half-width connector module.</a:t>
            </a:r>
          </a:p>
          <a:p>
            <a:pPr>
              <a:lnSpc>
                <a:spcPct val="100000"/>
              </a:lnSpc>
            </a:pPr>
            <a:r>
              <a:rPr lang="en-US" sz="1600" dirty="0">
                <a:solidFill>
                  <a:srgbClr val="000000"/>
                </a:solidFill>
                <a:hlinkClick r:id="rId2" action="ppaction://hlinksldjump"/>
              </a:rPr>
              <a:t>[VITA 66.5]</a:t>
            </a:r>
            <a:r>
              <a:rPr lang="en-US" sz="1600" dirty="0">
                <a:solidFill>
                  <a:srgbClr val="000000"/>
                </a:solidFill>
              </a:rPr>
              <a:t> has</a:t>
            </a:r>
            <a:r>
              <a:rPr lang="en-US" sz="1600" dirty="0"/>
              <a:t> the MT alignment pins on the backplane connector</a:t>
            </a:r>
          </a:p>
          <a:p>
            <a:pPr marL="457200" lvl="1" indent="-174625">
              <a:lnSpc>
                <a:spcPct val="100000"/>
              </a:lnSpc>
              <a:spcBef>
                <a:spcPts val="300"/>
              </a:spcBef>
              <a:buFont typeface="Arial"/>
              <a:buChar char="–"/>
            </a:pPr>
            <a:r>
              <a:rPr lang="en-US" sz="1400" b="0" kern="1200" dirty="0">
                <a:solidFill>
                  <a:srgbClr val="C00000"/>
                </a:solidFill>
                <a:cs typeface="+mn-cs"/>
              </a:rPr>
              <a:t>VITA 66.1 and VITA 66.4 have the alignment pins on the Plug-In Module side</a:t>
            </a:r>
          </a:p>
          <a:p>
            <a:pPr>
              <a:lnSpc>
                <a:spcPct val="100000"/>
              </a:lnSpc>
            </a:pPr>
            <a:endParaRPr lang="en-US" sz="1600" dirty="0"/>
          </a:p>
        </p:txBody>
      </p:sp>
      <p:cxnSp>
        <p:nvCxnSpPr>
          <p:cNvPr id="29" name="Straight Connector 28">
            <a:extLst>
              <a:ext uri="{FF2B5EF4-FFF2-40B4-BE49-F238E27FC236}">
                <a16:creationId xmlns:a16="http://schemas.microsoft.com/office/drawing/2014/main" id="{DF181D2C-CFD2-427D-BD58-22855517D0E8}"/>
              </a:ext>
            </a:extLst>
          </p:cNvPr>
          <p:cNvCxnSpPr>
            <a:cxnSpLocks/>
          </p:cNvCxnSpPr>
          <p:nvPr/>
        </p:nvCxnSpPr>
        <p:spPr>
          <a:xfrm flipH="1">
            <a:off x="9810123" y="3146218"/>
            <a:ext cx="729861" cy="311972"/>
          </a:xfrm>
          <a:prstGeom prst="line">
            <a:avLst/>
          </a:prstGeom>
          <a:ln w="3810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561D15B-8C00-464C-BAC9-A71E1FD591F5}"/>
              </a:ext>
            </a:extLst>
          </p:cNvPr>
          <p:cNvCxnSpPr>
            <a:cxnSpLocks/>
            <a:stCxn id="21" idx="1"/>
          </p:cNvCxnSpPr>
          <p:nvPr/>
        </p:nvCxnSpPr>
        <p:spPr>
          <a:xfrm flipH="1">
            <a:off x="9719546" y="1682149"/>
            <a:ext cx="820437" cy="143380"/>
          </a:xfrm>
          <a:prstGeom prst="line">
            <a:avLst/>
          </a:prstGeom>
          <a:ln w="3810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48EBE80-7B37-467B-B41F-812A3C8C818A}"/>
              </a:ext>
            </a:extLst>
          </p:cNvPr>
          <p:cNvCxnSpPr>
            <a:cxnSpLocks/>
            <a:stCxn id="28" idx="2"/>
          </p:cNvCxnSpPr>
          <p:nvPr/>
        </p:nvCxnSpPr>
        <p:spPr>
          <a:xfrm>
            <a:off x="7398184" y="3178778"/>
            <a:ext cx="629942" cy="395928"/>
          </a:xfrm>
          <a:prstGeom prst="line">
            <a:avLst/>
          </a:prstGeom>
          <a:ln w="3810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6AFD86D-0286-49B4-B970-B06BABFA4E59}"/>
              </a:ext>
            </a:extLst>
          </p:cNvPr>
          <p:cNvCxnSpPr>
            <a:cxnSpLocks/>
          </p:cNvCxnSpPr>
          <p:nvPr/>
        </p:nvCxnSpPr>
        <p:spPr>
          <a:xfrm flipV="1">
            <a:off x="7691544" y="2133600"/>
            <a:ext cx="504002" cy="381000"/>
          </a:xfrm>
          <a:prstGeom prst="line">
            <a:avLst/>
          </a:prstGeom>
          <a:ln w="3810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779D9BE-C3B0-4F1F-8D8A-0A50F2A3B270}"/>
              </a:ext>
            </a:extLst>
          </p:cNvPr>
          <p:cNvSpPr txBox="1"/>
          <p:nvPr/>
        </p:nvSpPr>
        <p:spPr>
          <a:xfrm>
            <a:off x="10539983" y="3640746"/>
            <a:ext cx="1268422" cy="523220"/>
          </a:xfrm>
          <a:prstGeom prst="rect">
            <a:avLst/>
          </a:prstGeom>
          <a:noFill/>
        </p:spPr>
        <p:txBody>
          <a:bodyPr wrap="square" rtlCol="0">
            <a:spAutoFit/>
          </a:bodyPr>
          <a:lstStyle/>
          <a:p>
            <a:r>
              <a:rPr lang="en-US" sz="1400" b="1" dirty="0">
                <a:solidFill>
                  <a:srgbClr val="0070C0"/>
                </a:solidFill>
              </a:rPr>
              <a:t>Plug-In Module PCB</a:t>
            </a:r>
          </a:p>
        </p:txBody>
      </p:sp>
      <p:cxnSp>
        <p:nvCxnSpPr>
          <p:cNvPr id="37" name="Straight Connector 36">
            <a:extLst>
              <a:ext uri="{FF2B5EF4-FFF2-40B4-BE49-F238E27FC236}">
                <a16:creationId xmlns:a16="http://schemas.microsoft.com/office/drawing/2014/main" id="{4456C515-3E78-4A11-97FC-B28D2257B817}"/>
              </a:ext>
            </a:extLst>
          </p:cNvPr>
          <p:cNvCxnSpPr>
            <a:cxnSpLocks/>
            <a:stCxn id="36" idx="1"/>
          </p:cNvCxnSpPr>
          <p:nvPr/>
        </p:nvCxnSpPr>
        <p:spPr>
          <a:xfrm flipH="1">
            <a:off x="10111975" y="3902356"/>
            <a:ext cx="428008" cy="151451"/>
          </a:xfrm>
          <a:prstGeom prst="line">
            <a:avLst/>
          </a:prstGeom>
          <a:ln w="3810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874A081-B76F-4D3E-9E10-E0138C4942E0}"/>
              </a:ext>
            </a:extLst>
          </p:cNvPr>
          <p:cNvSpPr txBox="1">
            <a:spLocks noChangeArrowheads="1"/>
          </p:cNvSpPr>
          <p:nvPr/>
        </p:nvSpPr>
        <p:spPr bwMode="auto">
          <a:xfrm>
            <a:off x="1674813" y="6553200"/>
            <a:ext cx="2438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200" dirty="0"/>
              <a:t>Images courtesy of TE Connectivity</a:t>
            </a:r>
          </a:p>
        </p:txBody>
      </p:sp>
      <p:sp>
        <p:nvSpPr>
          <p:cNvPr id="24" name="TextBox 23">
            <a:extLst>
              <a:ext uri="{FF2B5EF4-FFF2-40B4-BE49-F238E27FC236}">
                <a16:creationId xmlns:a16="http://schemas.microsoft.com/office/drawing/2014/main" id="{B4B923EA-4A65-4554-B678-24C2DAC0A2DE}"/>
              </a:ext>
            </a:extLst>
          </p:cNvPr>
          <p:cNvSpPr txBox="1"/>
          <p:nvPr/>
        </p:nvSpPr>
        <p:spPr>
          <a:xfrm>
            <a:off x="2904590" y="1729424"/>
            <a:ext cx="1599536" cy="523220"/>
          </a:xfrm>
          <a:prstGeom prst="rect">
            <a:avLst/>
          </a:prstGeom>
          <a:noFill/>
        </p:spPr>
        <p:txBody>
          <a:bodyPr wrap="square" rtlCol="0">
            <a:spAutoFit/>
          </a:bodyPr>
          <a:lstStyle/>
          <a:p>
            <a:r>
              <a:rPr lang="en-US" sz="1400" b="1" dirty="0">
                <a:solidFill>
                  <a:srgbClr val="0070C0"/>
                </a:solidFill>
              </a:rPr>
              <a:t>Plug-In Module side</a:t>
            </a:r>
          </a:p>
        </p:txBody>
      </p:sp>
      <p:sp>
        <p:nvSpPr>
          <p:cNvPr id="26" name="TextBox 25">
            <a:extLst>
              <a:ext uri="{FF2B5EF4-FFF2-40B4-BE49-F238E27FC236}">
                <a16:creationId xmlns:a16="http://schemas.microsoft.com/office/drawing/2014/main" id="{DFC7B99F-0214-47C8-AC4C-13B8E9F0E340}"/>
              </a:ext>
            </a:extLst>
          </p:cNvPr>
          <p:cNvSpPr txBox="1"/>
          <p:nvPr/>
        </p:nvSpPr>
        <p:spPr>
          <a:xfrm>
            <a:off x="2895754" y="3225913"/>
            <a:ext cx="1074972" cy="523220"/>
          </a:xfrm>
          <a:prstGeom prst="rect">
            <a:avLst/>
          </a:prstGeom>
          <a:noFill/>
        </p:spPr>
        <p:txBody>
          <a:bodyPr wrap="square" rtlCol="0">
            <a:spAutoFit/>
          </a:bodyPr>
          <a:lstStyle/>
          <a:p>
            <a:r>
              <a:rPr lang="en-US" sz="1400" b="1" dirty="0">
                <a:solidFill>
                  <a:srgbClr val="0070C0"/>
                </a:solidFill>
              </a:rPr>
              <a:t>Backplane side</a:t>
            </a:r>
          </a:p>
        </p:txBody>
      </p:sp>
    </p:spTree>
    <p:extLst>
      <p:ext uri="{BB962C8B-B14F-4D97-AF65-F5344CB8AC3E}">
        <p14:creationId xmlns:p14="http://schemas.microsoft.com/office/powerpoint/2010/main" val="2458747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Vision for Data Conversion Subsystem</a:t>
            </a:r>
          </a:p>
        </p:txBody>
      </p:sp>
      <p:sp>
        <p:nvSpPr>
          <p:cNvPr id="3" name="Content Placeholder 2"/>
          <p:cNvSpPr>
            <a:spLocks noGrp="1"/>
          </p:cNvSpPr>
          <p:nvPr>
            <p:ph idx="1"/>
          </p:nvPr>
        </p:nvSpPr>
        <p:spPr>
          <a:xfrm>
            <a:off x="227012" y="3352800"/>
            <a:ext cx="7162800" cy="2971800"/>
          </a:xfrm>
          <a:ln w="0">
            <a:noFill/>
          </a:ln>
        </p:spPr>
        <p:txBody>
          <a:bodyPr/>
          <a:lstStyle/>
          <a:p>
            <a:pPr>
              <a:lnSpc>
                <a:spcPct val="100000"/>
              </a:lnSpc>
            </a:pPr>
            <a:r>
              <a:rPr lang="en-US" sz="1800" dirty="0"/>
              <a:t>OpenVPX to support this vision</a:t>
            </a:r>
          </a:p>
          <a:p>
            <a:pPr lvl="1">
              <a:lnSpc>
                <a:spcPct val="100000"/>
              </a:lnSpc>
            </a:pPr>
            <a:r>
              <a:rPr lang="en-US" sz="1600" dirty="0"/>
              <a:t>Option for Radial clocks or bussed clocks by slot</a:t>
            </a:r>
          </a:p>
          <a:p>
            <a:pPr lvl="1">
              <a:lnSpc>
                <a:spcPct val="100000"/>
              </a:lnSpc>
            </a:pPr>
            <a:r>
              <a:rPr lang="en-US" sz="1600" dirty="0"/>
              <a:t>Optical (VITA 66.x) &amp; coax (VITA 67.x) portions of backplane</a:t>
            </a:r>
          </a:p>
          <a:p>
            <a:pPr lvl="2">
              <a:lnSpc>
                <a:spcPct val="100000"/>
              </a:lnSpc>
              <a:spcBef>
                <a:spcPts val="100"/>
              </a:spcBef>
            </a:pPr>
            <a:r>
              <a:rPr lang="en-US" sz="1400" b="0" dirty="0">
                <a:solidFill>
                  <a:srgbClr val="000000"/>
                </a:solidFill>
              </a:rPr>
              <a:t>Organizational changes to handle significant expansion of optical/coax</a:t>
            </a:r>
            <a:endParaRPr lang="en-US" sz="1600" dirty="0"/>
          </a:p>
          <a:p>
            <a:pPr lvl="1">
              <a:lnSpc>
                <a:spcPct val="100000"/>
              </a:lnSpc>
            </a:pPr>
            <a:r>
              <a:rPr lang="en-US" sz="1600" dirty="0"/>
              <a:t>Control Plane Switch Profiles to support mix of: </a:t>
            </a:r>
          </a:p>
          <a:p>
            <a:pPr lvl="2">
              <a:lnSpc>
                <a:spcPct val="100000"/>
              </a:lnSpc>
              <a:spcBef>
                <a:spcPts val="100"/>
              </a:spcBef>
            </a:pPr>
            <a:r>
              <a:rPr lang="en-US" sz="1400" b="0" dirty="0"/>
              <a:t>Copper connections within the chassis – 1000BASE-KX or higher</a:t>
            </a:r>
          </a:p>
          <a:p>
            <a:pPr lvl="2">
              <a:lnSpc>
                <a:spcPct val="100000"/>
              </a:lnSpc>
              <a:spcBef>
                <a:spcPts val="100"/>
              </a:spcBef>
            </a:pPr>
            <a:r>
              <a:rPr lang="en-US" sz="1400" b="0" dirty="0"/>
              <a:t>Copper connections to local ancillary devices – 1000BASE-T</a:t>
            </a:r>
          </a:p>
          <a:p>
            <a:pPr lvl="2">
              <a:lnSpc>
                <a:spcPct val="100000"/>
              </a:lnSpc>
              <a:spcBef>
                <a:spcPts val="100"/>
              </a:spcBef>
            </a:pPr>
            <a:r>
              <a:rPr lang="en-US" sz="1400" b="0" dirty="0"/>
              <a:t>Fiber connections to rest of system – 10GBASE-SR or higher</a:t>
            </a:r>
            <a:endParaRPr lang="en-US" b="0" dirty="0"/>
          </a:p>
          <a:p>
            <a:pPr lvl="1">
              <a:lnSpc>
                <a:spcPct val="100000"/>
              </a:lnSpc>
            </a:pPr>
            <a:r>
              <a:rPr lang="en-US" sz="1600" dirty="0">
                <a:solidFill>
                  <a:srgbClr val="000000"/>
                </a:solidFill>
              </a:rPr>
              <a:t>Data Plane Switch Profiles to support mix of: </a:t>
            </a:r>
          </a:p>
          <a:p>
            <a:pPr lvl="2">
              <a:lnSpc>
                <a:spcPct val="100000"/>
              </a:lnSpc>
              <a:spcBef>
                <a:spcPts val="100"/>
              </a:spcBef>
            </a:pPr>
            <a:r>
              <a:rPr lang="en-US" sz="1400" b="0" dirty="0"/>
              <a:t>Copper connections within the chassis – 40GBASE-KR4 or higher</a:t>
            </a:r>
          </a:p>
          <a:p>
            <a:pPr lvl="2">
              <a:lnSpc>
                <a:spcPct val="100000"/>
              </a:lnSpc>
              <a:spcBef>
                <a:spcPts val="100"/>
              </a:spcBef>
            </a:pPr>
            <a:r>
              <a:rPr lang="en-US" sz="1400" b="0" dirty="0"/>
              <a:t>Fiber connections to rest of system – 40GBASE-SR4 or higher</a:t>
            </a:r>
          </a:p>
        </p:txBody>
      </p:sp>
      <p:sp>
        <p:nvSpPr>
          <p:cNvPr id="6" name="Rectangle 5">
            <a:hlinkClick r:id="rId2"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pSp>
        <p:nvGrpSpPr>
          <p:cNvPr id="25" name="Group 24"/>
          <p:cNvGrpSpPr/>
          <p:nvPr/>
        </p:nvGrpSpPr>
        <p:grpSpPr>
          <a:xfrm>
            <a:off x="493712" y="1139922"/>
            <a:ext cx="6629400" cy="2147171"/>
            <a:chOff x="1295400" y="1108040"/>
            <a:chExt cx="6629400" cy="2147171"/>
          </a:xfrm>
        </p:grpSpPr>
        <p:sp>
          <p:nvSpPr>
            <p:cNvPr id="26" name="TextBox 25"/>
            <p:cNvSpPr txBox="1"/>
            <p:nvPr/>
          </p:nvSpPr>
          <p:spPr>
            <a:xfrm>
              <a:off x="4406230" y="1209616"/>
              <a:ext cx="2125579" cy="461665"/>
            </a:xfrm>
            <a:prstGeom prst="rect">
              <a:avLst/>
            </a:prstGeom>
            <a:noFill/>
          </p:spPr>
          <p:txBody>
            <a:bodyPr wrap="square" rtlCol="0">
              <a:spAutoFit/>
            </a:bodyPr>
            <a:lstStyle/>
            <a:p>
              <a:r>
                <a:rPr lang="en-US" sz="1200" b="1" dirty="0"/>
                <a:t>Ancillary subsystems, for example dish antennas</a:t>
              </a:r>
            </a:p>
          </p:txBody>
        </p:sp>
        <p:sp>
          <p:nvSpPr>
            <p:cNvPr id="27" name="TextBox 26"/>
            <p:cNvSpPr txBox="1"/>
            <p:nvPr/>
          </p:nvSpPr>
          <p:spPr>
            <a:xfrm>
              <a:off x="4406230" y="1676400"/>
              <a:ext cx="3518570" cy="461665"/>
            </a:xfrm>
            <a:prstGeom prst="rect">
              <a:avLst/>
            </a:prstGeom>
            <a:noFill/>
            <a:ln>
              <a:noFill/>
            </a:ln>
          </p:spPr>
          <p:txBody>
            <a:bodyPr wrap="square" rtlCol="0">
              <a:spAutoFit/>
            </a:bodyPr>
            <a:lstStyle/>
            <a:p>
              <a:r>
                <a:rPr lang="en-US" sz="1200" b="1" dirty="0">
                  <a:solidFill>
                    <a:srgbClr val="C0591D"/>
                  </a:solidFill>
                </a:rPr>
                <a:t>Copper Control Plane to ancillary subsystem and RF/analog from ancillary subsystem</a:t>
              </a:r>
            </a:p>
          </p:txBody>
        </p:sp>
        <p:sp>
          <p:nvSpPr>
            <p:cNvPr id="28" name="TextBox 27"/>
            <p:cNvSpPr txBox="1"/>
            <p:nvPr/>
          </p:nvSpPr>
          <p:spPr>
            <a:xfrm>
              <a:off x="4406230" y="2767263"/>
              <a:ext cx="2620210" cy="461665"/>
            </a:xfrm>
            <a:prstGeom prst="rect">
              <a:avLst/>
            </a:prstGeom>
            <a:noFill/>
          </p:spPr>
          <p:txBody>
            <a:bodyPr wrap="square" rtlCol="0">
              <a:spAutoFit/>
            </a:bodyPr>
            <a:lstStyle/>
            <a:p>
              <a:r>
                <a:rPr lang="en-US" sz="1200" b="1" dirty="0">
                  <a:solidFill>
                    <a:srgbClr val="5C21E1"/>
                  </a:solidFill>
                </a:rPr>
                <a:t>Optical-fiber Control and Sensor Plane to the rest of the system</a:t>
              </a:r>
            </a:p>
          </p:txBody>
        </p:sp>
        <p:sp>
          <p:nvSpPr>
            <p:cNvPr id="29" name="Cube 28"/>
            <p:cNvSpPr/>
            <p:nvPr/>
          </p:nvSpPr>
          <p:spPr bwMode="auto">
            <a:xfrm>
              <a:off x="1295400" y="2074776"/>
              <a:ext cx="3124200" cy="665747"/>
            </a:xfrm>
            <a:prstGeom prst="cube">
              <a:avLst>
                <a:gd name="adj" fmla="val 16667"/>
              </a:avLst>
            </a:prstGeom>
            <a:solidFill>
              <a:schemeClr val="tx1">
                <a:lumMod val="75000"/>
                <a:lumOff val="2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bg1"/>
                  </a:solidFill>
                  <a:effectLst>
                    <a:outerShdw blurRad="38100" dist="38100" dir="2700000" algn="tl">
                      <a:srgbClr val="000000">
                        <a:alpha val="43137"/>
                      </a:srgbClr>
                    </a:outerShdw>
                  </a:effectLst>
                </a:rPr>
                <a:t>OpenVPX Chassis for converting:</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outerShdw blurRad="38100" dist="38100" dir="2700000" algn="tl">
                      <a:srgbClr val="000000">
                        <a:alpha val="43137"/>
                      </a:srgbClr>
                    </a:outerShdw>
                  </a:effectLst>
                  <a:latin typeface="Arial" pitchFamily="-110" charset="0"/>
                </a:rPr>
                <a:t>RF &amp; Analog           Digital</a:t>
              </a:r>
            </a:p>
          </p:txBody>
        </p:sp>
        <p:sp>
          <p:nvSpPr>
            <p:cNvPr id="30" name="Left-Right Arrow 29"/>
            <p:cNvSpPr/>
            <p:nvPr/>
          </p:nvSpPr>
          <p:spPr bwMode="auto">
            <a:xfrm>
              <a:off x="2801566" y="2497455"/>
              <a:ext cx="432232" cy="152400"/>
            </a:xfrm>
            <a:prstGeom prst="leftRightArrow">
              <a:avLst>
                <a:gd name="adj1" fmla="val 45833"/>
                <a:gd name="adj2" fmla="val 52084"/>
              </a:avLst>
            </a:prstGeom>
            <a:solidFill>
              <a:schemeClr val="bg1"/>
            </a:solidFill>
            <a:ln w="12700" cap="flat" cmpd="sng" algn="ctr">
              <a:noFill/>
              <a:prstDash val="solid"/>
              <a:round/>
              <a:headEnd type="none" w="sm" len="sm"/>
              <a:tailEnd type="none" w="sm" len="sm"/>
            </a:ln>
            <a:effectLst>
              <a:outerShdw blurRad="19050" dist="19050" dir="270000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110" charset="0"/>
              </a:endParaRPr>
            </a:p>
          </p:txBody>
        </p:sp>
        <p:cxnSp>
          <p:nvCxnSpPr>
            <p:cNvPr id="31" name="Straight Connector 30"/>
            <p:cNvCxnSpPr>
              <a:stCxn id="26" idx="1"/>
            </p:cNvCxnSpPr>
            <p:nvPr/>
          </p:nvCxnSpPr>
          <p:spPr bwMode="auto">
            <a:xfrm flipH="1">
              <a:off x="3288685" y="1440449"/>
              <a:ext cx="1117545" cy="0"/>
            </a:xfrm>
            <a:prstGeom prst="line">
              <a:avLst/>
            </a:prstGeom>
            <a:solidFill>
              <a:schemeClr val="accent1"/>
            </a:solidFill>
            <a:ln w="12700" cap="flat" cmpd="sng" algn="ctr">
              <a:solidFill>
                <a:schemeClr val="bg2"/>
              </a:solidFill>
              <a:prstDash val="dash"/>
              <a:round/>
              <a:headEnd type="none" w="sm" len="sm"/>
              <a:tailEnd type="none" w="sm" len="sm"/>
            </a:ln>
            <a:effectLst/>
          </p:spPr>
        </p:cxnSp>
        <p:cxnSp>
          <p:nvCxnSpPr>
            <p:cNvPr id="32" name="Straight Connector 31"/>
            <p:cNvCxnSpPr>
              <a:stCxn id="27" idx="1"/>
            </p:cNvCxnSpPr>
            <p:nvPr/>
          </p:nvCxnSpPr>
          <p:spPr bwMode="auto">
            <a:xfrm flipH="1" flipV="1">
              <a:off x="3212485" y="1907232"/>
              <a:ext cx="1193745" cy="1"/>
            </a:xfrm>
            <a:prstGeom prst="line">
              <a:avLst/>
            </a:prstGeom>
            <a:solidFill>
              <a:schemeClr val="accent1"/>
            </a:solidFill>
            <a:ln w="12700" cap="flat" cmpd="sng" algn="ctr">
              <a:solidFill>
                <a:schemeClr val="bg2"/>
              </a:solidFill>
              <a:prstDash val="dash"/>
              <a:round/>
              <a:headEnd type="none" w="sm" len="sm"/>
              <a:tailEnd type="none" w="sm" len="sm"/>
            </a:ln>
            <a:effectLst/>
          </p:spPr>
        </p:cxnSp>
        <p:cxnSp>
          <p:nvCxnSpPr>
            <p:cNvPr id="33" name="Straight Connector 32"/>
            <p:cNvCxnSpPr>
              <a:stCxn id="28" idx="1"/>
            </p:cNvCxnSpPr>
            <p:nvPr/>
          </p:nvCxnSpPr>
          <p:spPr bwMode="auto">
            <a:xfrm flipH="1" flipV="1">
              <a:off x="3386222" y="2997867"/>
              <a:ext cx="1020008" cy="229"/>
            </a:xfrm>
            <a:prstGeom prst="line">
              <a:avLst/>
            </a:prstGeom>
            <a:solidFill>
              <a:schemeClr val="accent1"/>
            </a:solidFill>
            <a:ln w="12700" cap="flat" cmpd="sng" algn="ctr">
              <a:solidFill>
                <a:schemeClr val="bg2"/>
              </a:solidFill>
              <a:prstDash val="dash"/>
              <a:round/>
              <a:headEnd type="none" w="sm" len="sm"/>
              <a:tailEnd type="none" w="sm" len="sm"/>
            </a:ln>
            <a:effectLst/>
          </p:spPr>
        </p:cxnSp>
        <p:grpSp>
          <p:nvGrpSpPr>
            <p:cNvPr id="34" name="Group 33"/>
            <p:cNvGrpSpPr/>
            <p:nvPr/>
          </p:nvGrpSpPr>
          <p:grpSpPr>
            <a:xfrm>
              <a:off x="2328779" y="2533316"/>
              <a:ext cx="1057443" cy="721895"/>
              <a:chOff x="2135604" y="2533316"/>
              <a:chExt cx="1057443" cy="721895"/>
            </a:xfrm>
          </p:grpSpPr>
          <p:cxnSp>
            <p:nvCxnSpPr>
              <p:cNvPr id="39" name="Straight Connector 38"/>
              <p:cNvCxnSpPr/>
              <p:nvPr/>
            </p:nvCxnSpPr>
            <p:spPr bwMode="auto">
              <a:xfrm>
                <a:off x="2135604" y="2740523"/>
                <a:ext cx="2006" cy="514688"/>
              </a:xfrm>
              <a:prstGeom prst="line">
                <a:avLst/>
              </a:prstGeom>
              <a:solidFill>
                <a:schemeClr val="accent1"/>
              </a:solidFill>
              <a:ln w="19050" cap="flat" cmpd="sng" algn="ctr">
                <a:solidFill>
                  <a:srgbClr val="5C21E1"/>
                </a:solidFill>
                <a:prstDash val="solid"/>
                <a:round/>
                <a:headEnd type="none" w="sm" len="sm"/>
                <a:tailEnd type="none" w="sm" len="sm"/>
              </a:ln>
              <a:effectLst/>
            </p:spPr>
          </p:cxnSp>
          <p:cxnSp>
            <p:nvCxnSpPr>
              <p:cNvPr id="40" name="Straight Connector 39"/>
              <p:cNvCxnSpPr/>
              <p:nvPr/>
            </p:nvCxnSpPr>
            <p:spPr bwMode="auto">
              <a:xfrm>
                <a:off x="2306053" y="2740523"/>
                <a:ext cx="2006" cy="514688"/>
              </a:xfrm>
              <a:prstGeom prst="line">
                <a:avLst/>
              </a:prstGeom>
              <a:solidFill>
                <a:schemeClr val="accent1"/>
              </a:solidFill>
              <a:ln w="19050" cap="flat" cmpd="sng" algn="ctr">
                <a:solidFill>
                  <a:srgbClr val="5C21E1"/>
                </a:solidFill>
                <a:prstDash val="solid"/>
                <a:round/>
                <a:headEnd type="none" w="sm" len="sm"/>
                <a:tailEnd type="none" w="sm" len="sm"/>
              </a:ln>
              <a:effectLst/>
            </p:spPr>
          </p:cxnSp>
          <p:cxnSp>
            <p:nvCxnSpPr>
              <p:cNvPr id="41" name="Straight Connector 40"/>
              <p:cNvCxnSpPr/>
              <p:nvPr/>
            </p:nvCxnSpPr>
            <p:spPr bwMode="auto">
              <a:xfrm>
                <a:off x="3191041" y="2740523"/>
                <a:ext cx="2006" cy="514688"/>
              </a:xfrm>
              <a:prstGeom prst="line">
                <a:avLst/>
              </a:prstGeom>
              <a:solidFill>
                <a:schemeClr val="accent1"/>
              </a:solidFill>
              <a:ln w="19050" cap="flat" cmpd="sng" algn="ctr">
                <a:solidFill>
                  <a:srgbClr val="5C21E1"/>
                </a:solidFill>
                <a:prstDash val="solid"/>
                <a:round/>
                <a:headEnd type="none" w="sm" len="sm"/>
                <a:tailEnd type="none" w="sm" len="sm"/>
              </a:ln>
              <a:effectLst/>
            </p:spPr>
          </p:cxnSp>
          <p:sp>
            <p:nvSpPr>
              <p:cNvPr id="42" name="TextBox 41"/>
              <p:cNvSpPr txBox="1"/>
              <p:nvPr/>
            </p:nvSpPr>
            <p:spPr>
              <a:xfrm>
                <a:off x="2308529" y="2533316"/>
                <a:ext cx="871818" cy="646331"/>
              </a:xfrm>
              <a:prstGeom prst="rect">
                <a:avLst/>
              </a:prstGeom>
              <a:noFill/>
            </p:spPr>
            <p:txBody>
              <a:bodyPr wrap="square" rtlCol="0">
                <a:spAutoFit/>
              </a:bodyPr>
              <a:lstStyle/>
              <a:p>
                <a:pPr algn="ctr"/>
                <a:r>
                  <a:rPr lang="en-US" sz="3600" b="1" kern="0" spc="-200" dirty="0">
                    <a:latin typeface="Avenir Black"/>
                    <a:cs typeface="Avenir Black"/>
                  </a:rPr>
                  <a:t>. . .</a:t>
                </a:r>
              </a:p>
            </p:txBody>
          </p:sp>
        </p:grpSp>
        <p:cxnSp>
          <p:nvCxnSpPr>
            <p:cNvPr id="35" name="Straight Connector 34"/>
            <p:cNvCxnSpPr/>
            <p:nvPr/>
          </p:nvCxnSpPr>
          <p:spPr bwMode="auto">
            <a:xfrm flipV="1">
              <a:off x="3205802" y="1657684"/>
              <a:ext cx="6683" cy="417092"/>
            </a:xfrm>
            <a:prstGeom prst="line">
              <a:avLst/>
            </a:prstGeom>
            <a:solidFill>
              <a:schemeClr val="accent1"/>
            </a:solidFill>
            <a:ln w="19050" cap="flat" cmpd="sng" algn="ctr">
              <a:solidFill>
                <a:srgbClr val="C0591D"/>
              </a:solidFill>
              <a:prstDash val="solid"/>
              <a:round/>
              <a:headEnd type="none" w="sm" len="sm"/>
              <a:tailEnd type="none" w="sm" len="sm"/>
            </a:ln>
            <a:effectLst/>
          </p:spPr>
        </p:cxnSp>
        <p:pic>
          <p:nvPicPr>
            <p:cNvPr id="36" name="Picture 35" descr="DIS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4235" y="1117005"/>
              <a:ext cx="396184" cy="646886"/>
            </a:xfrm>
            <a:prstGeom prst="rect">
              <a:avLst/>
            </a:prstGeom>
          </p:spPr>
        </p:pic>
        <p:cxnSp>
          <p:nvCxnSpPr>
            <p:cNvPr id="37" name="Straight Connector 36"/>
            <p:cNvCxnSpPr/>
            <p:nvPr/>
          </p:nvCxnSpPr>
          <p:spPr bwMode="auto">
            <a:xfrm flipV="1">
              <a:off x="2616148" y="1648719"/>
              <a:ext cx="6683" cy="417092"/>
            </a:xfrm>
            <a:prstGeom prst="line">
              <a:avLst/>
            </a:prstGeom>
            <a:solidFill>
              <a:schemeClr val="accent1"/>
            </a:solidFill>
            <a:ln w="19050" cap="flat" cmpd="sng" algn="ctr">
              <a:solidFill>
                <a:srgbClr val="C0591D"/>
              </a:solidFill>
              <a:prstDash val="solid"/>
              <a:round/>
              <a:headEnd type="none" w="sm" len="sm"/>
              <a:tailEnd type="none" w="sm" len="sm"/>
            </a:ln>
            <a:effectLst/>
          </p:spPr>
        </p:cxnSp>
        <p:pic>
          <p:nvPicPr>
            <p:cNvPr id="38" name="Picture 37" descr="DIS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4581" y="1108040"/>
              <a:ext cx="396184" cy="646886"/>
            </a:xfrm>
            <a:prstGeom prst="rect">
              <a:avLst/>
            </a:prstGeom>
          </p:spPr>
        </p:pic>
      </p:grpSp>
      <p:sp>
        <p:nvSpPr>
          <p:cNvPr id="43" name="Content Placeholder 2"/>
          <p:cNvSpPr txBox="1">
            <a:spLocks/>
          </p:cNvSpPr>
          <p:nvPr/>
        </p:nvSpPr>
        <p:spPr>
          <a:xfrm>
            <a:off x="7244760" y="2772405"/>
            <a:ext cx="4640852" cy="3475995"/>
          </a:xfrm>
          <a:prstGeom prst="rect">
            <a:avLst/>
          </a:prstGeom>
          <a:solidFill>
            <a:schemeClr val="bg1"/>
          </a:solidFill>
          <a:ln w="12700">
            <a:solidFill>
              <a:schemeClr val="tx1"/>
            </a:solidFill>
          </a:ln>
        </p:spPr>
        <p:txBody>
          <a:bodyPr/>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a:lnSpc>
                <a:spcPct val="100000"/>
              </a:lnSpc>
            </a:pPr>
            <a:r>
              <a:rPr lang="en-US" sz="1800" kern="0" dirty="0"/>
              <a:t>Radial clocks enable applications needing much higher precision clocks than what bussed clocks can provide</a:t>
            </a:r>
          </a:p>
          <a:p>
            <a:pPr lvl="1">
              <a:lnSpc>
                <a:spcPct val="100000"/>
              </a:lnSpc>
            </a:pPr>
            <a:r>
              <a:rPr lang="en-US" sz="1600" kern="0" dirty="0"/>
              <a:t>Data conversion subsystems where groups of A/D and D/A converters are clocked at the same time</a:t>
            </a:r>
          </a:p>
          <a:p>
            <a:pPr lvl="2">
              <a:lnSpc>
                <a:spcPct val="100000"/>
              </a:lnSpc>
              <a:spcBef>
                <a:spcPts val="400"/>
              </a:spcBef>
            </a:pPr>
            <a:r>
              <a:rPr lang="en-US" sz="1400" b="0" dirty="0"/>
              <a:t>Many systems use distribution of timing via coax to get even higher quality clocks</a:t>
            </a:r>
          </a:p>
          <a:p>
            <a:pPr lvl="1">
              <a:lnSpc>
                <a:spcPct val="100000"/>
              </a:lnSpc>
            </a:pPr>
            <a:r>
              <a:rPr lang="en-US" sz="1600" kern="0" dirty="0"/>
              <a:t>Precision time synchronization</a:t>
            </a:r>
          </a:p>
          <a:p>
            <a:pPr lvl="2">
              <a:lnSpc>
                <a:spcPct val="100000"/>
              </a:lnSpc>
              <a:spcBef>
                <a:spcPts val="400"/>
              </a:spcBef>
            </a:pPr>
            <a:r>
              <a:rPr lang="en-US" sz="1400" b="0" dirty="0"/>
              <a:t>For time stamping, as is done for creation of </a:t>
            </a:r>
            <a:r>
              <a:rPr lang="en-US" sz="1400" b="0" dirty="0">
                <a:hlinkClick r:id="rId4" action="ppaction://hlinksldjump"/>
              </a:rPr>
              <a:t>[VITA 49.0]</a:t>
            </a:r>
            <a:r>
              <a:rPr lang="en-US" sz="1400" b="0" dirty="0"/>
              <a:t> data packets with timestamps</a:t>
            </a:r>
          </a:p>
          <a:p>
            <a:pPr lvl="2">
              <a:lnSpc>
                <a:spcPct val="100000"/>
              </a:lnSpc>
              <a:spcBef>
                <a:spcPts val="400"/>
              </a:spcBef>
            </a:pPr>
            <a:r>
              <a:rPr lang="en-US" sz="1400" b="0" dirty="0"/>
              <a:t>For controlling devices, such as receivers and exciters, using </a:t>
            </a:r>
            <a:r>
              <a:rPr lang="en-US" sz="1400" b="0" dirty="0">
                <a:hlinkClick r:id="rId4" action="ppaction://hlinksldjump"/>
              </a:rPr>
              <a:t>[VITA 49.2]</a:t>
            </a:r>
            <a:endParaRPr lang="en-US" sz="1400" b="0" dirty="0"/>
          </a:p>
        </p:txBody>
      </p:sp>
      <p:sp>
        <p:nvSpPr>
          <p:cNvPr id="44" name="Freeform 43"/>
          <p:cNvSpPr/>
          <p:nvPr/>
        </p:nvSpPr>
        <p:spPr bwMode="auto">
          <a:xfrm>
            <a:off x="5737698" y="3238200"/>
            <a:ext cx="1716884" cy="653549"/>
          </a:xfrm>
          <a:custGeom>
            <a:avLst/>
            <a:gdLst>
              <a:gd name="connsiteX0" fmla="*/ 0 w 4677507"/>
              <a:gd name="connsiteY0" fmla="*/ 62091 h 1564320"/>
              <a:gd name="connsiteX1" fmla="*/ 3200400 w 4677507"/>
              <a:gd name="connsiteY1" fmla="*/ 177647 h 1564320"/>
              <a:gd name="connsiteX2" fmla="*/ 4677507 w 4677507"/>
              <a:gd name="connsiteY2" fmla="*/ 1564320 h 1564320"/>
              <a:gd name="connsiteX3" fmla="*/ 4677507 w 4677507"/>
              <a:gd name="connsiteY3" fmla="*/ 1564320 h 1564320"/>
              <a:gd name="connsiteX0" fmla="*/ 0 w 4677507"/>
              <a:gd name="connsiteY0" fmla="*/ 17756 h 1519985"/>
              <a:gd name="connsiteX1" fmla="*/ 3200400 w 4677507"/>
              <a:gd name="connsiteY1" fmla="*/ 133312 h 1519985"/>
              <a:gd name="connsiteX2" fmla="*/ 4677507 w 4677507"/>
              <a:gd name="connsiteY2" fmla="*/ 1519985 h 1519985"/>
              <a:gd name="connsiteX3" fmla="*/ 4677507 w 4677507"/>
              <a:gd name="connsiteY3" fmla="*/ 1519985 h 1519985"/>
              <a:gd name="connsiteX0" fmla="*/ 0 w 4677507"/>
              <a:gd name="connsiteY0" fmla="*/ 0 h 1502229"/>
              <a:gd name="connsiteX1" fmla="*/ 3331029 w 4677507"/>
              <a:gd name="connsiteY1" fmla="*/ 341366 h 1502229"/>
              <a:gd name="connsiteX2" fmla="*/ 4677507 w 4677507"/>
              <a:gd name="connsiteY2" fmla="*/ 1502229 h 1502229"/>
              <a:gd name="connsiteX3" fmla="*/ 4677507 w 4677507"/>
              <a:gd name="connsiteY3" fmla="*/ 1502229 h 1502229"/>
              <a:gd name="connsiteX0" fmla="*/ 0 w 4677507"/>
              <a:gd name="connsiteY0" fmla="*/ 0 h 1502229"/>
              <a:gd name="connsiteX1" fmla="*/ 3331029 w 4677507"/>
              <a:gd name="connsiteY1" fmla="*/ 341366 h 1502229"/>
              <a:gd name="connsiteX2" fmla="*/ 4677507 w 4677507"/>
              <a:gd name="connsiteY2" fmla="*/ 1502229 h 1502229"/>
              <a:gd name="connsiteX3" fmla="*/ 4677507 w 4677507"/>
              <a:gd name="connsiteY3" fmla="*/ 1502229 h 1502229"/>
              <a:gd name="connsiteX0" fmla="*/ 0 w 4677507"/>
              <a:gd name="connsiteY0" fmla="*/ 0 h 1502229"/>
              <a:gd name="connsiteX1" fmla="*/ 3341077 w 4677507"/>
              <a:gd name="connsiteY1" fmla="*/ 294322 h 1502229"/>
              <a:gd name="connsiteX2" fmla="*/ 4677507 w 4677507"/>
              <a:gd name="connsiteY2" fmla="*/ 1502229 h 1502229"/>
              <a:gd name="connsiteX3" fmla="*/ 4677507 w 4677507"/>
              <a:gd name="connsiteY3" fmla="*/ 1502229 h 1502229"/>
              <a:gd name="connsiteX0" fmla="*/ 0 w 4677507"/>
              <a:gd name="connsiteY0" fmla="*/ 0 h 1502229"/>
              <a:gd name="connsiteX1" fmla="*/ 3341077 w 4677507"/>
              <a:gd name="connsiteY1" fmla="*/ 294322 h 1502229"/>
              <a:gd name="connsiteX2" fmla="*/ 4677507 w 4677507"/>
              <a:gd name="connsiteY2" fmla="*/ 1502229 h 1502229"/>
              <a:gd name="connsiteX3" fmla="*/ 4677507 w 4677507"/>
              <a:gd name="connsiteY3" fmla="*/ 1502229 h 1502229"/>
              <a:gd name="connsiteX0" fmla="*/ 0 w 4677507"/>
              <a:gd name="connsiteY0" fmla="*/ 0 h 1502229"/>
              <a:gd name="connsiteX1" fmla="*/ 3341077 w 4677507"/>
              <a:gd name="connsiteY1" fmla="*/ 294322 h 1502229"/>
              <a:gd name="connsiteX2" fmla="*/ 4677507 w 4677507"/>
              <a:gd name="connsiteY2" fmla="*/ 1502229 h 1502229"/>
              <a:gd name="connsiteX3" fmla="*/ 4677507 w 4677507"/>
              <a:gd name="connsiteY3" fmla="*/ 1502229 h 1502229"/>
              <a:gd name="connsiteX0" fmla="*/ 0 w 4677507"/>
              <a:gd name="connsiteY0" fmla="*/ 0 h 1502229"/>
              <a:gd name="connsiteX1" fmla="*/ 3341077 w 4677507"/>
              <a:gd name="connsiteY1" fmla="*/ 294322 h 1502229"/>
              <a:gd name="connsiteX2" fmla="*/ 4677507 w 4677507"/>
              <a:gd name="connsiteY2" fmla="*/ 1502229 h 1502229"/>
              <a:gd name="connsiteX3" fmla="*/ 4677507 w 4677507"/>
              <a:gd name="connsiteY3" fmla="*/ 1502229 h 1502229"/>
              <a:gd name="connsiteX0" fmla="*/ 0 w 4677507"/>
              <a:gd name="connsiteY0" fmla="*/ 0 h 1502229"/>
              <a:gd name="connsiteX1" fmla="*/ 3341077 w 4677507"/>
              <a:gd name="connsiteY1" fmla="*/ 294322 h 1502229"/>
              <a:gd name="connsiteX2" fmla="*/ 4677507 w 4677507"/>
              <a:gd name="connsiteY2" fmla="*/ 1502229 h 1502229"/>
              <a:gd name="connsiteX3" fmla="*/ 4677507 w 4677507"/>
              <a:gd name="connsiteY3" fmla="*/ 1502229 h 1502229"/>
              <a:gd name="connsiteX0" fmla="*/ 0 w 4677507"/>
              <a:gd name="connsiteY0" fmla="*/ 0 h 1502229"/>
              <a:gd name="connsiteX1" fmla="*/ 3341077 w 4677507"/>
              <a:gd name="connsiteY1" fmla="*/ 294322 h 1502229"/>
              <a:gd name="connsiteX2" fmla="*/ 4677507 w 4677507"/>
              <a:gd name="connsiteY2" fmla="*/ 1502229 h 1502229"/>
              <a:gd name="connsiteX3" fmla="*/ 4677507 w 4677507"/>
              <a:gd name="connsiteY3" fmla="*/ 1502229 h 1502229"/>
              <a:gd name="connsiteX0" fmla="*/ 0 w 4677507"/>
              <a:gd name="connsiteY0" fmla="*/ 0 h 1502229"/>
              <a:gd name="connsiteX1" fmla="*/ 3341077 w 4677507"/>
              <a:gd name="connsiteY1" fmla="*/ 294322 h 1502229"/>
              <a:gd name="connsiteX2" fmla="*/ 4677507 w 4677507"/>
              <a:gd name="connsiteY2" fmla="*/ 1502229 h 1502229"/>
              <a:gd name="connsiteX3" fmla="*/ 4677507 w 4677507"/>
              <a:gd name="connsiteY3" fmla="*/ 1502229 h 1502229"/>
              <a:gd name="connsiteX0" fmla="*/ 0 w 4677507"/>
              <a:gd name="connsiteY0" fmla="*/ 0 h 1502229"/>
              <a:gd name="connsiteX1" fmla="*/ 4677507 w 4677507"/>
              <a:gd name="connsiteY1" fmla="*/ 1502229 h 1502229"/>
              <a:gd name="connsiteX2" fmla="*/ 4677507 w 4677507"/>
              <a:gd name="connsiteY2" fmla="*/ 1502229 h 1502229"/>
              <a:gd name="connsiteX0" fmla="*/ 0 w 4677507"/>
              <a:gd name="connsiteY0" fmla="*/ 0 h 1502229"/>
              <a:gd name="connsiteX1" fmla="*/ 4677507 w 4677507"/>
              <a:gd name="connsiteY1" fmla="*/ 1502229 h 1502229"/>
              <a:gd name="connsiteX2" fmla="*/ 4677507 w 4677507"/>
              <a:gd name="connsiteY2" fmla="*/ 1502229 h 1502229"/>
              <a:gd name="connsiteX0" fmla="*/ 0 w 4677507"/>
              <a:gd name="connsiteY0" fmla="*/ 0 h 1502229"/>
              <a:gd name="connsiteX1" fmla="*/ 4677507 w 4677507"/>
              <a:gd name="connsiteY1" fmla="*/ 1502229 h 1502229"/>
              <a:gd name="connsiteX2" fmla="*/ 4677507 w 4677507"/>
              <a:gd name="connsiteY2" fmla="*/ 1502229 h 1502229"/>
              <a:gd name="connsiteX0" fmla="*/ 0 w 4677507"/>
              <a:gd name="connsiteY0" fmla="*/ 0 h 1502229"/>
              <a:gd name="connsiteX1" fmla="*/ 4677507 w 4677507"/>
              <a:gd name="connsiteY1" fmla="*/ 1502229 h 1502229"/>
              <a:gd name="connsiteX2" fmla="*/ 4677507 w 4677507"/>
              <a:gd name="connsiteY2" fmla="*/ 1502229 h 1502229"/>
              <a:gd name="connsiteX0" fmla="*/ 0 w 5012480"/>
              <a:gd name="connsiteY0" fmla="*/ 0 h 1503562"/>
              <a:gd name="connsiteX1" fmla="*/ 4677507 w 5012480"/>
              <a:gd name="connsiteY1" fmla="*/ 1502229 h 1503562"/>
              <a:gd name="connsiteX2" fmla="*/ 4632290 w 5012480"/>
              <a:gd name="connsiteY2" fmla="*/ 241459 h 1503562"/>
              <a:gd name="connsiteX0" fmla="*/ 0 w 4632290"/>
              <a:gd name="connsiteY0" fmla="*/ 0 h 241459"/>
              <a:gd name="connsiteX1" fmla="*/ 4632290 w 4632290"/>
              <a:gd name="connsiteY1" fmla="*/ 241459 h 241459"/>
              <a:gd name="connsiteX0" fmla="*/ 0 w 4551903"/>
              <a:gd name="connsiteY0" fmla="*/ 0 h 429633"/>
              <a:gd name="connsiteX1" fmla="*/ 4551903 w 4551903"/>
              <a:gd name="connsiteY1" fmla="*/ 429633 h 429633"/>
              <a:gd name="connsiteX0" fmla="*/ 0 w 4551903"/>
              <a:gd name="connsiteY0" fmla="*/ 0 h 429633"/>
              <a:gd name="connsiteX1" fmla="*/ 4551903 w 4551903"/>
              <a:gd name="connsiteY1" fmla="*/ 429633 h 429633"/>
              <a:gd name="connsiteX0" fmla="*/ 0 w 4551903"/>
              <a:gd name="connsiteY0" fmla="*/ 0 h 429633"/>
              <a:gd name="connsiteX1" fmla="*/ 4551903 w 4551903"/>
              <a:gd name="connsiteY1" fmla="*/ 429633 h 429633"/>
              <a:gd name="connsiteX0" fmla="*/ 0 w 4788039"/>
              <a:gd name="connsiteY0" fmla="*/ 3449 h 386038"/>
              <a:gd name="connsiteX1" fmla="*/ 4788039 w 4788039"/>
              <a:gd name="connsiteY1" fmla="*/ 386038 h 386038"/>
              <a:gd name="connsiteX0" fmla="*/ 0 w 4788039"/>
              <a:gd name="connsiteY0" fmla="*/ 0 h 382589"/>
              <a:gd name="connsiteX1" fmla="*/ 4788039 w 4788039"/>
              <a:gd name="connsiteY1" fmla="*/ 382589 h 382589"/>
              <a:gd name="connsiteX0" fmla="*/ 0 w 4772966"/>
              <a:gd name="connsiteY0" fmla="*/ 0 h 321433"/>
              <a:gd name="connsiteX1" fmla="*/ 4772966 w 4772966"/>
              <a:gd name="connsiteY1" fmla="*/ 321433 h 321433"/>
              <a:gd name="connsiteX0" fmla="*/ 0 w 2736347"/>
              <a:gd name="connsiteY0" fmla="*/ 0 h 332553"/>
              <a:gd name="connsiteX1" fmla="*/ 2736347 w 2736347"/>
              <a:gd name="connsiteY1" fmla="*/ 332553 h 332553"/>
              <a:gd name="connsiteX0" fmla="*/ 0 w 2736347"/>
              <a:gd name="connsiteY0" fmla="*/ 0 h 889855"/>
              <a:gd name="connsiteX1" fmla="*/ 2736347 w 2736347"/>
              <a:gd name="connsiteY1" fmla="*/ 332553 h 889855"/>
              <a:gd name="connsiteX0" fmla="*/ 0 w 1903954"/>
              <a:gd name="connsiteY0" fmla="*/ 1902446 h 1904497"/>
              <a:gd name="connsiteX1" fmla="*/ 1887261 w 1903954"/>
              <a:gd name="connsiteY1" fmla="*/ 0 h 1904497"/>
              <a:gd name="connsiteX0" fmla="*/ 0 w 1887261"/>
              <a:gd name="connsiteY0" fmla="*/ 1902446 h 1903180"/>
              <a:gd name="connsiteX1" fmla="*/ 1887261 w 1887261"/>
              <a:gd name="connsiteY1" fmla="*/ 0 h 1903180"/>
              <a:gd name="connsiteX0" fmla="*/ 0 w 1887261"/>
              <a:gd name="connsiteY0" fmla="*/ 1902446 h 1902655"/>
              <a:gd name="connsiteX1" fmla="*/ 1887261 w 1887261"/>
              <a:gd name="connsiteY1" fmla="*/ 0 h 1902655"/>
              <a:gd name="connsiteX0" fmla="*/ 0 w 1970388"/>
              <a:gd name="connsiteY0" fmla="*/ 2169312 h 2169495"/>
              <a:gd name="connsiteX1" fmla="*/ 1970388 w 1970388"/>
              <a:gd name="connsiteY1" fmla="*/ 0 h 2169495"/>
              <a:gd name="connsiteX0" fmla="*/ 0 w 1970388"/>
              <a:gd name="connsiteY0" fmla="*/ 2169312 h 2169312"/>
              <a:gd name="connsiteX1" fmla="*/ 1970388 w 1970388"/>
              <a:gd name="connsiteY1" fmla="*/ 0 h 2169312"/>
              <a:gd name="connsiteX0" fmla="*/ 0 w 1970388"/>
              <a:gd name="connsiteY0" fmla="*/ 2169312 h 2169312"/>
              <a:gd name="connsiteX1" fmla="*/ 1970388 w 1970388"/>
              <a:gd name="connsiteY1" fmla="*/ 0 h 2169312"/>
              <a:gd name="connsiteX0" fmla="*/ 0 w 1970388"/>
              <a:gd name="connsiteY0" fmla="*/ 2169312 h 2169312"/>
              <a:gd name="connsiteX1" fmla="*/ 1970388 w 1970388"/>
              <a:gd name="connsiteY1" fmla="*/ 0 h 2169312"/>
              <a:gd name="connsiteX0" fmla="*/ 0 w 1970388"/>
              <a:gd name="connsiteY0" fmla="*/ 2169312 h 2169312"/>
              <a:gd name="connsiteX1" fmla="*/ 1126240 w 1970388"/>
              <a:gd name="connsiteY1" fmla="*/ 1560890 h 2169312"/>
              <a:gd name="connsiteX2" fmla="*/ 1970388 w 1970388"/>
              <a:gd name="connsiteY2" fmla="*/ 0 h 2169312"/>
              <a:gd name="connsiteX0" fmla="*/ 0 w 1970388"/>
              <a:gd name="connsiteY0" fmla="*/ 2169312 h 2169312"/>
              <a:gd name="connsiteX1" fmla="*/ 1535939 w 1970388"/>
              <a:gd name="connsiteY1" fmla="*/ 2072382 h 2169312"/>
              <a:gd name="connsiteX2" fmla="*/ 1970388 w 1970388"/>
              <a:gd name="connsiteY2" fmla="*/ 0 h 2169312"/>
              <a:gd name="connsiteX0" fmla="*/ 0 w 1970388"/>
              <a:gd name="connsiteY0" fmla="*/ 2169312 h 2173054"/>
              <a:gd name="connsiteX1" fmla="*/ 1535939 w 1970388"/>
              <a:gd name="connsiteY1" fmla="*/ 2094622 h 2173054"/>
              <a:gd name="connsiteX2" fmla="*/ 1970388 w 1970388"/>
              <a:gd name="connsiteY2" fmla="*/ 0 h 2173054"/>
              <a:gd name="connsiteX0" fmla="*/ 0 w 1970388"/>
              <a:gd name="connsiteY0" fmla="*/ 2169312 h 2169312"/>
              <a:gd name="connsiteX1" fmla="*/ 1535939 w 1970388"/>
              <a:gd name="connsiteY1" fmla="*/ 2094622 h 2169312"/>
              <a:gd name="connsiteX2" fmla="*/ 1970388 w 1970388"/>
              <a:gd name="connsiteY2" fmla="*/ 0 h 2169312"/>
              <a:gd name="connsiteX0" fmla="*/ 0 w 1970388"/>
              <a:gd name="connsiteY0" fmla="*/ 2169312 h 2169312"/>
              <a:gd name="connsiteX1" fmla="*/ 1535939 w 1970388"/>
              <a:gd name="connsiteY1" fmla="*/ 2094622 h 2169312"/>
              <a:gd name="connsiteX2" fmla="*/ 1970388 w 1970388"/>
              <a:gd name="connsiteY2" fmla="*/ 0 h 2169312"/>
              <a:gd name="connsiteX0" fmla="*/ 0 w 1970388"/>
              <a:gd name="connsiteY0" fmla="*/ 2169312 h 2169312"/>
              <a:gd name="connsiteX1" fmla="*/ 1411248 w 1970388"/>
              <a:gd name="connsiteY1" fmla="*/ 1966750 h 2169312"/>
              <a:gd name="connsiteX2" fmla="*/ 1970388 w 1970388"/>
              <a:gd name="connsiteY2" fmla="*/ 0 h 2169312"/>
              <a:gd name="connsiteX0" fmla="*/ 0 w 1970388"/>
              <a:gd name="connsiteY0" fmla="*/ 2169312 h 2169312"/>
              <a:gd name="connsiteX1" fmla="*/ 1411248 w 1970388"/>
              <a:gd name="connsiteY1" fmla="*/ 1922273 h 2169312"/>
              <a:gd name="connsiteX2" fmla="*/ 1970388 w 1970388"/>
              <a:gd name="connsiteY2" fmla="*/ 0 h 2169312"/>
              <a:gd name="connsiteX0" fmla="*/ 0 w 1970388"/>
              <a:gd name="connsiteY0" fmla="*/ 2169312 h 2169312"/>
              <a:gd name="connsiteX1" fmla="*/ 1411248 w 1970388"/>
              <a:gd name="connsiteY1" fmla="*/ 1922273 h 2169312"/>
              <a:gd name="connsiteX2" fmla="*/ 1970388 w 1970388"/>
              <a:gd name="connsiteY2" fmla="*/ 0 h 2169312"/>
              <a:gd name="connsiteX0" fmla="*/ 0 w 1970388"/>
              <a:gd name="connsiteY0" fmla="*/ 2169312 h 2169312"/>
              <a:gd name="connsiteX1" fmla="*/ 1411248 w 1970388"/>
              <a:gd name="connsiteY1" fmla="*/ 1922273 h 2169312"/>
              <a:gd name="connsiteX2" fmla="*/ 1970388 w 1970388"/>
              <a:gd name="connsiteY2" fmla="*/ 0 h 2169312"/>
              <a:gd name="connsiteX0" fmla="*/ 0 w 1970388"/>
              <a:gd name="connsiteY0" fmla="*/ 2169312 h 2169312"/>
              <a:gd name="connsiteX1" fmla="*/ 1411248 w 1970388"/>
              <a:gd name="connsiteY1" fmla="*/ 1922273 h 2169312"/>
              <a:gd name="connsiteX2" fmla="*/ 1970388 w 1970388"/>
              <a:gd name="connsiteY2" fmla="*/ 0 h 2169312"/>
              <a:gd name="connsiteX0" fmla="*/ 0 w 1970388"/>
              <a:gd name="connsiteY0" fmla="*/ 2169312 h 2169312"/>
              <a:gd name="connsiteX1" fmla="*/ 1411248 w 1970388"/>
              <a:gd name="connsiteY1" fmla="*/ 1922273 h 2169312"/>
              <a:gd name="connsiteX2" fmla="*/ 1970388 w 1970388"/>
              <a:gd name="connsiteY2" fmla="*/ 0 h 2169312"/>
              <a:gd name="connsiteX0" fmla="*/ 0 w 1970388"/>
              <a:gd name="connsiteY0" fmla="*/ 2169312 h 2169312"/>
              <a:gd name="connsiteX1" fmla="*/ 1411248 w 1970388"/>
              <a:gd name="connsiteY1" fmla="*/ 1922273 h 2169312"/>
              <a:gd name="connsiteX2" fmla="*/ 1970388 w 1970388"/>
              <a:gd name="connsiteY2" fmla="*/ 0 h 2169312"/>
              <a:gd name="connsiteX0" fmla="*/ 0 w 1970388"/>
              <a:gd name="connsiteY0" fmla="*/ 2169312 h 2169312"/>
              <a:gd name="connsiteX1" fmla="*/ 1411248 w 1970388"/>
              <a:gd name="connsiteY1" fmla="*/ 1922273 h 2169312"/>
              <a:gd name="connsiteX2" fmla="*/ 1970388 w 1970388"/>
              <a:gd name="connsiteY2" fmla="*/ 0 h 2169312"/>
              <a:gd name="connsiteX0" fmla="*/ 0 w 2052180"/>
              <a:gd name="connsiteY0" fmla="*/ 2173867 h 2173867"/>
              <a:gd name="connsiteX1" fmla="*/ 1411248 w 2052180"/>
              <a:gd name="connsiteY1" fmla="*/ 1926828 h 2173867"/>
              <a:gd name="connsiteX2" fmla="*/ 2052180 w 2052180"/>
              <a:gd name="connsiteY2" fmla="*/ 0 h 2173867"/>
              <a:gd name="connsiteX0" fmla="*/ 0 w 2052180"/>
              <a:gd name="connsiteY0" fmla="*/ 2173867 h 2173867"/>
              <a:gd name="connsiteX1" fmla="*/ 1411248 w 2052180"/>
              <a:gd name="connsiteY1" fmla="*/ 1926828 h 2173867"/>
              <a:gd name="connsiteX2" fmla="*/ 2052180 w 2052180"/>
              <a:gd name="connsiteY2" fmla="*/ 0 h 2173867"/>
              <a:gd name="connsiteX0" fmla="*/ 0 w 2052180"/>
              <a:gd name="connsiteY0" fmla="*/ 2173867 h 2173867"/>
              <a:gd name="connsiteX1" fmla="*/ 1411248 w 2052180"/>
              <a:gd name="connsiteY1" fmla="*/ 1926828 h 2173867"/>
              <a:gd name="connsiteX2" fmla="*/ 2052180 w 2052180"/>
              <a:gd name="connsiteY2" fmla="*/ 0 h 2173867"/>
              <a:gd name="connsiteX0" fmla="*/ 0 w 2052180"/>
              <a:gd name="connsiteY0" fmla="*/ 2173867 h 2173867"/>
              <a:gd name="connsiteX1" fmla="*/ 1571802 w 2052180"/>
              <a:gd name="connsiteY1" fmla="*/ 1956434 h 2173867"/>
              <a:gd name="connsiteX2" fmla="*/ 2052180 w 2052180"/>
              <a:gd name="connsiteY2" fmla="*/ 0 h 2173867"/>
              <a:gd name="connsiteX0" fmla="*/ 0 w 2052180"/>
              <a:gd name="connsiteY0" fmla="*/ 2173867 h 2173867"/>
              <a:gd name="connsiteX1" fmla="*/ 1571802 w 2052180"/>
              <a:gd name="connsiteY1" fmla="*/ 1956434 h 2173867"/>
              <a:gd name="connsiteX2" fmla="*/ 2052180 w 2052180"/>
              <a:gd name="connsiteY2" fmla="*/ 0 h 2173867"/>
              <a:gd name="connsiteX0" fmla="*/ 0 w 2056724"/>
              <a:gd name="connsiteY0" fmla="*/ 2070370 h 2070370"/>
              <a:gd name="connsiteX1" fmla="*/ 1571802 w 2056724"/>
              <a:gd name="connsiteY1" fmla="*/ 1852937 h 2070370"/>
              <a:gd name="connsiteX2" fmla="*/ 2056724 w 2056724"/>
              <a:gd name="connsiteY2" fmla="*/ 0 h 2070370"/>
              <a:gd name="connsiteX0" fmla="*/ 0 w 2056724"/>
              <a:gd name="connsiteY0" fmla="*/ 2070370 h 2070370"/>
              <a:gd name="connsiteX1" fmla="*/ 1837625 w 2056724"/>
              <a:gd name="connsiteY1" fmla="*/ 1852938 h 2070370"/>
              <a:gd name="connsiteX2" fmla="*/ 2056724 w 2056724"/>
              <a:gd name="connsiteY2" fmla="*/ 0 h 2070370"/>
              <a:gd name="connsiteX0" fmla="*/ 0 w 2056724"/>
              <a:gd name="connsiteY0" fmla="*/ 2070370 h 2070370"/>
              <a:gd name="connsiteX1" fmla="*/ 1837625 w 2056724"/>
              <a:gd name="connsiteY1" fmla="*/ 1852938 h 2070370"/>
              <a:gd name="connsiteX2" fmla="*/ 2056724 w 2056724"/>
              <a:gd name="connsiteY2" fmla="*/ 0 h 2070370"/>
              <a:gd name="connsiteX0" fmla="*/ 0 w 2056724"/>
              <a:gd name="connsiteY0" fmla="*/ 2070370 h 2070370"/>
              <a:gd name="connsiteX1" fmla="*/ 1837625 w 2056724"/>
              <a:gd name="connsiteY1" fmla="*/ 1852938 h 2070370"/>
              <a:gd name="connsiteX2" fmla="*/ 2056724 w 2056724"/>
              <a:gd name="connsiteY2" fmla="*/ 0 h 2070370"/>
              <a:gd name="connsiteX0" fmla="*/ 0 w 2056724"/>
              <a:gd name="connsiteY0" fmla="*/ 2070370 h 2070370"/>
              <a:gd name="connsiteX1" fmla="*/ 1837625 w 2056724"/>
              <a:gd name="connsiteY1" fmla="*/ 1852938 h 2070370"/>
              <a:gd name="connsiteX2" fmla="*/ 2056724 w 2056724"/>
              <a:gd name="connsiteY2" fmla="*/ 0 h 2070370"/>
              <a:gd name="connsiteX0" fmla="*/ 0 w 2056724"/>
              <a:gd name="connsiteY0" fmla="*/ 2070370 h 2070370"/>
              <a:gd name="connsiteX1" fmla="*/ 1837625 w 2056724"/>
              <a:gd name="connsiteY1" fmla="*/ 1852938 h 2070370"/>
              <a:gd name="connsiteX2" fmla="*/ 2056724 w 2056724"/>
              <a:gd name="connsiteY2" fmla="*/ 0 h 2070370"/>
              <a:gd name="connsiteX0" fmla="*/ 0 w 2052180"/>
              <a:gd name="connsiteY0" fmla="*/ 2143427 h 2143427"/>
              <a:gd name="connsiteX1" fmla="*/ 1837625 w 2052180"/>
              <a:gd name="connsiteY1" fmla="*/ 1925995 h 2143427"/>
              <a:gd name="connsiteX2" fmla="*/ 2052180 w 2052180"/>
              <a:gd name="connsiteY2" fmla="*/ 0 h 2143427"/>
              <a:gd name="connsiteX0" fmla="*/ 0 w 2047636"/>
              <a:gd name="connsiteY0" fmla="*/ 2088634 h 2088634"/>
              <a:gd name="connsiteX1" fmla="*/ 1837625 w 2047636"/>
              <a:gd name="connsiteY1" fmla="*/ 1871202 h 2088634"/>
              <a:gd name="connsiteX2" fmla="*/ 2047636 w 2047636"/>
              <a:gd name="connsiteY2" fmla="*/ 0 h 2088634"/>
            </a:gdLst>
            <a:ahLst/>
            <a:cxnLst>
              <a:cxn ang="0">
                <a:pos x="connsiteX0" y="connsiteY0"/>
              </a:cxn>
              <a:cxn ang="0">
                <a:pos x="connsiteX1" y="connsiteY1"/>
              </a:cxn>
              <a:cxn ang="0">
                <a:pos x="connsiteX2" y="connsiteY2"/>
              </a:cxn>
            </a:cxnLst>
            <a:rect l="l" t="t" r="r" b="b"/>
            <a:pathLst>
              <a:path w="2047636" h="2088634">
                <a:moveTo>
                  <a:pt x="0" y="2088634"/>
                </a:moveTo>
                <a:cubicBezTo>
                  <a:pt x="577294" y="2061885"/>
                  <a:pt x="1664092" y="2131459"/>
                  <a:pt x="1837625" y="1871202"/>
                </a:cubicBezTo>
                <a:cubicBezTo>
                  <a:pt x="1993310" y="1535023"/>
                  <a:pt x="1693233" y="37037"/>
                  <a:pt x="2047636" y="0"/>
                </a:cubicBezTo>
              </a:path>
            </a:pathLst>
          </a:custGeom>
          <a:noFill/>
          <a:ln w="31750" cap="flat" cmpd="sng" algn="ctr">
            <a:solidFill>
              <a:srgbClr val="0070C0"/>
            </a:solidFill>
            <a:prstDash val="solid"/>
            <a:round/>
            <a:headEnd type="none" w="med" len="med"/>
            <a:tailEnd type="stealth" w="med" len="med"/>
          </a:ln>
          <a:effectLst/>
        </p:spPr>
        <p:txBody>
          <a:bodyPr rtlCol="0" anchor="ctr"/>
          <a:lstStyle/>
          <a:p>
            <a:pPr algn="ctr"/>
            <a:endParaRPr lang="en-US" dirty="0"/>
          </a:p>
        </p:txBody>
      </p:sp>
      <p:sp>
        <p:nvSpPr>
          <p:cNvPr id="45" name="Content Placeholder 55"/>
          <p:cNvSpPr txBox="1">
            <a:spLocks/>
          </p:cNvSpPr>
          <p:nvPr/>
        </p:nvSpPr>
        <p:spPr>
          <a:xfrm>
            <a:off x="7244760" y="1096181"/>
            <a:ext cx="4640852" cy="1433156"/>
          </a:xfrm>
          <a:prstGeom prst="rect">
            <a:avLst/>
          </a:prstGeom>
          <a:solidFill>
            <a:schemeClr val="accent5"/>
          </a:solidFill>
          <a:ln w="12700">
            <a:solidFill>
              <a:schemeClr val="tx1"/>
            </a:solidFill>
          </a:ln>
        </p:spPr>
        <p:txBody>
          <a:bodyPr anchor="ctr" anchorCtr="0"/>
          <a:lstStyle>
            <a:lvl1pPr marL="237744" indent="-237744" algn="l" rtl="0" eaLnBrk="1" fontAlgn="base" hangingPunct="1">
              <a:lnSpc>
                <a:spcPts val="2200"/>
              </a:lnSpc>
              <a:spcBef>
                <a:spcPts val="1200"/>
              </a:spcBef>
              <a:spcAft>
                <a:spcPct val="0"/>
              </a:spcAft>
              <a:buSzPct val="100000"/>
              <a:buFont typeface="Arial"/>
              <a:buChar char="•"/>
              <a:defRPr sz="2000" b="1">
                <a:solidFill>
                  <a:schemeClr val="tx1"/>
                </a:solidFill>
                <a:latin typeface="+mn-lt"/>
                <a:ea typeface="+mn-ea"/>
                <a:cs typeface="+mn-cs"/>
              </a:defRPr>
            </a:lvl1pPr>
            <a:lvl2pPr marL="539496" indent="-256032" algn="l" rtl="0" eaLnBrk="1" fontAlgn="base" hangingPunct="1">
              <a:lnSpc>
                <a:spcPts val="2000"/>
              </a:lnSpc>
              <a:spcBef>
                <a:spcPts val="600"/>
              </a:spcBef>
              <a:spcAft>
                <a:spcPct val="0"/>
              </a:spcAft>
              <a:buSzPct val="100000"/>
              <a:buChar char="–"/>
              <a:defRPr b="1">
                <a:solidFill>
                  <a:schemeClr val="tx1"/>
                </a:solidFill>
                <a:latin typeface="+mn-lt"/>
                <a:ea typeface="ＭＳ Ｐゴシック" pitchFamily="-110" charset="-128"/>
              </a:defRPr>
            </a:lvl2pPr>
            <a:lvl3pPr marL="758952" indent="-182880" algn="l" rtl="0" eaLnBrk="1" fontAlgn="base" hangingPunct="1">
              <a:lnSpc>
                <a:spcPts val="1800"/>
              </a:lnSpc>
              <a:spcBef>
                <a:spcPts val="600"/>
              </a:spcBef>
              <a:spcAft>
                <a:spcPct val="0"/>
              </a:spcAft>
              <a:buSzPct val="90000"/>
              <a:buFont typeface="Arial"/>
              <a:buChar char="•"/>
              <a:defRPr sz="1600" b="1">
                <a:solidFill>
                  <a:schemeClr val="tx1"/>
                </a:solidFill>
                <a:latin typeface="+mn-lt"/>
                <a:ea typeface="ＭＳ Ｐゴシック" pitchFamily="-110" charset="-128"/>
              </a:defRPr>
            </a:lvl3pPr>
            <a:lvl4pPr marL="1143000" indent="-111125" algn="l" rtl="0" eaLnBrk="1" fontAlgn="base" hangingPunct="1">
              <a:lnSpc>
                <a:spcPts val="1600"/>
              </a:lnSpc>
              <a:spcBef>
                <a:spcPts val="600"/>
              </a:spcBef>
              <a:spcAft>
                <a:spcPct val="0"/>
              </a:spcAft>
              <a:buSzPct val="100000"/>
              <a:buFont typeface="Arial" pitchFamily="34" charset="0"/>
              <a:buChar char="-"/>
              <a:defRPr sz="1400" b="1">
                <a:solidFill>
                  <a:schemeClr val="tx1"/>
                </a:solidFill>
                <a:latin typeface="+mn-lt"/>
                <a:ea typeface="ＭＳ Ｐゴシック" pitchFamily="-110" charset="-128"/>
              </a:defRPr>
            </a:lvl4pPr>
            <a:lvl5pPr marL="1371600" indent="-111125" algn="l" rtl="0" eaLnBrk="1" fontAlgn="base" hangingPunct="1">
              <a:lnSpc>
                <a:spcPts val="1400"/>
              </a:lnSpc>
              <a:spcBef>
                <a:spcPts val="600"/>
              </a:spcBef>
              <a:spcAft>
                <a:spcPct val="0"/>
              </a:spcAft>
              <a:buSzPct val="85000"/>
              <a:buFont typeface="Arial" pitchFamily="34" charset="0"/>
              <a:buChar char="•"/>
              <a:defRPr sz="12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a:lnSpc>
                <a:spcPct val="100000"/>
              </a:lnSpc>
              <a:spcBef>
                <a:spcPts val="600"/>
              </a:spcBef>
            </a:pPr>
            <a:r>
              <a:rPr lang="en-US" sz="1800" kern="0" dirty="0"/>
              <a:t>Initial versions of OpenVPX focused on processing subsystems</a:t>
            </a:r>
          </a:p>
          <a:p>
            <a:pPr>
              <a:lnSpc>
                <a:spcPct val="100000"/>
              </a:lnSpc>
              <a:spcBef>
                <a:spcPts val="600"/>
              </a:spcBef>
            </a:pPr>
            <a:r>
              <a:rPr lang="en-US" sz="1800" kern="0" dirty="0"/>
              <a:t>[</a:t>
            </a:r>
            <a:r>
              <a:rPr lang="en-US" sz="1800" kern="0" dirty="0">
                <a:hlinkClick r:id="rId5" action="ppaction://hlinksldjump"/>
              </a:rPr>
              <a:t>VITA 65.0-2017</a:t>
            </a:r>
            <a:r>
              <a:rPr lang="en-US" sz="1800" kern="0" dirty="0"/>
              <a:t>] added support of RF and data conversion subsystems </a:t>
            </a:r>
          </a:p>
        </p:txBody>
      </p:sp>
    </p:spTree>
    <p:extLst>
      <p:ext uri="{BB962C8B-B14F-4D97-AF65-F5344CB8AC3E}">
        <p14:creationId xmlns:p14="http://schemas.microsoft.com/office/powerpoint/2010/main" val="18540539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A315FF3-CC49-4063-9C84-916CECA9D7E8}"/>
              </a:ext>
            </a:extLst>
          </p:cNvPr>
          <p:cNvSpPr/>
          <p:nvPr/>
        </p:nvSpPr>
        <p:spPr bwMode="auto">
          <a:xfrm>
            <a:off x="11274425" y="762000"/>
            <a:ext cx="914400"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3" name="Content Placeholder 2"/>
          <p:cNvSpPr>
            <a:spLocks noGrp="1"/>
          </p:cNvSpPr>
          <p:nvPr>
            <p:ph idx="1"/>
          </p:nvPr>
        </p:nvSpPr>
        <p:spPr>
          <a:xfrm>
            <a:off x="304721" y="1143000"/>
            <a:ext cx="6170691" cy="5181600"/>
          </a:xfrm>
        </p:spPr>
        <p:txBody>
          <a:bodyPr/>
          <a:lstStyle/>
          <a:p>
            <a:pPr>
              <a:lnSpc>
                <a:spcPct val="100000"/>
              </a:lnSpc>
            </a:pPr>
            <a:r>
              <a:rPr lang="en-US" sz="1600" dirty="0"/>
              <a:t>With 2-level maintenance, Plug-In</a:t>
            </a:r>
            <a:br>
              <a:rPr lang="en-US" sz="1600" dirty="0"/>
            </a:br>
            <a:r>
              <a:rPr lang="en-US" sz="1600" dirty="0"/>
              <a:t>Modules are replaced in the field</a:t>
            </a:r>
          </a:p>
          <a:p>
            <a:pPr lvl="1">
              <a:lnSpc>
                <a:spcPct val="100000"/>
              </a:lnSpc>
            </a:pPr>
            <a:r>
              <a:rPr lang="en-US" sz="1400" dirty="0">
                <a:hlinkClick r:id="rId2" action="ppaction://hlinksldjump"/>
              </a:rPr>
              <a:t>See slide in introductory section for</a:t>
            </a:r>
            <a:br>
              <a:rPr lang="en-US" sz="1400" dirty="0">
                <a:hlinkClick r:id="rId2" action="ppaction://hlinksldjump"/>
              </a:rPr>
            </a:br>
            <a:r>
              <a:rPr lang="en-US" sz="1400" dirty="0">
                <a:hlinkClick r:id="rId2" action="ppaction://hlinksldjump"/>
              </a:rPr>
              <a:t>definition of two-level maintenance</a:t>
            </a:r>
            <a:endParaRPr lang="en-US" sz="1400" dirty="0"/>
          </a:p>
          <a:p>
            <a:pPr>
              <a:lnSpc>
                <a:spcPct val="100000"/>
              </a:lnSpc>
              <a:spcBef>
                <a:spcPts val="1800"/>
              </a:spcBef>
            </a:pPr>
            <a:r>
              <a:rPr lang="en-US" sz="1600" dirty="0"/>
              <a:t>Backplane connectors such as VITA 66 are much nicer for two-level maintenance than front panel connectors</a:t>
            </a:r>
          </a:p>
          <a:p>
            <a:pPr lvl="1">
              <a:lnSpc>
                <a:spcPct val="100000"/>
              </a:lnSpc>
            </a:pPr>
            <a:r>
              <a:rPr lang="en-US" sz="1400" dirty="0"/>
              <a:t>They avoid a tangle of front panel cables interfering with changing a Plug-In Module</a:t>
            </a:r>
          </a:p>
          <a:p>
            <a:pPr>
              <a:lnSpc>
                <a:spcPct val="100000"/>
              </a:lnSpc>
              <a:spcBef>
                <a:spcPts val="1800"/>
              </a:spcBef>
            </a:pPr>
            <a:r>
              <a:rPr lang="en-US" sz="1600" dirty="0"/>
              <a:t>With </a:t>
            </a:r>
            <a:r>
              <a:rPr lang="en-US" sz="1600" dirty="0">
                <a:hlinkClick r:id="rId3" action="ppaction://hlinksldjump"/>
              </a:rPr>
              <a:t>[VITA 66.1]</a:t>
            </a:r>
            <a:r>
              <a:rPr lang="en-US" sz="1600" dirty="0"/>
              <a:t>, </a:t>
            </a:r>
            <a:r>
              <a:rPr lang="en-US" sz="1600" dirty="0">
                <a:hlinkClick r:id="rId3" action="ppaction://hlinksldjump"/>
              </a:rPr>
              <a:t>[VITA 66.2]</a:t>
            </a:r>
            <a:r>
              <a:rPr lang="en-US" sz="1600" dirty="0"/>
              <a:t>, </a:t>
            </a:r>
            <a:r>
              <a:rPr lang="en-US" sz="1600" dirty="0">
                <a:hlinkClick r:id="rId3" action="ppaction://hlinksldjump"/>
              </a:rPr>
              <a:t>[VITA 66.4]</a:t>
            </a:r>
            <a:r>
              <a:rPr lang="en-US" sz="1600" dirty="0"/>
              <a:t>, and </a:t>
            </a:r>
            <a:r>
              <a:rPr lang="en-US" sz="1600" dirty="0">
                <a:hlinkClick r:id="rId3" action="ppaction://hlinksldjump"/>
              </a:rPr>
              <a:t>[VITA 66.5]</a:t>
            </a:r>
            <a:r>
              <a:rPr lang="en-US" sz="1600" dirty="0"/>
              <a:t> dust contamination may be an issue in a two-level maintenance environment</a:t>
            </a:r>
          </a:p>
          <a:p>
            <a:pPr lvl="1">
              <a:lnSpc>
                <a:spcPct val="100000"/>
              </a:lnSpc>
            </a:pPr>
            <a:r>
              <a:rPr lang="en-US" sz="1400" dirty="0"/>
              <a:t>Recommended cleaning procedures might not be practical, when changing Plug-In Modules, in some environments</a:t>
            </a:r>
          </a:p>
          <a:p>
            <a:pPr lvl="1">
              <a:lnSpc>
                <a:spcPct val="100000"/>
              </a:lnSpc>
            </a:pPr>
            <a:r>
              <a:rPr lang="en-US" sz="1400" dirty="0"/>
              <a:t>There is ongoing work in the community to reduce the susceptibility to contamination</a:t>
            </a:r>
          </a:p>
        </p:txBody>
      </p:sp>
      <p:sp>
        <p:nvSpPr>
          <p:cNvPr id="2" name="Title 1"/>
          <p:cNvSpPr>
            <a:spLocks noGrp="1"/>
          </p:cNvSpPr>
          <p:nvPr>
            <p:ph type="title"/>
          </p:nvPr>
        </p:nvSpPr>
        <p:spPr>
          <a:xfrm>
            <a:off x="1255449" y="100584"/>
            <a:ext cx="6286763" cy="813816"/>
          </a:xfrm>
        </p:spPr>
        <p:txBody>
          <a:bodyPr/>
          <a:lstStyle/>
          <a:p>
            <a:pPr>
              <a:lnSpc>
                <a:spcPct val="100000"/>
              </a:lnSpc>
            </a:pPr>
            <a:r>
              <a:rPr lang="en-US" sz="2400" dirty="0"/>
              <a:t>VITA 66 and Two-Level Maintenance</a:t>
            </a:r>
          </a:p>
        </p:txBody>
      </p:sp>
      <p:sp>
        <p:nvSpPr>
          <p:cNvPr id="8" name="Rectangle 7">
            <a:hlinkClick r:id="rId4" action="ppaction://hlinksldjump"/>
          </p:cNvPr>
          <p:cNvSpPr/>
          <p:nvPr/>
        </p:nvSpPr>
        <p:spPr bwMode="auto">
          <a:xfrm>
            <a:off x="11782531" y="6248400"/>
            <a:ext cx="406294" cy="6096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7" name="Picture 6">
            <a:extLst>
              <a:ext uri="{FF2B5EF4-FFF2-40B4-BE49-F238E27FC236}">
                <a16:creationId xmlns:a16="http://schemas.microsoft.com/office/drawing/2014/main" id="{D4F19434-9F83-44EB-A82E-A6905EE360EE}"/>
              </a:ext>
            </a:extLst>
          </p:cNvPr>
          <p:cNvPicPr>
            <a:picLocks noChangeAspect="1"/>
          </p:cNvPicPr>
          <p:nvPr/>
        </p:nvPicPr>
        <p:blipFill>
          <a:blip r:embed="rId5" cstate="print">
            <a:extLst>
              <a:ext uri="{28A0092B-C50C-407E-A947-70E740481C1C}">
                <a14:useLocalDpi xmlns:a14="http://schemas.microsoft.com/office/drawing/2010/main" val="0"/>
              </a:ext>
            </a:extLst>
          </a:blip>
          <a:srcRect l="22115" r="16026"/>
          <a:stretch>
            <a:fillRect/>
          </a:stretch>
        </p:blipFill>
        <p:spPr bwMode="auto">
          <a:xfrm>
            <a:off x="7466012" y="134231"/>
            <a:ext cx="4367266" cy="3462133"/>
          </a:xfrm>
          <a:prstGeom prst="rect">
            <a:avLst/>
          </a:prstGeom>
          <a:noFill/>
          <a:ln>
            <a:solidFill>
              <a:schemeClr val="accent1"/>
            </a:solidFill>
          </a:ln>
        </p:spPr>
      </p:pic>
      <p:sp>
        <p:nvSpPr>
          <p:cNvPr id="9" name="TextBox 8">
            <a:extLst>
              <a:ext uri="{FF2B5EF4-FFF2-40B4-BE49-F238E27FC236}">
                <a16:creationId xmlns:a16="http://schemas.microsoft.com/office/drawing/2014/main" id="{2C4CAB27-6319-4E90-BADB-FB6A85EA1EDC}"/>
              </a:ext>
            </a:extLst>
          </p:cNvPr>
          <p:cNvSpPr txBox="1"/>
          <p:nvPr/>
        </p:nvSpPr>
        <p:spPr>
          <a:xfrm>
            <a:off x="9980612" y="134231"/>
            <a:ext cx="1905000" cy="276999"/>
          </a:xfrm>
          <a:prstGeom prst="rect">
            <a:avLst/>
          </a:prstGeom>
          <a:noFill/>
        </p:spPr>
        <p:txBody>
          <a:bodyPr wrap="square" rtlCol="0">
            <a:spAutoFit/>
          </a:bodyPr>
          <a:lstStyle/>
          <a:p>
            <a:r>
              <a:rPr lang="en-US" sz="1200" b="1" dirty="0">
                <a:solidFill>
                  <a:srgbClr val="0070C0"/>
                </a:solidFill>
              </a:rPr>
              <a:t>Plug-In Module side</a:t>
            </a:r>
          </a:p>
        </p:txBody>
      </p:sp>
      <p:sp>
        <p:nvSpPr>
          <p:cNvPr id="11" name="TextBox 10">
            <a:extLst>
              <a:ext uri="{FF2B5EF4-FFF2-40B4-BE49-F238E27FC236}">
                <a16:creationId xmlns:a16="http://schemas.microsoft.com/office/drawing/2014/main" id="{1733BA30-2B47-4D4E-83C5-F2841B18FDB9}"/>
              </a:ext>
            </a:extLst>
          </p:cNvPr>
          <p:cNvSpPr txBox="1"/>
          <p:nvPr/>
        </p:nvSpPr>
        <p:spPr>
          <a:xfrm>
            <a:off x="9980612" y="2999601"/>
            <a:ext cx="1905000" cy="276999"/>
          </a:xfrm>
          <a:prstGeom prst="rect">
            <a:avLst/>
          </a:prstGeom>
          <a:noFill/>
        </p:spPr>
        <p:txBody>
          <a:bodyPr wrap="square" rtlCol="0">
            <a:spAutoFit/>
          </a:bodyPr>
          <a:lstStyle/>
          <a:p>
            <a:r>
              <a:rPr lang="en-US" sz="1200" b="1" dirty="0">
                <a:solidFill>
                  <a:srgbClr val="0070C0"/>
                </a:solidFill>
              </a:rPr>
              <a:t>Backplane side</a:t>
            </a:r>
          </a:p>
        </p:txBody>
      </p:sp>
      <p:sp>
        <p:nvSpPr>
          <p:cNvPr id="13" name="TextBox 12">
            <a:extLst>
              <a:ext uri="{FF2B5EF4-FFF2-40B4-BE49-F238E27FC236}">
                <a16:creationId xmlns:a16="http://schemas.microsoft.com/office/drawing/2014/main" id="{E241DBC1-D5F8-4B6D-A798-CE3D2C94DDD2}"/>
              </a:ext>
            </a:extLst>
          </p:cNvPr>
          <p:cNvSpPr txBox="1"/>
          <p:nvPr/>
        </p:nvSpPr>
        <p:spPr>
          <a:xfrm>
            <a:off x="9523412" y="6035363"/>
            <a:ext cx="1905000" cy="276999"/>
          </a:xfrm>
          <a:prstGeom prst="rect">
            <a:avLst/>
          </a:prstGeom>
          <a:noFill/>
        </p:spPr>
        <p:txBody>
          <a:bodyPr wrap="square" rtlCol="0">
            <a:spAutoFit/>
          </a:bodyPr>
          <a:lstStyle/>
          <a:p>
            <a:r>
              <a:rPr lang="en-US" sz="1200" b="1" dirty="0">
                <a:solidFill>
                  <a:srgbClr val="0070C0"/>
                </a:solidFill>
              </a:rPr>
              <a:t>Plug-In Module side</a:t>
            </a:r>
          </a:p>
        </p:txBody>
      </p:sp>
      <p:pic>
        <p:nvPicPr>
          <p:cNvPr id="14" name="Picture 13">
            <a:extLst>
              <a:ext uri="{FF2B5EF4-FFF2-40B4-BE49-F238E27FC236}">
                <a16:creationId xmlns:a16="http://schemas.microsoft.com/office/drawing/2014/main" id="{72BBD1D9-B2AB-49A0-ADB9-41DC2A3BA8C5}"/>
              </a:ext>
            </a:extLst>
          </p:cNvPr>
          <p:cNvPicPr>
            <a:picLocks noChangeAspect="1"/>
          </p:cNvPicPr>
          <p:nvPr/>
        </p:nvPicPr>
        <p:blipFill>
          <a:blip r:embed="rId6"/>
          <a:stretch>
            <a:fillRect/>
          </a:stretch>
        </p:blipFill>
        <p:spPr>
          <a:xfrm>
            <a:off x="7466012" y="3713631"/>
            <a:ext cx="4520853" cy="3040954"/>
          </a:xfrm>
          <a:prstGeom prst="rect">
            <a:avLst/>
          </a:prstGeom>
          <a:ln>
            <a:solidFill>
              <a:schemeClr val="accent1"/>
            </a:solidFill>
          </a:ln>
        </p:spPr>
      </p:pic>
      <p:sp>
        <p:nvSpPr>
          <p:cNvPr id="15" name="TextBox 14">
            <a:extLst>
              <a:ext uri="{FF2B5EF4-FFF2-40B4-BE49-F238E27FC236}">
                <a16:creationId xmlns:a16="http://schemas.microsoft.com/office/drawing/2014/main" id="{C4AE25D6-5AE1-4EC9-B3CF-76F4885CE342}"/>
              </a:ext>
            </a:extLst>
          </p:cNvPr>
          <p:cNvSpPr txBox="1"/>
          <p:nvPr/>
        </p:nvSpPr>
        <p:spPr>
          <a:xfrm>
            <a:off x="9980612" y="6429629"/>
            <a:ext cx="1905000" cy="276999"/>
          </a:xfrm>
          <a:prstGeom prst="rect">
            <a:avLst/>
          </a:prstGeom>
          <a:noFill/>
        </p:spPr>
        <p:txBody>
          <a:bodyPr wrap="square" rtlCol="0">
            <a:spAutoFit/>
          </a:bodyPr>
          <a:lstStyle/>
          <a:p>
            <a:r>
              <a:rPr lang="en-US" sz="1200" b="1" dirty="0">
                <a:solidFill>
                  <a:srgbClr val="0070C0"/>
                </a:solidFill>
              </a:rPr>
              <a:t>Backplane side</a:t>
            </a:r>
          </a:p>
        </p:txBody>
      </p:sp>
      <p:sp>
        <p:nvSpPr>
          <p:cNvPr id="16" name="TextBox 15">
            <a:extLst>
              <a:ext uri="{FF2B5EF4-FFF2-40B4-BE49-F238E27FC236}">
                <a16:creationId xmlns:a16="http://schemas.microsoft.com/office/drawing/2014/main" id="{0355E9CE-CE18-4EFB-839A-14135321E151}"/>
              </a:ext>
            </a:extLst>
          </p:cNvPr>
          <p:cNvSpPr txBox="1"/>
          <p:nvPr/>
        </p:nvSpPr>
        <p:spPr>
          <a:xfrm>
            <a:off x="11291871" y="3750458"/>
            <a:ext cx="763588" cy="646331"/>
          </a:xfrm>
          <a:prstGeom prst="rect">
            <a:avLst/>
          </a:prstGeom>
          <a:noFill/>
        </p:spPr>
        <p:txBody>
          <a:bodyPr wrap="square" rtlCol="0">
            <a:spAutoFit/>
          </a:bodyPr>
          <a:lstStyle/>
          <a:p>
            <a:r>
              <a:rPr lang="en-US" sz="1200" b="1" dirty="0">
                <a:solidFill>
                  <a:srgbClr val="0070C0"/>
                </a:solidFill>
              </a:rPr>
              <a:t>Plug-In Module side</a:t>
            </a:r>
          </a:p>
        </p:txBody>
      </p:sp>
      <p:sp>
        <p:nvSpPr>
          <p:cNvPr id="18" name="TextBox 17">
            <a:extLst>
              <a:ext uri="{FF2B5EF4-FFF2-40B4-BE49-F238E27FC236}">
                <a16:creationId xmlns:a16="http://schemas.microsoft.com/office/drawing/2014/main" id="{A0BC2DBB-EB3F-4E0F-9956-C0CC6FC58B47}"/>
              </a:ext>
            </a:extLst>
          </p:cNvPr>
          <p:cNvSpPr txBox="1">
            <a:spLocks noChangeArrowheads="1"/>
          </p:cNvSpPr>
          <p:nvPr/>
        </p:nvSpPr>
        <p:spPr bwMode="auto">
          <a:xfrm>
            <a:off x="7466012" y="6172200"/>
            <a:ext cx="914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000" dirty="0"/>
              <a:t>Images courtesy of TE Connectivity</a:t>
            </a:r>
          </a:p>
        </p:txBody>
      </p:sp>
    </p:spTree>
    <p:extLst>
      <p:ext uri="{BB962C8B-B14F-4D97-AF65-F5344CB8AC3E}">
        <p14:creationId xmlns:p14="http://schemas.microsoft.com/office/powerpoint/2010/main" val="16793307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70A444-0912-4CC0-9DFA-7AF5DEEEC24A}"/>
              </a:ext>
            </a:extLst>
          </p:cNvPr>
          <p:cNvPicPr>
            <a:picLocks noChangeAspect="1"/>
          </p:cNvPicPr>
          <p:nvPr/>
        </p:nvPicPr>
        <p:blipFill>
          <a:blip r:embed="rId2"/>
          <a:stretch>
            <a:fillRect/>
          </a:stretch>
        </p:blipFill>
        <p:spPr>
          <a:xfrm>
            <a:off x="1" y="970813"/>
            <a:ext cx="4468678" cy="3372587"/>
          </a:xfrm>
          <a:prstGeom prst="rect">
            <a:avLst/>
          </a:prstGeom>
        </p:spPr>
      </p:pic>
      <p:sp>
        <p:nvSpPr>
          <p:cNvPr id="2" name="Title 1"/>
          <p:cNvSpPr>
            <a:spLocks noGrp="1"/>
          </p:cNvSpPr>
          <p:nvPr>
            <p:ph type="title"/>
          </p:nvPr>
        </p:nvSpPr>
        <p:spPr>
          <a:xfrm>
            <a:off x="2073542" y="100584"/>
            <a:ext cx="8041740" cy="813816"/>
          </a:xfrm>
        </p:spPr>
        <p:txBody>
          <a:bodyPr/>
          <a:lstStyle/>
          <a:p>
            <a:pPr>
              <a:lnSpc>
                <a:spcPct val="100000"/>
              </a:lnSpc>
            </a:pPr>
            <a:r>
              <a:rPr lang="en-US" sz="2400" dirty="0">
                <a:hlinkClick r:id="rId3" action="ppaction://hlinksldjump"/>
              </a:rPr>
              <a:t>[VITA 66.4]</a:t>
            </a:r>
            <a:r>
              <a:rPr lang="en-US" sz="2400" dirty="0"/>
              <a:t> and </a:t>
            </a:r>
            <a:r>
              <a:rPr lang="en-US" sz="2400" dirty="0">
                <a:hlinkClick r:id="rId3" action="ppaction://hlinksldjump"/>
              </a:rPr>
              <a:t>[VITA 66.5]</a:t>
            </a:r>
            <a:r>
              <a:rPr lang="en-US" sz="2400" dirty="0"/>
              <a:t> Half-Width MT</a:t>
            </a:r>
          </a:p>
        </p:txBody>
      </p:sp>
      <p:sp>
        <p:nvSpPr>
          <p:cNvPr id="3" name="Content Placeholder 2"/>
          <p:cNvSpPr>
            <a:spLocks noGrp="1"/>
          </p:cNvSpPr>
          <p:nvPr>
            <p:ph idx="1"/>
          </p:nvPr>
        </p:nvSpPr>
        <p:spPr>
          <a:xfrm>
            <a:off x="4646612" y="990601"/>
            <a:ext cx="7336303" cy="1524001"/>
          </a:xfrm>
        </p:spPr>
        <p:txBody>
          <a:bodyPr/>
          <a:lstStyle/>
          <a:p>
            <a:pPr marL="169863" indent="-169863">
              <a:lnSpc>
                <a:spcPct val="100000"/>
              </a:lnSpc>
            </a:pPr>
            <a:r>
              <a:rPr lang="en-US" sz="1600" dirty="0"/>
              <a:t>Versatility for 3U applications by occupying just half the width of P2/J2</a:t>
            </a:r>
          </a:p>
        </p:txBody>
      </p:sp>
      <p:sp>
        <p:nvSpPr>
          <p:cNvPr id="14" name="TextBox 13"/>
          <p:cNvSpPr txBox="1">
            <a:spLocks noChangeArrowheads="1"/>
          </p:cNvSpPr>
          <p:nvPr/>
        </p:nvSpPr>
        <p:spPr bwMode="auto">
          <a:xfrm>
            <a:off x="3108549" y="6381312"/>
            <a:ext cx="5971727" cy="467820"/>
          </a:xfrm>
          <a:prstGeom prst="rect">
            <a:avLst/>
          </a:prstGeom>
          <a:solidFill>
            <a:schemeClr val="bg1"/>
          </a:solidFill>
          <a:ln>
            <a:noFill/>
          </a:ln>
        </p:spPr>
        <p:txBody>
          <a:bodyPr wrap="square" tIns="18288" bIns="18288">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r>
              <a:rPr lang="en-US" sz="1050" dirty="0"/>
              <a:t>Picture to the upper left is Model IC-FEP-VPX3f  3U x 160 mm carrier, courtesy of Interface Concept. Picture lower-right courtesy of Elma and TE Connectivity. Picture lower-center Author: Kirnehkrib;</a:t>
            </a:r>
            <a:br>
              <a:rPr lang="en-US" sz="1050" dirty="0"/>
            </a:br>
            <a:r>
              <a:rPr lang="en-US" sz="700" dirty="0"/>
              <a:t>from  </a:t>
            </a:r>
            <a:r>
              <a:rPr lang="en-US" sz="700" u="sng" dirty="0">
                <a:hlinkClick r:id="rId4"/>
              </a:rPr>
              <a:t>http://commons.wikimedia.org/wiki/File:MTP-Connector.jpg</a:t>
            </a:r>
            <a:r>
              <a:rPr lang="en-US" sz="700" dirty="0"/>
              <a:t>, license: </a:t>
            </a:r>
            <a:r>
              <a:rPr lang="en-US" sz="700" u="sng" dirty="0">
                <a:hlinkClick r:id="rId5"/>
              </a:rPr>
              <a:t>http://creativecommons.org/licenses/by-sa/3.0/deed.en</a:t>
            </a:r>
            <a:r>
              <a:rPr lang="en-US" sz="700" dirty="0"/>
              <a:t>;  No changes to image. </a:t>
            </a:r>
            <a:endParaRPr lang="en-US" sz="700" dirty="0">
              <a:solidFill>
                <a:srgbClr val="000000"/>
              </a:solidFill>
            </a:endParaRPr>
          </a:p>
        </p:txBody>
      </p:sp>
      <p:sp>
        <p:nvSpPr>
          <p:cNvPr id="20" name="Rectangle 19">
            <a:hlinkClick r:id="rId6"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2661" y="4206825"/>
            <a:ext cx="6889749" cy="2057400"/>
          </a:xfrm>
          <a:prstGeom prst="rect">
            <a:avLst/>
          </a:prstGeom>
        </p:spPr>
      </p:pic>
      <p:sp>
        <p:nvSpPr>
          <p:cNvPr id="32" name="TextBox 31"/>
          <p:cNvSpPr txBox="1"/>
          <p:nvPr/>
        </p:nvSpPr>
        <p:spPr>
          <a:xfrm>
            <a:off x="9199061" y="5749918"/>
            <a:ext cx="2536941" cy="523220"/>
          </a:xfrm>
          <a:prstGeom prst="rect">
            <a:avLst/>
          </a:prstGeom>
          <a:solidFill>
            <a:schemeClr val="bg1"/>
          </a:solidFill>
        </p:spPr>
        <p:txBody>
          <a:bodyPr wrap="square" rtlCol="0">
            <a:spAutoFit/>
          </a:bodyPr>
          <a:lstStyle/>
          <a:p>
            <a:r>
              <a:rPr lang="en-US" sz="1400" b="1" dirty="0">
                <a:solidFill>
                  <a:srgbClr val="0070C0"/>
                </a:solidFill>
              </a:rPr>
              <a:t>[VITA 46.0] Backplane connectors J0, J1 &amp; J2A</a:t>
            </a:r>
          </a:p>
        </p:txBody>
      </p:sp>
      <p:cxnSp>
        <p:nvCxnSpPr>
          <p:cNvPr id="33" name="Straight Connector 32"/>
          <p:cNvCxnSpPr/>
          <p:nvPr/>
        </p:nvCxnSpPr>
        <p:spPr>
          <a:xfrm flipH="1" flipV="1">
            <a:off x="9351461" y="5578425"/>
            <a:ext cx="381000" cy="254946"/>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426396" y="4067676"/>
            <a:ext cx="1556519" cy="738664"/>
          </a:xfrm>
          <a:prstGeom prst="rect">
            <a:avLst/>
          </a:prstGeom>
          <a:noFill/>
        </p:spPr>
        <p:txBody>
          <a:bodyPr wrap="square" rtlCol="0">
            <a:spAutoFit/>
          </a:bodyPr>
          <a:lstStyle/>
          <a:p>
            <a:r>
              <a:rPr lang="en-US" sz="1400" b="1" dirty="0">
                <a:solidFill>
                  <a:srgbClr val="0070C0"/>
                </a:solidFill>
              </a:rPr>
              <a:t>[VITA 46.0] Plug-In Module Connectors</a:t>
            </a:r>
          </a:p>
        </p:txBody>
      </p:sp>
      <p:cxnSp>
        <p:nvCxnSpPr>
          <p:cNvPr id="35" name="Straight Connector 34"/>
          <p:cNvCxnSpPr>
            <a:cxnSpLocks/>
          </p:cNvCxnSpPr>
          <p:nvPr/>
        </p:nvCxnSpPr>
        <p:spPr>
          <a:xfrm flipH="1">
            <a:off x="9936461" y="4359224"/>
            <a:ext cx="425151" cy="74202"/>
          </a:xfrm>
          <a:prstGeom prst="line">
            <a:avLst/>
          </a:prstGeom>
          <a:ln w="3175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465261" y="4205336"/>
            <a:ext cx="1295400" cy="307777"/>
          </a:xfrm>
          <a:prstGeom prst="rect">
            <a:avLst/>
          </a:prstGeom>
          <a:solidFill>
            <a:schemeClr val="bg1"/>
          </a:solidFill>
        </p:spPr>
        <p:txBody>
          <a:bodyPr wrap="square" rtlCol="0" anchor="ctr" anchorCtr="0">
            <a:spAutoFit/>
          </a:bodyPr>
          <a:lstStyle/>
          <a:p>
            <a:pPr algn="ctr"/>
            <a:r>
              <a:rPr lang="en-US" sz="1400" b="1" dirty="0">
                <a:solidFill>
                  <a:srgbClr val="0070C0"/>
                </a:solidFill>
              </a:rPr>
              <a:t>MT Ferrule</a:t>
            </a:r>
          </a:p>
        </p:txBody>
      </p:sp>
      <p:cxnSp>
        <p:nvCxnSpPr>
          <p:cNvPr id="37" name="Straight Connector 36"/>
          <p:cNvCxnSpPr/>
          <p:nvPr/>
        </p:nvCxnSpPr>
        <p:spPr bwMode="auto">
          <a:xfrm flipV="1">
            <a:off x="6223450" y="5642704"/>
            <a:ext cx="333375" cy="158115"/>
          </a:xfrm>
          <a:prstGeom prst="line">
            <a:avLst/>
          </a:prstGeom>
          <a:solidFill>
            <a:schemeClr val="accent1"/>
          </a:solidFill>
          <a:ln w="12700" cap="rnd" cmpd="sng" algn="ctr">
            <a:solidFill>
              <a:srgbClr val="0070C0"/>
            </a:solidFill>
            <a:prstDash val="solid"/>
            <a:round/>
            <a:headEnd type="none" w="sm" len="sm"/>
            <a:tailEnd type="none" w="sm" len="sm"/>
          </a:ln>
          <a:effectLst/>
        </p:spPr>
      </p:cxnSp>
      <p:cxnSp>
        <p:nvCxnSpPr>
          <p:cNvPr id="38" name="Straight Connector 37"/>
          <p:cNvCxnSpPr/>
          <p:nvPr/>
        </p:nvCxnSpPr>
        <p:spPr bwMode="auto">
          <a:xfrm flipV="1">
            <a:off x="6227261" y="5833371"/>
            <a:ext cx="331470" cy="175794"/>
          </a:xfrm>
          <a:prstGeom prst="line">
            <a:avLst/>
          </a:prstGeom>
          <a:solidFill>
            <a:schemeClr val="accent1"/>
          </a:solidFill>
          <a:ln w="12700" cap="rnd" cmpd="sng" algn="ctr">
            <a:solidFill>
              <a:srgbClr val="0070C0"/>
            </a:solidFill>
            <a:prstDash val="solid"/>
            <a:round/>
            <a:headEnd type="none" w="sm" len="sm"/>
            <a:tailEnd type="none" w="sm" len="sm"/>
          </a:ln>
          <a:effectLst/>
        </p:spPr>
      </p:cxnSp>
      <p:cxnSp>
        <p:nvCxnSpPr>
          <p:cNvPr id="39" name="Straight Connector 38"/>
          <p:cNvCxnSpPr/>
          <p:nvPr/>
        </p:nvCxnSpPr>
        <p:spPr bwMode="auto">
          <a:xfrm flipV="1">
            <a:off x="6558731" y="5642705"/>
            <a:ext cx="0" cy="190666"/>
          </a:xfrm>
          <a:prstGeom prst="line">
            <a:avLst/>
          </a:prstGeom>
          <a:solidFill>
            <a:schemeClr val="accent1"/>
          </a:solidFill>
          <a:ln w="12700" cap="rnd" cmpd="sng" algn="ctr">
            <a:solidFill>
              <a:srgbClr val="0070C0"/>
            </a:solidFill>
            <a:prstDash val="solid"/>
            <a:round/>
            <a:headEnd type="none" w="sm" len="sm"/>
            <a:tailEnd type="none" w="sm" len="sm"/>
          </a:ln>
          <a:effectLst/>
        </p:spPr>
      </p:cxnSp>
      <p:cxnSp>
        <p:nvCxnSpPr>
          <p:cNvPr id="40" name="Straight Connector 39"/>
          <p:cNvCxnSpPr/>
          <p:nvPr/>
        </p:nvCxnSpPr>
        <p:spPr bwMode="auto">
          <a:xfrm flipH="1" flipV="1">
            <a:off x="6223452" y="5804796"/>
            <a:ext cx="3809" cy="200025"/>
          </a:xfrm>
          <a:prstGeom prst="line">
            <a:avLst/>
          </a:prstGeom>
          <a:solidFill>
            <a:schemeClr val="accent1"/>
          </a:solidFill>
          <a:ln w="12700" cap="rnd" cmpd="sng" algn="ctr">
            <a:solidFill>
              <a:srgbClr val="0070C0"/>
            </a:solidFill>
            <a:prstDash val="solid"/>
            <a:round/>
            <a:headEnd type="none" w="sm" len="sm"/>
            <a:tailEnd type="none" w="sm" len="sm"/>
          </a:ln>
          <a:effectLst/>
        </p:spPr>
      </p:cxnSp>
      <p:cxnSp>
        <p:nvCxnSpPr>
          <p:cNvPr id="41" name="Straight Connector 40"/>
          <p:cNvCxnSpPr/>
          <p:nvPr/>
        </p:nvCxnSpPr>
        <p:spPr>
          <a:xfrm>
            <a:off x="5896776" y="4486322"/>
            <a:ext cx="654335" cy="1167979"/>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353976" y="4470911"/>
            <a:ext cx="1810671" cy="1215775"/>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pic>
        <p:nvPicPr>
          <p:cNvPr id="43" name="Picture 2" descr="C:\Users\ag8178\GRoccoLL2_InfreqBak\Standards\VITA\VITA_66_VPX_Fiber\VITA66.4\Pictures_LL\V66.4_MT1x12_Backplane_side_504607-2D_Cropped+scaled.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65261" y="1746874"/>
            <a:ext cx="1931987" cy="15367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 descr="C:\Users\ag8178\GRoccoLL2_InfreqBak\Standards\VITA\VITA_66_VPX_Fiber\VITA66.4\Pictures_LL\V66.4_MT1x12_Module_side_TE_1938401-2_504607-1D_Cropped+scal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99903" y="1746503"/>
            <a:ext cx="2005013" cy="1762125"/>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7466012" y="1547328"/>
            <a:ext cx="2057400" cy="954107"/>
          </a:xfrm>
          <a:prstGeom prst="rect">
            <a:avLst/>
          </a:prstGeom>
          <a:solidFill>
            <a:schemeClr val="bg1"/>
          </a:solidFill>
        </p:spPr>
        <p:txBody>
          <a:bodyPr wrap="square" rtlCol="0" anchor="ctr" anchorCtr="0">
            <a:spAutoFit/>
          </a:bodyPr>
          <a:lstStyle/>
          <a:p>
            <a:r>
              <a:rPr lang="en-US" sz="1400" b="1" dirty="0">
                <a:solidFill>
                  <a:srgbClr val="0070C0"/>
                </a:solidFill>
              </a:rPr>
              <a:t>MT Ferrule backplane side with VITA 66.4, Plug-In Module side with VITA 66.5</a:t>
            </a:r>
          </a:p>
        </p:txBody>
      </p:sp>
      <p:sp>
        <p:nvSpPr>
          <p:cNvPr id="46" name="TextBox 45"/>
          <p:cNvSpPr txBox="1"/>
          <p:nvPr/>
        </p:nvSpPr>
        <p:spPr>
          <a:xfrm>
            <a:off x="7466012" y="2753174"/>
            <a:ext cx="2005013" cy="954107"/>
          </a:xfrm>
          <a:prstGeom prst="rect">
            <a:avLst/>
          </a:prstGeom>
          <a:solidFill>
            <a:schemeClr val="bg1"/>
          </a:solidFill>
        </p:spPr>
        <p:txBody>
          <a:bodyPr wrap="square" rtlCol="0" anchor="ctr" anchorCtr="0">
            <a:spAutoFit/>
          </a:bodyPr>
          <a:lstStyle/>
          <a:p>
            <a:r>
              <a:rPr lang="en-US" sz="1400" b="1" dirty="0">
                <a:solidFill>
                  <a:srgbClr val="0070C0"/>
                </a:solidFill>
              </a:rPr>
              <a:t>Plug-In Module side with VITA 66.4 and backplane side with VITA 66.5</a:t>
            </a:r>
          </a:p>
        </p:txBody>
      </p:sp>
      <p:cxnSp>
        <p:nvCxnSpPr>
          <p:cNvPr id="47" name="Straight Connector 46"/>
          <p:cNvCxnSpPr>
            <a:cxnSpLocks/>
            <a:stCxn id="45" idx="1"/>
          </p:cNvCxnSpPr>
          <p:nvPr/>
        </p:nvCxnSpPr>
        <p:spPr>
          <a:xfrm flipH="1">
            <a:off x="6836862" y="2024382"/>
            <a:ext cx="629150" cy="307267"/>
          </a:xfrm>
          <a:prstGeom prst="line">
            <a:avLst/>
          </a:prstGeom>
          <a:ln w="3175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cxnSpLocks/>
          </p:cNvCxnSpPr>
          <p:nvPr/>
        </p:nvCxnSpPr>
        <p:spPr>
          <a:xfrm flipV="1">
            <a:off x="9294812" y="2627566"/>
            <a:ext cx="990600" cy="430596"/>
          </a:xfrm>
          <a:prstGeom prst="line">
            <a:avLst/>
          </a:prstGeom>
          <a:ln w="3175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950661" y="5738038"/>
            <a:ext cx="1828800" cy="523220"/>
          </a:xfrm>
          <a:prstGeom prst="rect">
            <a:avLst/>
          </a:prstGeom>
          <a:solidFill>
            <a:schemeClr val="bg1"/>
          </a:solidFill>
        </p:spPr>
        <p:txBody>
          <a:bodyPr wrap="square" rtlCol="0" anchor="ctr" anchorCtr="0">
            <a:spAutoFit/>
          </a:bodyPr>
          <a:lstStyle/>
          <a:p>
            <a:pPr algn="ctr"/>
            <a:r>
              <a:rPr lang="en-US" sz="1400" b="1" dirty="0">
                <a:solidFill>
                  <a:srgbClr val="0070C0"/>
                </a:solidFill>
              </a:rPr>
              <a:t>MPO fiber-optic plug connector</a:t>
            </a:r>
          </a:p>
        </p:txBody>
      </p:sp>
      <p:cxnSp>
        <p:nvCxnSpPr>
          <p:cNvPr id="51" name="Straight Connector 50"/>
          <p:cNvCxnSpPr/>
          <p:nvPr/>
        </p:nvCxnSpPr>
        <p:spPr>
          <a:xfrm flipV="1">
            <a:off x="4093661" y="5235527"/>
            <a:ext cx="457200" cy="470371"/>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5090A83-354F-4FCC-AB70-74595657DF0B}"/>
              </a:ext>
            </a:extLst>
          </p:cNvPr>
          <p:cNvSpPr txBox="1"/>
          <p:nvPr/>
        </p:nvSpPr>
        <p:spPr>
          <a:xfrm>
            <a:off x="4646613" y="3832889"/>
            <a:ext cx="2819400" cy="307777"/>
          </a:xfrm>
          <a:prstGeom prst="rect">
            <a:avLst/>
          </a:prstGeom>
          <a:solidFill>
            <a:schemeClr val="bg1"/>
          </a:solidFill>
        </p:spPr>
        <p:txBody>
          <a:bodyPr wrap="square" rtlCol="0" anchor="ctr" anchorCtr="0">
            <a:spAutoFit/>
          </a:bodyPr>
          <a:lstStyle/>
          <a:p>
            <a:r>
              <a:rPr lang="en-US" sz="1400" b="1" dirty="0">
                <a:solidFill>
                  <a:srgbClr val="0070C0"/>
                </a:solidFill>
              </a:rPr>
              <a:t>VITA 66.4 Connector Modules</a:t>
            </a:r>
          </a:p>
        </p:txBody>
      </p:sp>
      <p:sp>
        <p:nvSpPr>
          <p:cNvPr id="53" name="TextBox 52">
            <a:extLst>
              <a:ext uri="{FF2B5EF4-FFF2-40B4-BE49-F238E27FC236}">
                <a16:creationId xmlns:a16="http://schemas.microsoft.com/office/drawing/2014/main" id="{2EB42DE4-A4F4-4F28-A417-2385CF519950}"/>
              </a:ext>
            </a:extLst>
          </p:cNvPr>
          <p:cNvSpPr txBox="1"/>
          <p:nvPr/>
        </p:nvSpPr>
        <p:spPr>
          <a:xfrm>
            <a:off x="4646612" y="3499697"/>
            <a:ext cx="2819400" cy="307777"/>
          </a:xfrm>
          <a:prstGeom prst="rect">
            <a:avLst/>
          </a:prstGeom>
          <a:solidFill>
            <a:schemeClr val="bg1"/>
          </a:solidFill>
        </p:spPr>
        <p:txBody>
          <a:bodyPr wrap="square" rtlCol="0" anchor="ctr" anchorCtr="0">
            <a:spAutoFit/>
          </a:bodyPr>
          <a:lstStyle/>
          <a:p>
            <a:r>
              <a:rPr lang="en-US" sz="1400" b="1" dirty="0">
                <a:solidFill>
                  <a:srgbClr val="0070C0"/>
                </a:solidFill>
              </a:rPr>
              <a:t>VITA 66.5 Connector Module</a:t>
            </a:r>
          </a:p>
        </p:txBody>
      </p:sp>
      <p:cxnSp>
        <p:nvCxnSpPr>
          <p:cNvPr id="54" name="Straight Connector 53">
            <a:extLst>
              <a:ext uri="{FF2B5EF4-FFF2-40B4-BE49-F238E27FC236}">
                <a16:creationId xmlns:a16="http://schemas.microsoft.com/office/drawing/2014/main" id="{BA096BD2-4ED4-46C9-AFB1-E024678B9CC0}"/>
              </a:ext>
            </a:extLst>
          </p:cNvPr>
          <p:cNvCxnSpPr>
            <a:cxnSpLocks/>
          </p:cNvCxnSpPr>
          <p:nvPr/>
        </p:nvCxnSpPr>
        <p:spPr>
          <a:xfrm flipH="1" flipV="1">
            <a:off x="3656012" y="2413046"/>
            <a:ext cx="1066802" cy="1117085"/>
          </a:xfrm>
          <a:prstGeom prst="line">
            <a:avLst/>
          </a:prstGeom>
          <a:ln w="3175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B4E59C8-6EAF-4607-B033-03F84F586A5B}"/>
              </a:ext>
            </a:extLst>
          </p:cNvPr>
          <p:cNvCxnSpPr>
            <a:cxnSpLocks/>
          </p:cNvCxnSpPr>
          <p:nvPr/>
        </p:nvCxnSpPr>
        <p:spPr>
          <a:xfrm>
            <a:off x="6760661" y="4130625"/>
            <a:ext cx="1136365" cy="1279575"/>
          </a:xfrm>
          <a:prstGeom prst="line">
            <a:avLst/>
          </a:prstGeom>
          <a:ln w="3175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5DE7D53-9D7B-4FC1-8575-7F0A9273DF8D}"/>
              </a:ext>
            </a:extLst>
          </p:cNvPr>
          <p:cNvCxnSpPr>
            <a:cxnSpLocks/>
          </p:cNvCxnSpPr>
          <p:nvPr/>
        </p:nvCxnSpPr>
        <p:spPr>
          <a:xfrm>
            <a:off x="7008812" y="4102421"/>
            <a:ext cx="304299" cy="351383"/>
          </a:xfrm>
          <a:prstGeom prst="line">
            <a:avLst/>
          </a:prstGeom>
          <a:ln w="3175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819A23A-BCBA-44D7-BFB2-EB60550D3D58}"/>
              </a:ext>
            </a:extLst>
          </p:cNvPr>
          <p:cNvSpPr txBox="1"/>
          <p:nvPr/>
        </p:nvSpPr>
        <p:spPr>
          <a:xfrm>
            <a:off x="191316" y="4045056"/>
            <a:ext cx="3333534" cy="1384995"/>
          </a:xfrm>
          <a:prstGeom prst="rect">
            <a:avLst/>
          </a:prstGeom>
          <a:noFill/>
        </p:spPr>
        <p:txBody>
          <a:bodyPr wrap="square" rtlCol="0" anchor="ctr" anchorCtr="0">
            <a:spAutoFit/>
          </a:bodyPr>
          <a:lstStyle/>
          <a:p>
            <a:r>
              <a:rPr lang="en-US" sz="1400" b="1" dirty="0">
                <a:solidFill>
                  <a:srgbClr val="0070C0"/>
                </a:solidFill>
              </a:rPr>
              <a:t>3U x 160 mm Plug-In Module Plugged into a single-slot backplane with VITA 46.x connectors in P0, P1, and P2A. VITA 66.5 Half-width fiber-optic Connector Module in P2B with 12 transmit and 12 receive fibers</a:t>
            </a:r>
          </a:p>
        </p:txBody>
      </p:sp>
    </p:spTree>
    <p:extLst>
      <p:ext uri="{BB962C8B-B14F-4D97-AF65-F5344CB8AC3E}">
        <p14:creationId xmlns:p14="http://schemas.microsoft.com/office/powerpoint/2010/main" val="42080405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400" dirty="0">
                <a:hlinkClick r:id="rId2" action="ppaction://hlinksldjump"/>
              </a:rPr>
              <a:t>[VITA 66.4]</a:t>
            </a:r>
            <a:r>
              <a:rPr lang="en-US" sz="2400" dirty="0"/>
              <a:t> Half-Width MT Variant on 3U Backplane</a:t>
            </a:r>
          </a:p>
        </p:txBody>
      </p:sp>
      <p:sp>
        <p:nvSpPr>
          <p:cNvPr id="14" name="TextBox 13"/>
          <p:cNvSpPr txBox="1">
            <a:spLocks noChangeArrowheads="1"/>
          </p:cNvSpPr>
          <p:nvPr/>
        </p:nvSpPr>
        <p:spPr bwMode="auto">
          <a:xfrm>
            <a:off x="5027178" y="6368506"/>
            <a:ext cx="2945633" cy="461665"/>
          </a:xfrm>
          <a:prstGeom prst="rect">
            <a:avLst/>
          </a:prstGeom>
          <a:solidFill>
            <a:schemeClr val="bg1"/>
          </a:solidFill>
          <a:ln>
            <a:noFill/>
          </a:ln>
        </p:spPr>
        <p:txBody>
          <a:bodyPr wrap="square" lIns="18288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r>
              <a:rPr lang="en-US" sz="1200" dirty="0"/>
              <a:t>Pictures courtesy of Elma and TE Connectivity. </a:t>
            </a:r>
            <a:endParaRPr lang="en-US" sz="700" dirty="0">
              <a:solidFill>
                <a:srgbClr val="000000"/>
              </a:solidFill>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584" y="1031868"/>
            <a:ext cx="7162800" cy="5776452"/>
          </a:xfrm>
          <a:prstGeom prst="rect">
            <a:avLst/>
          </a:prstGeom>
        </p:spPr>
      </p:pic>
      <p:sp>
        <p:nvSpPr>
          <p:cNvPr id="28" name="Rectangle 27"/>
          <p:cNvSpPr/>
          <p:nvPr/>
        </p:nvSpPr>
        <p:spPr bwMode="auto">
          <a:xfrm>
            <a:off x="4723984" y="2249806"/>
            <a:ext cx="2362200" cy="1166782"/>
          </a:xfrm>
          <a:prstGeom prst="rect">
            <a:avLst/>
          </a:prstGeom>
          <a:solidFill>
            <a:schemeClr val="accent5"/>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l="4822" r="8666"/>
          <a:stretch/>
        </p:blipFill>
        <p:spPr>
          <a:xfrm>
            <a:off x="256582" y="2551059"/>
            <a:ext cx="3331815" cy="2857500"/>
          </a:xfrm>
          <a:prstGeom prst="rect">
            <a:avLst/>
          </a:prstGeom>
        </p:spPr>
      </p:pic>
      <p:sp>
        <p:nvSpPr>
          <p:cNvPr id="32" name="TextBox 31"/>
          <p:cNvSpPr txBox="1">
            <a:spLocks noChangeArrowheads="1"/>
          </p:cNvSpPr>
          <p:nvPr/>
        </p:nvSpPr>
        <p:spPr bwMode="auto">
          <a:xfrm>
            <a:off x="4418456" y="6368505"/>
            <a:ext cx="2209800" cy="461665"/>
          </a:xfrm>
          <a:prstGeom prst="rect">
            <a:avLst/>
          </a:prstGeom>
          <a:solidFill>
            <a:schemeClr val="bg1"/>
          </a:solidFill>
          <a:ln>
            <a:noFill/>
          </a:ln>
        </p:spPr>
        <p:txBody>
          <a:bodyPr wrap="square" lIns="18288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r>
              <a:rPr lang="en-US" sz="1200" dirty="0">
                <a:solidFill>
                  <a:srgbClr val="7030A0"/>
                </a:solidFill>
              </a:rPr>
              <a:t>Pictures courtesy of Elma and TE Connectivity. </a:t>
            </a:r>
            <a:endParaRPr lang="en-US" sz="700" dirty="0">
              <a:solidFill>
                <a:srgbClr val="7030A0"/>
              </a:solidFill>
            </a:endParaRPr>
          </a:p>
        </p:txBody>
      </p:sp>
      <p:sp>
        <p:nvSpPr>
          <p:cNvPr id="33" name="TextBox 32"/>
          <p:cNvSpPr txBox="1"/>
          <p:nvPr/>
        </p:nvSpPr>
        <p:spPr>
          <a:xfrm>
            <a:off x="2701334" y="1847164"/>
            <a:ext cx="1794050" cy="523220"/>
          </a:xfrm>
          <a:prstGeom prst="rect">
            <a:avLst/>
          </a:prstGeom>
          <a:solidFill>
            <a:schemeClr val="bg1"/>
          </a:solidFill>
        </p:spPr>
        <p:txBody>
          <a:bodyPr wrap="square" rtlCol="0" anchor="ctr" anchorCtr="0">
            <a:spAutoFit/>
          </a:bodyPr>
          <a:lstStyle/>
          <a:p>
            <a:r>
              <a:rPr lang="en-US" sz="1400" b="1" dirty="0"/>
              <a:t>MT Ferrule</a:t>
            </a:r>
            <a:br>
              <a:rPr lang="en-US" sz="1400" b="1" dirty="0"/>
            </a:br>
            <a:r>
              <a:rPr lang="en-US" sz="1400" b="1" dirty="0"/>
              <a:t>1 row x 12 fibers</a:t>
            </a:r>
          </a:p>
        </p:txBody>
      </p:sp>
      <p:cxnSp>
        <p:nvCxnSpPr>
          <p:cNvPr id="36" name="Straight Connector 35"/>
          <p:cNvCxnSpPr/>
          <p:nvPr/>
        </p:nvCxnSpPr>
        <p:spPr>
          <a:xfrm flipV="1">
            <a:off x="3733384" y="1752600"/>
            <a:ext cx="1447800" cy="304800"/>
          </a:xfrm>
          <a:prstGeom prst="line">
            <a:avLst/>
          </a:prstGeom>
          <a:ln w="38100" cap="rnd">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2284412" y="2325395"/>
            <a:ext cx="609600" cy="1179805"/>
          </a:xfrm>
          <a:prstGeom prst="line">
            <a:avLst/>
          </a:prstGeom>
          <a:ln w="38100" cap="rnd">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104984" y="2773977"/>
            <a:ext cx="1794050" cy="523220"/>
          </a:xfrm>
          <a:prstGeom prst="rect">
            <a:avLst/>
          </a:prstGeom>
          <a:solidFill>
            <a:schemeClr val="bg1"/>
          </a:solidFill>
        </p:spPr>
        <p:txBody>
          <a:bodyPr wrap="square" rtlCol="0" anchor="ctr" anchorCtr="0">
            <a:spAutoFit/>
          </a:bodyPr>
          <a:lstStyle/>
          <a:p>
            <a:r>
              <a:rPr lang="en-US" sz="1400" b="1" dirty="0"/>
              <a:t>MT Ferrule</a:t>
            </a:r>
            <a:br>
              <a:rPr lang="en-US" sz="1400" b="1" dirty="0"/>
            </a:br>
            <a:r>
              <a:rPr lang="en-US" sz="1400" b="1" dirty="0"/>
              <a:t>2 row x 12 fibers</a:t>
            </a:r>
          </a:p>
        </p:txBody>
      </p:sp>
      <p:sp>
        <p:nvSpPr>
          <p:cNvPr id="41" name="TextBox 40"/>
          <p:cNvSpPr txBox="1"/>
          <p:nvPr/>
        </p:nvSpPr>
        <p:spPr>
          <a:xfrm>
            <a:off x="2701334" y="5593376"/>
            <a:ext cx="1794050" cy="523220"/>
          </a:xfrm>
          <a:prstGeom prst="rect">
            <a:avLst/>
          </a:prstGeom>
          <a:solidFill>
            <a:schemeClr val="bg1"/>
          </a:solidFill>
        </p:spPr>
        <p:txBody>
          <a:bodyPr wrap="square" rtlCol="0" anchor="ctr" anchorCtr="0">
            <a:spAutoFit/>
          </a:bodyPr>
          <a:lstStyle/>
          <a:p>
            <a:r>
              <a:rPr lang="en-US" sz="1400" b="1" dirty="0"/>
              <a:t>MT Ferrule</a:t>
            </a:r>
            <a:br>
              <a:rPr lang="en-US" sz="1400" b="1" dirty="0"/>
            </a:br>
            <a:r>
              <a:rPr lang="en-US" sz="1400" b="1" dirty="0"/>
              <a:t>1 row x 12 fibers</a:t>
            </a:r>
          </a:p>
        </p:txBody>
      </p:sp>
      <p:sp>
        <p:nvSpPr>
          <p:cNvPr id="42" name="Freeform 41"/>
          <p:cNvSpPr/>
          <p:nvPr/>
        </p:nvSpPr>
        <p:spPr bwMode="auto">
          <a:xfrm>
            <a:off x="4212632" y="5254170"/>
            <a:ext cx="4720493" cy="1071541"/>
          </a:xfrm>
          <a:custGeom>
            <a:avLst/>
            <a:gdLst>
              <a:gd name="connsiteX0" fmla="*/ 0 w 4405086"/>
              <a:gd name="connsiteY0" fmla="*/ 732972 h 959031"/>
              <a:gd name="connsiteX1" fmla="*/ 43543 w 4405086"/>
              <a:gd name="connsiteY1" fmla="*/ 747486 h 959031"/>
              <a:gd name="connsiteX2" fmla="*/ 94343 w 4405086"/>
              <a:gd name="connsiteY2" fmla="*/ 762000 h 959031"/>
              <a:gd name="connsiteX3" fmla="*/ 116115 w 4405086"/>
              <a:gd name="connsiteY3" fmla="*/ 783772 h 959031"/>
              <a:gd name="connsiteX4" fmla="*/ 152400 w 4405086"/>
              <a:gd name="connsiteY4" fmla="*/ 791029 h 959031"/>
              <a:gd name="connsiteX5" fmla="*/ 217715 w 4405086"/>
              <a:gd name="connsiteY5" fmla="*/ 812800 h 959031"/>
              <a:gd name="connsiteX6" fmla="*/ 348343 w 4405086"/>
              <a:gd name="connsiteY6" fmla="*/ 820057 h 959031"/>
              <a:gd name="connsiteX7" fmla="*/ 1669143 w 4405086"/>
              <a:gd name="connsiteY7" fmla="*/ 834572 h 959031"/>
              <a:gd name="connsiteX8" fmla="*/ 1807029 w 4405086"/>
              <a:gd name="connsiteY8" fmla="*/ 841829 h 959031"/>
              <a:gd name="connsiteX9" fmla="*/ 1886857 w 4405086"/>
              <a:gd name="connsiteY9" fmla="*/ 856343 h 959031"/>
              <a:gd name="connsiteX10" fmla="*/ 2010229 w 4405086"/>
              <a:gd name="connsiteY10" fmla="*/ 863600 h 959031"/>
              <a:gd name="connsiteX11" fmla="*/ 2177143 w 4405086"/>
              <a:gd name="connsiteY11" fmla="*/ 849086 h 959031"/>
              <a:gd name="connsiteX12" fmla="*/ 2198915 w 4405086"/>
              <a:gd name="connsiteY12" fmla="*/ 841829 h 959031"/>
              <a:gd name="connsiteX13" fmla="*/ 2286000 w 4405086"/>
              <a:gd name="connsiteY13" fmla="*/ 863600 h 959031"/>
              <a:gd name="connsiteX14" fmla="*/ 2322286 w 4405086"/>
              <a:gd name="connsiteY14" fmla="*/ 885372 h 959031"/>
              <a:gd name="connsiteX15" fmla="*/ 2344057 w 4405086"/>
              <a:gd name="connsiteY15" fmla="*/ 892629 h 959031"/>
              <a:gd name="connsiteX16" fmla="*/ 2474686 w 4405086"/>
              <a:gd name="connsiteY16" fmla="*/ 914400 h 959031"/>
              <a:gd name="connsiteX17" fmla="*/ 2569029 w 4405086"/>
              <a:gd name="connsiteY17" fmla="*/ 928915 h 959031"/>
              <a:gd name="connsiteX18" fmla="*/ 3040743 w 4405086"/>
              <a:gd name="connsiteY18" fmla="*/ 943429 h 959031"/>
              <a:gd name="connsiteX19" fmla="*/ 3164115 w 4405086"/>
              <a:gd name="connsiteY19" fmla="*/ 957943 h 959031"/>
              <a:gd name="connsiteX20" fmla="*/ 3512457 w 4405086"/>
              <a:gd name="connsiteY20" fmla="*/ 943429 h 959031"/>
              <a:gd name="connsiteX21" fmla="*/ 3577772 w 4405086"/>
              <a:gd name="connsiteY21" fmla="*/ 921657 h 959031"/>
              <a:gd name="connsiteX22" fmla="*/ 3606800 w 4405086"/>
              <a:gd name="connsiteY22" fmla="*/ 914400 h 959031"/>
              <a:gd name="connsiteX23" fmla="*/ 3621315 w 4405086"/>
              <a:gd name="connsiteY23" fmla="*/ 899886 h 959031"/>
              <a:gd name="connsiteX24" fmla="*/ 3635829 w 4405086"/>
              <a:gd name="connsiteY24" fmla="*/ 863600 h 959031"/>
              <a:gd name="connsiteX25" fmla="*/ 3693886 w 4405086"/>
              <a:gd name="connsiteY25" fmla="*/ 841829 h 959031"/>
              <a:gd name="connsiteX26" fmla="*/ 3722915 w 4405086"/>
              <a:gd name="connsiteY26" fmla="*/ 827315 h 959031"/>
              <a:gd name="connsiteX27" fmla="*/ 3759200 w 4405086"/>
              <a:gd name="connsiteY27" fmla="*/ 820057 h 959031"/>
              <a:gd name="connsiteX28" fmla="*/ 3817257 w 4405086"/>
              <a:gd name="connsiteY28" fmla="*/ 798286 h 959031"/>
              <a:gd name="connsiteX29" fmla="*/ 3875315 w 4405086"/>
              <a:gd name="connsiteY29" fmla="*/ 747486 h 959031"/>
              <a:gd name="connsiteX30" fmla="*/ 3904343 w 4405086"/>
              <a:gd name="connsiteY30" fmla="*/ 703943 h 959031"/>
              <a:gd name="connsiteX31" fmla="*/ 3947886 w 4405086"/>
              <a:gd name="connsiteY31" fmla="*/ 674915 h 959031"/>
              <a:gd name="connsiteX32" fmla="*/ 3998686 w 4405086"/>
              <a:gd name="connsiteY32" fmla="*/ 616857 h 959031"/>
              <a:gd name="connsiteX33" fmla="*/ 4042229 w 4405086"/>
              <a:gd name="connsiteY33" fmla="*/ 580572 h 959031"/>
              <a:gd name="connsiteX34" fmla="*/ 4071257 w 4405086"/>
              <a:gd name="connsiteY34" fmla="*/ 558800 h 959031"/>
              <a:gd name="connsiteX35" fmla="*/ 4100286 w 4405086"/>
              <a:gd name="connsiteY35" fmla="*/ 508000 h 959031"/>
              <a:gd name="connsiteX36" fmla="*/ 4114800 w 4405086"/>
              <a:gd name="connsiteY36" fmla="*/ 471715 h 959031"/>
              <a:gd name="connsiteX37" fmla="*/ 4122057 w 4405086"/>
              <a:gd name="connsiteY37" fmla="*/ 449943 h 959031"/>
              <a:gd name="connsiteX38" fmla="*/ 4136572 w 4405086"/>
              <a:gd name="connsiteY38" fmla="*/ 435429 h 959031"/>
              <a:gd name="connsiteX39" fmla="*/ 4143829 w 4405086"/>
              <a:gd name="connsiteY39" fmla="*/ 406400 h 959031"/>
              <a:gd name="connsiteX40" fmla="*/ 4165600 w 4405086"/>
              <a:gd name="connsiteY40" fmla="*/ 399143 h 959031"/>
              <a:gd name="connsiteX41" fmla="*/ 4209143 w 4405086"/>
              <a:gd name="connsiteY41" fmla="*/ 370115 h 959031"/>
              <a:gd name="connsiteX42" fmla="*/ 4216400 w 4405086"/>
              <a:gd name="connsiteY42" fmla="*/ 326572 h 959031"/>
              <a:gd name="connsiteX43" fmla="*/ 4223657 w 4405086"/>
              <a:gd name="connsiteY43" fmla="*/ 261257 h 959031"/>
              <a:gd name="connsiteX44" fmla="*/ 4245429 w 4405086"/>
              <a:gd name="connsiteY44" fmla="*/ 239486 h 959031"/>
              <a:gd name="connsiteX45" fmla="*/ 4288972 w 4405086"/>
              <a:gd name="connsiteY45" fmla="*/ 224972 h 959031"/>
              <a:gd name="connsiteX46" fmla="*/ 4310743 w 4405086"/>
              <a:gd name="connsiteY46" fmla="*/ 210457 h 959031"/>
              <a:gd name="connsiteX47" fmla="*/ 4332515 w 4405086"/>
              <a:gd name="connsiteY47" fmla="*/ 203200 h 959031"/>
              <a:gd name="connsiteX48" fmla="*/ 4347029 w 4405086"/>
              <a:gd name="connsiteY48" fmla="*/ 181429 h 959031"/>
              <a:gd name="connsiteX49" fmla="*/ 4361543 w 4405086"/>
              <a:gd name="connsiteY49" fmla="*/ 137886 h 959031"/>
              <a:gd name="connsiteX50" fmla="*/ 4383315 w 4405086"/>
              <a:gd name="connsiteY50" fmla="*/ 130629 h 959031"/>
              <a:gd name="connsiteX51" fmla="*/ 4390572 w 4405086"/>
              <a:gd name="connsiteY51" fmla="*/ 58057 h 959031"/>
              <a:gd name="connsiteX52" fmla="*/ 4397829 w 4405086"/>
              <a:gd name="connsiteY52" fmla="*/ 7257 h 959031"/>
              <a:gd name="connsiteX53" fmla="*/ 4405086 w 4405086"/>
              <a:gd name="connsiteY53" fmla="*/ 0 h 959031"/>
              <a:gd name="connsiteX0" fmla="*/ 0 w 4405086"/>
              <a:gd name="connsiteY0" fmla="*/ 732972 h 959031"/>
              <a:gd name="connsiteX1" fmla="*/ 43543 w 4405086"/>
              <a:gd name="connsiteY1" fmla="*/ 747486 h 959031"/>
              <a:gd name="connsiteX2" fmla="*/ 94343 w 4405086"/>
              <a:gd name="connsiteY2" fmla="*/ 762000 h 959031"/>
              <a:gd name="connsiteX3" fmla="*/ 116115 w 4405086"/>
              <a:gd name="connsiteY3" fmla="*/ 783772 h 959031"/>
              <a:gd name="connsiteX4" fmla="*/ 152400 w 4405086"/>
              <a:gd name="connsiteY4" fmla="*/ 791029 h 959031"/>
              <a:gd name="connsiteX5" fmla="*/ 348343 w 4405086"/>
              <a:gd name="connsiteY5" fmla="*/ 820057 h 959031"/>
              <a:gd name="connsiteX6" fmla="*/ 1669143 w 4405086"/>
              <a:gd name="connsiteY6" fmla="*/ 834572 h 959031"/>
              <a:gd name="connsiteX7" fmla="*/ 1807029 w 4405086"/>
              <a:gd name="connsiteY7" fmla="*/ 841829 h 959031"/>
              <a:gd name="connsiteX8" fmla="*/ 1886857 w 4405086"/>
              <a:gd name="connsiteY8" fmla="*/ 856343 h 959031"/>
              <a:gd name="connsiteX9" fmla="*/ 2010229 w 4405086"/>
              <a:gd name="connsiteY9" fmla="*/ 863600 h 959031"/>
              <a:gd name="connsiteX10" fmla="*/ 2177143 w 4405086"/>
              <a:gd name="connsiteY10" fmla="*/ 849086 h 959031"/>
              <a:gd name="connsiteX11" fmla="*/ 2198915 w 4405086"/>
              <a:gd name="connsiteY11" fmla="*/ 841829 h 959031"/>
              <a:gd name="connsiteX12" fmla="*/ 2286000 w 4405086"/>
              <a:gd name="connsiteY12" fmla="*/ 863600 h 959031"/>
              <a:gd name="connsiteX13" fmla="*/ 2322286 w 4405086"/>
              <a:gd name="connsiteY13" fmla="*/ 885372 h 959031"/>
              <a:gd name="connsiteX14" fmla="*/ 2344057 w 4405086"/>
              <a:gd name="connsiteY14" fmla="*/ 892629 h 959031"/>
              <a:gd name="connsiteX15" fmla="*/ 2474686 w 4405086"/>
              <a:gd name="connsiteY15" fmla="*/ 914400 h 959031"/>
              <a:gd name="connsiteX16" fmla="*/ 2569029 w 4405086"/>
              <a:gd name="connsiteY16" fmla="*/ 928915 h 959031"/>
              <a:gd name="connsiteX17" fmla="*/ 3040743 w 4405086"/>
              <a:gd name="connsiteY17" fmla="*/ 943429 h 959031"/>
              <a:gd name="connsiteX18" fmla="*/ 3164115 w 4405086"/>
              <a:gd name="connsiteY18" fmla="*/ 957943 h 959031"/>
              <a:gd name="connsiteX19" fmla="*/ 3512457 w 4405086"/>
              <a:gd name="connsiteY19" fmla="*/ 943429 h 959031"/>
              <a:gd name="connsiteX20" fmla="*/ 3577772 w 4405086"/>
              <a:gd name="connsiteY20" fmla="*/ 921657 h 959031"/>
              <a:gd name="connsiteX21" fmla="*/ 3606800 w 4405086"/>
              <a:gd name="connsiteY21" fmla="*/ 914400 h 959031"/>
              <a:gd name="connsiteX22" fmla="*/ 3621315 w 4405086"/>
              <a:gd name="connsiteY22" fmla="*/ 899886 h 959031"/>
              <a:gd name="connsiteX23" fmla="*/ 3635829 w 4405086"/>
              <a:gd name="connsiteY23" fmla="*/ 863600 h 959031"/>
              <a:gd name="connsiteX24" fmla="*/ 3693886 w 4405086"/>
              <a:gd name="connsiteY24" fmla="*/ 841829 h 959031"/>
              <a:gd name="connsiteX25" fmla="*/ 3722915 w 4405086"/>
              <a:gd name="connsiteY25" fmla="*/ 827315 h 959031"/>
              <a:gd name="connsiteX26" fmla="*/ 3759200 w 4405086"/>
              <a:gd name="connsiteY26" fmla="*/ 820057 h 959031"/>
              <a:gd name="connsiteX27" fmla="*/ 3817257 w 4405086"/>
              <a:gd name="connsiteY27" fmla="*/ 798286 h 959031"/>
              <a:gd name="connsiteX28" fmla="*/ 3875315 w 4405086"/>
              <a:gd name="connsiteY28" fmla="*/ 747486 h 959031"/>
              <a:gd name="connsiteX29" fmla="*/ 3904343 w 4405086"/>
              <a:gd name="connsiteY29" fmla="*/ 703943 h 959031"/>
              <a:gd name="connsiteX30" fmla="*/ 3947886 w 4405086"/>
              <a:gd name="connsiteY30" fmla="*/ 674915 h 959031"/>
              <a:gd name="connsiteX31" fmla="*/ 3998686 w 4405086"/>
              <a:gd name="connsiteY31" fmla="*/ 616857 h 959031"/>
              <a:gd name="connsiteX32" fmla="*/ 4042229 w 4405086"/>
              <a:gd name="connsiteY32" fmla="*/ 580572 h 959031"/>
              <a:gd name="connsiteX33" fmla="*/ 4071257 w 4405086"/>
              <a:gd name="connsiteY33" fmla="*/ 558800 h 959031"/>
              <a:gd name="connsiteX34" fmla="*/ 4100286 w 4405086"/>
              <a:gd name="connsiteY34" fmla="*/ 508000 h 959031"/>
              <a:gd name="connsiteX35" fmla="*/ 4114800 w 4405086"/>
              <a:gd name="connsiteY35" fmla="*/ 471715 h 959031"/>
              <a:gd name="connsiteX36" fmla="*/ 4122057 w 4405086"/>
              <a:gd name="connsiteY36" fmla="*/ 449943 h 959031"/>
              <a:gd name="connsiteX37" fmla="*/ 4136572 w 4405086"/>
              <a:gd name="connsiteY37" fmla="*/ 435429 h 959031"/>
              <a:gd name="connsiteX38" fmla="*/ 4143829 w 4405086"/>
              <a:gd name="connsiteY38" fmla="*/ 406400 h 959031"/>
              <a:gd name="connsiteX39" fmla="*/ 4165600 w 4405086"/>
              <a:gd name="connsiteY39" fmla="*/ 399143 h 959031"/>
              <a:gd name="connsiteX40" fmla="*/ 4209143 w 4405086"/>
              <a:gd name="connsiteY40" fmla="*/ 370115 h 959031"/>
              <a:gd name="connsiteX41" fmla="*/ 4216400 w 4405086"/>
              <a:gd name="connsiteY41" fmla="*/ 326572 h 959031"/>
              <a:gd name="connsiteX42" fmla="*/ 4223657 w 4405086"/>
              <a:gd name="connsiteY42" fmla="*/ 261257 h 959031"/>
              <a:gd name="connsiteX43" fmla="*/ 4245429 w 4405086"/>
              <a:gd name="connsiteY43" fmla="*/ 239486 h 959031"/>
              <a:gd name="connsiteX44" fmla="*/ 4288972 w 4405086"/>
              <a:gd name="connsiteY44" fmla="*/ 224972 h 959031"/>
              <a:gd name="connsiteX45" fmla="*/ 4310743 w 4405086"/>
              <a:gd name="connsiteY45" fmla="*/ 210457 h 959031"/>
              <a:gd name="connsiteX46" fmla="*/ 4332515 w 4405086"/>
              <a:gd name="connsiteY46" fmla="*/ 203200 h 959031"/>
              <a:gd name="connsiteX47" fmla="*/ 4347029 w 4405086"/>
              <a:gd name="connsiteY47" fmla="*/ 181429 h 959031"/>
              <a:gd name="connsiteX48" fmla="*/ 4361543 w 4405086"/>
              <a:gd name="connsiteY48" fmla="*/ 137886 h 959031"/>
              <a:gd name="connsiteX49" fmla="*/ 4383315 w 4405086"/>
              <a:gd name="connsiteY49" fmla="*/ 130629 h 959031"/>
              <a:gd name="connsiteX50" fmla="*/ 4390572 w 4405086"/>
              <a:gd name="connsiteY50" fmla="*/ 58057 h 959031"/>
              <a:gd name="connsiteX51" fmla="*/ 4397829 w 4405086"/>
              <a:gd name="connsiteY51" fmla="*/ 7257 h 959031"/>
              <a:gd name="connsiteX52" fmla="*/ 4405086 w 4405086"/>
              <a:gd name="connsiteY52" fmla="*/ 0 h 959031"/>
              <a:gd name="connsiteX0" fmla="*/ 0 w 4405086"/>
              <a:gd name="connsiteY0" fmla="*/ 732972 h 959031"/>
              <a:gd name="connsiteX1" fmla="*/ 43543 w 4405086"/>
              <a:gd name="connsiteY1" fmla="*/ 747486 h 959031"/>
              <a:gd name="connsiteX2" fmla="*/ 94343 w 4405086"/>
              <a:gd name="connsiteY2" fmla="*/ 762000 h 959031"/>
              <a:gd name="connsiteX3" fmla="*/ 116115 w 4405086"/>
              <a:gd name="connsiteY3" fmla="*/ 783772 h 959031"/>
              <a:gd name="connsiteX4" fmla="*/ 152400 w 4405086"/>
              <a:gd name="connsiteY4" fmla="*/ 791029 h 959031"/>
              <a:gd name="connsiteX5" fmla="*/ 1669143 w 4405086"/>
              <a:gd name="connsiteY5" fmla="*/ 834572 h 959031"/>
              <a:gd name="connsiteX6" fmla="*/ 1807029 w 4405086"/>
              <a:gd name="connsiteY6" fmla="*/ 841829 h 959031"/>
              <a:gd name="connsiteX7" fmla="*/ 1886857 w 4405086"/>
              <a:gd name="connsiteY7" fmla="*/ 856343 h 959031"/>
              <a:gd name="connsiteX8" fmla="*/ 2010229 w 4405086"/>
              <a:gd name="connsiteY8" fmla="*/ 863600 h 959031"/>
              <a:gd name="connsiteX9" fmla="*/ 2177143 w 4405086"/>
              <a:gd name="connsiteY9" fmla="*/ 849086 h 959031"/>
              <a:gd name="connsiteX10" fmla="*/ 2198915 w 4405086"/>
              <a:gd name="connsiteY10" fmla="*/ 841829 h 959031"/>
              <a:gd name="connsiteX11" fmla="*/ 2286000 w 4405086"/>
              <a:gd name="connsiteY11" fmla="*/ 863600 h 959031"/>
              <a:gd name="connsiteX12" fmla="*/ 2322286 w 4405086"/>
              <a:gd name="connsiteY12" fmla="*/ 885372 h 959031"/>
              <a:gd name="connsiteX13" fmla="*/ 2344057 w 4405086"/>
              <a:gd name="connsiteY13" fmla="*/ 892629 h 959031"/>
              <a:gd name="connsiteX14" fmla="*/ 2474686 w 4405086"/>
              <a:gd name="connsiteY14" fmla="*/ 914400 h 959031"/>
              <a:gd name="connsiteX15" fmla="*/ 2569029 w 4405086"/>
              <a:gd name="connsiteY15" fmla="*/ 928915 h 959031"/>
              <a:gd name="connsiteX16" fmla="*/ 3040743 w 4405086"/>
              <a:gd name="connsiteY16" fmla="*/ 943429 h 959031"/>
              <a:gd name="connsiteX17" fmla="*/ 3164115 w 4405086"/>
              <a:gd name="connsiteY17" fmla="*/ 957943 h 959031"/>
              <a:gd name="connsiteX18" fmla="*/ 3512457 w 4405086"/>
              <a:gd name="connsiteY18" fmla="*/ 943429 h 959031"/>
              <a:gd name="connsiteX19" fmla="*/ 3577772 w 4405086"/>
              <a:gd name="connsiteY19" fmla="*/ 921657 h 959031"/>
              <a:gd name="connsiteX20" fmla="*/ 3606800 w 4405086"/>
              <a:gd name="connsiteY20" fmla="*/ 914400 h 959031"/>
              <a:gd name="connsiteX21" fmla="*/ 3621315 w 4405086"/>
              <a:gd name="connsiteY21" fmla="*/ 899886 h 959031"/>
              <a:gd name="connsiteX22" fmla="*/ 3635829 w 4405086"/>
              <a:gd name="connsiteY22" fmla="*/ 863600 h 959031"/>
              <a:gd name="connsiteX23" fmla="*/ 3693886 w 4405086"/>
              <a:gd name="connsiteY23" fmla="*/ 841829 h 959031"/>
              <a:gd name="connsiteX24" fmla="*/ 3722915 w 4405086"/>
              <a:gd name="connsiteY24" fmla="*/ 827315 h 959031"/>
              <a:gd name="connsiteX25" fmla="*/ 3759200 w 4405086"/>
              <a:gd name="connsiteY25" fmla="*/ 820057 h 959031"/>
              <a:gd name="connsiteX26" fmla="*/ 3817257 w 4405086"/>
              <a:gd name="connsiteY26" fmla="*/ 798286 h 959031"/>
              <a:gd name="connsiteX27" fmla="*/ 3875315 w 4405086"/>
              <a:gd name="connsiteY27" fmla="*/ 747486 h 959031"/>
              <a:gd name="connsiteX28" fmla="*/ 3904343 w 4405086"/>
              <a:gd name="connsiteY28" fmla="*/ 703943 h 959031"/>
              <a:gd name="connsiteX29" fmla="*/ 3947886 w 4405086"/>
              <a:gd name="connsiteY29" fmla="*/ 674915 h 959031"/>
              <a:gd name="connsiteX30" fmla="*/ 3998686 w 4405086"/>
              <a:gd name="connsiteY30" fmla="*/ 616857 h 959031"/>
              <a:gd name="connsiteX31" fmla="*/ 4042229 w 4405086"/>
              <a:gd name="connsiteY31" fmla="*/ 580572 h 959031"/>
              <a:gd name="connsiteX32" fmla="*/ 4071257 w 4405086"/>
              <a:gd name="connsiteY32" fmla="*/ 558800 h 959031"/>
              <a:gd name="connsiteX33" fmla="*/ 4100286 w 4405086"/>
              <a:gd name="connsiteY33" fmla="*/ 508000 h 959031"/>
              <a:gd name="connsiteX34" fmla="*/ 4114800 w 4405086"/>
              <a:gd name="connsiteY34" fmla="*/ 471715 h 959031"/>
              <a:gd name="connsiteX35" fmla="*/ 4122057 w 4405086"/>
              <a:gd name="connsiteY35" fmla="*/ 449943 h 959031"/>
              <a:gd name="connsiteX36" fmla="*/ 4136572 w 4405086"/>
              <a:gd name="connsiteY36" fmla="*/ 435429 h 959031"/>
              <a:gd name="connsiteX37" fmla="*/ 4143829 w 4405086"/>
              <a:gd name="connsiteY37" fmla="*/ 406400 h 959031"/>
              <a:gd name="connsiteX38" fmla="*/ 4165600 w 4405086"/>
              <a:gd name="connsiteY38" fmla="*/ 399143 h 959031"/>
              <a:gd name="connsiteX39" fmla="*/ 4209143 w 4405086"/>
              <a:gd name="connsiteY39" fmla="*/ 370115 h 959031"/>
              <a:gd name="connsiteX40" fmla="*/ 4216400 w 4405086"/>
              <a:gd name="connsiteY40" fmla="*/ 326572 h 959031"/>
              <a:gd name="connsiteX41" fmla="*/ 4223657 w 4405086"/>
              <a:gd name="connsiteY41" fmla="*/ 261257 h 959031"/>
              <a:gd name="connsiteX42" fmla="*/ 4245429 w 4405086"/>
              <a:gd name="connsiteY42" fmla="*/ 239486 h 959031"/>
              <a:gd name="connsiteX43" fmla="*/ 4288972 w 4405086"/>
              <a:gd name="connsiteY43" fmla="*/ 224972 h 959031"/>
              <a:gd name="connsiteX44" fmla="*/ 4310743 w 4405086"/>
              <a:gd name="connsiteY44" fmla="*/ 210457 h 959031"/>
              <a:gd name="connsiteX45" fmla="*/ 4332515 w 4405086"/>
              <a:gd name="connsiteY45" fmla="*/ 203200 h 959031"/>
              <a:gd name="connsiteX46" fmla="*/ 4347029 w 4405086"/>
              <a:gd name="connsiteY46" fmla="*/ 181429 h 959031"/>
              <a:gd name="connsiteX47" fmla="*/ 4361543 w 4405086"/>
              <a:gd name="connsiteY47" fmla="*/ 137886 h 959031"/>
              <a:gd name="connsiteX48" fmla="*/ 4383315 w 4405086"/>
              <a:gd name="connsiteY48" fmla="*/ 130629 h 959031"/>
              <a:gd name="connsiteX49" fmla="*/ 4390572 w 4405086"/>
              <a:gd name="connsiteY49" fmla="*/ 58057 h 959031"/>
              <a:gd name="connsiteX50" fmla="*/ 4397829 w 4405086"/>
              <a:gd name="connsiteY50" fmla="*/ 7257 h 959031"/>
              <a:gd name="connsiteX51" fmla="*/ 4405086 w 4405086"/>
              <a:gd name="connsiteY51" fmla="*/ 0 h 959031"/>
              <a:gd name="connsiteX0" fmla="*/ 4271 w 4409357"/>
              <a:gd name="connsiteY0" fmla="*/ 732972 h 959031"/>
              <a:gd name="connsiteX1" fmla="*/ 47814 w 4409357"/>
              <a:gd name="connsiteY1" fmla="*/ 747486 h 959031"/>
              <a:gd name="connsiteX2" fmla="*/ 98614 w 4409357"/>
              <a:gd name="connsiteY2" fmla="*/ 762000 h 959031"/>
              <a:gd name="connsiteX3" fmla="*/ 120386 w 4409357"/>
              <a:gd name="connsiteY3" fmla="*/ 783772 h 959031"/>
              <a:gd name="connsiteX4" fmla="*/ 1673414 w 4409357"/>
              <a:gd name="connsiteY4" fmla="*/ 834572 h 959031"/>
              <a:gd name="connsiteX5" fmla="*/ 1811300 w 4409357"/>
              <a:gd name="connsiteY5" fmla="*/ 841829 h 959031"/>
              <a:gd name="connsiteX6" fmla="*/ 1891128 w 4409357"/>
              <a:gd name="connsiteY6" fmla="*/ 856343 h 959031"/>
              <a:gd name="connsiteX7" fmla="*/ 2014500 w 4409357"/>
              <a:gd name="connsiteY7" fmla="*/ 863600 h 959031"/>
              <a:gd name="connsiteX8" fmla="*/ 2181414 w 4409357"/>
              <a:gd name="connsiteY8" fmla="*/ 849086 h 959031"/>
              <a:gd name="connsiteX9" fmla="*/ 2203186 w 4409357"/>
              <a:gd name="connsiteY9" fmla="*/ 841829 h 959031"/>
              <a:gd name="connsiteX10" fmla="*/ 2290271 w 4409357"/>
              <a:gd name="connsiteY10" fmla="*/ 863600 h 959031"/>
              <a:gd name="connsiteX11" fmla="*/ 2326557 w 4409357"/>
              <a:gd name="connsiteY11" fmla="*/ 885372 h 959031"/>
              <a:gd name="connsiteX12" fmla="*/ 2348328 w 4409357"/>
              <a:gd name="connsiteY12" fmla="*/ 892629 h 959031"/>
              <a:gd name="connsiteX13" fmla="*/ 2478957 w 4409357"/>
              <a:gd name="connsiteY13" fmla="*/ 914400 h 959031"/>
              <a:gd name="connsiteX14" fmla="*/ 2573300 w 4409357"/>
              <a:gd name="connsiteY14" fmla="*/ 928915 h 959031"/>
              <a:gd name="connsiteX15" fmla="*/ 3045014 w 4409357"/>
              <a:gd name="connsiteY15" fmla="*/ 943429 h 959031"/>
              <a:gd name="connsiteX16" fmla="*/ 3168386 w 4409357"/>
              <a:gd name="connsiteY16" fmla="*/ 957943 h 959031"/>
              <a:gd name="connsiteX17" fmla="*/ 3516728 w 4409357"/>
              <a:gd name="connsiteY17" fmla="*/ 943429 h 959031"/>
              <a:gd name="connsiteX18" fmla="*/ 3582043 w 4409357"/>
              <a:gd name="connsiteY18" fmla="*/ 921657 h 959031"/>
              <a:gd name="connsiteX19" fmla="*/ 3611071 w 4409357"/>
              <a:gd name="connsiteY19" fmla="*/ 914400 h 959031"/>
              <a:gd name="connsiteX20" fmla="*/ 3625586 w 4409357"/>
              <a:gd name="connsiteY20" fmla="*/ 899886 h 959031"/>
              <a:gd name="connsiteX21" fmla="*/ 3640100 w 4409357"/>
              <a:gd name="connsiteY21" fmla="*/ 863600 h 959031"/>
              <a:gd name="connsiteX22" fmla="*/ 3698157 w 4409357"/>
              <a:gd name="connsiteY22" fmla="*/ 841829 h 959031"/>
              <a:gd name="connsiteX23" fmla="*/ 3727186 w 4409357"/>
              <a:gd name="connsiteY23" fmla="*/ 827315 h 959031"/>
              <a:gd name="connsiteX24" fmla="*/ 3763471 w 4409357"/>
              <a:gd name="connsiteY24" fmla="*/ 820057 h 959031"/>
              <a:gd name="connsiteX25" fmla="*/ 3821528 w 4409357"/>
              <a:gd name="connsiteY25" fmla="*/ 798286 h 959031"/>
              <a:gd name="connsiteX26" fmla="*/ 3879586 w 4409357"/>
              <a:gd name="connsiteY26" fmla="*/ 747486 h 959031"/>
              <a:gd name="connsiteX27" fmla="*/ 3908614 w 4409357"/>
              <a:gd name="connsiteY27" fmla="*/ 703943 h 959031"/>
              <a:gd name="connsiteX28" fmla="*/ 3952157 w 4409357"/>
              <a:gd name="connsiteY28" fmla="*/ 674915 h 959031"/>
              <a:gd name="connsiteX29" fmla="*/ 4002957 w 4409357"/>
              <a:gd name="connsiteY29" fmla="*/ 616857 h 959031"/>
              <a:gd name="connsiteX30" fmla="*/ 4046500 w 4409357"/>
              <a:gd name="connsiteY30" fmla="*/ 580572 h 959031"/>
              <a:gd name="connsiteX31" fmla="*/ 4075528 w 4409357"/>
              <a:gd name="connsiteY31" fmla="*/ 558800 h 959031"/>
              <a:gd name="connsiteX32" fmla="*/ 4104557 w 4409357"/>
              <a:gd name="connsiteY32" fmla="*/ 508000 h 959031"/>
              <a:gd name="connsiteX33" fmla="*/ 4119071 w 4409357"/>
              <a:gd name="connsiteY33" fmla="*/ 471715 h 959031"/>
              <a:gd name="connsiteX34" fmla="*/ 4126328 w 4409357"/>
              <a:gd name="connsiteY34" fmla="*/ 449943 h 959031"/>
              <a:gd name="connsiteX35" fmla="*/ 4140843 w 4409357"/>
              <a:gd name="connsiteY35" fmla="*/ 435429 h 959031"/>
              <a:gd name="connsiteX36" fmla="*/ 4148100 w 4409357"/>
              <a:gd name="connsiteY36" fmla="*/ 406400 h 959031"/>
              <a:gd name="connsiteX37" fmla="*/ 4169871 w 4409357"/>
              <a:gd name="connsiteY37" fmla="*/ 399143 h 959031"/>
              <a:gd name="connsiteX38" fmla="*/ 4213414 w 4409357"/>
              <a:gd name="connsiteY38" fmla="*/ 370115 h 959031"/>
              <a:gd name="connsiteX39" fmla="*/ 4220671 w 4409357"/>
              <a:gd name="connsiteY39" fmla="*/ 326572 h 959031"/>
              <a:gd name="connsiteX40" fmla="*/ 4227928 w 4409357"/>
              <a:gd name="connsiteY40" fmla="*/ 261257 h 959031"/>
              <a:gd name="connsiteX41" fmla="*/ 4249700 w 4409357"/>
              <a:gd name="connsiteY41" fmla="*/ 239486 h 959031"/>
              <a:gd name="connsiteX42" fmla="*/ 4293243 w 4409357"/>
              <a:gd name="connsiteY42" fmla="*/ 224972 h 959031"/>
              <a:gd name="connsiteX43" fmla="*/ 4315014 w 4409357"/>
              <a:gd name="connsiteY43" fmla="*/ 210457 h 959031"/>
              <a:gd name="connsiteX44" fmla="*/ 4336786 w 4409357"/>
              <a:gd name="connsiteY44" fmla="*/ 203200 h 959031"/>
              <a:gd name="connsiteX45" fmla="*/ 4351300 w 4409357"/>
              <a:gd name="connsiteY45" fmla="*/ 181429 h 959031"/>
              <a:gd name="connsiteX46" fmla="*/ 4365814 w 4409357"/>
              <a:gd name="connsiteY46" fmla="*/ 137886 h 959031"/>
              <a:gd name="connsiteX47" fmla="*/ 4387586 w 4409357"/>
              <a:gd name="connsiteY47" fmla="*/ 130629 h 959031"/>
              <a:gd name="connsiteX48" fmla="*/ 4394843 w 4409357"/>
              <a:gd name="connsiteY48" fmla="*/ 58057 h 959031"/>
              <a:gd name="connsiteX49" fmla="*/ 4402100 w 4409357"/>
              <a:gd name="connsiteY49" fmla="*/ 7257 h 959031"/>
              <a:gd name="connsiteX50" fmla="*/ 4409357 w 4409357"/>
              <a:gd name="connsiteY50" fmla="*/ 0 h 959031"/>
              <a:gd name="connsiteX0" fmla="*/ 20955 w 4426041"/>
              <a:gd name="connsiteY0" fmla="*/ 732972 h 959031"/>
              <a:gd name="connsiteX1" fmla="*/ 64498 w 4426041"/>
              <a:gd name="connsiteY1" fmla="*/ 747486 h 959031"/>
              <a:gd name="connsiteX2" fmla="*/ 137070 w 4426041"/>
              <a:gd name="connsiteY2" fmla="*/ 783772 h 959031"/>
              <a:gd name="connsiteX3" fmla="*/ 1690098 w 4426041"/>
              <a:gd name="connsiteY3" fmla="*/ 834572 h 959031"/>
              <a:gd name="connsiteX4" fmla="*/ 1827984 w 4426041"/>
              <a:gd name="connsiteY4" fmla="*/ 841829 h 959031"/>
              <a:gd name="connsiteX5" fmla="*/ 1907812 w 4426041"/>
              <a:gd name="connsiteY5" fmla="*/ 856343 h 959031"/>
              <a:gd name="connsiteX6" fmla="*/ 2031184 w 4426041"/>
              <a:gd name="connsiteY6" fmla="*/ 863600 h 959031"/>
              <a:gd name="connsiteX7" fmla="*/ 2198098 w 4426041"/>
              <a:gd name="connsiteY7" fmla="*/ 849086 h 959031"/>
              <a:gd name="connsiteX8" fmla="*/ 2219870 w 4426041"/>
              <a:gd name="connsiteY8" fmla="*/ 841829 h 959031"/>
              <a:gd name="connsiteX9" fmla="*/ 2306955 w 4426041"/>
              <a:gd name="connsiteY9" fmla="*/ 863600 h 959031"/>
              <a:gd name="connsiteX10" fmla="*/ 2343241 w 4426041"/>
              <a:gd name="connsiteY10" fmla="*/ 885372 h 959031"/>
              <a:gd name="connsiteX11" fmla="*/ 2365012 w 4426041"/>
              <a:gd name="connsiteY11" fmla="*/ 892629 h 959031"/>
              <a:gd name="connsiteX12" fmla="*/ 2495641 w 4426041"/>
              <a:gd name="connsiteY12" fmla="*/ 914400 h 959031"/>
              <a:gd name="connsiteX13" fmla="*/ 2589984 w 4426041"/>
              <a:gd name="connsiteY13" fmla="*/ 928915 h 959031"/>
              <a:gd name="connsiteX14" fmla="*/ 3061698 w 4426041"/>
              <a:gd name="connsiteY14" fmla="*/ 943429 h 959031"/>
              <a:gd name="connsiteX15" fmla="*/ 3185070 w 4426041"/>
              <a:gd name="connsiteY15" fmla="*/ 957943 h 959031"/>
              <a:gd name="connsiteX16" fmla="*/ 3533412 w 4426041"/>
              <a:gd name="connsiteY16" fmla="*/ 943429 h 959031"/>
              <a:gd name="connsiteX17" fmla="*/ 3598727 w 4426041"/>
              <a:gd name="connsiteY17" fmla="*/ 921657 h 959031"/>
              <a:gd name="connsiteX18" fmla="*/ 3627755 w 4426041"/>
              <a:gd name="connsiteY18" fmla="*/ 914400 h 959031"/>
              <a:gd name="connsiteX19" fmla="*/ 3642270 w 4426041"/>
              <a:gd name="connsiteY19" fmla="*/ 899886 h 959031"/>
              <a:gd name="connsiteX20" fmla="*/ 3656784 w 4426041"/>
              <a:gd name="connsiteY20" fmla="*/ 863600 h 959031"/>
              <a:gd name="connsiteX21" fmla="*/ 3714841 w 4426041"/>
              <a:gd name="connsiteY21" fmla="*/ 841829 h 959031"/>
              <a:gd name="connsiteX22" fmla="*/ 3743870 w 4426041"/>
              <a:gd name="connsiteY22" fmla="*/ 827315 h 959031"/>
              <a:gd name="connsiteX23" fmla="*/ 3780155 w 4426041"/>
              <a:gd name="connsiteY23" fmla="*/ 820057 h 959031"/>
              <a:gd name="connsiteX24" fmla="*/ 3838212 w 4426041"/>
              <a:gd name="connsiteY24" fmla="*/ 798286 h 959031"/>
              <a:gd name="connsiteX25" fmla="*/ 3896270 w 4426041"/>
              <a:gd name="connsiteY25" fmla="*/ 747486 h 959031"/>
              <a:gd name="connsiteX26" fmla="*/ 3925298 w 4426041"/>
              <a:gd name="connsiteY26" fmla="*/ 703943 h 959031"/>
              <a:gd name="connsiteX27" fmla="*/ 3968841 w 4426041"/>
              <a:gd name="connsiteY27" fmla="*/ 674915 h 959031"/>
              <a:gd name="connsiteX28" fmla="*/ 4019641 w 4426041"/>
              <a:gd name="connsiteY28" fmla="*/ 616857 h 959031"/>
              <a:gd name="connsiteX29" fmla="*/ 4063184 w 4426041"/>
              <a:gd name="connsiteY29" fmla="*/ 580572 h 959031"/>
              <a:gd name="connsiteX30" fmla="*/ 4092212 w 4426041"/>
              <a:gd name="connsiteY30" fmla="*/ 558800 h 959031"/>
              <a:gd name="connsiteX31" fmla="*/ 4121241 w 4426041"/>
              <a:gd name="connsiteY31" fmla="*/ 508000 h 959031"/>
              <a:gd name="connsiteX32" fmla="*/ 4135755 w 4426041"/>
              <a:gd name="connsiteY32" fmla="*/ 471715 h 959031"/>
              <a:gd name="connsiteX33" fmla="*/ 4143012 w 4426041"/>
              <a:gd name="connsiteY33" fmla="*/ 449943 h 959031"/>
              <a:gd name="connsiteX34" fmla="*/ 4157527 w 4426041"/>
              <a:gd name="connsiteY34" fmla="*/ 435429 h 959031"/>
              <a:gd name="connsiteX35" fmla="*/ 4164784 w 4426041"/>
              <a:gd name="connsiteY35" fmla="*/ 406400 h 959031"/>
              <a:gd name="connsiteX36" fmla="*/ 4186555 w 4426041"/>
              <a:gd name="connsiteY36" fmla="*/ 399143 h 959031"/>
              <a:gd name="connsiteX37" fmla="*/ 4230098 w 4426041"/>
              <a:gd name="connsiteY37" fmla="*/ 370115 h 959031"/>
              <a:gd name="connsiteX38" fmla="*/ 4237355 w 4426041"/>
              <a:gd name="connsiteY38" fmla="*/ 326572 h 959031"/>
              <a:gd name="connsiteX39" fmla="*/ 4244612 w 4426041"/>
              <a:gd name="connsiteY39" fmla="*/ 261257 h 959031"/>
              <a:gd name="connsiteX40" fmla="*/ 4266384 w 4426041"/>
              <a:gd name="connsiteY40" fmla="*/ 239486 h 959031"/>
              <a:gd name="connsiteX41" fmla="*/ 4309927 w 4426041"/>
              <a:gd name="connsiteY41" fmla="*/ 224972 h 959031"/>
              <a:gd name="connsiteX42" fmla="*/ 4331698 w 4426041"/>
              <a:gd name="connsiteY42" fmla="*/ 210457 h 959031"/>
              <a:gd name="connsiteX43" fmla="*/ 4353470 w 4426041"/>
              <a:gd name="connsiteY43" fmla="*/ 203200 h 959031"/>
              <a:gd name="connsiteX44" fmla="*/ 4367984 w 4426041"/>
              <a:gd name="connsiteY44" fmla="*/ 181429 h 959031"/>
              <a:gd name="connsiteX45" fmla="*/ 4382498 w 4426041"/>
              <a:gd name="connsiteY45" fmla="*/ 137886 h 959031"/>
              <a:gd name="connsiteX46" fmla="*/ 4404270 w 4426041"/>
              <a:gd name="connsiteY46" fmla="*/ 130629 h 959031"/>
              <a:gd name="connsiteX47" fmla="*/ 4411527 w 4426041"/>
              <a:gd name="connsiteY47" fmla="*/ 58057 h 959031"/>
              <a:gd name="connsiteX48" fmla="*/ 4418784 w 4426041"/>
              <a:gd name="connsiteY48" fmla="*/ 7257 h 959031"/>
              <a:gd name="connsiteX49" fmla="*/ 4426041 w 4426041"/>
              <a:gd name="connsiteY49" fmla="*/ 0 h 959031"/>
              <a:gd name="connsiteX0" fmla="*/ 38832 w 4443918"/>
              <a:gd name="connsiteY0" fmla="*/ 732972 h 959031"/>
              <a:gd name="connsiteX1" fmla="*/ 154947 w 4443918"/>
              <a:gd name="connsiteY1" fmla="*/ 783772 h 959031"/>
              <a:gd name="connsiteX2" fmla="*/ 1707975 w 4443918"/>
              <a:gd name="connsiteY2" fmla="*/ 834572 h 959031"/>
              <a:gd name="connsiteX3" fmla="*/ 1845861 w 4443918"/>
              <a:gd name="connsiteY3" fmla="*/ 841829 h 959031"/>
              <a:gd name="connsiteX4" fmla="*/ 1925689 w 4443918"/>
              <a:gd name="connsiteY4" fmla="*/ 856343 h 959031"/>
              <a:gd name="connsiteX5" fmla="*/ 2049061 w 4443918"/>
              <a:gd name="connsiteY5" fmla="*/ 863600 h 959031"/>
              <a:gd name="connsiteX6" fmla="*/ 2215975 w 4443918"/>
              <a:gd name="connsiteY6" fmla="*/ 849086 h 959031"/>
              <a:gd name="connsiteX7" fmla="*/ 2237747 w 4443918"/>
              <a:gd name="connsiteY7" fmla="*/ 841829 h 959031"/>
              <a:gd name="connsiteX8" fmla="*/ 2324832 w 4443918"/>
              <a:gd name="connsiteY8" fmla="*/ 863600 h 959031"/>
              <a:gd name="connsiteX9" fmla="*/ 2361118 w 4443918"/>
              <a:gd name="connsiteY9" fmla="*/ 885372 h 959031"/>
              <a:gd name="connsiteX10" fmla="*/ 2382889 w 4443918"/>
              <a:gd name="connsiteY10" fmla="*/ 892629 h 959031"/>
              <a:gd name="connsiteX11" fmla="*/ 2513518 w 4443918"/>
              <a:gd name="connsiteY11" fmla="*/ 914400 h 959031"/>
              <a:gd name="connsiteX12" fmla="*/ 2607861 w 4443918"/>
              <a:gd name="connsiteY12" fmla="*/ 928915 h 959031"/>
              <a:gd name="connsiteX13" fmla="*/ 3079575 w 4443918"/>
              <a:gd name="connsiteY13" fmla="*/ 943429 h 959031"/>
              <a:gd name="connsiteX14" fmla="*/ 3202947 w 4443918"/>
              <a:gd name="connsiteY14" fmla="*/ 957943 h 959031"/>
              <a:gd name="connsiteX15" fmla="*/ 3551289 w 4443918"/>
              <a:gd name="connsiteY15" fmla="*/ 943429 h 959031"/>
              <a:gd name="connsiteX16" fmla="*/ 3616604 w 4443918"/>
              <a:gd name="connsiteY16" fmla="*/ 921657 h 959031"/>
              <a:gd name="connsiteX17" fmla="*/ 3645632 w 4443918"/>
              <a:gd name="connsiteY17" fmla="*/ 914400 h 959031"/>
              <a:gd name="connsiteX18" fmla="*/ 3660147 w 4443918"/>
              <a:gd name="connsiteY18" fmla="*/ 899886 h 959031"/>
              <a:gd name="connsiteX19" fmla="*/ 3674661 w 4443918"/>
              <a:gd name="connsiteY19" fmla="*/ 863600 h 959031"/>
              <a:gd name="connsiteX20" fmla="*/ 3732718 w 4443918"/>
              <a:gd name="connsiteY20" fmla="*/ 841829 h 959031"/>
              <a:gd name="connsiteX21" fmla="*/ 3761747 w 4443918"/>
              <a:gd name="connsiteY21" fmla="*/ 827315 h 959031"/>
              <a:gd name="connsiteX22" fmla="*/ 3798032 w 4443918"/>
              <a:gd name="connsiteY22" fmla="*/ 820057 h 959031"/>
              <a:gd name="connsiteX23" fmla="*/ 3856089 w 4443918"/>
              <a:gd name="connsiteY23" fmla="*/ 798286 h 959031"/>
              <a:gd name="connsiteX24" fmla="*/ 3914147 w 4443918"/>
              <a:gd name="connsiteY24" fmla="*/ 747486 h 959031"/>
              <a:gd name="connsiteX25" fmla="*/ 3943175 w 4443918"/>
              <a:gd name="connsiteY25" fmla="*/ 703943 h 959031"/>
              <a:gd name="connsiteX26" fmla="*/ 3986718 w 4443918"/>
              <a:gd name="connsiteY26" fmla="*/ 674915 h 959031"/>
              <a:gd name="connsiteX27" fmla="*/ 4037518 w 4443918"/>
              <a:gd name="connsiteY27" fmla="*/ 616857 h 959031"/>
              <a:gd name="connsiteX28" fmla="*/ 4081061 w 4443918"/>
              <a:gd name="connsiteY28" fmla="*/ 580572 h 959031"/>
              <a:gd name="connsiteX29" fmla="*/ 4110089 w 4443918"/>
              <a:gd name="connsiteY29" fmla="*/ 558800 h 959031"/>
              <a:gd name="connsiteX30" fmla="*/ 4139118 w 4443918"/>
              <a:gd name="connsiteY30" fmla="*/ 508000 h 959031"/>
              <a:gd name="connsiteX31" fmla="*/ 4153632 w 4443918"/>
              <a:gd name="connsiteY31" fmla="*/ 471715 h 959031"/>
              <a:gd name="connsiteX32" fmla="*/ 4160889 w 4443918"/>
              <a:gd name="connsiteY32" fmla="*/ 449943 h 959031"/>
              <a:gd name="connsiteX33" fmla="*/ 4175404 w 4443918"/>
              <a:gd name="connsiteY33" fmla="*/ 435429 h 959031"/>
              <a:gd name="connsiteX34" fmla="*/ 4182661 w 4443918"/>
              <a:gd name="connsiteY34" fmla="*/ 406400 h 959031"/>
              <a:gd name="connsiteX35" fmla="*/ 4204432 w 4443918"/>
              <a:gd name="connsiteY35" fmla="*/ 399143 h 959031"/>
              <a:gd name="connsiteX36" fmla="*/ 4247975 w 4443918"/>
              <a:gd name="connsiteY36" fmla="*/ 370115 h 959031"/>
              <a:gd name="connsiteX37" fmla="*/ 4255232 w 4443918"/>
              <a:gd name="connsiteY37" fmla="*/ 326572 h 959031"/>
              <a:gd name="connsiteX38" fmla="*/ 4262489 w 4443918"/>
              <a:gd name="connsiteY38" fmla="*/ 261257 h 959031"/>
              <a:gd name="connsiteX39" fmla="*/ 4284261 w 4443918"/>
              <a:gd name="connsiteY39" fmla="*/ 239486 h 959031"/>
              <a:gd name="connsiteX40" fmla="*/ 4327804 w 4443918"/>
              <a:gd name="connsiteY40" fmla="*/ 224972 h 959031"/>
              <a:gd name="connsiteX41" fmla="*/ 4349575 w 4443918"/>
              <a:gd name="connsiteY41" fmla="*/ 210457 h 959031"/>
              <a:gd name="connsiteX42" fmla="*/ 4371347 w 4443918"/>
              <a:gd name="connsiteY42" fmla="*/ 203200 h 959031"/>
              <a:gd name="connsiteX43" fmla="*/ 4385861 w 4443918"/>
              <a:gd name="connsiteY43" fmla="*/ 181429 h 959031"/>
              <a:gd name="connsiteX44" fmla="*/ 4400375 w 4443918"/>
              <a:gd name="connsiteY44" fmla="*/ 137886 h 959031"/>
              <a:gd name="connsiteX45" fmla="*/ 4422147 w 4443918"/>
              <a:gd name="connsiteY45" fmla="*/ 130629 h 959031"/>
              <a:gd name="connsiteX46" fmla="*/ 4429404 w 4443918"/>
              <a:gd name="connsiteY46" fmla="*/ 58057 h 959031"/>
              <a:gd name="connsiteX47" fmla="*/ 4436661 w 4443918"/>
              <a:gd name="connsiteY47" fmla="*/ 7257 h 959031"/>
              <a:gd name="connsiteX48" fmla="*/ 4443918 w 4443918"/>
              <a:gd name="connsiteY48" fmla="*/ 0 h 959031"/>
              <a:gd name="connsiteX0" fmla="*/ 0 w 4405086"/>
              <a:gd name="connsiteY0" fmla="*/ 732972 h 959031"/>
              <a:gd name="connsiteX1" fmla="*/ 1669143 w 4405086"/>
              <a:gd name="connsiteY1" fmla="*/ 834572 h 959031"/>
              <a:gd name="connsiteX2" fmla="*/ 1807029 w 4405086"/>
              <a:gd name="connsiteY2" fmla="*/ 841829 h 959031"/>
              <a:gd name="connsiteX3" fmla="*/ 1886857 w 4405086"/>
              <a:gd name="connsiteY3" fmla="*/ 856343 h 959031"/>
              <a:gd name="connsiteX4" fmla="*/ 2010229 w 4405086"/>
              <a:gd name="connsiteY4" fmla="*/ 863600 h 959031"/>
              <a:gd name="connsiteX5" fmla="*/ 2177143 w 4405086"/>
              <a:gd name="connsiteY5" fmla="*/ 849086 h 959031"/>
              <a:gd name="connsiteX6" fmla="*/ 2198915 w 4405086"/>
              <a:gd name="connsiteY6" fmla="*/ 841829 h 959031"/>
              <a:gd name="connsiteX7" fmla="*/ 2286000 w 4405086"/>
              <a:gd name="connsiteY7" fmla="*/ 863600 h 959031"/>
              <a:gd name="connsiteX8" fmla="*/ 2322286 w 4405086"/>
              <a:gd name="connsiteY8" fmla="*/ 885372 h 959031"/>
              <a:gd name="connsiteX9" fmla="*/ 2344057 w 4405086"/>
              <a:gd name="connsiteY9" fmla="*/ 892629 h 959031"/>
              <a:gd name="connsiteX10" fmla="*/ 2474686 w 4405086"/>
              <a:gd name="connsiteY10" fmla="*/ 914400 h 959031"/>
              <a:gd name="connsiteX11" fmla="*/ 2569029 w 4405086"/>
              <a:gd name="connsiteY11" fmla="*/ 928915 h 959031"/>
              <a:gd name="connsiteX12" fmla="*/ 3040743 w 4405086"/>
              <a:gd name="connsiteY12" fmla="*/ 943429 h 959031"/>
              <a:gd name="connsiteX13" fmla="*/ 3164115 w 4405086"/>
              <a:gd name="connsiteY13" fmla="*/ 957943 h 959031"/>
              <a:gd name="connsiteX14" fmla="*/ 3512457 w 4405086"/>
              <a:gd name="connsiteY14" fmla="*/ 943429 h 959031"/>
              <a:gd name="connsiteX15" fmla="*/ 3577772 w 4405086"/>
              <a:gd name="connsiteY15" fmla="*/ 921657 h 959031"/>
              <a:gd name="connsiteX16" fmla="*/ 3606800 w 4405086"/>
              <a:gd name="connsiteY16" fmla="*/ 914400 h 959031"/>
              <a:gd name="connsiteX17" fmla="*/ 3621315 w 4405086"/>
              <a:gd name="connsiteY17" fmla="*/ 899886 h 959031"/>
              <a:gd name="connsiteX18" fmla="*/ 3635829 w 4405086"/>
              <a:gd name="connsiteY18" fmla="*/ 863600 h 959031"/>
              <a:gd name="connsiteX19" fmla="*/ 3693886 w 4405086"/>
              <a:gd name="connsiteY19" fmla="*/ 841829 h 959031"/>
              <a:gd name="connsiteX20" fmla="*/ 3722915 w 4405086"/>
              <a:gd name="connsiteY20" fmla="*/ 827315 h 959031"/>
              <a:gd name="connsiteX21" fmla="*/ 3759200 w 4405086"/>
              <a:gd name="connsiteY21" fmla="*/ 820057 h 959031"/>
              <a:gd name="connsiteX22" fmla="*/ 3817257 w 4405086"/>
              <a:gd name="connsiteY22" fmla="*/ 798286 h 959031"/>
              <a:gd name="connsiteX23" fmla="*/ 3875315 w 4405086"/>
              <a:gd name="connsiteY23" fmla="*/ 747486 h 959031"/>
              <a:gd name="connsiteX24" fmla="*/ 3904343 w 4405086"/>
              <a:gd name="connsiteY24" fmla="*/ 703943 h 959031"/>
              <a:gd name="connsiteX25" fmla="*/ 3947886 w 4405086"/>
              <a:gd name="connsiteY25" fmla="*/ 674915 h 959031"/>
              <a:gd name="connsiteX26" fmla="*/ 3998686 w 4405086"/>
              <a:gd name="connsiteY26" fmla="*/ 616857 h 959031"/>
              <a:gd name="connsiteX27" fmla="*/ 4042229 w 4405086"/>
              <a:gd name="connsiteY27" fmla="*/ 580572 h 959031"/>
              <a:gd name="connsiteX28" fmla="*/ 4071257 w 4405086"/>
              <a:gd name="connsiteY28" fmla="*/ 558800 h 959031"/>
              <a:gd name="connsiteX29" fmla="*/ 4100286 w 4405086"/>
              <a:gd name="connsiteY29" fmla="*/ 508000 h 959031"/>
              <a:gd name="connsiteX30" fmla="*/ 4114800 w 4405086"/>
              <a:gd name="connsiteY30" fmla="*/ 471715 h 959031"/>
              <a:gd name="connsiteX31" fmla="*/ 4122057 w 4405086"/>
              <a:gd name="connsiteY31" fmla="*/ 449943 h 959031"/>
              <a:gd name="connsiteX32" fmla="*/ 4136572 w 4405086"/>
              <a:gd name="connsiteY32" fmla="*/ 435429 h 959031"/>
              <a:gd name="connsiteX33" fmla="*/ 4143829 w 4405086"/>
              <a:gd name="connsiteY33" fmla="*/ 406400 h 959031"/>
              <a:gd name="connsiteX34" fmla="*/ 4165600 w 4405086"/>
              <a:gd name="connsiteY34" fmla="*/ 399143 h 959031"/>
              <a:gd name="connsiteX35" fmla="*/ 4209143 w 4405086"/>
              <a:gd name="connsiteY35" fmla="*/ 370115 h 959031"/>
              <a:gd name="connsiteX36" fmla="*/ 4216400 w 4405086"/>
              <a:gd name="connsiteY36" fmla="*/ 326572 h 959031"/>
              <a:gd name="connsiteX37" fmla="*/ 4223657 w 4405086"/>
              <a:gd name="connsiteY37" fmla="*/ 261257 h 959031"/>
              <a:gd name="connsiteX38" fmla="*/ 4245429 w 4405086"/>
              <a:gd name="connsiteY38" fmla="*/ 239486 h 959031"/>
              <a:gd name="connsiteX39" fmla="*/ 4288972 w 4405086"/>
              <a:gd name="connsiteY39" fmla="*/ 224972 h 959031"/>
              <a:gd name="connsiteX40" fmla="*/ 4310743 w 4405086"/>
              <a:gd name="connsiteY40" fmla="*/ 210457 h 959031"/>
              <a:gd name="connsiteX41" fmla="*/ 4332515 w 4405086"/>
              <a:gd name="connsiteY41" fmla="*/ 203200 h 959031"/>
              <a:gd name="connsiteX42" fmla="*/ 4347029 w 4405086"/>
              <a:gd name="connsiteY42" fmla="*/ 181429 h 959031"/>
              <a:gd name="connsiteX43" fmla="*/ 4361543 w 4405086"/>
              <a:gd name="connsiteY43" fmla="*/ 137886 h 959031"/>
              <a:gd name="connsiteX44" fmla="*/ 4383315 w 4405086"/>
              <a:gd name="connsiteY44" fmla="*/ 130629 h 959031"/>
              <a:gd name="connsiteX45" fmla="*/ 4390572 w 4405086"/>
              <a:gd name="connsiteY45" fmla="*/ 58057 h 959031"/>
              <a:gd name="connsiteX46" fmla="*/ 4397829 w 4405086"/>
              <a:gd name="connsiteY46" fmla="*/ 7257 h 959031"/>
              <a:gd name="connsiteX47" fmla="*/ 4405086 w 4405086"/>
              <a:gd name="connsiteY47" fmla="*/ 0 h 959031"/>
              <a:gd name="connsiteX0" fmla="*/ 0 w 4405086"/>
              <a:gd name="connsiteY0" fmla="*/ 732972 h 959031"/>
              <a:gd name="connsiteX1" fmla="*/ 1807029 w 4405086"/>
              <a:gd name="connsiteY1" fmla="*/ 841829 h 959031"/>
              <a:gd name="connsiteX2" fmla="*/ 1886857 w 4405086"/>
              <a:gd name="connsiteY2" fmla="*/ 856343 h 959031"/>
              <a:gd name="connsiteX3" fmla="*/ 2010229 w 4405086"/>
              <a:gd name="connsiteY3" fmla="*/ 863600 h 959031"/>
              <a:gd name="connsiteX4" fmla="*/ 2177143 w 4405086"/>
              <a:gd name="connsiteY4" fmla="*/ 849086 h 959031"/>
              <a:gd name="connsiteX5" fmla="*/ 2198915 w 4405086"/>
              <a:gd name="connsiteY5" fmla="*/ 841829 h 959031"/>
              <a:gd name="connsiteX6" fmla="*/ 2286000 w 4405086"/>
              <a:gd name="connsiteY6" fmla="*/ 863600 h 959031"/>
              <a:gd name="connsiteX7" fmla="*/ 2322286 w 4405086"/>
              <a:gd name="connsiteY7" fmla="*/ 885372 h 959031"/>
              <a:gd name="connsiteX8" fmla="*/ 2344057 w 4405086"/>
              <a:gd name="connsiteY8" fmla="*/ 892629 h 959031"/>
              <a:gd name="connsiteX9" fmla="*/ 2474686 w 4405086"/>
              <a:gd name="connsiteY9" fmla="*/ 914400 h 959031"/>
              <a:gd name="connsiteX10" fmla="*/ 2569029 w 4405086"/>
              <a:gd name="connsiteY10" fmla="*/ 928915 h 959031"/>
              <a:gd name="connsiteX11" fmla="*/ 3040743 w 4405086"/>
              <a:gd name="connsiteY11" fmla="*/ 943429 h 959031"/>
              <a:gd name="connsiteX12" fmla="*/ 3164115 w 4405086"/>
              <a:gd name="connsiteY12" fmla="*/ 957943 h 959031"/>
              <a:gd name="connsiteX13" fmla="*/ 3512457 w 4405086"/>
              <a:gd name="connsiteY13" fmla="*/ 943429 h 959031"/>
              <a:gd name="connsiteX14" fmla="*/ 3577772 w 4405086"/>
              <a:gd name="connsiteY14" fmla="*/ 921657 h 959031"/>
              <a:gd name="connsiteX15" fmla="*/ 3606800 w 4405086"/>
              <a:gd name="connsiteY15" fmla="*/ 914400 h 959031"/>
              <a:gd name="connsiteX16" fmla="*/ 3621315 w 4405086"/>
              <a:gd name="connsiteY16" fmla="*/ 899886 h 959031"/>
              <a:gd name="connsiteX17" fmla="*/ 3635829 w 4405086"/>
              <a:gd name="connsiteY17" fmla="*/ 863600 h 959031"/>
              <a:gd name="connsiteX18" fmla="*/ 3693886 w 4405086"/>
              <a:gd name="connsiteY18" fmla="*/ 841829 h 959031"/>
              <a:gd name="connsiteX19" fmla="*/ 3722915 w 4405086"/>
              <a:gd name="connsiteY19" fmla="*/ 827315 h 959031"/>
              <a:gd name="connsiteX20" fmla="*/ 3759200 w 4405086"/>
              <a:gd name="connsiteY20" fmla="*/ 820057 h 959031"/>
              <a:gd name="connsiteX21" fmla="*/ 3817257 w 4405086"/>
              <a:gd name="connsiteY21" fmla="*/ 798286 h 959031"/>
              <a:gd name="connsiteX22" fmla="*/ 3875315 w 4405086"/>
              <a:gd name="connsiteY22" fmla="*/ 747486 h 959031"/>
              <a:gd name="connsiteX23" fmla="*/ 3904343 w 4405086"/>
              <a:gd name="connsiteY23" fmla="*/ 703943 h 959031"/>
              <a:gd name="connsiteX24" fmla="*/ 3947886 w 4405086"/>
              <a:gd name="connsiteY24" fmla="*/ 674915 h 959031"/>
              <a:gd name="connsiteX25" fmla="*/ 3998686 w 4405086"/>
              <a:gd name="connsiteY25" fmla="*/ 616857 h 959031"/>
              <a:gd name="connsiteX26" fmla="*/ 4042229 w 4405086"/>
              <a:gd name="connsiteY26" fmla="*/ 580572 h 959031"/>
              <a:gd name="connsiteX27" fmla="*/ 4071257 w 4405086"/>
              <a:gd name="connsiteY27" fmla="*/ 558800 h 959031"/>
              <a:gd name="connsiteX28" fmla="*/ 4100286 w 4405086"/>
              <a:gd name="connsiteY28" fmla="*/ 508000 h 959031"/>
              <a:gd name="connsiteX29" fmla="*/ 4114800 w 4405086"/>
              <a:gd name="connsiteY29" fmla="*/ 471715 h 959031"/>
              <a:gd name="connsiteX30" fmla="*/ 4122057 w 4405086"/>
              <a:gd name="connsiteY30" fmla="*/ 449943 h 959031"/>
              <a:gd name="connsiteX31" fmla="*/ 4136572 w 4405086"/>
              <a:gd name="connsiteY31" fmla="*/ 435429 h 959031"/>
              <a:gd name="connsiteX32" fmla="*/ 4143829 w 4405086"/>
              <a:gd name="connsiteY32" fmla="*/ 406400 h 959031"/>
              <a:gd name="connsiteX33" fmla="*/ 4165600 w 4405086"/>
              <a:gd name="connsiteY33" fmla="*/ 399143 h 959031"/>
              <a:gd name="connsiteX34" fmla="*/ 4209143 w 4405086"/>
              <a:gd name="connsiteY34" fmla="*/ 370115 h 959031"/>
              <a:gd name="connsiteX35" fmla="*/ 4216400 w 4405086"/>
              <a:gd name="connsiteY35" fmla="*/ 326572 h 959031"/>
              <a:gd name="connsiteX36" fmla="*/ 4223657 w 4405086"/>
              <a:gd name="connsiteY36" fmla="*/ 261257 h 959031"/>
              <a:gd name="connsiteX37" fmla="*/ 4245429 w 4405086"/>
              <a:gd name="connsiteY37" fmla="*/ 239486 h 959031"/>
              <a:gd name="connsiteX38" fmla="*/ 4288972 w 4405086"/>
              <a:gd name="connsiteY38" fmla="*/ 224972 h 959031"/>
              <a:gd name="connsiteX39" fmla="*/ 4310743 w 4405086"/>
              <a:gd name="connsiteY39" fmla="*/ 210457 h 959031"/>
              <a:gd name="connsiteX40" fmla="*/ 4332515 w 4405086"/>
              <a:gd name="connsiteY40" fmla="*/ 203200 h 959031"/>
              <a:gd name="connsiteX41" fmla="*/ 4347029 w 4405086"/>
              <a:gd name="connsiteY41" fmla="*/ 181429 h 959031"/>
              <a:gd name="connsiteX42" fmla="*/ 4361543 w 4405086"/>
              <a:gd name="connsiteY42" fmla="*/ 137886 h 959031"/>
              <a:gd name="connsiteX43" fmla="*/ 4383315 w 4405086"/>
              <a:gd name="connsiteY43" fmla="*/ 130629 h 959031"/>
              <a:gd name="connsiteX44" fmla="*/ 4390572 w 4405086"/>
              <a:gd name="connsiteY44" fmla="*/ 58057 h 959031"/>
              <a:gd name="connsiteX45" fmla="*/ 4397829 w 4405086"/>
              <a:gd name="connsiteY45" fmla="*/ 7257 h 959031"/>
              <a:gd name="connsiteX46" fmla="*/ 4405086 w 4405086"/>
              <a:gd name="connsiteY46" fmla="*/ 0 h 959031"/>
              <a:gd name="connsiteX0" fmla="*/ 0 w 4405086"/>
              <a:gd name="connsiteY0" fmla="*/ 732972 h 959031"/>
              <a:gd name="connsiteX1" fmla="*/ 1886857 w 4405086"/>
              <a:gd name="connsiteY1" fmla="*/ 856343 h 959031"/>
              <a:gd name="connsiteX2" fmla="*/ 2010229 w 4405086"/>
              <a:gd name="connsiteY2" fmla="*/ 863600 h 959031"/>
              <a:gd name="connsiteX3" fmla="*/ 2177143 w 4405086"/>
              <a:gd name="connsiteY3" fmla="*/ 849086 h 959031"/>
              <a:gd name="connsiteX4" fmla="*/ 2198915 w 4405086"/>
              <a:gd name="connsiteY4" fmla="*/ 841829 h 959031"/>
              <a:gd name="connsiteX5" fmla="*/ 2286000 w 4405086"/>
              <a:gd name="connsiteY5" fmla="*/ 863600 h 959031"/>
              <a:gd name="connsiteX6" fmla="*/ 2322286 w 4405086"/>
              <a:gd name="connsiteY6" fmla="*/ 885372 h 959031"/>
              <a:gd name="connsiteX7" fmla="*/ 2344057 w 4405086"/>
              <a:gd name="connsiteY7" fmla="*/ 892629 h 959031"/>
              <a:gd name="connsiteX8" fmla="*/ 2474686 w 4405086"/>
              <a:gd name="connsiteY8" fmla="*/ 914400 h 959031"/>
              <a:gd name="connsiteX9" fmla="*/ 2569029 w 4405086"/>
              <a:gd name="connsiteY9" fmla="*/ 928915 h 959031"/>
              <a:gd name="connsiteX10" fmla="*/ 3040743 w 4405086"/>
              <a:gd name="connsiteY10" fmla="*/ 943429 h 959031"/>
              <a:gd name="connsiteX11" fmla="*/ 3164115 w 4405086"/>
              <a:gd name="connsiteY11" fmla="*/ 957943 h 959031"/>
              <a:gd name="connsiteX12" fmla="*/ 3512457 w 4405086"/>
              <a:gd name="connsiteY12" fmla="*/ 943429 h 959031"/>
              <a:gd name="connsiteX13" fmla="*/ 3577772 w 4405086"/>
              <a:gd name="connsiteY13" fmla="*/ 921657 h 959031"/>
              <a:gd name="connsiteX14" fmla="*/ 3606800 w 4405086"/>
              <a:gd name="connsiteY14" fmla="*/ 914400 h 959031"/>
              <a:gd name="connsiteX15" fmla="*/ 3621315 w 4405086"/>
              <a:gd name="connsiteY15" fmla="*/ 899886 h 959031"/>
              <a:gd name="connsiteX16" fmla="*/ 3635829 w 4405086"/>
              <a:gd name="connsiteY16" fmla="*/ 863600 h 959031"/>
              <a:gd name="connsiteX17" fmla="*/ 3693886 w 4405086"/>
              <a:gd name="connsiteY17" fmla="*/ 841829 h 959031"/>
              <a:gd name="connsiteX18" fmla="*/ 3722915 w 4405086"/>
              <a:gd name="connsiteY18" fmla="*/ 827315 h 959031"/>
              <a:gd name="connsiteX19" fmla="*/ 3759200 w 4405086"/>
              <a:gd name="connsiteY19" fmla="*/ 820057 h 959031"/>
              <a:gd name="connsiteX20" fmla="*/ 3817257 w 4405086"/>
              <a:gd name="connsiteY20" fmla="*/ 798286 h 959031"/>
              <a:gd name="connsiteX21" fmla="*/ 3875315 w 4405086"/>
              <a:gd name="connsiteY21" fmla="*/ 747486 h 959031"/>
              <a:gd name="connsiteX22" fmla="*/ 3904343 w 4405086"/>
              <a:gd name="connsiteY22" fmla="*/ 703943 h 959031"/>
              <a:gd name="connsiteX23" fmla="*/ 3947886 w 4405086"/>
              <a:gd name="connsiteY23" fmla="*/ 674915 h 959031"/>
              <a:gd name="connsiteX24" fmla="*/ 3998686 w 4405086"/>
              <a:gd name="connsiteY24" fmla="*/ 616857 h 959031"/>
              <a:gd name="connsiteX25" fmla="*/ 4042229 w 4405086"/>
              <a:gd name="connsiteY25" fmla="*/ 580572 h 959031"/>
              <a:gd name="connsiteX26" fmla="*/ 4071257 w 4405086"/>
              <a:gd name="connsiteY26" fmla="*/ 558800 h 959031"/>
              <a:gd name="connsiteX27" fmla="*/ 4100286 w 4405086"/>
              <a:gd name="connsiteY27" fmla="*/ 508000 h 959031"/>
              <a:gd name="connsiteX28" fmla="*/ 4114800 w 4405086"/>
              <a:gd name="connsiteY28" fmla="*/ 471715 h 959031"/>
              <a:gd name="connsiteX29" fmla="*/ 4122057 w 4405086"/>
              <a:gd name="connsiteY29" fmla="*/ 449943 h 959031"/>
              <a:gd name="connsiteX30" fmla="*/ 4136572 w 4405086"/>
              <a:gd name="connsiteY30" fmla="*/ 435429 h 959031"/>
              <a:gd name="connsiteX31" fmla="*/ 4143829 w 4405086"/>
              <a:gd name="connsiteY31" fmla="*/ 406400 h 959031"/>
              <a:gd name="connsiteX32" fmla="*/ 4165600 w 4405086"/>
              <a:gd name="connsiteY32" fmla="*/ 399143 h 959031"/>
              <a:gd name="connsiteX33" fmla="*/ 4209143 w 4405086"/>
              <a:gd name="connsiteY33" fmla="*/ 370115 h 959031"/>
              <a:gd name="connsiteX34" fmla="*/ 4216400 w 4405086"/>
              <a:gd name="connsiteY34" fmla="*/ 326572 h 959031"/>
              <a:gd name="connsiteX35" fmla="*/ 4223657 w 4405086"/>
              <a:gd name="connsiteY35" fmla="*/ 261257 h 959031"/>
              <a:gd name="connsiteX36" fmla="*/ 4245429 w 4405086"/>
              <a:gd name="connsiteY36" fmla="*/ 239486 h 959031"/>
              <a:gd name="connsiteX37" fmla="*/ 4288972 w 4405086"/>
              <a:gd name="connsiteY37" fmla="*/ 224972 h 959031"/>
              <a:gd name="connsiteX38" fmla="*/ 4310743 w 4405086"/>
              <a:gd name="connsiteY38" fmla="*/ 210457 h 959031"/>
              <a:gd name="connsiteX39" fmla="*/ 4332515 w 4405086"/>
              <a:gd name="connsiteY39" fmla="*/ 203200 h 959031"/>
              <a:gd name="connsiteX40" fmla="*/ 4347029 w 4405086"/>
              <a:gd name="connsiteY40" fmla="*/ 181429 h 959031"/>
              <a:gd name="connsiteX41" fmla="*/ 4361543 w 4405086"/>
              <a:gd name="connsiteY41" fmla="*/ 137886 h 959031"/>
              <a:gd name="connsiteX42" fmla="*/ 4383315 w 4405086"/>
              <a:gd name="connsiteY42" fmla="*/ 130629 h 959031"/>
              <a:gd name="connsiteX43" fmla="*/ 4390572 w 4405086"/>
              <a:gd name="connsiteY43" fmla="*/ 58057 h 959031"/>
              <a:gd name="connsiteX44" fmla="*/ 4397829 w 4405086"/>
              <a:gd name="connsiteY44" fmla="*/ 7257 h 959031"/>
              <a:gd name="connsiteX45" fmla="*/ 4405086 w 4405086"/>
              <a:gd name="connsiteY45" fmla="*/ 0 h 959031"/>
              <a:gd name="connsiteX0" fmla="*/ 0 w 4405086"/>
              <a:gd name="connsiteY0" fmla="*/ 732972 h 959031"/>
              <a:gd name="connsiteX1" fmla="*/ 1886857 w 4405086"/>
              <a:gd name="connsiteY1" fmla="*/ 856343 h 959031"/>
              <a:gd name="connsiteX2" fmla="*/ 2010229 w 4405086"/>
              <a:gd name="connsiteY2" fmla="*/ 863600 h 959031"/>
              <a:gd name="connsiteX3" fmla="*/ 2177143 w 4405086"/>
              <a:gd name="connsiteY3" fmla="*/ 849086 h 959031"/>
              <a:gd name="connsiteX4" fmla="*/ 2286000 w 4405086"/>
              <a:gd name="connsiteY4" fmla="*/ 863600 h 959031"/>
              <a:gd name="connsiteX5" fmla="*/ 2322286 w 4405086"/>
              <a:gd name="connsiteY5" fmla="*/ 885372 h 959031"/>
              <a:gd name="connsiteX6" fmla="*/ 2344057 w 4405086"/>
              <a:gd name="connsiteY6" fmla="*/ 892629 h 959031"/>
              <a:gd name="connsiteX7" fmla="*/ 2474686 w 4405086"/>
              <a:gd name="connsiteY7" fmla="*/ 914400 h 959031"/>
              <a:gd name="connsiteX8" fmla="*/ 2569029 w 4405086"/>
              <a:gd name="connsiteY8" fmla="*/ 928915 h 959031"/>
              <a:gd name="connsiteX9" fmla="*/ 3040743 w 4405086"/>
              <a:gd name="connsiteY9" fmla="*/ 943429 h 959031"/>
              <a:gd name="connsiteX10" fmla="*/ 3164115 w 4405086"/>
              <a:gd name="connsiteY10" fmla="*/ 957943 h 959031"/>
              <a:gd name="connsiteX11" fmla="*/ 3512457 w 4405086"/>
              <a:gd name="connsiteY11" fmla="*/ 943429 h 959031"/>
              <a:gd name="connsiteX12" fmla="*/ 3577772 w 4405086"/>
              <a:gd name="connsiteY12" fmla="*/ 921657 h 959031"/>
              <a:gd name="connsiteX13" fmla="*/ 3606800 w 4405086"/>
              <a:gd name="connsiteY13" fmla="*/ 914400 h 959031"/>
              <a:gd name="connsiteX14" fmla="*/ 3621315 w 4405086"/>
              <a:gd name="connsiteY14" fmla="*/ 899886 h 959031"/>
              <a:gd name="connsiteX15" fmla="*/ 3635829 w 4405086"/>
              <a:gd name="connsiteY15" fmla="*/ 863600 h 959031"/>
              <a:gd name="connsiteX16" fmla="*/ 3693886 w 4405086"/>
              <a:gd name="connsiteY16" fmla="*/ 841829 h 959031"/>
              <a:gd name="connsiteX17" fmla="*/ 3722915 w 4405086"/>
              <a:gd name="connsiteY17" fmla="*/ 827315 h 959031"/>
              <a:gd name="connsiteX18" fmla="*/ 3759200 w 4405086"/>
              <a:gd name="connsiteY18" fmla="*/ 820057 h 959031"/>
              <a:gd name="connsiteX19" fmla="*/ 3817257 w 4405086"/>
              <a:gd name="connsiteY19" fmla="*/ 798286 h 959031"/>
              <a:gd name="connsiteX20" fmla="*/ 3875315 w 4405086"/>
              <a:gd name="connsiteY20" fmla="*/ 747486 h 959031"/>
              <a:gd name="connsiteX21" fmla="*/ 3904343 w 4405086"/>
              <a:gd name="connsiteY21" fmla="*/ 703943 h 959031"/>
              <a:gd name="connsiteX22" fmla="*/ 3947886 w 4405086"/>
              <a:gd name="connsiteY22" fmla="*/ 674915 h 959031"/>
              <a:gd name="connsiteX23" fmla="*/ 3998686 w 4405086"/>
              <a:gd name="connsiteY23" fmla="*/ 616857 h 959031"/>
              <a:gd name="connsiteX24" fmla="*/ 4042229 w 4405086"/>
              <a:gd name="connsiteY24" fmla="*/ 580572 h 959031"/>
              <a:gd name="connsiteX25" fmla="*/ 4071257 w 4405086"/>
              <a:gd name="connsiteY25" fmla="*/ 558800 h 959031"/>
              <a:gd name="connsiteX26" fmla="*/ 4100286 w 4405086"/>
              <a:gd name="connsiteY26" fmla="*/ 508000 h 959031"/>
              <a:gd name="connsiteX27" fmla="*/ 4114800 w 4405086"/>
              <a:gd name="connsiteY27" fmla="*/ 471715 h 959031"/>
              <a:gd name="connsiteX28" fmla="*/ 4122057 w 4405086"/>
              <a:gd name="connsiteY28" fmla="*/ 449943 h 959031"/>
              <a:gd name="connsiteX29" fmla="*/ 4136572 w 4405086"/>
              <a:gd name="connsiteY29" fmla="*/ 435429 h 959031"/>
              <a:gd name="connsiteX30" fmla="*/ 4143829 w 4405086"/>
              <a:gd name="connsiteY30" fmla="*/ 406400 h 959031"/>
              <a:gd name="connsiteX31" fmla="*/ 4165600 w 4405086"/>
              <a:gd name="connsiteY31" fmla="*/ 399143 h 959031"/>
              <a:gd name="connsiteX32" fmla="*/ 4209143 w 4405086"/>
              <a:gd name="connsiteY32" fmla="*/ 370115 h 959031"/>
              <a:gd name="connsiteX33" fmla="*/ 4216400 w 4405086"/>
              <a:gd name="connsiteY33" fmla="*/ 326572 h 959031"/>
              <a:gd name="connsiteX34" fmla="*/ 4223657 w 4405086"/>
              <a:gd name="connsiteY34" fmla="*/ 261257 h 959031"/>
              <a:gd name="connsiteX35" fmla="*/ 4245429 w 4405086"/>
              <a:gd name="connsiteY35" fmla="*/ 239486 h 959031"/>
              <a:gd name="connsiteX36" fmla="*/ 4288972 w 4405086"/>
              <a:gd name="connsiteY36" fmla="*/ 224972 h 959031"/>
              <a:gd name="connsiteX37" fmla="*/ 4310743 w 4405086"/>
              <a:gd name="connsiteY37" fmla="*/ 210457 h 959031"/>
              <a:gd name="connsiteX38" fmla="*/ 4332515 w 4405086"/>
              <a:gd name="connsiteY38" fmla="*/ 203200 h 959031"/>
              <a:gd name="connsiteX39" fmla="*/ 4347029 w 4405086"/>
              <a:gd name="connsiteY39" fmla="*/ 181429 h 959031"/>
              <a:gd name="connsiteX40" fmla="*/ 4361543 w 4405086"/>
              <a:gd name="connsiteY40" fmla="*/ 137886 h 959031"/>
              <a:gd name="connsiteX41" fmla="*/ 4383315 w 4405086"/>
              <a:gd name="connsiteY41" fmla="*/ 130629 h 959031"/>
              <a:gd name="connsiteX42" fmla="*/ 4390572 w 4405086"/>
              <a:gd name="connsiteY42" fmla="*/ 58057 h 959031"/>
              <a:gd name="connsiteX43" fmla="*/ 4397829 w 4405086"/>
              <a:gd name="connsiteY43" fmla="*/ 7257 h 959031"/>
              <a:gd name="connsiteX44" fmla="*/ 4405086 w 4405086"/>
              <a:gd name="connsiteY44" fmla="*/ 0 h 959031"/>
              <a:gd name="connsiteX0" fmla="*/ 0 w 4405086"/>
              <a:gd name="connsiteY0" fmla="*/ 732972 h 959031"/>
              <a:gd name="connsiteX1" fmla="*/ 1886857 w 4405086"/>
              <a:gd name="connsiteY1" fmla="*/ 856343 h 959031"/>
              <a:gd name="connsiteX2" fmla="*/ 2010229 w 4405086"/>
              <a:gd name="connsiteY2" fmla="*/ 863600 h 959031"/>
              <a:gd name="connsiteX3" fmla="*/ 2286000 w 4405086"/>
              <a:gd name="connsiteY3" fmla="*/ 863600 h 959031"/>
              <a:gd name="connsiteX4" fmla="*/ 2322286 w 4405086"/>
              <a:gd name="connsiteY4" fmla="*/ 885372 h 959031"/>
              <a:gd name="connsiteX5" fmla="*/ 2344057 w 4405086"/>
              <a:gd name="connsiteY5" fmla="*/ 892629 h 959031"/>
              <a:gd name="connsiteX6" fmla="*/ 2474686 w 4405086"/>
              <a:gd name="connsiteY6" fmla="*/ 914400 h 959031"/>
              <a:gd name="connsiteX7" fmla="*/ 2569029 w 4405086"/>
              <a:gd name="connsiteY7" fmla="*/ 928915 h 959031"/>
              <a:gd name="connsiteX8" fmla="*/ 3040743 w 4405086"/>
              <a:gd name="connsiteY8" fmla="*/ 943429 h 959031"/>
              <a:gd name="connsiteX9" fmla="*/ 3164115 w 4405086"/>
              <a:gd name="connsiteY9" fmla="*/ 957943 h 959031"/>
              <a:gd name="connsiteX10" fmla="*/ 3512457 w 4405086"/>
              <a:gd name="connsiteY10" fmla="*/ 943429 h 959031"/>
              <a:gd name="connsiteX11" fmla="*/ 3577772 w 4405086"/>
              <a:gd name="connsiteY11" fmla="*/ 921657 h 959031"/>
              <a:gd name="connsiteX12" fmla="*/ 3606800 w 4405086"/>
              <a:gd name="connsiteY12" fmla="*/ 914400 h 959031"/>
              <a:gd name="connsiteX13" fmla="*/ 3621315 w 4405086"/>
              <a:gd name="connsiteY13" fmla="*/ 899886 h 959031"/>
              <a:gd name="connsiteX14" fmla="*/ 3635829 w 4405086"/>
              <a:gd name="connsiteY14" fmla="*/ 863600 h 959031"/>
              <a:gd name="connsiteX15" fmla="*/ 3693886 w 4405086"/>
              <a:gd name="connsiteY15" fmla="*/ 841829 h 959031"/>
              <a:gd name="connsiteX16" fmla="*/ 3722915 w 4405086"/>
              <a:gd name="connsiteY16" fmla="*/ 827315 h 959031"/>
              <a:gd name="connsiteX17" fmla="*/ 3759200 w 4405086"/>
              <a:gd name="connsiteY17" fmla="*/ 820057 h 959031"/>
              <a:gd name="connsiteX18" fmla="*/ 3817257 w 4405086"/>
              <a:gd name="connsiteY18" fmla="*/ 798286 h 959031"/>
              <a:gd name="connsiteX19" fmla="*/ 3875315 w 4405086"/>
              <a:gd name="connsiteY19" fmla="*/ 747486 h 959031"/>
              <a:gd name="connsiteX20" fmla="*/ 3904343 w 4405086"/>
              <a:gd name="connsiteY20" fmla="*/ 703943 h 959031"/>
              <a:gd name="connsiteX21" fmla="*/ 3947886 w 4405086"/>
              <a:gd name="connsiteY21" fmla="*/ 674915 h 959031"/>
              <a:gd name="connsiteX22" fmla="*/ 3998686 w 4405086"/>
              <a:gd name="connsiteY22" fmla="*/ 616857 h 959031"/>
              <a:gd name="connsiteX23" fmla="*/ 4042229 w 4405086"/>
              <a:gd name="connsiteY23" fmla="*/ 580572 h 959031"/>
              <a:gd name="connsiteX24" fmla="*/ 4071257 w 4405086"/>
              <a:gd name="connsiteY24" fmla="*/ 558800 h 959031"/>
              <a:gd name="connsiteX25" fmla="*/ 4100286 w 4405086"/>
              <a:gd name="connsiteY25" fmla="*/ 508000 h 959031"/>
              <a:gd name="connsiteX26" fmla="*/ 4114800 w 4405086"/>
              <a:gd name="connsiteY26" fmla="*/ 471715 h 959031"/>
              <a:gd name="connsiteX27" fmla="*/ 4122057 w 4405086"/>
              <a:gd name="connsiteY27" fmla="*/ 449943 h 959031"/>
              <a:gd name="connsiteX28" fmla="*/ 4136572 w 4405086"/>
              <a:gd name="connsiteY28" fmla="*/ 435429 h 959031"/>
              <a:gd name="connsiteX29" fmla="*/ 4143829 w 4405086"/>
              <a:gd name="connsiteY29" fmla="*/ 406400 h 959031"/>
              <a:gd name="connsiteX30" fmla="*/ 4165600 w 4405086"/>
              <a:gd name="connsiteY30" fmla="*/ 399143 h 959031"/>
              <a:gd name="connsiteX31" fmla="*/ 4209143 w 4405086"/>
              <a:gd name="connsiteY31" fmla="*/ 370115 h 959031"/>
              <a:gd name="connsiteX32" fmla="*/ 4216400 w 4405086"/>
              <a:gd name="connsiteY32" fmla="*/ 326572 h 959031"/>
              <a:gd name="connsiteX33" fmla="*/ 4223657 w 4405086"/>
              <a:gd name="connsiteY33" fmla="*/ 261257 h 959031"/>
              <a:gd name="connsiteX34" fmla="*/ 4245429 w 4405086"/>
              <a:gd name="connsiteY34" fmla="*/ 239486 h 959031"/>
              <a:gd name="connsiteX35" fmla="*/ 4288972 w 4405086"/>
              <a:gd name="connsiteY35" fmla="*/ 224972 h 959031"/>
              <a:gd name="connsiteX36" fmla="*/ 4310743 w 4405086"/>
              <a:gd name="connsiteY36" fmla="*/ 210457 h 959031"/>
              <a:gd name="connsiteX37" fmla="*/ 4332515 w 4405086"/>
              <a:gd name="connsiteY37" fmla="*/ 203200 h 959031"/>
              <a:gd name="connsiteX38" fmla="*/ 4347029 w 4405086"/>
              <a:gd name="connsiteY38" fmla="*/ 181429 h 959031"/>
              <a:gd name="connsiteX39" fmla="*/ 4361543 w 4405086"/>
              <a:gd name="connsiteY39" fmla="*/ 137886 h 959031"/>
              <a:gd name="connsiteX40" fmla="*/ 4383315 w 4405086"/>
              <a:gd name="connsiteY40" fmla="*/ 130629 h 959031"/>
              <a:gd name="connsiteX41" fmla="*/ 4390572 w 4405086"/>
              <a:gd name="connsiteY41" fmla="*/ 58057 h 959031"/>
              <a:gd name="connsiteX42" fmla="*/ 4397829 w 4405086"/>
              <a:gd name="connsiteY42" fmla="*/ 7257 h 959031"/>
              <a:gd name="connsiteX43" fmla="*/ 4405086 w 4405086"/>
              <a:gd name="connsiteY43" fmla="*/ 0 h 959031"/>
              <a:gd name="connsiteX0" fmla="*/ 0 w 4405086"/>
              <a:gd name="connsiteY0" fmla="*/ 732972 h 959031"/>
              <a:gd name="connsiteX1" fmla="*/ 1886857 w 4405086"/>
              <a:gd name="connsiteY1" fmla="*/ 856343 h 959031"/>
              <a:gd name="connsiteX2" fmla="*/ 2286000 w 4405086"/>
              <a:gd name="connsiteY2" fmla="*/ 863600 h 959031"/>
              <a:gd name="connsiteX3" fmla="*/ 2322286 w 4405086"/>
              <a:gd name="connsiteY3" fmla="*/ 885372 h 959031"/>
              <a:gd name="connsiteX4" fmla="*/ 2344057 w 4405086"/>
              <a:gd name="connsiteY4" fmla="*/ 892629 h 959031"/>
              <a:gd name="connsiteX5" fmla="*/ 2474686 w 4405086"/>
              <a:gd name="connsiteY5" fmla="*/ 914400 h 959031"/>
              <a:gd name="connsiteX6" fmla="*/ 2569029 w 4405086"/>
              <a:gd name="connsiteY6" fmla="*/ 928915 h 959031"/>
              <a:gd name="connsiteX7" fmla="*/ 3040743 w 4405086"/>
              <a:gd name="connsiteY7" fmla="*/ 943429 h 959031"/>
              <a:gd name="connsiteX8" fmla="*/ 3164115 w 4405086"/>
              <a:gd name="connsiteY8" fmla="*/ 957943 h 959031"/>
              <a:gd name="connsiteX9" fmla="*/ 3512457 w 4405086"/>
              <a:gd name="connsiteY9" fmla="*/ 943429 h 959031"/>
              <a:gd name="connsiteX10" fmla="*/ 3577772 w 4405086"/>
              <a:gd name="connsiteY10" fmla="*/ 921657 h 959031"/>
              <a:gd name="connsiteX11" fmla="*/ 3606800 w 4405086"/>
              <a:gd name="connsiteY11" fmla="*/ 914400 h 959031"/>
              <a:gd name="connsiteX12" fmla="*/ 3621315 w 4405086"/>
              <a:gd name="connsiteY12" fmla="*/ 899886 h 959031"/>
              <a:gd name="connsiteX13" fmla="*/ 3635829 w 4405086"/>
              <a:gd name="connsiteY13" fmla="*/ 863600 h 959031"/>
              <a:gd name="connsiteX14" fmla="*/ 3693886 w 4405086"/>
              <a:gd name="connsiteY14" fmla="*/ 841829 h 959031"/>
              <a:gd name="connsiteX15" fmla="*/ 3722915 w 4405086"/>
              <a:gd name="connsiteY15" fmla="*/ 827315 h 959031"/>
              <a:gd name="connsiteX16" fmla="*/ 3759200 w 4405086"/>
              <a:gd name="connsiteY16" fmla="*/ 820057 h 959031"/>
              <a:gd name="connsiteX17" fmla="*/ 3817257 w 4405086"/>
              <a:gd name="connsiteY17" fmla="*/ 798286 h 959031"/>
              <a:gd name="connsiteX18" fmla="*/ 3875315 w 4405086"/>
              <a:gd name="connsiteY18" fmla="*/ 747486 h 959031"/>
              <a:gd name="connsiteX19" fmla="*/ 3904343 w 4405086"/>
              <a:gd name="connsiteY19" fmla="*/ 703943 h 959031"/>
              <a:gd name="connsiteX20" fmla="*/ 3947886 w 4405086"/>
              <a:gd name="connsiteY20" fmla="*/ 674915 h 959031"/>
              <a:gd name="connsiteX21" fmla="*/ 3998686 w 4405086"/>
              <a:gd name="connsiteY21" fmla="*/ 616857 h 959031"/>
              <a:gd name="connsiteX22" fmla="*/ 4042229 w 4405086"/>
              <a:gd name="connsiteY22" fmla="*/ 580572 h 959031"/>
              <a:gd name="connsiteX23" fmla="*/ 4071257 w 4405086"/>
              <a:gd name="connsiteY23" fmla="*/ 558800 h 959031"/>
              <a:gd name="connsiteX24" fmla="*/ 4100286 w 4405086"/>
              <a:gd name="connsiteY24" fmla="*/ 508000 h 959031"/>
              <a:gd name="connsiteX25" fmla="*/ 4114800 w 4405086"/>
              <a:gd name="connsiteY25" fmla="*/ 471715 h 959031"/>
              <a:gd name="connsiteX26" fmla="*/ 4122057 w 4405086"/>
              <a:gd name="connsiteY26" fmla="*/ 449943 h 959031"/>
              <a:gd name="connsiteX27" fmla="*/ 4136572 w 4405086"/>
              <a:gd name="connsiteY27" fmla="*/ 435429 h 959031"/>
              <a:gd name="connsiteX28" fmla="*/ 4143829 w 4405086"/>
              <a:gd name="connsiteY28" fmla="*/ 406400 h 959031"/>
              <a:gd name="connsiteX29" fmla="*/ 4165600 w 4405086"/>
              <a:gd name="connsiteY29" fmla="*/ 399143 h 959031"/>
              <a:gd name="connsiteX30" fmla="*/ 4209143 w 4405086"/>
              <a:gd name="connsiteY30" fmla="*/ 370115 h 959031"/>
              <a:gd name="connsiteX31" fmla="*/ 4216400 w 4405086"/>
              <a:gd name="connsiteY31" fmla="*/ 326572 h 959031"/>
              <a:gd name="connsiteX32" fmla="*/ 4223657 w 4405086"/>
              <a:gd name="connsiteY32" fmla="*/ 261257 h 959031"/>
              <a:gd name="connsiteX33" fmla="*/ 4245429 w 4405086"/>
              <a:gd name="connsiteY33" fmla="*/ 239486 h 959031"/>
              <a:gd name="connsiteX34" fmla="*/ 4288972 w 4405086"/>
              <a:gd name="connsiteY34" fmla="*/ 224972 h 959031"/>
              <a:gd name="connsiteX35" fmla="*/ 4310743 w 4405086"/>
              <a:gd name="connsiteY35" fmla="*/ 210457 h 959031"/>
              <a:gd name="connsiteX36" fmla="*/ 4332515 w 4405086"/>
              <a:gd name="connsiteY36" fmla="*/ 203200 h 959031"/>
              <a:gd name="connsiteX37" fmla="*/ 4347029 w 4405086"/>
              <a:gd name="connsiteY37" fmla="*/ 181429 h 959031"/>
              <a:gd name="connsiteX38" fmla="*/ 4361543 w 4405086"/>
              <a:gd name="connsiteY38" fmla="*/ 137886 h 959031"/>
              <a:gd name="connsiteX39" fmla="*/ 4383315 w 4405086"/>
              <a:gd name="connsiteY39" fmla="*/ 130629 h 959031"/>
              <a:gd name="connsiteX40" fmla="*/ 4390572 w 4405086"/>
              <a:gd name="connsiteY40" fmla="*/ 58057 h 959031"/>
              <a:gd name="connsiteX41" fmla="*/ 4397829 w 4405086"/>
              <a:gd name="connsiteY41" fmla="*/ 7257 h 959031"/>
              <a:gd name="connsiteX42" fmla="*/ 4405086 w 4405086"/>
              <a:gd name="connsiteY42" fmla="*/ 0 h 959031"/>
              <a:gd name="connsiteX0" fmla="*/ 0 w 4405086"/>
              <a:gd name="connsiteY0" fmla="*/ 732972 h 959031"/>
              <a:gd name="connsiteX1" fmla="*/ 2286000 w 4405086"/>
              <a:gd name="connsiteY1" fmla="*/ 863600 h 959031"/>
              <a:gd name="connsiteX2" fmla="*/ 2322286 w 4405086"/>
              <a:gd name="connsiteY2" fmla="*/ 885372 h 959031"/>
              <a:gd name="connsiteX3" fmla="*/ 2344057 w 4405086"/>
              <a:gd name="connsiteY3" fmla="*/ 892629 h 959031"/>
              <a:gd name="connsiteX4" fmla="*/ 2474686 w 4405086"/>
              <a:gd name="connsiteY4" fmla="*/ 914400 h 959031"/>
              <a:gd name="connsiteX5" fmla="*/ 2569029 w 4405086"/>
              <a:gd name="connsiteY5" fmla="*/ 928915 h 959031"/>
              <a:gd name="connsiteX6" fmla="*/ 3040743 w 4405086"/>
              <a:gd name="connsiteY6" fmla="*/ 943429 h 959031"/>
              <a:gd name="connsiteX7" fmla="*/ 3164115 w 4405086"/>
              <a:gd name="connsiteY7" fmla="*/ 957943 h 959031"/>
              <a:gd name="connsiteX8" fmla="*/ 3512457 w 4405086"/>
              <a:gd name="connsiteY8" fmla="*/ 943429 h 959031"/>
              <a:gd name="connsiteX9" fmla="*/ 3577772 w 4405086"/>
              <a:gd name="connsiteY9" fmla="*/ 921657 h 959031"/>
              <a:gd name="connsiteX10" fmla="*/ 3606800 w 4405086"/>
              <a:gd name="connsiteY10" fmla="*/ 914400 h 959031"/>
              <a:gd name="connsiteX11" fmla="*/ 3621315 w 4405086"/>
              <a:gd name="connsiteY11" fmla="*/ 899886 h 959031"/>
              <a:gd name="connsiteX12" fmla="*/ 3635829 w 4405086"/>
              <a:gd name="connsiteY12" fmla="*/ 863600 h 959031"/>
              <a:gd name="connsiteX13" fmla="*/ 3693886 w 4405086"/>
              <a:gd name="connsiteY13" fmla="*/ 841829 h 959031"/>
              <a:gd name="connsiteX14" fmla="*/ 3722915 w 4405086"/>
              <a:gd name="connsiteY14" fmla="*/ 827315 h 959031"/>
              <a:gd name="connsiteX15" fmla="*/ 3759200 w 4405086"/>
              <a:gd name="connsiteY15" fmla="*/ 820057 h 959031"/>
              <a:gd name="connsiteX16" fmla="*/ 3817257 w 4405086"/>
              <a:gd name="connsiteY16" fmla="*/ 798286 h 959031"/>
              <a:gd name="connsiteX17" fmla="*/ 3875315 w 4405086"/>
              <a:gd name="connsiteY17" fmla="*/ 747486 h 959031"/>
              <a:gd name="connsiteX18" fmla="*/ 3904343 w 4405086"/>
              <a:gd name="connsiteY18" fmla="*/ 703943 h 959031"/>
              <a:gd name="connsiteX19" fmla="*/ 3947886 w 4405086"/>
              <a:gd name="connsiteY19" fmla="*/ 674915 h 959031"/>
              <a:gd name="connsiteX20" fmla="*/ 3998686 w 4405086"/>
              <a:gd name="connsiteY20" fmla="*/ 616857 h 959031"/>
              <a:gd name="connsiteX21" fmla="*/ 4042229 w 4405086"/>
              <a:gd name="connsiteY21" fmla="*/ 580572 h 959031"/>
              <a:gd name="connsiteX22" fmla="*/ 4071257 w 4405086"/>
              <a:gd name="connsiteY22" fmla="*/ 558800 h 959031"/>
              <a:gd name="connsiteX23" fmla="*/ 4100286 w 4405086"/>
              <a:gd name="connsiteY23" fmla="*/ 508000 h 959031"/>
              <a:gd name="connsiteX24" fmla="*/ 4114800 w 4405086"/>
              <a:gd name="connsiteY24" fmla="*/ 471715 h 959031"/>
              <a:gd name="connsiteX25" fmla="*/ 4122057 w 4405086"/>
              <a:gd name="connsiteY25" fmla="*/ 449943 h 959031"/>
              <a:gd name="connsiteX26" fmla="*/ 4136572 w 4405086"/>
              <a:gd name="connsiteY26" fmla="*/ 435429 h 959031"/>
              <a:gd name="connsiteX27" fmla="*/ 4143829 w 4405086"/>
              <a:gd name="connsiteY27" fmla="*/ 406400 h 959031"/>
              <a:gd name="connsiteX28" fmla="*/ 4165600 w 4405086"/>
              <a:gd name="connsiteY28" fmla="*/ 399143 h 959031"/>
              <a:gd name="connsiteX29" fmla="*/ 4209143 w 4405086"/>
              <a:gd name="connsiteY29" fmla="*/ 370115 h 959031"/>
              <a:gd name="connsiteX30" fmla="*/ 4216400 w 4405086"/>
              <a:gd name="connsiteY30" fmla="*/ 326572 h 959031"/>
              <a:gd name="connsiteX31" fmla="*/ 4223657 w 4405086"/>
              <a:gd name="connsiteY31" fmla="*/ 261257 h 959031"/>
              <a:gd name="connsiteX32" fmla="*/ 4245429 w 4405086"/>
              <a:gd name="connsiteY32" fmla="*/ 239486 h 959031"/>
              <a:gd name="connsiteX33" fmla="*/ 4288972 w 4405086"/>
              <a:gd name="connsiteY33" fmla="*/ 224972 h 959031"/>
              <a:gd name="connsiteX34" fmla="*/ 4310743 w 4405086"/>
              <a:gd name="connsiteY34" fmla="*/ 210457 h 959031"/>
              <a:gd name="connsiteX35" fmla="*/ 4332515 w 4405086"/>
              <a:gd name="connsiteY35" fmla="*/ 203200 h 959031"/>
              <a:gd name="connsiteX36" fmla="*/ 4347029 w 4405086"/>
              <a:gd name="connsiteY36" fmla="*/ 181429 h 959031"/>
              <a:gd name="connsiteX37" fmla="*/ 4361543 w 4405086"/>
              <a:gd name="connsiteY37" fmla="*/ 137886 h 959031"/>
              <a:gd name="connsiteX38" fmla="*/ 4383315 w 4405086"/>
              <a:gd name="connsiteY38" fmla="*/ 130629 h 959031"/>
              <a:gd name="connsiteX39" fmla="*/ 4390572 w 4405086"/>
              <a:gd name="connsiteY39" fmla="*/ 58057 h 959031"/>
              <a:gd name="connsiteX40" fmla="*/ 4397829 w 4405086"/>
              <a:gd name="connsiteY40" fmla="*/ 7257 h 959031"/>
              <a:gd name="connsiteX41" fmla="*/ 4405086 w 4405086"/>
              <a:gd name="connsiteY41" fmla="*/ 0 h 959031"/>
              <a:gd name="connsiteX0" fmla="*/ 0 w 4405086"/>
              <a:gd name="connsiteY0" fmla="*/ 732972 h 959031"/>
              <a:gd name="connsiteX1" fmla="*/ 2322286 w 4405086"/>
              <a:gd name="connsiteY1" fmla="*/ 885372 h 959031"/>
              <a:gd name="connsiteX2" fmla="*/ 2344057 w 4405086"/>
              <a:gd name="connsiteY2" fmla="*/ 892629 h 959031"/>
              <a:gd name="connsiteX3" fmla="*/ 2474686 w 4405086"/>
              <a:gd name="connsiteY3" fmla="*/ 914400 h 959031"/>
              <a:gd name="connsiteX4" fmla="*/ 2569029 w 4405086"/>
              <a:gd name="connsiteY4" fmla="*/ 928915 h 959031"/>
              <a:gd name="connsiteX5" fmla="*/ 3040743 w 4405086"/>
              <a:gd name="connsiteY5" fmla="*/ 943429 h 959031"/>
              <a:gd name="connsiteX6" fmla="*/ 3164115 w 4405086"/>
              <a:gd name="connsiteY6" fmla="*/ 957943 h 959031"/>
              <a:gd name="connsiteX7" fmla="*/ 3512457 w 4405086"/>
              <a:gd name="connsiteY7" fmla="*/ 943429 h 959031"/>
              <a:gd name="connsiteX8" fmla="*/ 3577772 w 4405086"/>
              <a:gd name="connsiteY8" fmla="*/ 921657 h 959031"/>
              <a:gd name="connsiteX9" fmla="*/ 3606800 w 4405086"/>
              <a:gd name="connsiteY9" fmla="*/ 914400 h 959031"/>
              <a:gd name="connsiteX10" fmla="*/ 3621315 w 4405086"/>
              <a:gd name="connsiteY10" fmla="*/ 899886 h 959031"/>
              <a:gd name="connsiteX11" fmla="*/ 3635829 w 4405086"/>
              <a:gd name="connsiteY11" fmla="*/ 863600 h 959031"/>
              <a:gd name="connsiteX12" fmla="*/ 3693886 w 4405086"/>
              <a:gd name="connsiteY12" fmla="*/ 841829 h 959031"/>
              <a:gd name="connsiteX13" fmla="*/ 3722915 w 4405086"/>
              <a:gd name="connsiteY13" fmla="*/ 827315 h 959031"/>
              <a:gd name="connsiteX14" fmla="*/ 3759200 w 4405086"/>
              <a:gd name="connsiteY14" fmla="*/ 820057 h 959031"/>
              <a:gd name="connsiteX15" fmla="*/ 3817257 w 4405086"/>
              <a:gd name="connsiteY15" fmla="*/ 798286 h 959031"/>
              <a:gd name="connsiteX16" fmla="*/ 3875315 w 4405086"/>
              <a:gd name="connsiteY16" fmla="*/ 747486 h 959031"/>
              <a:gd name="connsiteX17" fmla="*/ 3904343 w 4405086"/>
              <a:gd name="connsiteY17" fmla="*/ 703943 h 959031"/>
              <a:gd name="connsiteX18" fmla="*/ 3947886 w 4405086"/>
              <a:gd name="connsiteY18" fmla="*/ 674915 h 959031"/>
              <a:gd name="connsiteX19" fmla="*/ 3998686 w 4405086"/>
              <a:gd name="connsiteY19" fmla="*/ 616857 h 959031"/>
              <a:gd name="connsiteX20" fmla="*/ 4042229 w 4405086"/>
              <a:gd name="connsiteY20" fmla="*/ 580572 h 959031"/>
              <a:gd name="connsiteX21" fmla="*/ 4071257 w 4405086"/>
              <a:gd name="connsiteY21" fmla="*/ 558800 h 959031"/>
              <a:gd name="connsiteX22" fmla="*/ 4100286 w 4405086"/>
              <a:gd name="connsiteY22" fmla="*/ 508000 h 959031"/>
              <a:gd name="connsiteX23" fmla="*/ 4114800 w 4405086"/>
              <a:gd name="connsiteY23" fmla="*/ 471715 h 959031"/>
              <a:gd name="connsiteX24" fmla="*/ 4122057 w 4405086"/>
              <a:gd name="connsiteY24" fmla="*/ 449943 h 959031"/>
              <a:gd name="connsiteX25" fmla="*/ 4136572 w 4405086"/>
              <a:gd name="connsiteY25" fmla="*/ 435429 h 959031"/>
              <a:gd name="connsiteX26" fmla="*/ 4143829 w 4405086"/>
              <a:gd name="connsiteY26" fmla="*/ 406400 h 959031"/>
              <a:gd name="connsiteX27" fmla="*/ 4165600 w 4405086"/>
              <a:gd name="connsiteY27" fmla="*/ 399143 h 959031"/>
              <a:gd name="connsiteX28" fmla="*/ 4209143 w 4405086"/>
              <a:gd name="connsiteY28" fmla="*/ 370115 h 959031"/>
              <a:gd name="connsiteX29" fmla="*/ 4216400 w 4405086"/>
              <a:gd name="connsiteY29" fmla="*/ 326572 h 959031"/>
              <a:gd name="connsiteX30" fmla="*/ 4223657 w 4405086"/>
              <a:gd name="connsiteY30" fmla="*/ 261257 h 959031"/>
              <a:gd name="connsiteX31" fmla="*/ 4245429 w 4405086"/>
              <a:gd name="connsiteY31" fmla="*/ 239486 h 959031"/>
              <a:gd name="connsiteX32" fmla="*/ 4288972 w 4405086"/>
              <a:gd name="connsiteY32" fmla="*/ 224972 h 959031"/>
              <a:gd name="connsiteX33" fmla="*/ 4310743 w 4405086"/>
              <a:gd name="connsiteY33" fmla="*/ 210457 h 959031"/>
              <a:gd name="connsiteX34" fmla="*/ 4332515 w 4405086"/>
              <a:gd name="connsiteY34" fmla="*/ 203200 h 959031"/>
              <a:gd name="connsiteX35" fmla="*/ 4347029 w 4405086"/>
              <a:gd name="connsiteY35" fmla="*/ 181429 h 959031"/>
              <a:gd name="connsiteX36" fmla="*/ 4361543 w 4405086"/>
              <a:gd name="connsiteY36" fmla="*/ 137886 h 959031"/>
              <a:gd name="connsiteX37" fmla="*/ 4383315 w 4405086"/>
              <a:gd name="connsiteY37" fmla="*/ 130629 h 959031"/>
              <a:gd name="connsiteX38" fmla="*/ 4390572 w 4405086"/>
              <a:gd name="connsiteY38" fmla="*/ 58057 h 959031"/>
              <a:gd name="connsiteX39" fmla="*/ 4397829 w 4405086"/>
              <a:gd name="connsiteY39" fmla="*/ 7257 h 959031"/>
              <a:gd name="connsiteX40" fmla="*/ 4405086 w 4405086"/>
              <a:gd name="connsiteY40" fmla="*/ 0 h 959031"/>
              <a:gd name="connsiteX0" fmla="*/ 0 w 4405086"/>
              <a:gd name="connsiteY0" fmla="*/ 732972 h 959031"/>
              <a:gd name="connsiteX1" fmla="*/ 2344057 w 4405086"/>
              <a:gd name="connsiteY1" fmla="*/ 892629 h 959031"/>
              <a:gd name="connsiteX2" fmla="*/ 2474686 w 4405086"/>
              <a:gd name="connsiteY2" fmla="*/ 914400 h 959031"/>
              <a:gd name="connsiteX3" fmla="*/ 2569029 w 4405086"/>
              <a:gd name="connsiteY3" fmla="*/ 928915 h 959031"/>
              <a:gd name="connsiteX4" fmla="*/ 3040743 w 4405086"/>
              <a:gd name="connsiteY4" fmla="*/ 943429 h 959031"/>
              <a:gd name="connsiteX5" fmla="*/ 3164115 w 4405086"/>
              <a:gd name="connsiteY5" fmla="*/ 957943 h 959031"/>
              <a:gd name="connsiteX6" fmla="*/ 3512457 w 4405086"/>
              <a:gd name="connsiteY6" fmla="*/ 943429 h 959031"/>
              <a:gd name="connsiteX7" fmla="*/ 3577772 w 4405086"/>
              <a:gd name="connsiteY7" fmla="*/ 921657 h 959031"/>
              <a:gd name="connsiteX8" fmla="*/ 3606800 w 4405086"/>
              <a:gd name="connsiteY8" fmla="*/ 914400 h 959031"/>
              <a:gd name="connsiteX9" fmla="*/ 3621315 w 4405086"/>
              <a:gd name="connsiteY9" fmla="*/ 899886 h 959031"/>
              <a:gd name="connsiteX10" fmla="*/ 3635829 w 4405086"/>
              <a:gd name="connsiteY10" fmla="*/ 863600 h 959031"/>
              <a:gd name="connsiteX11" fmla="*/ 3693886 w 4405086"/>
              <a:gd name="connsiteY11" fmla="*/ 841829 h 959031"/>
              <a:gd name="connsiteX12" fmla="*/ 3722915 w 4405086"/>
              <a:gd name="connsiteY12" fmla="*/ 827315 h 959031"/>
              <a:gd name="connsiteX13" fmla="*/ 3759200 w 4405086"/>
              <a:gd name="connsiteY13" fmla="*/ 820057 h 959031"/>
              <a:gd name="connsiteX14" fmla="*/ 3817257 w 4405086"/>
              <a:gd name="connsiteY14" fmla="*/ 798286 h 959031"/>
              <a:gd name="connsiteX15" fmla="*/ 3875315 w 4405086"/>
              <a:gd name="connsiteY15" fmla="*/ 747486 h 959031"/>
              <a:gd name="connsiteX16" fmla="*/ 3904343 w 4405086"/>
              <a:gd name="connsiteY16" fmla="*/ 703943 h 959031"/>
              <a:gd name="connsiteX17" fmla="*/ 3947886 w 4405086"/>
              <a:gd name="connsiteY17" fmla="*/ 674915 h 959031"/>
              <a:gd name="connsiteX18" fmla="*/ 3998686 w 4405086"/>
              <a:gd name="connsiteY18" fmla="*/ 616857 h 959031"/>
              <a:gd name="connsiteX19" fmla="*/ 4042229 w 4405086"/>
              <a:gd name="connsiteY19" fmla="*/ 580572 h 959031"/>
              <a:gd name="connsiteX20" fmla="*/ 4071257 w 4405086"/>
              <a:gd name="connsiteY20" fmla="*/ 558800 h 959031"/>
              <a:gd name="connsiteX21" fmla="*/ 4100286 w 4405086"/>
              <a:gd name="connsiteY21" fmla="*/ 508000 h 959031"/>
              <a:gd name="connsiteX22" fmla="*/ 4114800 w 4405086"/>
              <a:gd name="connsiteY22" fmla="*/ 471715 h 959031"/>
              <a:gd name="connsiteX23" fmla="*/ 4122057 w 4405086"/>
              <a:gd name="connsiteY23" fmla="*/ 449943 h 959031"/>
              <a:gd name="connsiteX24" fmla="*/ 4136572 w 4405086"/>
              <a:gd name="connsiteY24" fmla="*/ 435429 h 959031"/>
              <a:gd name="connsiteX25" fmla="*/ 4143829 w 4405086"/>
              <a:gd name="connsiteY25" fmla="*/ 406400 h 959031"/>
              <a:gd name="connsiteX26" fmla="*/ 4165600 w 4405086"/>
              <a:gd name="connsiteY26" fmla="*/ 399143 h 959031"/>
              <a:gd name="connsiteX27" fmla="*/ 4209143 w 4405086"/>
              <a:gd name="connsiteY27" fmla="*/ 370115 h 959031"/>
              <a:gd name="connsiteX28" fmla="*/ 4216400 w 4405086"/>
              <a:gd name="connsiteY28" fmla="*/ 326572 h 959031"/>
              <a:gd name="connsiteX29" fmla="*/ 4223657 w 4405086"/>
              <a:gd name="connsiteY29" fmla="*/ 261257 h 959031"/>
              <a:gd name="connsiteX30" fmla="*/ 4245429 w 4405086"/>
              <a:gd name="connsiteY30" fmla="*/ 239486 h 959031"/>
              <a:gd name="connsiteX31" fmla="*/ 4288972 w 4405086"/>
              <a:gd name="connsiteY31" fmla="*/ 224972 h 959031"/>
              <a:gd name="connsiteX32" fmla="*/ 4310743 w 4405086"/>
              <a:gd name="connsiteY32" fmla="*/ 210457 h 959031"/>
              <a:gd name="connsiteX33" fmla="*/ 4332515 w 4405086"/>
              <a:gd name="connsiteY33" fmla="*/ 203200 h 959031"/>
              <a:gd name="connsiteX34" fmla="*/ 4347029 w 4405086"/>
              <a:gd name="connsiteY34" fmla="*/ 181429 h 959031"/>
              <a:gd name="connsiteX35" fmla="*/ 4361543 w 4405086"/>
              <a:gd name="connsiteY35" fmla="*/ 137886 h 959031"/>
              <a:gd name="connsiteX36" fmla="*/ 4383315 w 4405086"/>
              <a:gd name="connsiteY36" fmla="*/ 130629 h 959031"/>
              <a:gd name="connsiteX37" fmla="*/ 4390572 w 4405086"/>
              <a:gd name="connsiteY37" fmla="*/ 58057 h 959031"/>
              <a:gd name="connsiteX38" fmla="*/ 4397829 w 4405086"/>
              <a:gd name="connsiteY38" fmla="*/ 7257 h 959031"/>
              <a:gd name="connsiteX39" fmla="*/ 4405086 w 4405086"/>
              <a:gd name="connsiteY39" fmla="*/ 0 h 959031"/>
              <a:gd name="connsiteX0" fmla="*/ 0 w 4405086"/>
              <a:gd name="connsiteY0" fmla="*/ 732972 h 959031"/>
              <a:gd name="connsiteX1" fmla="*/ 2474686 w 4405086"/>
              <a:gd name="connsiteY1" fmla="*/ 914400 h 959031"/>
              <a:gd name="connsiteX2" fmla="*/ 2569029 w 4405086"/>
              <a:gd name="connsiteY2" fmla="*/ 928915 h 959031"/>
              <a:gd name="connsiteX3" fmla="*/ 3040743 w 4405086"/>
              <a:gd name="connsiteY3" fmla="*/ 943429 h 959031"/>
              <a:gd name="connsiteX4" fmla="*/ 3164115 w 4405086"/>
              <a:gd name="connsiteY4" fmla="*/ 957943 h 959031"/>
              <a:gd name="connsiteX5" fmla="*/ 3512457 w 4405086"/>
              <a:gd name="connsiteY5" fmla="*/ 943429 h 959031"/>
              <a:gd name="connsiteX6" fmla="*/ 3577772 w 4405086"/>
              <a:gd name="connsiteY6" fmla="*/ 921657 h 959031"/>
              <a:gd name="connsiteX7" fmla="*/ 3606800 w 4405086"/>
              <a:gd name="connsiteY7" fmla="*/ 914400 h 959031"/>
              <a:gd name="connsiteX8" fmla="*/ 3621315 w 4405086"/>
              <a:gd name="connsiteY8" fmla="*/ 899886 h 959031"/>
              <a:gd name="connsiteX9" fmla="*/ 3635829 w 4405086"/>
              <a:gd name="connsiteY9" fmla="*/ 863600 h 959031"/>
              <a:gd name="connsiteX10" fmla="*/ 3693886 w 4405086"/>
              <a:gd name="connsiteY10" fmla="*/ 841829 h 959031"/>
              <a:gd name="connsiteX11" fmla="*/ 3722915 w 4405086"/>
              <a:gd name="connsiteY11" fmla="*/ 827315 h 959031"/>
              <a:gd name="connsiteX12" fmla="*/ 3759200 w 4405086"/>
              <a:gd name="connsiteY12" fmla="*/ 820057 h 959031"/>
              <a:gd name="connsiteX13" fmla="*/ 3817257 w 4405086"/>
              <a:gd name="connsiteY13" fmla="*/ 798286 h 959031"/>
              <a:gd name="connsiteX14" fmla="*/ 3875315 w 4405086"/>
              <a:gd name="connsiteY14" fmla="*/ 747486 h 959031"/>
              <a:gd name="connsiteX15" fmla="*/ 3904343 w 4405086"/>
              <a:gd name="connsiteY15" fmla="*/ 703943 h 959031"/>
              <a:gd name="connsiteX16" fmla="*/ 3947886 w 4405086"/>
              <a:gd name="connsiteY16" fmla="*/ 674915 h 959031"/>
              <a:gd name="connsiteX17" fmla="*/ 3998686 w 4405086"/>
              <a:gd name="connsiteY17" fmla="*/ 616857 h 959031"/>
              <a:gd name="connsiteX18" fmla="*/ 4042229 w 4405086"/>
              <a:gd name="connsiteY18" fmla="*/ 580572 h 959031"/>
              <a:gd name="connsiteX19" fmla="*/ 4071257 w 4405086"/>
              <a:gd name="connsiteY19" fmla="*/ 558800 h 959031"/>
              <a:gd name="connsiteX20" fmla="*/ 4100286 w 4405086"/>
              <a:gd name="connsiteY20" fmla="*/ 508000 h 959031"/>
              <a:gd name="connsiteX21" fmla="*/ 4114800 w 4405086"/>
              <a:gd name="connsiteY21" fmla="*/ 471715 h 959031"/>
              <a:gd name="connsiteX22" fmla="*/ 4122057 w 4405086"/>
              <a:gd name="connsiteY22" fmla="*/ 449943 h 959031"/>
              <a:gd name="connsiteX23" fmla="*/ 4136572 w 4405086"/>
              <a:gd name="connsiteY23" fmla="*/ 435429 h 959031"/>
              <a:gd name="connsiteX24" fmla="*/ 4143829 w 4405086"/>
              <a:gd name="connsiteY24" fmla="*/ 406400 h 959031"/>
              <a:gd name="connsiteX25" fmla="*/ 4165600 w 4405086"/>
              <a:gd name="connsiteY25" fmla="*/ 399143 h 959031"/>
              <a:gd name="connsiteX26" fmla="*/ 4209143 w 4405086"/>
              <a:gd name="connsiteY26" fmla="*/ 370115 h 959031"/>
              <a:gd name="connsiteX27" fmla="*/ 4216400 w 4405086"/>
              <a:gd name="connsiteY27" fmla="*/ 326572 h 959031"/>
              <a:gd name="connsiteX28" fmla="*/ 4223657 w 4405086"/>
              <a:gd name="connsiteY28" fmla="*/ 261257 h 959031"/>
              <a:gd name="connsiteX29" fmla="*/ 4245429 w 4405086"/>
              <a:gd name="connsiteY29" fmla="*/ 239486 h 959031"/>
              <a:gd name="connsiteX30" fmla="*/ 4288972 w 4405086"/>
              <a:gd name="connsiteY30" fmla="*/ 224972 h 959031"/>
              <a:gd name="connsiteX31" fmla="*/ 4310743 w 4405086"/>
              <a:gd name="connsiteY31" fmla="*/ 210457 h 959031"/>
              <a:gd name="connsiteX32" fmla="*/ 4332515 w 4405086"/>
              <a:gd name="connsiteY32" fmla="*/ 203200 h 959031"/>
              <a:gd name="connsiteX33" fmla="*/ 4347029 w 4405086"/>
              <a:gd name="connsiteY33" fmla="*/ 181429 h 959031"/>
              <a:gd name="connsiteX34" fmla="*/ 4361543 w 4405086"/>
              <a:gd name="connsiteY34" fmla="*/ 137886 h 959031"/>
              <a:gd name="connsiteX35" fmla="*/ 4383315 w 4405086"/>
              <a:gd name="connsiteY35" fmla="*/ 130629 h 959031"/>
              <a:gd name="connsiteX36" fmla="*/ 4390572 w 4405086"/>
              <a:gd name="connsiteY36" fmla="*/ 58057 h 959031"/>
              <a:gd name="connsiteX37" fmla="*/ 4397829 w 4405086"/>
              <a:gd name="connsiteY37" fmla="*/ 7257 h 959031"/>
              <a:gd name="connsiteX38" fmla="*/ 4405086 w 4405086"/>
              <a:gd name="connsiteY38" fmla="*/ 0 h 959031"/>
              <a:gd name="connsiteX0" fmla="*/ 0 w 4405086"/>
              <a:gd name="connsiteY0" fmla="*/ 732972 h 959031"/>
              <a:gd name="connsiteX1" fmla="*/ 2448017 w 4405086"/>
              <a:gd name="connsiteY1" fmla="*/ 913856 h 959031"/>
              <a:gd name="connsiteX2" fmla="*/ 2474686 w 4405086"/>
              <a:gd name="connsiteY2" fmla="*/ 914400 h 959031"/>
              <a:gd name="connsiteX3" fmla="*/ 2569029 w 4405086"/>
              <a:gd name="connsiteY3" fmla="*/ 928915 h 959031"/>
              <a:gd name="connsiteX4" fmla="*/ 3040743 w 4405086"/>
              <a:gd name="connsiteY4" fmla="*/ 943429 h 959031"/>
              <a:gd name="connsiteX5" fmla="*/ 3164115 w 4405086"/>
              <a:gd name="connsiteY5" fmla="*/ 957943 h 959031"/>
              <a:gd name="connsiteX6" fmla="*/ 3512457 w 4405086"/>
              <a:gd name="connsiteY6" fmla="*/ 943429 h 959031"/>
              <a:gd name="connsiteX7" fmla="*/ 3577772 w 4405086"/>
              <a:gd name="connsiteY7" fmla="*/ 921657 h 959031"/>
              <a:gd name="connsiteX8" fmla="*/ 3606800 w 4405086"/>
              <a:gd name="connsiteY8" fmla="*/ 914400 h 959031"/>
              <a:gd name="connsiteX9" fmla="*/ 3621315 w 4405086"/>
              <a:gd name="connsiteY9" fmla="*/ 899886 h 959031"/>
              <a:gd name="connsiteX10" fmla="*/ 3635829 w 4405086"/>
              <a:gd name="connsiteY10" fmla="*/ 863600 h 959031"/>
              <a:gd name="connsiteX11" fmla="*/ 3693886 w 4405086"/>
              <a:gd name="connsiteY11" fmla="*/ 841829 h 959031"/>
              <a:gd name="connsiteX12" fmla="*/ 3722915 w 4405086"/>
              <a:gd name="connsiteY12" fmla="*/ 827315 h 959031"/>
              <a:gd name="connsiteX13" fmla="*/ 3759200 w 4405086"/>
              <a:gd name="connsiteY13" fmla="*/ 820057 h 959031"/>
              <a:gd name="connsiteX14" fmla="*/ 3817257 w 4405086"/>
              <a:gd name="connsiteY14" fmla="*/ 798286 h 959031"/>
              <a:gd name="connsiteX15" fmla="*/ 3875315 w 4405086"/>
              <a:gd name="connsiteY15" fmla="*/ 747486 h 959031"/>
              <a:gd name="connsiteX16" fmla="*/ 3904343 w 4405086"/>
              <a:gd name="connsiteY16" fmla="*/ 703943 h 959031"/>
              <a:gd name="connsiteX17" fmla="*/ 3947886 w 4405086"/>
              <a:gd name="connsiteY17" fmla="*/ 674915 h 959031"/>
              <a:gd name="connsiteX18" fmla="*/ 3998686 w 4405086"/>
              <a:gd name="connsiteY18" fmla="*/ 616857 h 959031"/>
              <a:gd name="connsiteX19" fmla="*/ 4042229 w 4405086"/>
              <a:gd name="connsiteY19" fmla="*/ 580572 h 959031"/>
              <a:gd name="connsiteX20" fmla="*/ 4071257 w 4405086"/>
              <a:gd name="connsiteY20" fmla="*/ 558800 h 959031"/>
              <a:gd name="connsiteX21" fmla="*/ 4100286 w 4405086"/>
              <a:gd name="connsiteY21" fmla="*/ 508000 h 959031"/>
              <a:gd name="connsiteX22" fmla="*/ 4114800 w 4405086"/>
              <a:gd name="connsiteY22" fmla="*/ 471715 h 959031"/>
              <a:gd name="connsiteX23" fmla="*/ 4122057 w 4405086"/>
              <a:gd name="connsiteY23" fmla="*/ 449943 h 959031"/>
              <a:gd name="connsiteX24" fmla="*/ 4136572 w 4405086"/>
              <a:gd name="connsiteY24" fmla="*/ 435429 h 959031"/>
              <a:gd name="connsiteX25" fmla="*/ 4143829 w 4405086"/>
              <a:gd name="connsiteY25" fmla="*/ 406400 h 959031"/>
              <a:gd name="connsiteX26" fmla="*/ 4165600 w 4405086"/>
              <a:gd name="connsiteY26" fmla="*/ 399143 h 959031"/>
              <a:gd name="connsiteX27" fmla="*/ 4209143 w 4405086"/>
              <a:gd name="connsiteY27" fmla="*/ 370115 h 959031"/>
              <a:gd name="connsiteX28" fmla="*/ 4216400 w 4405086"/>
              <a:gd name="connsiteY28" fmla="*/ 326572 h 959031"/>
              <a:gd name="connsiteX29" fmla="*/ 4223657 w 4405086"/>
              <a:gd name="connsiteY29" fmla="*/ 261257 h 959031"/>
              <a:gd name="connsiteX30" fmla="*/ 4245429 w 4405086"/>
              <a:gd name="connsiteY30" fmla="*/ 239486 h 959031"/>
              <a:gd name="connsiteX31" fmla="*/ 4288972 w 4405086"/>
              <a:gd name="connsiteY31" fmla="*/ 224972 h 959031"/>
              <a:gd name="connsiteX32" fmla="*/ 4310743 w 4405086"/>
              <a:gd name="connsiteY32" fmla="*/ 210457 h 959031"/>
              <a:gd name="connsiteX33" fmla="*/ 4332515 w 4405086"/>
              <a:gd name="connsiteY33" fmla="*/ 203200 h 959031"/>
              <a:gd name="connsiteX34" fmla="*/ 4347029 w 4405086"/>
              <a:gd name="connsiteY34" fmla="*/ 181429 h 959031"/>
              <a:gd name="connsiteX35" fmla="*/ 4361543 w 4405086"/>
              <a:gd name="connsiteY35" fmla="*/ 137886 h 959031"/>
              <a:gd name="connsiteX36" fmla="*/ 4383315 w 4405086"/>
              <a:gd name="connsiteY36" fmla="*/ 130629 h 959031"/>
              <a:gd name="connsiteX37" fmla="*/ 4390572 w 4405086"/>
              <a:gd name="connsiteY37" fmla="*/ 58057 h 959031"/>
              <a:gd name="connsiteX38" fmla="*/ 4397829 w 4405086"/>
              <a:gd name="connsiteY38" fmla="*/ 7257 h 959031"/>
              <a:gd name="connsiteX39" fmla="*/ 4405086 w 4405086"/>
              <a:gd name="connsiteY39" fmla="*/ 0 h 959031"/>
              <a:gd name="connsiteX0" fmla="*/ 0 w 4405086"/>
              <a:gd name="connsiteY0" fmla="*/ 732972 h 959031"/>
              <a:gd name="connsiteX1" fmla="*/ 2474686 w 4405086"/>
              <a:gd name="connsiteY1" fmla="*/ 914400 h 959031"/>
              <a:gd name="connsiteX2" fmla="*/ 2569029 w 4405086"/>
              <a:gd name="connsiteY2" fmla="*/ 928915 h 959031"/>
              <a:gd name="connsiteX3" fmla="*/ 3040743 w 4405086"/>
              <a:gd name="connsiteY3" fmla="*/ 943429 h 959031"/>
              <a:gd name="connsiteX4" fmla="*/ 3164115 w 4405086"/>
              <a:gd name="connsiteY4" fmla="*/ 957943 h 959031"/>
              <a:gd name="connsiteX5" fmla="*/ 3512457 w 4405086"/>
              <a:gd name="connsiteY5" fmla="*/ 943429 h 959031"/>
              <a:gd name="connsiteX6" fmla="*/ 3577772 w 4405086"/>
              <a:gd name="connsiteY6" fmla="*/ 921657 h 959031"/>
              <a:gd name="connsiteX7" fmla="*/ 3606800 w 4405086"/>
              <a:gd name="connsiteY7" fmla="*/ 914400 h 959031"/>
              <a:gd name="connsiteX8" fmla="*/ 3621315 w 4405086"/>
              <a:gd name="connsiteY8" fmla="*/ 899886 h 959031"/>
              <a:gd name="connsiteX9" fmla="*/ 3635829 w 4405086"/>
              <a:gd name="connsiteY9" fmla="*/ 863600 h 959031"/>
              <a:gd name="connsiteX10" fmla="*/ 3693886 w 4405086"/>
              <a:gd name="connsiteY10" fmla="*/ 841829 h 959031"/>
              <a:gd name="connsiteX11" fmla="*/ 3722915 w 4405086"/>
              <a:gd name="connsiteY11" fmla="*/ 827315 h 959031"/>
              <a:gd name="connsiteX12" fmla="*/ 3759200 w 4405086"/>
              <a:gd name="connsiteY12" fmla="*/ 820057 h 959031"/>
              <a:gd name="connsiteX13" fmla="*/ 3817257 w 4405086"/>
              <a:gd name="connsiteY13" fmla="*/ 798286 h 959031"/>
              <a:gd name="connsiteX14" fmla="*/ 3875315 w 4405086"/>
              <a:gd name="connsiteY14" fmla="*/ 747486 h 959031"/>
              <a:gd name="connsiteX15" fmla="*/ 3904343 w 4405086"/>
              <a:gd name="connsiteY15" fmla="*/ 703943 h 959031"/>
              <a:gd name="connsiteX16" fmla="*/ 3947886 w 4405086"/>
              <a:gd name="connsiteY16" fmla="*/ 674915 h 959031"/>
              <a:gd name="connsiteX17" fmla="*/ 3998686 w 4405086"/>
              <a:gd name="connsiteY17" fmla="*/ 616857 h 959031"/>
              <a:gd name="connsiteX18" fmla="*/ 4042229 w 4405086"/>
              <a:gd name="connsiteY18" fmla="*/ 580572 h 959031"/>
              <a:gd name="connsiteX19" fmla="*/ 4071257 w 4405086"/>
              <a:gd name="connsiteY19" fmla="*/ 558800 h 959031"/>
              <a:gd name="connsiteX20" fmla="*/ 4100286 w 4405086"/>
              <a:gd name="connsiteY20" fmla="*/ 508000 h 959031"/>
              <a:gd name="connsiteX21" fmla="*/ 4114800 w 4405086"/>
              <a:gd name="connsiteY21" fmla="*/ 471715 h 959031"/>
              <a:gd name="connsiteX22" fmla="*/ 4122057 w 4405086"/>
              <a:gd name="connsiteY22" fmla="*/ 449943 h 959031"/>
              <a:gd name="connsiteX23" fmla="*/ 4136572 w 4405086"/>
              <a:gd name="connsiteY23" fmla="*/ 435429 h 959031"/>
              <a:gd name="connsiteX24" fmla="*/ 4143829 w 4405086"/>
              <a:gd name="connsiteY24" fmla="*/ 406400 h 959031"/>
              <a:gd name="connsiteX25" fmla="*/ 4165600 w 4405086"/>
              <a:gd name="connsiteY25" fmla="*/ 399143 h 959031"/>
              <a:gd name="connsiteX26" fmla="*/ 4209143 w 4405086"/>
              <a:gd name="connsiteY26" fmla="*/ 370115 h 959031"/>
              <a:gd name="connsiteX27" fmla="*/ 4216400 w 4405086"/>
              <a:gd name="connsiteY27" fmla="*/ 326572 h 959031"/>
              <a:gd name="connsiteX28" fmla="*/ 4223657 w 4405086"/>
              <a:gd name="connsiteY28" fmla="*/ 261257 h 959031"/>
              <a:gd name="connsiteX29" fmla="*/ 4245429 w 4405086"/>
              <a:gd name="connsiteY29" fmla="*/ 239486 h 959031"/>
              <a:gd name="connsiteX30" fmla="*/ 4288972 w 4405086"/>
              <a:gd name="connsiteY30" fmla="*/ 224972 h 959031"/>
              <a:gd name="connsiteX31" fmla="*/ 4310743 w 4405086"/>
              <a:gd name="connsiteY31" fmla="*/ 210457 h 959031"/>
              <a:gd name="connsiteX32" fmla="*/ 4332515 w 4405086"/>
              <a:gd name="connsiteY32" fmla="*/ 203200 h 959031"/>
              <a:gd name="connsiteX33" fmla="*/ 4347029 w 4405086"/>
              <a:gd name="connsiteY33" fmla="*/ 181429 h 959031"/>
              <a:gd name="connsiteX34" fmla="*/ 4361543 w 4405086"/>
              <a:gd name="connsiteY34" fmla="*/ 137886 h 959031"/>
              <a:gd name="connsiteX35" fmla="*/ 4383315 w 4405086"/>
              <a:gd name="connsiteY35" fmla="*/ 130629 h 959031"/>
              <a:gd name="connsiteX36" fmla="*/ 4390572 w 4405086"/>
              <a:gd name="connsiteY36" fmla="*/ 58057 h 959031"/>
              <a:gd name="connsiteX37" fmla="*/ 4397829 w 4405086"/>
              <a:gd name="connsiteY37" fmla="*/ 7257 h 959031"/>
              <a:gd name="connsiteX38" fmla="*/ 4405086 w 4405086"/>
              <a:gd name="connsiteY38" fmla="*/ 0 h 959031"/>
              <a:gd name="connsiteX0" fmla="*/ 0 w 4405086"/>
              <a:gd name="connsiteY0" fmla="*/ 732972 h 959031"/>
              <a:gd name="connsiteX1" fmla="*/ 2569029 w 4405086"/>
              <a:gd name="connsiteY1" fmla="*/ 928915 h 959031"/>
              <a:gd name="connsiteX2" fmla="*/ 3040743 w 4405086"/>
              <a:gd name="connsiteY2" fmla="*/ 943429 h 959031"/>
              <a:gd name="connsiteX3" fmla="*/ 3164115 w 4405086"/>
              <a:gd name="connsiteY3" fmla="*/ 957943 h 959031"/>
              <a:gd name="connsiteX4" fmla="*/ 3512457 w 4405086"/>
              <a:gd name="connsiteY4" fmla="*/ 943429 h 959031"/>
              <a:gd name="connsiteX5" fmla="*/ 3577772 w 4405086"/>
              <a:gd name="connsiteY5" fmla="*/ 921657 h 959031"/>
              <a:gd name="connsiteX6" fmla="*/ 3606800 w 4405086"/>
              <a:gd name="connsiteY6" fmla="*/ 914400 h 959031"/>
              <a:gd name="connsiteX7" fmla="*/ 3621315 w 4405086"/>
              <a:gd name="connsiteY7" fmla="*/ 899886 h 959031"/>
              <a:gd name="connsiteX8" fmla="*/ 3635829 w 4405086"/>
              <a:gd name="connsiteY8" fmla="*/ 863600 h 959031"/>
              <a:gd name="connsiteX9" fmla="*/ 3693886 w 4405086"/>
              <a:gd name="connsiteY9" fmla="*/ 841829 h 959031"/>
              <a:gd name="connsiteX10" fmla="*/ 3722915 w 4405086"/>
              <a:gd name="connsiteY10" fmla="*/ 827315 h 959031"/>
              <a:gd name="connsiteX11" fmla="*/ 3759200 w 4405086"/>
              <a:gd name="connsiteY11" fmla="*/ 820057 h 959031"/>
              <a:gd name="connsiteX12" fmla="*/ 3817257 w 4405086"/>
              <a:gd name="connsiteY12" fmla="*/ 798286 h 959031"/>
              <a:gd name="connsiteX13" fmla="*/ 3875315 w 4405086"/>
              <a:gd name="connsiteY13" fmla="*/ 747486 h 959031"/>
              <a:gd name="connsiteX14" fmla="*/ 3904343 w 4405086"/>
              <a:gd name="connsiteY14" fmla="*/ 703943 h 959031"/>
              <a:gd name="connsiteX15" fmla="*/ 3947886 w 4405086"/>
              <a:gd name="connsiteY15" fmla="*/ 674915 h 959031"/>
              <a:gd name="connsiteX16" fmla="*/ 3998686 w 4405086"/>
              <a:gd name="connsiteY16" fmla="*/ 616857 h 959031"/>
              <a:gd name="connsiteX17" fmla="*/ 4042229 w 4405086"/>
              <a:gd name="connsiteY17" fmla="*/ 580572 h 959031"/>
              <a:gd name="connsiteX18" fmla="*/ 4071257 w 4405086"/>
              <a:gd name="connsiteY18" fmla="*/ 558800 h 959031"/>
              <a:gd name="connsiteX19" fmla="*/ 4100286 w 4405086"/>
              <a:gd name="connsiteY19" fmla="*/ 508000 h 959031"/>
              <a:gd name="connsiteX20" fmla="*/ 4114800 w 4405086"/>
              <a:gd name="connsiteY20" fmla="*/ 471715 h 959031"/>
              <a:gd name="connsiteX21" fmla="*/ 4122057 w 4405086"/>
              <a:gd name="connsiteY21" fmla="*/ 449943 h 959031"/>
              <a:gd name="connsiteX22" fmla="*/ 4136572 w 4405086"/>
              <a:gd name="connsiteY22" fmla="*/ 435429 h 959031"/>
              <a:gd name="connsiteX23" fmla="*/ 4143829 w 4405086"/>
              <a:gd name="connsiteY23" fmla="*/ 406400 h 959031"/>
              <a:gd name="connsiteX24" fmla="*/ 4165600 w 4405086"/>
              <a:gd name="connsiteY24" fmla="*/ 399143 h 959031"/>
              <a:gd name="connsiteX25" fmla="*/ 4209143 w 4405086"/>
              <a:gd name="connsiteY25" fmla="*/ 370115 h 959031"/>
              <a:gd name="connsiteX26" fmla="*/ 4216400 w 4405086"/>
              <a:gd name="connsiteY26" fmla="*/ 326572 h 959031"/>
              <a:gd name="connsiteX27" fmla="*/ 4223657 w 4405086"/>
              <a:gd name="connsiteY27" fmla="*/ 261257 h 959031"/>
              <a:gd name="connsiteX28" fmla="*/ 4245429 w 4405086"/>
              <a:gd name="connsiteY28" fmla="*/ 239486 h 959031"/>
              <a:gd name="connsiteX29" fmla="*/ 4288972 w 4405086"/>
              <a:gd name="connsiteY29" fmla="*/ 224972 h 959031"/>
              <a:gd name="connsiteX30" fmla="*/ 4310743 w 4405086"/>
              <a:gd name="connsiteY30" fmla="*/ 210457 h 959031"/>
              <a:gd name="connsiteX31" fmla="*/ 4332515 w 4405086"/>
              <a:gd name="connsiteY31" fmla="*/ 203200 h 959031"/>
              <a:gd name="connsiteX32" fmla="*/ 4347029 w 4405086"/>
              <a:gd name="connsiteY32" fmla="*/ 181429 h 959031"/>
              <a:gd name="connsiteX33" fmla="*/ 4361543 w 4405086"/>
              <a:gd name="connsiteY33" fmla="*/ 137886 h 959031"/>
              <a:gd name="connsiteX34" fmla="*/ 4383315 w 4405086"/>
              <a:gd name="connsiteY34" fmla="*/ 130629 h 959031"/>
              <a:gd name="connsiteX35" fmla="*/ 4390572 w 4405086"/>
              <a:gd name="connsiteY35" fmla="*/ 58057 h 959031"/>
              <a:gd name="connsiteX36" fmla="*/ 4397829 w 4405086"/>
              <a:gd name="connsiteY36" fmla="*/ 7257 h 959031"/>
              <a:gd name="connsiteX37" fmla="*/ 4405086 w 4405086"/>
              <a:gd name="connsiteY37" fmla="*/ 0 h 959031"/>
              <a:gd name="connsiteX0" fmla="*/ 0 w 4405086"/>
              <a:gd name="connsiteY0" fmla="*/ 732972 h 958652"/>
              <a:gd name="connsiteX1" fmla="*/ 2569029 w 4405086"/>
              <a:gd name="connsiteY1" fmla="*/ 928915 h 958652"/>
              <a:gd name="connsiteX2" fmla="*/ 3164115 w 4405086"/>
              <a:gd name="connsiteY2" fmla="*/ 957943 h 958652"/>
              <a:gd name="connsiteX3" fmla="*/ 3512457 w 4405086"/>
              <a:gd name="connsiteY3" fmla="*/ 943429 h 958652"/>
              <a:gd name="connsiteX4" fmla="*/ 3577772 w 4405086"/>
              <a:gd name="connsiteY4" fmla="*/ 921657 h 958652"/>
              <a:gd name="connsiteX5" fmla="*/ 3606800 w 4405086"/>
              <a:gd name="connsiteY5" fmla="*/ 914400 h 958652"/>
              <a:gd name="connsiteX6" fmla="*/ 3621315 w 4405086"/>
              <a:gd name="connsiteY6" fmla="*/ 899886 h 958652"/>
              <a:gd name="connsiteX7" fmla="*/ 3635829 w 4405086"/>
              <a:gd name="connsiteY7" fmla="*/ 863600 h 958652"/>
              <a:gd name="connsiteX8" fmla="*/ 3693886 w 4405086"/>
              <a:gd name="connsiteY8" fmla="*/ 841829 h 958652"/>
              <a:gd name="connsiteX9" fmla="*/ 3722915 w 4405086"/>
              <a:gd name="connsiteY9" fmla="*/ 827315 h 958652"/>
              <a:gd name="connsiteX10" fmla="*/ 3759200 w 4405086"/>
              <a:gd name="connsiteY10" fmla="*/ 820057 h 958652"/>
              <a:gd name="connsiteX11" fmla="*/ 3817257 w 4405086"/>
              <a:gd name="connsiteY11" fmla="*/ 798286 h 958652"/>
              <a:gd name="connsiteX12" fmla="*/ 3875315 w 4405086"/>
              <a:gd name="connsiteY12" fmla="*/ 747486 h 958652"/>
              <a:gd name="connsiteX13" fmla="*/ 3904343 w 4405086"/>
              <a:gd name="connsiteY13" fmla="*/ 703943 h 958652"/>
              <a:gd name="connsiteX14" fmla="*/ 3947886 w 4405086"/>
              <a:gd name="connsiteY14" fmla="*/ 674915 h 958652"/>
              <a:gd name="connsiteX15" fmla="*/ 3998686 w 4405086"/>
              <a:gd name="connsiteY15" fmla="*/ 616857 h 958652"/>
              <a:gd name="connsiteX16" fmla="*/ 4042229 w 4405086"/>
              <a:gd name="connsiteY16" fmla="*/ 580572 h 958652"/>
              <a:gd name="connsiteX17" fmla="*/ 4071257 w 4405086"/>
              <a:gd name="connsiteY17" fmla="*/ 558800 h 958652"/>
              <a:gd name="connsiteX18" fmla="*/ 4100286 w 4405086"/>
              <a:gd name="connsiteY18" fmla="*/ 508000 h 958652"/>
              <a:gd name="connsiteX19" fmla="*/ 4114800 w 4405086"/>
              <a:gd name="connsiteY19" fmla="*/ 471715 h 958652"/>
              <a:gd name="connsiteX20" fmla="*/ 4122057 w 4405086"/>
              <a:gd name="connsiteY20" fmla="*/ 449943 h 958652"/>
              <a:gd name="connsiteX21" fmla="*/ 4136572 w 4405086"/>
              <a:gd name="connsiteY21" fmla="*/ 435429 h 958652"/>
              <a:gd name="connsiteX22" fmla="*/ 4143829 w 4405086"/>
              <a:gd name="connsiteY22" fmla="*/ 406400 h 958652"/>
              <a:gd name="connsiteX23" fmla="*/ 4165600 w 4405086"/>
              <a:gd name="connsiteY23" fmla="*/ 399143 h 958652"/>
              <a:gd name="connsiteX24" fmla="*/ 4209143 w 4405086"/>
              <a:gd name="connsiteY24" fmla="*/ 370115 h 958652"/>
              <a:gd name="connsiteX25" fmla="*/ 4216400 w 4405086"/>
              <a:gd name="connsiteY25" fmla="*/ 326572 h 958652"/>
              <a:gd name="connsiteX26" fmla="*/ 4223657 w 4405086"/>
              <a:gd name="connsiteY26" fmla="*/ 261257 h 958652"/>
              <a:gd name="connsiteX27" fmla="*/ 4245429 w 4405086"/>
              <a:gd name="connsiteY27" fmla="*/ 239486 h 958652"/>
              <a:gd name="connsiteX28" fmla="*/ 4288972 w 4405086"/>
              <a:gd name="connsiteY28" fmla="*/ 224972 h 958652"/>
              <a:gd name="connsiteX29" fmla="*/ 4310743 w 4405086"/>
              <a:gd name="connsiteY29" fmla="*/ 210457 h 958652"/>
              <a:gd name="connsiteX30" fmla="*/ 4332515 w 4405086"/>
              <a:gd name="connsiteY30" fmla="*/ 203200 h 958652"/>
              <a:gd name="connsiteX31" fmla="*/ 4347029 w 4405086"/>
              <a:gd name="connsiteY31" fmla="*/ 181429 h 958652"/>
              <a:gd name="connsiteX32" fmla="*/ 4361543 w 4405086"/>
              <a:gd name="connsiteY32" fmla="*/ 137886 h 958652"/>
              <a:gd name="connsiteX33" fmla="*/ 4383315 w 4405086"/>
              <a:gd name="connsiteY33" fmla="*/ 130629 h 958652"/>
              <a:gd name="connsiteX34" fmla="*/ 4390572 w 4405086"/>
              <a:gd name="connsiteY34" fmla="*/ 58057 h 958652"/>
              <a:gd name="connsiteX35" fmla="*/ 4397829 w 4405086"/>
              <a:gd name="connsiteY35" fmla="*/ 7257 h 958652"/>
              <a:gd name="connsiteX36" fmla="*/ 4405086 w 4405086"/>
              <a:gd name="connsiteY36" fmla="*/ 0 h 958652"/>
              <a:gd name="connsiteX0" fmla="*/ 0 w 4405086"/>
              <a:gd name="connsiteY0" fmla="*/ 732972 h 949837"/>
              <a:gd name="connsiteX1" fmla="*/ 2569029 w 4405086"/>
              <a:gd name="connsiteY1" fmla="*/ 928915 h 949837"/>
              <a:gd name="connsiteX2" fmla="*/ 3512457 w 4405086"/>
              <a:gd name="connsiteY2" fmla="*/ 943429 h 949837"/>
              <a:gd name="connsiteX3" fmla="*/ 3577772 w 4405086"/>
              <a:gd name="connsiteY3" fmla="*/ 921657 h 949837"/>
              <a:gd name="connsiteX4" fmla="*/ 3606800 w 4405086"/>
              <a:gd name="connsiteY4" fmla="*/ 914400 h 949837"/>
              <a:gd name="connsiteX5" fmla="*/ 3621315 w 4405086"/>
              <a:gd name="connsiteY5" fmla="*/ 899886 h 949837"/>
              <a:gd name="connsiteX6" fmla="*/ 3635829 w 4405086"/>
              <a:gd name="connsiteY6" fmla="*/ 863600 h 949837"/>
              <a:gd name="connsiteX7" fmla="*/ 3693886 w 4405086"/>
              <a:gd name="connsiteY7" fmla="*/ 841829 h 949837"/>
              <a:gd name="connsiteX8" fmla="*/ 3722915 w 4405086"/>
              <a:gd name="connsiteY8" fmla="*/ 827315 h 949837"/>
              <a:gd name="connsiteX9" fmla="*/ 3759200 w 4405086"/>
              <a:gd name="connsiteY9" fmla="*/ 820057 h 949837"/>
              <a:gd name="connsiteX10" fmla="*/ 3817257 w 4405086"/>
              <a:gd name="connsiteY10" fmla="*/ 798286 h 949837"/>
              <a:gd name="connsiteX11" fmla="*/ 3875315 w 4405086"/>
              <a:gd name="connsiteY11" fmla="*/ 747486 h 949837"/>
              <a:gd name="connsiteX12" fmla="*/ 3904343 w 4405086"/>
              <a:gd name="connsiteY12" fmla="*/ 703943 h 949837"/>
              <a:gd name="connsiteX13" fmla="*/ 3947886 w 4405086"/>
              <a:gd name="connsiteY13" fmla="*/ 674915 h 949837"/>
              <a:gd name="connsiteX14" fmla="*/ 3998686 w 4405086"/>
              <a:gd name="connsiteY14" fmla="*/ 616857 h 949837"/>
              <a:gd name="connsiteX15" fmla="*/ 4042229 w 4405086"/>
              <a:gd name="connsiteY15" fmla="*/ 580572 h 949837"/>
              <a:gd name="connsiteX16" fmla="*/ 4071257 w 4405086"/>
              <a:gd name="connsiteY16" fmla="*/ 558800 h 949837"/>
              <a:gd name="connsiteX17" fmla="*/ 4100286 w 4405086"/>
              <a:gd name="connsiteY17" fmla="*/ 508000 h 949837"/>
              <a:gd name="connsiteX18" fmla="*/ 4114800 w 4405086"/>
              <a:gd name="connsiteY18" fmla="*/ 471715 h 949837"/>
              <a:gd name="connsiteX19" fmla="*/ 4122057 w 4405086"/>
              <a:gd name="connsiteY19" fmla="*/ 449943 h 949837"/>
              <a:gd name="connsiteX20" fmla="*/ 4136572 w 4405086"/>
              <a:gd name="connsiteY20" fmla="*/ 435429 h 949837"/>
              <a:gd name="connsiteX21" fmla="*/ 4143829 w 4405086"/>
              <a:gd name="connsiteY21" fmla="*/ 406400 h 949837"/>
              <a:gd name="connsiteX22" fmla="*/ 4165600 w 4405086"/>
              <a:gd name="connsiteY22" fmla="*/ 399143 h 949837"/>
              <a:gd name="connsiteX23" fmla="*/ 4209143 w 4405086"/>
              <a:gd name="connsiteY23" fmla="*/ 370115 h 949837"/>
              <a:gd name="connsiteX24" fmla="*/ 4216400 w 4405086"/>
              <a:gd name="connsiteY24" fmla="*/ 326572 h 949837"/>
              <a:gd name="connsiteX25" fmla="*/ 4223657 w 4405086"/>
              <a:gd name="connsiteY25" fmla="*/ 261257 h 949837"/>
              <a:gd name="connsiteX26" fmla="*/ 4245429 w 4405086"/>
              <a:gd name="connsiteY26" fmla="*/ 239486 h 949837"/>
              <a:gd name="connsiteX27" fmla="*/ 4288972 w 4405086"/>
              <a:gd name="connsiteY27" fmla="*/ 224972 h 949837"/>
              <a:gd name="connsiteX28" fmla="*/ 4310743 w 4405086"/>
              <a:gd name="connsiteY28" fmla="*/ 210457 h 949837"/>
              <a:gd name="connsiteX29" fmla="*/ 4332515 w 4405086"/>
              <a:gd name="connsiteY29" fmla="*/ 203200 h 949837"/>
              <a:gd name="connsiteX30" fmla="*/ 4347029 w 4405086"/>
              <a:gd name="connsiteY30" fmla="*/ 181429 h 949837"/>
              <a:gd name="connsiteX31" fmla="*/ 4361543 w 4405086"/>
              <a:gd name="connsiteY31" fmla="*/ 137886 h 949837"/>
              <a:gd name="connsiteX32" fmla="*/ 4383315 w 4405086"/>
              <a:gd name="connsiteY32" fmla="*/ 130629 h 949837"/>
              <a:gd name="connsiteX33" fmla="*/ 4390572 w 4405086"/>
              <a:gd name="connsiteY33" fmla="*/ 58057 h 949837"/>
              <a:gd name="connsiteX34" fmla="*/ 4397829 w 4405086"/>
              <a:gd name="connsiteY34" fmla="*/ 7257 h 949837"/>
              <a:gd name="connsiteX35" fmla="*/ 4405086 w 4405086"/>
              <a:gd name="connsiteY35" fmla="*/ 0 h 949837"/>
              <a:gd name="connsiteX0" fmla="*/ 0 w 4405086"/>
              <a:gd name="connsiteY0" fmla="*/ 732972 h 941672"/>
              <a:gd name="connsiteX1" fmla="*/ 2569029 w 4405086"/>
              <a:gd name="connsiteY1" fmla="*/ 928915 h 941672"/>
              <a:gd name="connsiteX2" fmla="*/ 3577772 w 4405086"/>
              <a:gd name="connsiteY2" fmla="*/ 921657 h 941672"/>
              <a:gd name="connsiteX3" fmla="*/ 3606800 w 4405086"/>
              <a:gd name="connsiteY3" fmla="*/ 914400 h 941672"/>
              <a:gd name="connsiteX4" fmla="*/ 3621315 w 4405086"/>
              <a:gd name="connsiteY4" fmla="*/ 899886 h 941672"/>
              <a:gd name="connsiteX5" fmla="*/ 3635829 w 4405086"/>
              <a:gd name="connsiteY5" fmla="*/ 863600 h 941672"/>
              <a:gd name="connsiteX6" fmla="*/ 3693886 w 4405086"/>
              <a:gd name="connsiteY6" fmla="*/ 841829 h 941672"/>
              <a:gd name="connsiteX7" fmla="*/ 3722915 w 4405086"/>
              <a:gd name="connsiteY7" fmla="*/ 827315 h 941672"/>
              <a:gd name="connsiteX8" fmla="*/ 3759200 w 4405086"/>
              <a:gd name="connsiteY8" fmla="*/ 820057 h 941672"/>
              <a:gd name="connsiteX9" fmla="*/ 3817257 w 4405086"/>
              <a:gd name="connsiteY9" fmla="*/ 798286 h 941672"/>
              <a:gd name="connsiteX10" fmla="*/ 3875315 w 4405086"/>
              <a:gd name="connsiteY10" fmla="*/ 747486 h 941672"/>
              <a:gd name="connsiteX11" fmla="*/ 3904343 w 4405086"/>
              <a:gd name="connsiteY11" fmla="*/ 703943 h 941672"/>
              <a:gd name="connsiteX12" fmla="*/ 3947886 w 4405086"/>
              <a:gd name="connsiteY12" fmla="*/ 674915 h 941672"/>
              <a:gd name="connsiteX13" fmla="*/ 3998686 w 4405086"/>
              <a:gd name="connsiteY13" fmla="*/ 616857 h 941672"/>
              <a:gd name="connsiteX14" fmla="*/ 4042229 w 4405086"/>
              <a:gd name="connsiteY14" fmla="*/ 580572 h 941672"/>
              <a:gd name="connsiteX15" fmla="*/ 4071257 w 4405086"/>
              <a:gd name="connsiteY15" fmla="*/ 558800 h 941672"/>
              <a:gd name="connsiteX16" fmla="*/ 4100286 w 4405086"/>
              <a:gd name="connsiteY16" fmla="*/ 508000 h 941672"/>
              <a:gd name="connsiteX17" fmla="*/ 4114800 w 4405086"/>
              <a:gd name="connsiteY17" fmla="*/ 471715 h 941672"/>
              <a:gd name="connsiteX18" fmla="*/ 4122057 w 4405086"/>
              <a:gd name="connsiteY18" fmla="*/ 449943 h 941672"/>
              <a:gd name="connsiteX19" fmla="*/ 4136572 w 4405086"/>
              <a:gd name="connsiteY19" fmla="*/ 435429 h 941672"/>
              <a:gd name="connsiteX20" fmla="*/ 4143829 w 4405086"/>
              <a:gd name="connsiteY20" fmla="*/ 406400 h 941672"/>
              <a:gd name="connsiteX21" fmla="*/ 4165600 w 4405086"/>
              <a:gd name="connsiteY21" fmla="*/ 399143 h 941672"/>
              <a:gd name="connsiteX22" fmla="*/ 4209143 w 4405086"/>
              <a:gd name="connsiteY22" fmla="*/ 370115 h 941672"/>
              <a:gd name="connsiteX23" fmla="*/ 4216400 w 4405086"/>
              <a:gd name="connsiteY23" fmla="*/ 326572 h 941672"/>
              <a:gd name="connsiteX24" fmla="*/ 4223657 w 4405086"/>
              <a:gd name="connsiteY24" fmla="*/ 261257 h 941672"/>
              <a:gd name="connsiteX25" fmla="*/ 4245429 w 4405086"/>
              <a:gd name="connsiteY25" fmla="*/ 239486 h 941672"/>
              <a:gd name="connsiteX26" fmla="*/ 4288972 w 4405086"/>
              <a:gd name="connsiteY26" fmla="*/ 224972 h 941672"/>
              <a:gd name="connsiteX27" fmla="*/ 4310743 w 4405086"/>
              <a:gd name="connsiteY27" fmla="*/ 210457 h 941672"/>
              <a:gd name="connsiteX28" fmla="*/ 4332515 w 4405086"/>
              <a:gd name="connsiteY28" fmla="*/ 203200 h 941672"/>
              <a:gd name="connsiteX29" fmla="*/ 4347029 w 4405086"/>
              <a:gd name="connsiteY29" fmla="*/ 181429 h 941672"/>
              <a:gd name="connsiteX30" fmla="*/ 4361543 w 4405086"/>
              <a:gd name="connsiteY30" fmla="*/ 137886 h 941672"/>
              <a:gd name="connsiteX31" fmla="*/ 4383315 w 4405086"/>
              <a:gd name="connsiteY31" fmla="*/ 130629 h 941672"/>
              <a:gd name="connsiteX32" fmla="*/ 4390572 w 4405086"/>
              <a:gd name="connsiteY32" fmla="*/ 58057 h 941672"/>
              <a:gd name="connsiteX33" fmla="*/ 4397829 w 4405086"/>
              <a:gd name="connsiteY33" fmla="*/ 7257 h 941672"/>
              <a:gd name="connsiteX34" fmla="*/ 4405086 w 4405086"/>
              <a:gd name="connsiteY34" fmla="*/ 0 h 941672"/>
              <a:gd name="connsiteX0" fmla="*/ 0 w 4405086"/>
              <a:gd name="connsiteY0" fmla="*/ 732972 h 941672"/>
              <a:gd name="connsiteX1" fmla="*/ 2569029 w 4405086"/>
              <a:gd name="connsiteY1" fmla="*/ 928915 h 941672"/>
              <a:gd name="connsiteX2" fmla="*/ 3577772 w 4405086"/>
              <a:gd name="connsiteY2" fmla="*/ 921657 h 941672"/>
              <a:gd name="connsiteX3" fmla="*/ 3606800 w 4405086"/>
              <a:gd name="connsiteY3" fmla="*/ 914400 h 941672"/>
              <a:gd name="connsiteX4" fmla="*/ 3621315 w 4405086"/>
              <a:gd name="connsiteY4" fmla="*/ 899886 h 941672"/>
              <a:gd name="connsiteX5" fmla="*/ 3693886 w 4405086"/>
              <a:gd name="connsiteY5" fmla="*/ 841829 h 941672"/>
              <a:gd name="connsiteX6" fmla="*/ 3722915 w 4405086"/>
              <a:gd name="connsiteY6" fmla="*/ 827315 h 941672"/>
              <a:gd name="connsiteX7" fmla="*/ 3759200 w 4405086"/>
              <a:gd name="connsiteY7" fmla="*/ 820057 h 941672"/>
              <a:gd name="connsiteX8" fmla="*/ 3817257 w 4405086"/>
              <a:gd name="connsiteY8" fmla="*/ 798286 h 941672"/>
              <a:gd name="connsiteX9" fmla="*/ 3875315 w 4405086"/>
              <a:gd name="connsiteY9" fmla="*/ 747486 h 941672"/>
              <a:gd name="connsiteX10" fmla="*/ 3904343 w 4405086"/>
              <a:gd name="connsiteY10" fmla="*/ 703943 h 941672"/>
              <a:gd name="connsiteX11" fmla="*/ 3947886 w 4405086"/>
              <a:gd name="connsiteY11" fmla="*/ 674915 h 941672"/>
              <a:gd name="connsiteX12" fmla="*/ 3998686 w 4405086"/>
              <a:gd name="connsiteY12" fmla="*/ 616857 h 941672"/>
              <a:gd name="connsiteX13" fmla="*/ 4042229 w 4405086"/>
              <a:gd name="connsiteY13" fmla="*/ 580572 h 941672"/>
              <a:gd name="connsiteX14" fmla="*/ 4071257 w 4405086"/>
              <a:gd name="connsiteY14" fmla="*/ 558800 h 941672"/>
              <a:gd name="connsiteX15" fmla="*/ 4100286 w 4405086"/>
              <a:gd name="connsiteY15" fmla="*/ 508000 h 941672"/>
              <a:gd name="connsiteX16" fmla="*/ 4114800 w 4405086"/>
              <a:gd name="connsiteY16" fmla="*/ 471715 h 941672"/>
              <a:gd name="connsiteX17" fmla="*/ 4122057 w 4405086"/>
              <a:gd name="connsiteY17" fmla="*/ 449943 h 941672"/>
              <a:gd name="connsiteX18" fmla="*/ 4136572 w 4405086"/>
              <a:gd name="connsiteY18" fmla="*/ 435429 h 941672"/>
              <a:gd name="connsiteX19" fmla="*/ 4143829 w 4405086"/>
              <a:gd name="connsiteY19" fmla="*/ 406400 h 941672"/>
              <a:gd name="connsiteX20" fmla="*/ 4165600 w 4405086"/>
              <a:gd name="connsiteY20" fmla="*/ 399143 h 941672"/>
              <a:gd name="connsiteX21" fmla="*/ 4209143 w 4405086"/>
              <a:gd name="connsiteY21" fmla="*/ 370115 h 941672"/>
              <a:gd name="connsiteX22" fmla="*/ 4216400 w 4405086"/>
              <a:gd name="connsiteY22" fmla="*/ 326572 h 941672"/>
              <a:gd name="connsiteX23" fmla="*/ 4223657 w 4405086"/>
              <a:gd name="connsiteY23" fmla="*/ 261257 h 941672"/>
              <a:gd name="connsiteX24" fmla="*/ 4245429 w 4405086"/>
              <a:gd name="connsiteY24" fmla="*/ 239486 h 941672"/>
              <a:gd name="connsiteX25" fmla="*/ 4288972 w 4405086"/>
              <a:gd name="connsiteY25" fmla="*/ 224972 h 941672"/>
              <a:gd name="connsiteX26" fmla="*/ 4310743 w 4405086"/>
              <a:gd name="connsiteY26" fmla="*/ 210457 h 941672"/>
              <a:gd name="connsiteX27" fmla="*/ 4332515 w 4405086"/>
              <a:gd name="connsiteY27" fmla="*/ 203200 h 941672"/>
              <a:gd name="connsiteX28" fmla="*/ 4347029 w 4405086"/>
              <a:gd name="connsiteY28" fmla="*/ 181429 h 941672"/>
              <a:gd name="connsiteX29" fmla="*/ 4361543 w 4405086"/>
              <a:gd name="connsiteY29" fmla="*/ 137886 h 941672"/>
              <a:gd name="connsiteX30" fmla="*/ 4383315 w 4405086"/>
              <a:gd name="connsiteY30" fmla="*/ 130629 h 941672"/>
              <a:gd name="connsiteX31" fmla="*/ 4390572 w 4405086"/>
              <a:gd name="connsiteY31" fmla="*/ 58057 h 941672"/>
              <a:gd name="connsiteX32" fmla="*/ 4397829 w 4405086"/>
              <a:gd name="connsiteY32" fmla="*/ 7257 h 941672"/>
              <a:gd name="connsiteX33" fmla="*/ 4405086 w 4405086"/>
              <a:gd name="connsiteY33" fmla="*/ 0 h 941672"/>
              <a:gd name="connsiteX0" fmla="*/ 0 w 4405086"/>
              <a:gd name="connsiteY0" fmla="*/ 732972 h 941672"/>
              <a:gd name="connsiteX1" fmla="*/ 2569029 w 4405086"/>
              <a:gd name="connsiteY1" fmla="*/ 928915 h 941672"/>
              <a:gd name="connsiteX2" fmla="*/ 3577772 w 4405086"/>
              <a:gd name="connsiteY2" fmla="*/ 921657 h 941672"/>
              <a:gd name="connsiteX3" fmla="*/ 3606800 w 4405086"/>
              <a:gd name="connsiteY3" fmla="*/ 914400 h 941672"/>
              <a:gd name="connsiteX4" fmla="*/ 3693886 w 4405086"/>
              <a:gd name="connsiteY4" fmla="*/ 841829 h 941672"/>
              <a:gd name="connsiteX5" fmla="*/ 3722915 w 4405086"/>
              <a:gd name="connsiteY5" fmla="*/ 827315 h 941672"/>
              <a:gd name="connsiteX6" fmla="*/ 3759200 w 4405086"/>
              <a:gd name="connsiteY6" fmla="*/ 820057 h 941672"/>
              <a:gd name="connsiteX7" fmla="*/ 3817257 w 4405086"/>
              <a:gd name="connsiteY7" fmla="*/ 798286 h 941672"/>
              <a:gd name="connsiteX8" fmla="*/ 3875315 w 4405086"/>
              <a:gd name="connsiteY8" fmla="*/ 747486 h 941672"/>
              <a:gd name="connsiteX9" fmla="*/ 3904343 w 4405086"/>
              <a:gd name="connsiteY9" fmla="*/ 703943 h 941672"/>
              <a:gd name="connsiteX10" fmla="*/ 3947886 w 4405086"/>
              <a:gd name="connsiteY10" fmla="*/ 674915 h 941672"/>
              <a:gd name="connsiteX11" fmla="*/ 3998686 w 4405086"/>
              <a:gd name="connsiteY11" fmla="*/ 616857 h 941672"/>
              <a:gd name="connsiteX12" fmla="*/ 4042229 w 4405086"/>
              <a:gd name="connsiteY12" fmla="*/ 580572 h 941672"/>
              <a:gd name="connsiteX13" fmla="*/ 4071257 w 4405086"/>
              <a:gd name="connsiteY13" fmla="*/ 558800 h 941672"/>
              <a:gd name="connsiteX14" fmla="*/ 4100286 w 4405086"/>
              <a:gd name="connsiteY14" fmla="*/ 508000 h 941672"/>
              <a:gd name="connsiteX15" fmla="*/ 4114800 w 4405086"/>
              <a:gd name="connsiteY15" fmla="*/ 471715 h 941672"/>
              <a:gd name="connsiteX16" fmla="*/ 4122057 w 4405086"/>
              <a:gd name="connsiteY16" fmla="*/ 449943 h 941672"/>
              <a:gd name="connsiteX17" fmla="*/ 4136572 w 4405086"/>
              <a:gd name="connsiteY17" fmla="*/ 435429 h 941672"/>
              <a:gd name="connsiteX18" fmla="*/ 4143829 w 4405086"/>
              <a:gd name="connsiteY18" fmla="*/ 406400 h 941672"/>
              <a:gd name="connsiteX19" fmla="*/ 4165600 w 4405086"/>
              <a:gd name="connsiteY19" fmla="*/ 399143 h 941672"/>
              <a:gd name="connsiteX20" fmla="*/ 4209143 w 4405086"/>
              <a:gd name="connsiteY20" fmla="*/ 370115 h 941672"/>
              <a:gd name="connsiteX21" fmla="*/ 4216400 w 4405086"/>
              <a:gd name="connsiteY21" fmla="*/ 326572 h 941672"/>
              <a:gd name="connsiteX22" fmla="*/ 4223657 w 4405086"/>
              <a:gd name="connsiteY22" fmla="*/ 261257 h 941672"/>
              <a:gd name="connsiteX23" fmla="*/ 4245429 w 4405086"/>
              <a:gd name="connsiteY23" fmla="*/ 239486 h 941672"/>
              <a:gd name="connsiteX24" fmla="*/ 4288972 w 4405086"/>
              <a:gd name="connsiteY24" fmla="*/ 224972 h 941672"/>
              <a:gd name="connsiteX25" fmla="*/ 4310743 w 4405086"/>
              <a:gd name="connsiteY25" fmla="*/ 210457 h 941672"/>
              <a:gd name="connsiteX26" fmla="*/ 4332515 w 4405086"/>
              <a:gd name="connsiteY26" fmla="*/ 203200 h 941672"/>
              <a:gd name="connsiteX27" fmla="*/ 4347029 w 4405086"/>
              <a:gd name="connsiteY27" fmla="*/ 181429 h 941672"/>
              <a:gd name="connsiteX28" fmla="*/ 4361543 w 4405086"/>
              <a:gd name="connsiteY28" fmla="*/ 137886 h 941672"/>
              <a:gd name="connsiteX29" fmla="*/ 4383315 w 4405086"/>
              <a:gd name="connsiteY29" fmla="*/ 130629 h 941672"/>
              <a:gd name="connsiteX30" fmla="*/ 4390572 w 4405086"/>
              <a:gd name="connsiteY30" fmla="*/ 58057 h 941672"/>
              <a:gd name="connsiteX31" fmla="*/ 4397829 w 4405086"/>
              <a:gd name="connsiteY31" fmla="*/ 7257 h 941672"/>
              <a:gd name="connsiteX32" fmla="*/ 4405086 w 4405086"/>
              <a:gd name="connsiteY32" fmla="*/ 0 h 941672"/>
              <a:gd name="connsiteX0" fmla="*/ 0 w 4405086"/>
              <a:gd name="connsiteY0" fmla="*/ 732972 h 941871"/>
              <a:gd name="connsiteX1" fmla="*/ 2569029 w 4405086"/>
              <a:gd name="connsiteY1" fmla="*/ 928915 h 941871"/>
              <a:gd name="connsiteX2" fmla="*/ 3606800 w 4405086"/>
              <a:gd name="connsiteY2" fmla="*/ 914400 h 941871"/>
              <a:gd name="connsiteX3" fmla="*/ 3693886 w 4405086"/>
              <a:gd name="connsiteY3" fmla="*/ 841829 h 941871"/>
              <a:gd name="connsiteX4" fmla="*/ 3722915 w 4405086"/>
              <a:gd name="connsiteY4" fmla="*/ 827315 h 941871"/>
              <a:gd name="connsiteX5" fmla="*/ 3759200 w 4405086"/>
              <a:gd name="connsiteY5" fmla="*/ 820057 h 941871"/>
              <a:gd name="connsiteX6" fmla="*/ 3817257 w 4405086"/>
              <a:gd name="connsiteY6" fmla="*/ 798286 h 941871"/>
              <a:gd name="connsiteX7" fmla="*/ 3875315 w 4405086"/>
              <a:gd name="connsiteY7" fmla="*/ 747486 h 941871"/>
              <a:gd name="connsiteX8" fmla="*/ 3904343 w 4405086"/>
              <a:gd name="connsiteY8" fmla="*/ 703943 h 941871"/>
              <a:gd name="connsiteX9" fmla="*/ 3947886 w 4405086"/>
              <a:gd name="connsiteY9" fmla="*/ 674915 h 941871"/>
              <a:gd name="connsiteX10" fmla="*/ 3998686 w 4405086"/>
              <a:gd name="connsiteY10" fmla="*/ 616857 h 941871"/>
              <a:gd name="connsiteX11" fmla="*/ 4042229 w 4405086"/>
              <a:gd name="connsiteY11" fmla="*/ 580572 h 941871"/>
              <a:gd name="connsiteX12" fmla="*/ 4071257 w 4405086"/>
              <a:gd name="connsiteY12" fmla="*/ 558800 h 941871"/>
              <a:gd name="connsiteX13" fmla="*/ 4100286 w 4405086"/>
              <a:gd name="connsiteY13" fmla="*/ 508000 h 941871"/>
              <a:gd name="connsiteX14" fmla="*/ 4114800 w 4405086"/>
              <a:gd name="connsiteY14" fmla="*/ 471715 h 941871"/>
              <a:gd name="connsiteX15" fmla="*/ 4122057 w 4405086"/>
              <a:gd name="connsiteY15" fmla="*/ 449943 h 941871"/>
              <a:gd name="connsiteX16" fmla="*/ 4136572 w 4405086"/>
              <a:gd name="connsiteY16" fmla="*/ 435429 h 941871"/>
              <a:gd name="connsiteX17" fmla="*/ 4143829 w 4405086"/>
              <a:gd name="connsiteY17" fmla="*/ 406400 h 941871"/>
              <a:gd name="connsiteX18" fmla="*/ 4165600 w 4405086"/>
              <a:gd name="connsiteY18" fmla="*/ 399143 h 941871"/>
              <a:gd name="connsiteX19" fmla="*/ 4209143 w 4405086"/>
              <a:gd name="connsiteY19" fmla="*/ 370115 h 941871"/>
              <a:gd name="connsiteX20" fmla="*/ 4216400 w 4405086"/>
              <a:gd name="connsiteY20" fmla="*/ 326572 h 941871"/>
              <a:gd name="connsiteX21" fmla="*/ 4223657 w 4405086"/>
              <a:gd name="connsiteY21" fmla="*/ 261257 h 941871"/>
              <a:gd name="connsiteX22" fmla="*/ 4245429 w 4405086"/>
              <a:gd name="connsiteY22" fmla="*/ 239486 h 941871"/>
              <a:gd name="connsiteX23" fmla="*/ 4288972 w 4405086"/>
              <a:gd name="connsiteY23" fmla="*/ 224972 h 941871"/>
              <a:gd name="connsiteX24" fmla="*/ 4310743 w 4405086"/>
              <a:gd name="connsiteY24" fmla="*/ 210457 h 941871"/>
              <a:gd name="connsiteX25" fmla="*/ 4332515 w 4405086"/>
              <a:gd name="connsiteY25" fmla="*/ 203200 h 941871"/>
              <a:gd name="connsiteX26" fmla="*/ 4347029 w 4405086"/>
              <a:gd name="connsiteY26" fmla="*/ 181429 h 941871"/>
              <a:gd name="connsiteX27" fmla="*/ 4361543 w 4405086"/>
              <a:gd name="connsiteY27" fmla="*/ 137886 h 941871"/>
              <a:gd name="connsiteX28" fmla="*/ 4383315 w 4405086"/>
              <a:gd name="connsiteY28" fmla="*/ 130629 h 941871"/>
              <a:gd name="connsiteX29" fmla="*/ 4390572 w 4405086"/>
              <a:gd name="connsiteY29" fmla="*/ 58057 h 941871"/>
              <a:gd name="connsiteX30" fmla="*/ 4397829 w 4405086"/>
              <a:gd name="connsiteY30" fmla="*/ 7257 h 941871"/>
              <a:gd name="connsiteX31" fmla="*/ 4405086 w 4405086"/>
              <a:gd name="connsiteY31" fmla="*/ 0 h 941871"/>
              <a:gd name="connsiteX0" fmla="*/ 0 w 4405086"/>
              <a:gd name="connsiteY0" fmla="*/ 732972 h 931358"/>
              <a:gd name="connsiteX1" fmla="*/ 2569029 w 4405086"/>
              <a:gd name="connsiteY1" fmla="*/ 928915 h 931358"/>
              <a:gd name="connsiteX2" fmla="*/ 3693886 w 4405086"/>
              <a:gd name="connsiteY2" fmla="*/ 841829 h 931358"/>
              <a:gd name="connsiteX3" fmla="*/ 3722915 w 4405086"/>
              <a:gd name="connsiteY3" fmla="*/ 827315 h 931358"/>
              <a:gd name="connsiteX4" fmla="*/ 3759200 w 4405086"/>
              <a:gd name="connsiteY4" fmla="*/ 820057 h 931358"/>
              <a:gd name="connsiteX5" fmla="*/ 3817257 w 4405086"/>
              <a:gd name="connsiteY5" fmla="*/ 798286 h 931358"/>
              <a:gd name="connsiteX6" fmla="*/ 3875315 w 4405086"/>
              <a:gd name="connsiteY6" fmla="*/ 747486 h 931358"/>
              <a:gd name="connsiteX7" fmla="*/ 3904343 w 4405086"/>
              <a:gd name="connsiteY7" fmla="*/ 703943 h 931358"/>
              <a:gd name="connsiteX8" fmla="*/ 3947886 w 4405086"/>
              <a:gd name="connsiteY8" fmla="*/ 674915 h 931358"/>
              <a:gd name="connsiteX9" fmla="*/ 3998686 w 4405086"/>
              <a:gd name="connsiteY9" fmla="*/ 616857 h 931358"/>
              <a:gd name="connsiteX10" fmla="*/ 4042229 w 4405086"/>
              <a:gd name="connsiteY10" fmla="*/ 580572 h 931358"/>
              <a:gd name="connsiteX11" fmla="*/ 4071257 w 4405086"/>
              <a:gd name="connsiteY11" fmla="*/ 558800 h 931358"/>
              <a:gd name="connsiteX12" fmla="*/ 4100286 w 4405086"/>
              <a:gd name="connsiteY12" fmla="*/ 508000 h 931358"/>
              <a:gd name="connsiteX13" fmla="*/ 4114800 w 4405086"/>
              <a:gd name="connsiteY13" fmla="*/ 471715 h 931358"/>
              <a:gd name="connsiteX14" fmla="*/ 4122057 w 4405086"/>
              <a:gd name="connsiteY14" fmla="*/ 449943 h 931358"/>
              <a:gd name="connsiteX15" fmla="*/ 4136572 w 4405086"/>
              <a:gd name="connsiteY15" fmla="*/ 435429 h 931358"/>
              <a:gd name="connsiteX16" fmla="*/ 4143829 w 4405086"/>
              <a:gd name="connsiteY16" fmla="*/ 406400 h 931358"/>
              <a:gd name="connsiteX17" fmla="*/ 4165600 w 4405086"/>
              <a:gd name="connsiteY17" fmla="*/ 399143 h 931358"/>
              <a:gd name="connsiteX18" fmla="*/ 4209143 w 4405086"/>
              <a:gd name="connsiteY18" fmla="*/ 370115 h 931358"/>
              <a:gd name="connsiteX19" fmla="*/ 4216400 w 4405086"/>
              <a:gd name="connsiteY19" fmla="*/ 326572 h 931358"/>
              <a:gd name="connsiteX20" fmla="*/ 4223657 w 4405086"/>
              <a:gd name="connsiteY20" fmla="*/ 261257 h 931358"/>
              <a:gd name="connsiteX21" fmla="*/ 4245429 w 4405086"/>
              <a:gd name="connsiteY21" fmla="*/ 239486 h 931358"/>
              <a:gd name="connsiteX22" fmla="*/ 4288972 w 4405086"/>
              <a:gd name="connsiteY22" fmla="*/ 224972 h 931358"/>
              <a:gd name="connsiteX23" fmla="*/ 4310743 w 4405086"/>
              <a:gd name="connsiteY23" fmla="*/ 210457 h 931358"/>
              <a:gd name="connsiteX24" fmla="*/ 4332515 w 4405086"/>
              <a:gd name="connsiteY24" fmla="*/ 203200 h 931358"/>
              <a:gd name="connsiteX25" fmla="*/ 4347029 w 4405086"/>
              <a:gd name="connsiteY25" fmla="*/ 181429 h 931358"/>
              <a:gd name="connsiteX26" fmla="*/ 4361543 w 4405086"/>
              <a:gd name="connsiteY26" fmla="*/ 137886 h 931358"/>
              <a:gd name="connsiteX27" fmla="*/ 4383315 w 4405086"/>
              <a:gd name="connsiteY27" fmla="*/ 130629 h 931358"/>
              <a:gd name="connsiteX28" fmla="*/ 4390572 w 4405086"/>
              <a:gd name="connsiteY28" fmla="*/ 58057 h 931358"/>
              <a:gd name="connsiteX29" fmla="*/ 4397829 w 4405086"/>
              <a:gd name="connsiteY29" fmla="*/ 7257 h 931358"/>
              <a:gd name="connsiteX30" fmla="*/ 4405086 w 4405086"/>
              <a:gd name="connsiteY30" fmla="*/ 0 h 931358"/>
              <a:gd name="connsiteX0" fmla="*/ 0 w 4405086"/>
              <a:gd name="connsiteY0" fmla="*/ 732972 h 930597"/>
              <a:gd name="connsiteX1" fmla="*/ 2569029 w 4405086"/>
              <a:gd name="connsiteY1" fmla="*/ 928915 h 930597"/>
              <a:gd name="connsiteX2" fmla="*/ 3722915 w 4405086"/>
              <a:gd name="connsiteY2" fmla="*/ 827315 h 930597"/>
              <a:gd name="connsiteX3" fmla="*/ 3759200 w 4405086"/>
              <a:gd name="connsiteY3" fmla="*/ 820057 h 930597"/>
              <a:gd name="connsiteX4" fmla="*/ 3817257 w 4405086"/>
              <a:gd name="connsiteY4" fmla="*/ 798286 h 930597"/>
              <a:gd name="connsiteX5" fmla="*/ 3875315 w 4405086"/>
              <a:gd name="connsiteY5" fmla="*/ 747486 h 930597"/>
              <a:gd name="connsiteX6" fmla="*/ 3904343 w 4405086"/>
              <a:gd name="connsiteY6" fmla="*/ 703943 h 930597"/>
              <a:gd name="connsiteX7" fmla="*/ 3947886 w 4405086"/>
              <a:gd name="connsiteY7" fmla="*/ 674915 h 930597"/>
              <a:gd name="connsiteX8" fmla="*/ 3998686 w 4405086"/>
              <a:gd name="connsiteY8" fmla="*/ 616857 h 930597"/>
              <a:gd name="connsiteX9" fmla="*/ 4042229 w 4405086"/>
              <a:gd name="connsiteY9" fmla="*/ 580572 h 930597"/>
              <a:gd name="connsiteX10" fmla="*/ 4071257 w 4405086"/>
              <a:gd name="connsiteY10" fmla="*/ 558800 h 930597"/>
              <a:gd name="connsiteX11" fmla="*/ 4100286 w 4405086"/>
              <a:gd name="connsiteY11" fmla="*/ 508000 h 930597"/>
              <a:gd name="connsiteX12" fmla="*/ 4114800 w 4405086"/>
              <a:gd name="connsiteY12" fmla="*/ 471715 h 930597"/>
              <a:gd name="connsiteX13" fmla="*/ 4122057 w 4405086"/>
              <a:gd name="connsiteY13" fmla="*/ 449943 h 930597"/>
              <a:gd name="connsiteX14" fmla="*/ 4136572 w 4405086"/>
              <a:gd name="connsiteY14" fmla="*/ 435429 h 930597"/>
              <a:gd name="connsiteX15" fmla="*/ 4143829 w 4405086"/>
              <a:gd name="connsiteY15" fmla="*/ 406400 h 930597"/>
              <a:gd name="connsiteX16" fmla="*/ 4165600 w 4405086"/>
              <a:gd name="connsiteY16" fmla="*/ 399143 h 930597"/>
              <a:gd name="connsiteX17" fmla="*/ 4209143 w 4405086"/>
              <a:gd name="connsiteY17" fmla="*/ 370115 h 930597"/>
              <a:gd name="connsiteX18" fmla="*/ 4216400 w 4405086"/>
              <a:gd name="connsiteY18" fmla="*/ 326572 h 930597"/>
              <a:gd name="connsiteX19" fmla="*/ 4223657 w 4405086"/>
              <a:gd name="connsiteY19" fmla="*/ 261257 h 930597"/>
              <a:gd name="connsiteX20" fmla="*/ 4245429 w 4405086"/>
              <a:gd name="connsiteY20" fmla="*/ 239486 h 930597"/>
              <a:gd name="connsiteX21" fmla="*/ 4288972 w 4405086"/>
              <a:gd name="connsiteY21" fmla="*/ 224972 h 930597"/>
              <a:gd name="connsiteX22" fmla="*/ 4310743 w 4405086"/>
              <a:gd name="connsiteY22" fmla="*/ 210457 h 930597"/>
              <a:gd name="connsiteX23" fmla="*/ 4332515 w 4405086"/>
              <a:gd name="connsiteY23" fmla="*/ 203200 h 930597"/>
              <a:gd name="connsiteX24" fmla="*/ 4347029 w 4405086"/>
              <a:gd name="connsiteY24" fmla="*/ 181429 h 930597"/>
              <a:gd name="connsiteX25" fmla="*/ 4361543 w 4405086"/>
              <a:gd name="connsiteY25" fmla="*/ 137886 h 930597"/>
              <a:gd name="connsiteX26" fmla="*/ 4383315 w 4405086"/>
              <a:gd name="connsiteY26" fmla="*/ 130629 h 930597"/>
              <a:gd name="connsiteX27" fmla="*/ 4390572 w 4405086"/>
              <a:gd name="connsiteY27" fmla="*/ 58057 h 930597"/>
              <a:gd name="connsiteX28" fmla="*/ 4397829 w 4405086"/>
              <a:gd name="connsiteY28" fmla="*/ 7257 h 930597"/>
              <a:gd name="connsiteX29" fmla="*/ 4405086 w 4405086"/>
              <a:gd name="connsiteY29" fmla="*/ 0 h 930597"/>
              <a:gd name="connsiteX0" fmla="*/ 0 w 4405086"/>
              <a:gd name="connsiteY0" fmla="*/ 736978 h 934603"/>
              <a:gd name="connsiteX1" fmla="*/ 2569029 w 4405086"/>
              <a:gd name="connsiteY1" fmla="*/ 932921 h 934603"/>
              <a:gd name="connsiteX2" fmla="*/ 3722915 w 4405086"/>
              <a:gd name="connsiteY2" fmla="*/ 831321 h 934603"/>
              <a:gd name="connsiteX3" fmla="*/ 3759200 w 4405086"/>
              <a:gd name="connsiteY3" fmla="*/ 824063 h 934603"/>
              <a:gd name="connsiteX4" fmla="*/ 3817257 w 4405086"/>
              <a:gd name="connsiteY4" fmla="*/ 802292 h 934603"/>
              <a:gd name="connsiteX5" fmla="*/ 3875315 w 4405086"/>
              <a:gd name="connsiteY5" fmla="*/ 751492 h 934603"/>
              <a:gd name="connsiteX6" fmla="*/ 3904343 w 4405086"/>
              <a:gd name="connsiteY6" fmla="*/ 707949 h 934603"/>
              <a:gd name="connsiteX7" fmla="*/ 3947886 w 4405086"/>
              <a:gd name="connsiteY7" fmla="*/ 678921 h 934603"/>
              <a:gd name="connsiteX8" fmla="*/ 3998686 w 4405086"/>
              <a:gd name="connsiteY8" fmla="*/ 620863 h 934603"/>
              <a:gd name="connsiteX9" fmla="*/ 4042229 w 4405086"/>
              <a:gd name="connsiteY9" fmla="*/ 584578 h 934603"/>
              <a:gd name="connsiteX10" fmla="*/ 4071257 w 4405086"/>
              <a:gd name="connsiteY10" fmla="*/ 562806 h 934603"/>
              <a:gd name="connsiteX11" fmla="*/ 4100286 w 4405086"/>
              <a:gd name="connsiteY11" fmla="*/ 512006 h 934603"/>
              <a:gd name="connsiteX12" fmla="*/ 4114800 w 4405086"/>
              <a:gd name="connsiteY12" fmla="*/ 475721 h 934603"/>
              <a:gd name="connsiteX13" fmla="*/ 4122057 w 4405086"/>
              <a:gd name="connsiteY13" fmla="*/ 453949 h 934603"/>
              <a:gd name="connsiteX14" fmla="*/ 4136572 w 4405086"/>
              <a:gd name="connsiteY14" fmla="*/ 439435 h 934603"/>
              <a:gd name="connsiteX15" fmla="*/ 4143829 w 4405086"/>
              <a:gd name="connsiteY15" fmla="*/ 410406 h 934603"/>
              <a:gd name="connsiteX16" fmla="*/ 4165600 w 4405086"/>
              <a:gd name="connsiteY16" fmla="*/ 403149 h 934603"/>
              <a:gd name="connsiteX17" fmla="*/ 4209143 w 4405086"/>
              <a:gd name="connsiteY17" fmla="*/ 374121 h 934603"/>
              <a:gd name="connsiteX18" fmla="*/ 4216400 w 4405086"/>
              <a:gd name="connsiteY18" fmla="*/ 330578 h 934603"/>
              <a:gd name="connsiteX19" fmla="*/ 4223657 w 4405086"/>
              <a:gd name="connsiteY19" fmla="*/ 265263 h 934603"/>
              <a:gd name="connsiteX20" fmla="*/ 4245429 w 4405086"/>
              <a:gd name="connsiteY20" fmla="*/ 243492 h 934603"/>
              <a:gd name="connsiteX21" fmla="*/ 4288972 w 4405086"/>
              <a:gd name="connsiteY21" fmla="*/ 228978 h 934603"/>
              <a:gd name="connsiteX22" fmla="*/ 4310743 w 4405086"/>
              <a:gd name="connsiteY22" fmla="*/ 214463 h 934603"/>
              <a:gd name="connsiteX23" fmla="*/ 4332515 w 4405086"/>
              <a:gd name="connsiteY23" fmla="*/ 207206 h 934603"/>
              <a:gd name="connsiteX24" fmla="*/ 4347029 w 4405086"/>
              <a:gd name="connsiteY24" fmla="*/ 185435 h 934603"/>
              <a:gd name="connsiteX25" fmla="*/ 4361543 w 4405086"/>
              <a:gd name="connsiteY25" fmla="*/ 141892 h 934603"/>
              <a:gd name="connsiteX26" fmla="*/ 4383315 w 4405086"/>
              <a:gd name="connsiteY26" fmla="*/ 134635 h 934603"/>
              <a:gd name="connsiteX27" fmla="*/ 4397829 w 4405086"/>
              <a:gd name="connsiteY27" fmla="*/ 11263 h 934603"/>
              <a:gd name="connsiteX28" fmla="*/ 4405086 w 4405086"/>
              <a:gd name="connsiteY28" fmla="*/ 4006 h 934603"/>
              <a:gd name="connsiteX0" fmla="*/ 0 w 4397829"/>
              <a:gd name="connsiteY0" fmla="*/ 725715 h 923340"/>
              <a:gd name="connsiteX1" fmla="*/ 2569029 w 4397829"/>
              <a:gd name="connsiteY1" fmla="*/ 921658 h 923340"/>
              <a:gd name="connsiteX2" fmla="*/ 3722915 w 4397829"/>
              <a:gd name="connsiteY2" fmla="*/ 820058 h 923340"/>
              <a:gd name="connsiteX3" fmla="*/ 3759200 w 4397829"/>
              <a:gd name="connsiteY3" fmla="*/ 812800 h 923340"/>
              <a:gd name="connsiteX4" fmla="*/ 3817257 w 4397829"/>
              <a:gd name="connsiteY4" fmla="*/ 791029 h 923340"/>
              <a:gd name="connsiteX5" fmla="*/ 3875315 w 4397829"/>
              <a:gd name="connsiteY5" fmla="*/ 740229 h 923340"/>
              <a:gd name="connsiteX6" fmla="*/ 3904343 w 4397829"/>
              <a:gd name="connsiteY6" fmla="*/ 696686 h 923340"/>
              <a:gd name="connsiteX7" fmla="*/ 3947886 w 4397829"/>
              <a:gd name="connsiteY7" fmla="*/ 667658 h 923340"/>
              <a:gd name="connsiteX8" fmla="*/ 3998686 w 4397829"/>
              <a:gd name="connsiteY8" fmla="*/ 609600 h 923340"/>
              <a:gd name="connsiteX9" fmla="*/ 4042229 w 4397829"/>
              <a:gd name="connsiteY9" fmla="*/ 573315 h 923340"/>
              <a:gd name="connsiteX10" fmla="*/ 4071257 w 4397829"/>
              <a:gd name="connsiteY10" fmla="*/ 551543 h 923340"/>
              <a:gd name="connsiteX11" fmla="*/ 4100286 w 4397829"/>
              <a:gd name="connsiteY11" fmla="*/ 500743 h 923340"/>
              <a:gd name="connsiteX12" fmla="*/ 4114800 w 4397829"/>
              <a:gd name="connsiteY12" fmla="*/ 464458 h 923340"/>
              <a:gd name="connsiteX13" fmla="*/ 4122057 w 4397829"/>
              <a:gd name="connsiteY13" fmla="*/ 442686 h 923340"/>
              <a:gd name="connsiteX14" fmla="*/ 4136572 w 4397829"/>
              <a:gd name="connsiteY14" fmla="*/ 428172 h 923340"/>
              <a:gd name="connsiteX15" fmla="*/ 4143829 w 4397829"/>
              <a:gd name="connsiteY15" fmla="*/ 399143 h 923340"/>
              <a:gd name="connsiteX16" fmla="*/ 4165600 w 4397829"/>
              <a:gd name="connsiteY16" fmla="*/ 391886 h 923340"/>
              <a:gd name="connsiteX17" fmla="*/ 4209143 w 4397829"/>
              <a:gd name="connsiteY17" fmla="*/ 362858 h 923340"/>
              <a:gd name="connsiteX18" fmla="*/ 4216400 w 4397829"/>
              <a:gd name="connsiteY18" fmla="*/ 319315 h 923340"/>
              <a:gd name="connsiteX19" fmla="*/ 4223657 w 4397829"/>
              <a:gd name="connsiteY19" fmla="*/ 254000 h 923340"/>
              <a:gd name="connsiteX20" fmla="*/ 4245429 w 4397829"/>
              <a:gd name="connsiteY20" fmla="*/ 232229 h 923340"/>
              <a:gd name="connsiteX21" fmla="*/ 4288972 w 4397829"/>
              <a:gd name="connsiteY21" fmla="*/ 217715 h 923340"/>
              <a:gd name="connsiteX22" fmla="*/ 4310743 w 4397829"/>
              <a:gd name="connsiteY22" fmla="*/ 203200 h 923340"/>
              <a:gd name="connsiteX23" fmla="*/ 4332515 w 4397829"/>
              <a:gd name="connsiteY23" fmla="*/ 195943 h 923340"/>
              <a:gd name="connsiteX24" fmla="*/ 4347029 w 4397829"/>
              <a:gd name="connsiteY24" fmla="*/ 174172 h 923340"/>
              <a:gd name="connsiteX25" fmla="*/ 4361543 w 4397829"/>
              <a:gd name="connsiteY25" fmla="*/ 130629 h 923340"/>
              <a:gd name="connsiteX26" fmla="*/ 4383315 w 4397829"/>
              <a:gd name="connsiteY26" fmla="*/ 123372 h 923340"/>
              <a:gd name="connsiteX27" fmla="*/ 4397829 w 4397829"/>
              <a:gd name="connsiteY27" fmla="*/ 0 h 923340"/>
              <a:gd name="connsiteX0" fmla="*/ 0 w 4397829"/>
              <a:gd name="connsiteY0" fmla="*/ 725715 h 923340"/>
              <a:gd name="connsiteX1" fmla="*/ 2569029 w 4397829"/>
              <a:gd name="connsiteY1" fmla="*/ 921658 h 923340"/>
              <a:gd name="connsiteX2" fmla="*/ 3722915 w 4397829"/>
              <a:gd name="connsiteY2" fmla="*/ 820058 h 923340"/>
              <a:gd name="connsiteX3" fmla="*/ 3759200 w 4397829"/>
              <a:gd name="connsiteY3" fmla="*/ 812800 h 923340"/>
              <a:gd name="connsiteX4" fmla="*/ 3817257 w 4397829"/>
              <a:gd name="connsiteY4" fmla="*/ 791029 h 923340"/>
              <a:gd name="connsiteX5" fmla="*/ 3875315 w 4397829"/>
              <a:gd name="connsiteY5" fmla="*/ 740229 h 923340"/>
              <a:gd name="connsiteX6" fmla="*/ 3904343 w 4397829"/>
              <a:gd name="connsiteY6" fmla="*/ 696686 h 923340"/>
              <a:gd name="connsiteX7" fmla="*/ 3947886 w 4397829"/>
              <a:gd name="connsiteY7" fmla="*/ 667658 h 923340"/>
              <a:gd name="connsiteX8" fmla="*/ 3998686 w 4397829"/>
              <a:gd name="connsiteY8" fmla="*/ 609600 h 923340"/>
              <a:gd name="connsiteX9" fmla="*/ 4042229 w 4397829"/>
              <a:gd name="connsiteY9" fmla="*/ 573315 h 923340"/>
              <a:gd name="connsiteX10" fmla="*/ 4071257 w 4397829"/>
              <a:gd name="connsiteY10" fmla="*/ 551543 h 923340"/>
              <a:gd name="connsiteX11" fmla="*/ 4100286 w 4397829"/>
              <a:gd name="connsiteY11" fmla="*/ 500743 h 923340"/>
              <a:gd name="connsiteX12" fmla="*/ 4114800 w 4397829"/>
              <a:gd name="connsiteY12" fmla="*/ 464458 h 923340"/>
              <a:gd name="connsiteX13" fmla="*/ 4122057 w 4397829"/>
              <a:gd name="connsiteY13" fmla="*/ 442686 h 923340"/>
              <a:gd name="connsiteX14" fmla="*/ 4136572 w 4397829"/>
              <a:gd name="connsiteY14" fmla="*/ 428172 h 923340"/>
              <a:gd name="connsiteX15" fmla="*/ 4143829 w 4397829"/>
              <a:gd name="connsiteY15" fmla="*/ 399143 h 923340"/>
              <a:gd name="connsiteX16" fmla="*/ 4165600 w 4397829"/>
              <a:gd name="connsiteY16" fmla="*/ 391886 h 923340"/>
              <a:gd name="connsiteX17" fmla="*/ 4209143 w 4397829"/>
              <a:gd name="connsiteY17" fmla="*/ 362858 h 923340"/>
              <a:gd name="connsiteX18" fmla="*/ 4216400 w 4397829"/>
              <a:gd name="connsiteY18" fmla="*/ 319315 h 923340"/>
              <a:gd name="connsiteX19" fmla="*/ 4223657 w 4397829"/>
              <a:gd name="connsiteY19" fmla="*/ 254000 h 923340"/>
              <a:gd name="connsiteX20" fmla="*/ 4245429 w 4397829"/>
              <a:gd name="connsiteY20" fmla="*/ 232229 h 923340"/>
              <a:gd name="connsiteX21" fmla="*/ 4288972 w 4397829"/>
              <a:gd name="connsiteY21" fmla="*/ 217715 h 923340"/>
              <a:gd name="connsiteX22" fmla="*/ 4310743 w 4397829"/>
              <a:gd name="connsiteY22" fmla="*/ 203200 h 923340"/>
              <a:gd name="connsiteX23" fmla="*/ 4332515 w 4397829"/>
              <a:gd name="connsiteY23" fmla="*/ 195943 h 923340"/>
              <a:gd name="connsiteX24" fmla="*/ 4347029 w 4397829"/>
              <a:gd name="connsiteY24" fmla="*/ 174172 h 923340"/>
              <a:gd name="connsiteX25" fmla="*/ 4383315 w 4397829"/>
              <a:gd name="connsiteY25" fmla="*/ 123372 h 923340"/>
              <a:gd name="connsiteX26" fmla="*/ 4397829 w 4397829"/>
              <a:gd name="connsiteY26" fmla="*/ 0 h 923340"/>
              <a:gd name="connsiteX0" fmla="*/ 0 w 4397829"/>
              <a:gd name="connsiteY0" fmla="*/ 725715 h 923340"/>
              <a:gd name="connsiteX1" fmla="*/ 2569029 w 4397829"/>
              <a:gd name="connsiteY1" fmla="*/ 921658 h 923340"/>
              <a:gd name="connsiteX2" fmla="*/ 3722915 w 4397829"/>
              <a:gd name="connsiteY2" fmla="*/ 820058 h 923340"/>
              <a:gd name="connsiteX3" fmla="*/ 3759200 w 4397829"/>
              <a:gd name="connsiteY3" fmla="*/ 812800 h 923340"/>
              <a:gd name="connsiteX4" fmla="*/ 3817257 w 4397829"/>
              <a:gd name="connsiteY4" fmla="*/ 791029 h 923340"/>
              <a:gd name="connsiteX5" fmla="*/ 3875315 w 4397829"/>
              <a:gd name="connsiteY5" fmla="*/ 740229 h 923340"/>
              <a:gd name="connsiteX6" fmla="*/ 3904343 w 4397829"/>
              <a:gd name="connsiteY6" fmla="*/ 696686 h 923340"/>
              <a:gd name="connsiteX7" fmla="*/ 3947886 w 4397829"/>
              <a:gd name="connsiteY7" fmla="*/ 667658 h 923340"/>
              <a:gd name="connsiteX8" fmla="*/ 3998686 w 4397829"/>
              <a:gd name="connsiteY8" fmla="*/ 609600 h 923340"/>
              <a:gd name="connsiteX9" fmla="*/ 4042229 w 4397829"/>
              <a:gd name="connsiteY9" fmla="*/ 573315 h 923340"/>
              <a:gd name="connsiteX10" fmla="*/ 4071257 w 4397829"/>
              <a:gd name="connsiteY10" fmla="*/ 551543 h 923340"/>
              <a:gd name="connsiteX11" fmla="*/ 4100286 w 4397829"/>
              <a:gd name="connsiteY11" fmla="*/ 500743 h 923340"/>
              <a:gd name="connsiteX12" fmla="*/ 4114800 w 4397829"/>
              <a:gd name="connsiteY12" fmla="*/ 464458 h 923340"/>
              <a:gd name="connsiteX13" fmla="*/ 4122057 w 4397829"/>
              <a:gd name="connsiteY13" fmla="*/ 442686 h 923340"/>
              <a:gd name="connsiteX14" fmla="*/ 4136572 w 4397829"/>
              <a:gd name="connsiteY14" fmla="*/ 428172 h 923340"/>
              <a:gd name="connsiteX15" fmla="*/ 4143829 w 4397829"/>
              <a:gd name="connsiteY15" fmla="*/ 399143 h 923340"/>
              <a:gd name="connsiteX16" fmla="*/ 4165600 w 4397829"/>
              <a:gd name="connsiteY16" fmla="*/ 391886 h 923340"/>
              <a:gd name="connsiteX17" fmla="*/ 4209143 w 4397829"/>
              <a:gd name="connsiteY17" fmla="*/ 362858 h 923340"/>
              <a:gd name="connsiteX18" fmla="*/ 4216400 w 4397829"/>
              <a:gd name="connsiteY18" fmla="*/ 319315 h 923340"/>
              <a:gd name="connsiteX19" fmla="*/ 4223657 w 4397829"/>
              <a:gd name="connsiteY19" fmla="*/ 254000 h 923340"/>
              <a:gd name="connsiteX20" fmla="*/ 4245429 w 4397829"/>
              <a:gd name="connsiteY20" fmla="*/ 232229 h 923340"/>
              <a:gd name="connsiteX21" fmla="*/ 4288972 w 4397829"/>
              <a:gd name="connsiteY21" fmla="*/ 217715 h 923340"/>
              <a:gd name="connsiteX22" fmla="*/ 4310743 w 4397829"/>
              <a:gd name="connsiteY22" fmla="*/ 203200 h 923340"/>
              <a:gd name="connsiteX23" fmla="*/ 4332515 w 4397829"/>
              <a:gd name="connsiteY23" fmla="*/ 195943 h 923340"/>
              <a:gd name="connsiteX24" fmla="*/ 4347029 w 4397829"/>
              <a:gd name="connsiteY24" fmla="*/ 174172 h 923340"/>
              <a:gd name="connsiteX25" fmla="*/ 4397829 w 4397829"/>
              <a:gd name="connsiteY25" fmla="*/ 0 h 923340"/>
              <a:gd name="connsiteX0" fmla="*/ 0 w 4397829"/>
              <a:gd name="connsiteY0" fmla="*/ 725715 h 923340"/>
              <a:gd name="connsiteX1" fmla="*/ 2569029 w 4397829"/>
              <a:gd name="connsiteY1" fmla="*/ 921658 h 923340"/>
              <a:gd name="connsiteX2" fmla="*/ 3722915 w 4397829"/>
              <a:gd name="connsiteY2" fmla="*/ 820058 h 923340"/>
              <a:gd name="connsiteX3" fmla="*/ 3759200 w 4397829"/>
              <a:gd name="connsiteY3" fmla="*/ 812800 h 923340"/>
              <a:gd name="connsiteX4" fmla="*/ 3817257 w 4397829"/>
              <a:gd name="connsiteY4" fmla="*/ 791029 h 923340"/>
              <a:gd name="connsiteX5" fmla="*/ 3875315 w 4397829"/>
              <a:gd name="connsiteY5" fmla="*/ 740229 h 923340"/>
              <a:gd name="connsiteX6" fmla="*/ 3904343 w 4397829"/>
              <a:gd name="connsiteY6" fmla="*/ 696686 h 923340"/>
              <a:gd name="connsiteX7" fmla="*/ 3947886 w 4397829"/>
              <a:gd name="connsiteY7" fmla="*/ 667658 h 923340"/>
              <a:gd name="connsiteX8" fmla="*/ 3998686 w 4397829"/>
              <a:gd name="connsiteY8" fmla="*/ 609600 h 923340"/>
              <a:gd name="connsiteX9" fmla="*/ 4042229 w 4397829"/>
              <a:gd name="connsiteY9" fmla="*/ 573315 h 923340"/>
              <a:gd name="connsiteX10" fmla="*/ 4071257 w 4397829"/>
              <a:gd name="connsiteY10" fmla="*/ 551543 h 923340"/>
              <a:gd name="connsiteX11" fmla="*/ 4100286 w 4397829"/>
              <a:gd name="connsiteY11" fmla="*/ 500743 h 923340"/>
              <a:gd name="connsiteX12" fmla="*/ 4114800 w 4397829"/>
              <a:gd name="connsiteY12" fmla="*/ 464458 h 923340"/>
              <a:gd name="connsiteX13" fmla="*/ 4122057 w 4397829"/>
              <a:gd name="connsiteY13" fmla="*/ 442686 h 923340"/>
              <a:gd name="connsiteX14" fmla="*/ 4136572 w 4397829"/>
              <a:gd name="connsiteY14" fmla="*/ 428172 h 923340"/>
              <a:gd name="connsiteX15" fmla="*/ 4143829 w 4397829"/>
              <a:gd name="connsiteY15" fmla="*/ 399143 h 923340"/>
              <a:gd name="connsiteX16" fmla="*/ 4165600 w 4397829"/>
              <a:gd name="connsiteY16" fmla="*/ 391886 h 923340"/>
              <a:gd name="connsiteX17" fmla="*/ 4209143 w 4397829"/>
              <a:gd name="connsiteY17" fmla="*/ 362858 h 923340"/>
              <a:gd name="connsiteX18" fmla="*/ 4216400 w 4397829"/>
              <a:gd name="connsiteY18" fmla="*/ 319315 h 923340"/>
              <a:gd name="connsiteX19" fmla="*/ 4223657 w 4397829"/>
              <a:gd name="connsiteY19" fmla="*/ 254000 h 923340"/>
              <a:gd name="connsiteX20" fmla="*/ 4245429 w 4397829"/>
              <a:gd name="connsiteY20" fmla="*/ 232229 h 923340"/>
              <a:gd name="connsiteX21" fmla="*/ 4288972 w 4397829"/>
              <a:gd name="connsiteY21" fmla="*/ 217715 h 923340"/>
              <a:gd name="connsiteX22" fmla="*/ 4310743 w 4397829"/>
              <a:gd name="connsiteY22" fmla="*/ 203200 h 923340"/>
              <a:gd name="connsiteX23" fmla="*/ 4332515 w 4397829"/>
              <a:gd name="connsiteY23" fmla="*/ 195943 h 923340"/>
              <a:gd name="connsiteX24" fmla="*/ 4397829 w 4397829"/>
              <a:gd name="connsiteY24" fmla="*/ 0 h 923340"/>
              <a:gd name="connsiteX0" fmla="*/ 0 w 4397829"/>
              <a:gd name="connsiteY0" fmla="*/ 725715 h 923340"/>
              <a:gd name="connsiteX1" fmla="*/ 2569029 w 4397829"/>
              <a:gd name="connsiteY1" fmla="*/ 921658 h 923340"/>
              <a:gd name="connsiteX2" fmla="*/ 3722915 w 4397829"/>
              <a:gd name="connsiteY2" fmla="*/ 820058 h 923340"/>
              <a:gd name="connsiteX3" fmla="*/ 3759200 w 4397829"/>
              <a:gd name="connsiteY3" fmla="*/ 812800 h 923340"/>
              <a:gd name="connsiteX4" fmla="*/ 3817257 w 4397829"/>
              <a:gd name="connsiteY4" fmla="*/ 791029 h 923340"/>
              <a:gd name="connsiteX5" fmla="*/ 3875315 w 4397829"/>
              <a:gd name="connsiteY5" fmla="*/ 740229 h 923340"/>
              <a:gd name="connsiteX6" fmla="*/ 3904343 w 4397829"/>
              <a:gd name="connsiteY6" fmla="*/ 696686 h 923340"/>
              <a:gd name="connsiteX7" fmla="*/ 3947886 w 4397829"/>
              <a:gd name="connsiteY7" fmla="*/ 667658 h 923340"/>
              <a:gd name="connsiteX8" fmla="*/ 3998686 w 4397829"/>
              <a:gd name="connsiteY8" fmla="*/ 609600 h 923340"/>
              <a:gd name="connsiteX9" fmla="*/ 4042229 w 4397829"/>
              <a:gd name="connsiteY9" fmla="*/ 573315 h 923340"/>
              <a:gd name="connsiteX10" fmla="*/ 4071257 w 4397829"/>
              <a:gd name="connsiteY10" fmla="*/ 551543 h 923340"/>
              <a:gd name="connsiteX11" fmla="*/ 4100286 w 4397829"/>
              <a:gd name="connsiteY11" fmla="*/ 500743 h 923340"/>
              <a:gd name="connsiteX12" fmla="*/ 4114800 w 4397829"/>
              <a:gd name="connsiteY12" fmla="*/ 464458 h 923340"/>
              <a:gd name="connsiteX13" fmla="*/ 4122057 w 4397829"/>
              <a:gd name="connsiteY13" fmla="*/ 442686 h 923340"/>
              <a:gd name="connsiteX14" fmla="*/ 4136572 w 4397829"/>
              <a:gd name="connsiteY14" fmla="*/ 428172 h 923340"/>
              <a:gd name="connsiteX15" fmla="*/ 4143829 w 4397829"/>
              <a:gd name="connsiteY15" fmla="*/ 399143 h 923340"/>
              <a:gd name="connsiteX16" fmla="*/ 4165600 w 4397829"/>
              <a:gd name="connsiteY16" fmla="*/ 391886 h 923340"/>
              <a:gd name="connsiteX17" fmla="*/ 4209143 w 4397829"/>
              <a:gd name="connsiteY17" fmla="*/ 362858 h 923340"/>
              <a:gd name="connsiteX18" fmla="*/ 4216400 w 4397829"/>
              <a:gd name="connsiteY18" fmla="*/ 319315 h 923340"/>
              <a:gd name="connsiteX19" fmla="*/ 4223657 w 4397829"/>
              <a:gd name="connsiteY19" fmla="*/ 254000 h 923340"/>
              <a:gd name="connsiteX20" fmla="*/ 4245429 w 4397829"/>
              <a:gd name="connsiteY20" fmla="*/ 232229 h 923340"/>
              <a:gd name="connsiteX21" fmla="*/ 4288972 w 4397829"/>
              <a:gd name="connsiteY21" fmla="*/ 217715 h 923340"/>
              <a:gd name="connsiteX22" fmla="*/ 4332515 w 4397829"/>
              <a:gd name="connsiteY22" fmla="*/ 195943 h 923340"/>
              <a:gd name="connsiteX23" fmla="*/ 4397829 w 4397829"/>
              <a:gd name="connsiteY23" fmla="*/ 0 h 923340"/>
              <a:gd name="connsiteX0" fmla="*/ 0 w 4397829"/>
              <a:gd name="connsiteY0" fmla="*/ 725715 h 923340"/>
              <a:gd name="connsiteX1" fmla="*/ 2569029 w 4397829"/>
              <a:gd name="connsiteY1" fmla="*/ 921658 h 923340"/>
              <a:gd name="connsiteX2" fmla="*/ 3722915 w 4397829"/>
              <a:gd name="connsiteY2" fmla="*/ 820058 h 923340"/>
              <a:gd name="connsiteX3" fmla="*/ 3759200 w 4397829"/>
              <a:gd name="connsiteY3" fmla="*/ 812800 h 923340"/>
              <a:gd name="connsiteX4" fmla="*/ 3817257 w 4397829"/>
              <a:gd name="connsiteY4" fmla="*/ 791029 h 923340"/>
              <a:gd name="connsiteX5" fmla="*/ 3875315 w 4397829"/>
              <a:gd name="connsiteY5" fmla="*/ 740229 h 923340"/>
              <a:gd name="connsiteX6" fmla="*/ 3904343 w 4397829"/>
              <a:gd name="connsiteY6" fmla="*/ 696686 h 923340"/>
              <a:gd name="connsiteX7" fmla="*/ 3947886 w 4397829"/>
              <a:gd name="connsiteY7" fmla="*/ 667658 h 923340"/>
              <a:gd name="connsiteX8" fmla="*/ 3998686 w 4397829"/>
              <a:gd name="connsiteY8" fmla="*/ 609600 h 923340"/>
              <a:gd name="connsiteX9" fmla="*/ 4042229 w 4397829"/>
              <a:gd name="connsiteY9" fmla="*/ 573315 h 923340"/>
              <a:gd name="connsiteX10" fmla="*/ 4071257 w 4397829"/>
              <a:gd name="connsiteY10" fmla="*/ 551543 h 923340"/>
              <a:gd name="connsiteX11" fmla="*/ 4100286 w 4397829"/>
              <a:gd name="connsiteY11" fmla="*/ 500743 h 923340"/>
              <a:gd name="connsiteX12" fmla="*/ 4114800 w 4397829"/>
              <a:gd name="connsiteY12" fmla="*/ 464458 h 923340"/>
              <a:gd name="connsiteX13" fmla="*/ 4122057 w 4397829"/>
              <a:gd name="connsiteY13" fmla="*/ 442686 h 923340"/>
              <a:gd name="connsiteX14" fmla="*/ 4136572 w 4397829"/>
              <a:gd name="connsiteY14" fmla="*/ 428172 h 923340"/>
              <a:gd name="connsiteX15" fmla="*/ 4143829 w 4397829"/>
              <a:gd name="connsiteY15" fmla="*/ 399143 h 923340"/>
              <a:gd name="connsiteX16" fmla="*/ 4165600 w 4397829"/>
              <a:gd name="connsiteY16" fmla="*/ 391886 h 923340"/>
              <a:gd name="connsiteX17" fmla="*/ 4209143 w 4397829"/>
              <a:gd name="connsiteY17" fmla="*/ 362858 h 923340"/>
              <a:gd name="connsiteX18" fmla="*/ 4216400 w 4397829"/>
              <a:gd name="connsiteY18" fmla="*/ 319315 h 923340"/>
              <a:gd name="connsiteX19" fmla="*/ 4223657 w 4397829"/>
              <a:gd name="connsiteY19" fmla="*/ 254000 h 923340"/>
              <a:gd name="connsiteX20" fmla="*/ 4245429 w 4397829"/>
              <a:gd name="connsiteY20" fmla="*/ 232229 h 923340"/>
              <a:gd name="connsiteX21" fmla="*/ 4332515 w 4397829"/>
              <a:gd name="connsiteY21" fmla="*/ 195943 h 923340"/>
              <a:gd name="connsiteX22" fmla="*/ 4397829 w 4397829"/>
              <a:gd name="connsiteY22" fmla="*/ 0 h 923340"/>
              <a:gd name="connsiteX0" fmla="*/ 0 w 4397829"/>
              <a:gd name="connsiteY0" fmla="*/ 725715 h 923340"/>
              <a:gd name="connsiteX1" fmla="*/ 2569029 w 4397829"/>
              <a:gd name="connsiteY1" fmla="*/ 921658 h 923340"/>
              <a:gd name="connsiteX2" fmla="*/ 3722915 w 4397829"/>
              <a:gd name="connsiteY2" fmla="*/ 820058 h 923340"/>
              <a:gd name="connsiteX3" fmla="*/ 3759200 w 4397829"/>
              <a:gd name="connsiteY3" fmla="*/ 812800 h 923340"/>
              <a:gd name="connsiteX4" fmla="*/ 3817257 w 4397829"/>
              <a:gd name="connsiteY4" fmla="*/ 791029 h 923340"/>
              <a:gd name="connsiteX5" fmla="*/ 3875315 w 4397829"/>
              <a:gd name="connsiteY5" fmla="*/ 740229 h 923340"/>
              <a:gd name="connsiteX6" fmla="*/ 3904343 w 4397829"/>
              <a:gd name="connsiteY6" fmla="*/ 696686 h 923340"/>
              <a:gd name="connsiteX7" fmla="*/ 3947886 w 4397829"/>
              <a:gd name="connsiteY7" fmla="*/ 667658 h 923340"/>
              <a:gd name="connsiteX8" fmla="*/ 3998686 w 4397829"/>
              <a:gd name="connsiteY8" fmla="*/ 609600 h 923340"/>
              <a:gd name="connsiteX9" fmla="*/ 4042229 w 4397829"/>
              <a:gd name="connsiteY9" fmla="*/ 573315 h 923340"/>
              <a:gd name="connsiteX10" fmla="*/ 4071257 w 4397829"/>
              <a:gd name="connsiteY10" fmla="*/ 551543 h 923340"/>
              <a:gd name="connsiteX11" fmla="*/ 4100286 w 4397829"/>
              <a:gd name="connsiteY11" fmla="*/ 500743 h 923340"/>
              <a:gd name="connsiteX12" fmla="*/ 4114800 w 4397829"/>
              <a:gd name="connsiteY12" fmla="*/ 464458 h 923340"/>
              <a:gd name="connsiteX13" fmla="*/ 4122057 w 4397829"/>
              <a:gd name="connsiteY13" fmla="*/ 442686 h 923340"/>
              <a:gd name="connsiteX14" fmla="*/ 4136572 w 4397829"/>
              <a:gd name="connsiteY14" fmla="*/ 428172 h 923340"/>
              <a:gd name="connsiteX15" fmla="*/ 4143829 w 4397829"/>
              <a:gd name="connsiteY15" fmla="*/ 399143 h 923340"/>
              <a:gd name="connsiteX16" fmla="*/ 4165600 w 4397829"/>
              <a:gd name="connsiteY16" fmla="*/ 391886 h 923340"/>
              <a:gd name="connsiteX17" fmla="*/ 4209143 w 4397829"/>
              <a:gd name="connsiteY17" fmla="*/ 362858 h 923340"/>
              <a:gd name="connsiteX18" fmla="*/ 4216400 w 4397829"/>
              <a:gd name="connsiteY18" fmla="*/ 319315 h 923340"/>
              <a:gd name="connsiteX19" fmla="*/ 4223657 w 4397829"/>
              <a:gd name="connsiteY19" fmla="*/ 254000 h 923340"/>
              <a:gd name="connsiteX20" fmla="*/ 4245429 w 4397829"/>
              <a:gd name="connsiteY20" fmla="*/ 232229 h 923340"/>
              <a:gd name="connsiteX21" fmla="*/ 4397829 w 4397829"/>
              <a:gd name="connsiteY21" fmla="*/ 0 h 923340"/>
              <a:gd name="connsiteX0" fmla="*/ 0 w 4397829"/>
              <a:gd name="connsiteY0" fmla="*/ 725715 h 923340"/>
              <a:gd name="connsiteX1" fmla="*/ 2569029 w 4397829"/>
              <a:gd name="connsiteY1" fmla="*/ 921658 h 923340"/>
              <a:gd name="connsiteX2" fmla="*/ 3722915 w 4397829"/>
              <a:gd name="connsiteY2" fmla="*/ 820058 h 923340"/>
              <a:gd name="connsiteX3" fmla="*/ 3759200 w 4397829"/>
              <a:gd name="connsiteY3" fmla="*/ 812800 h 923340"/>
              <a:gd name="connsiteX4" fmla="*/ 3817257 w 4397829"/>
              <a:gd name="connsiteY4" fmla="*/ 791029 h 923340"/>
              <a:gd name="connsiteX5" fmla="*/ 3875315 w 4397829"/>
              <a:gd name="connsiteY5" fmla="*/ 740229 h 923340"/>
              <a:gd name="connsiteX6" fmla="*/ 3904343 w 4397829"/>
              <a:gd name="connsiteY6" fmla="*/ 696686 h 923340"/>
              <a:gd name="connsiteX7" fmla="*/ 3947886 w 4397829"/>
              <a:gd name="connsiteY7" fmla="*/ 667658 h 923340"/>
              <a:gd name="connsiteX8" fmla="*/ 3998686 w 4397829"/>
              <a:gd name="connsiteY8" fmla="*/ 609600 h 923340"/>
              <a:gd name="connsiteX9" fmla="*/ 4042229 w 4397829"/>
              <a:gd name="connsiteY9" fmla="*/ 573315 h 923340"/>
              <a:gd name="connsiteX10" fmla="*/ 4071257 w 4397829"/>
              <a:gd name="connsiteY10" fmla="*/ 551543 h 923340"/>
              <a:gd name="connsiteX11" fmla="*/ 4100286 w 4397829"/>
              <a:gd name="connsiteY11" fmla="*/ 500743 h 923340"/>
              <a:gd name="connsiteX12" fmla="*/ 4114800 w 4397829"/>
              <a:gd name="connsiteY12" fmla="*/ 464458 h 923340"/>
              <a:gd name="connsiteX13" fmla="*/ 4122057 w 4397829"/>
              <a:gd name="connsiteY13" fmla="*/ 442686 h 923340"/>
              <a:gd name="connsiteX14" fmla="*/ 4136572 w 4397829"/>
              <a:gd name="connsiteY14" fmla="*/ 428172 h 923340"/>
              <a:gd name="connsiteX15" fmla="*/ 4143829 w 4397829"/>
              <a:gd name="connsiteY15" fmla="*/ 399143 h 923340"/>
              <a:gd name="connsiteX16" fmla="*/ 4165600 w 4397829"/>
              <a:gd name="connsiteY16" fmla="*/ 391886 h 923340"/>
              <a:gd name="connsiteX17" fmla="*/ 4209143 w 4397829"/>
              <a:gd name="connsiteY17" fmla="*/ 362858 h 923340"/>
              <a:gd name="connsiteX18" fmla="*/ 4216400 w 4397829"/>
              <a:gd name="connsiteY18" fmla="*/ 319315 h 923340"/>
              <a:gd name="connsiteX19" fmla="*/ 4223657 w 4397829"/>
              <a:gd name="connsiteY19" fmla="*/ 254000 h 923340"/>
              <a:gd name="connsiteX20" fmla="*/ 4397829 w 4397829"/>
              <a:gd name="connsiteY20" fmla="*/ 0 h 923340"/>
              <a:gd name="connsiteX0" fmla="*/ 0 w 4397829"/>
              <a:gd name="connsiteY0" fmla="*/ 725715 h 923340"/>
              <a:gd name="connsiteX1" fmla="*/ 2569029 w 4397829"/>
              <a:gd name="connsiteY1" fmla="*/ 921658 h 923340"/>
              <a:gd name="connsiteX2" fmla="*/ 3722915 w 4397829"/>
              <a:gd name="connsiteY2" fmla="*/ 820058 h 923340"/>
              <a:gd name="connsiteX3" fmla="*/ 3759200 w 4397829"/>
              <a:gd name="connsiteY3" fmla="*/ 812800 h 923340"/>
              <a:gd name="connsiteX4" fmla="*/ 3817257 w 4397829"/>
              <a:gd name="connsiteY4" fmla="*/ 791029 h 923340"/>
              <a:gd name="connsiteX5" fmla="*/ 3875315 w 4397829"/>
              <a:gd name="connsiteY5" fmla="*/ 740229 h 923340"/>
              <a:gd name="connsiteX6" fmla="*/ 3904343 w 4397829"/>
              <a:gd name="connsiteY6" fmla="*/ 696686 h 923340"/>
              <a:gd name="connsiteX7" fmla="*/ 3947886 w 4397829"/>
              <a:gd name="connsiteY7" fmla="*/ 667658 h 923340"/>
              <a:gd name="connsiteX8" fmla="*/ 3998686 w 4397829"/>
              <a:gd name="connsiteY8" fmla="*/ 609600 h 923340"/>
              <a:gd name="connsiteX9" fmla="*/ 4042229 w 4397829"/>
              <a:gd name="connsiteY9" fmla="*/ 573315 h 923340"/>
              <a:gd name="connsiteX10" fmla="*/ 4071257 w 4397829"/>
              <a:gd name="connsiteY10" fmla="*/ 551543 h 923340"/>
              <a:gd name="connsiteX11" fmla="*/ 4100286 w 4397829"/>
              <a:gd name="connsiteY11" fmla="*/ 500743 h 923340"/>
              <a:gd name="connsiteX12" fmla="*/ 4114800 w 4397829"/>
              <a:gd name="connsiteY12" fmla="*/ 464458 h 923340"/>
              <a:gd name="connsiteX13" fmla="*/ 4122057 w 4397829"/>
              <a:gd name="connsiteY13" fmla="*/ 442686 h 923340"/>
              <a:gd name="connsiteX14" fmla="*/ 4136572 w 4397829"/>
              <a:gd name="connsiteY14" fmla="*/ 428172 h 923340"/>
              <a:gd name="connsiteX15" fmla="*/ 4143829 w 4397829"/>
              <a:gd name="connsiteY15" fmla="*/ 399143 h 923340"/>
              <a:gd name="connsiteX16" fmla="*/ 4165600 w 4397829"/>
              <a:gd name="connsiteY16" fmla="*/ 391886 h 923340"/>
              <a:gd name="connsiteX17" fmla="*/ 4209143 w 4397829"/>
              <a:gd name="connsiteY17" fmla="*/ 362858 h 923340"/>
              <a:gd name="connsiteX18" fmla="*/ 4216400 w 4397829"/>
              <a:gd name="connsiteY18" fmla="*/ 319315 h 923340"/>
              <a:gd name="connsiteX19" fmla="*/ 4397829 w 4397829"/>
              <a:gd name="connsiteY19" fmla="*/ 0 h 923340"/>
              <a:gd name="connsiteX0" fmla="*/ 0 w 4397829"/>
              <a:gd name="connsiteY0" fmla="*/ 725715 h 923340"/>
              <a:gd name="connsiteX1" fmla="*/ 2569029 w 4397829"/>
              <a:gd name="connsiteY1" fmla="*/ 921658 h 923340"/>
              <a:gd name="connsiteX2" fmla="*/ 3722915 w 4397829"/>
              <a:gd name="connsiteY2" fmla="*/ 820058 h 923340"/>
              <a:gd name="connsiteX3" fmla="*/ 3759200 w 4397829"/>
              <a:gd name="connsiteY3" fmla="*/ 812800 h 923340"/>
              <a:gd name="connsiteX4" fmla="*/ 3817257 w 4397829"/>
              <a:gd name="connsiteY4" fmla="*/ 791029 h 923340"/>
              <a:gd name="connsiteX5" fmla="*/ 3875315 w 4397829"/>
              <a:gd name="connsiteY5" fmla="*/ 740229 h 923340"/>
              <a:gd name="connsiteX6" fmla="*/ 3904343 w 4397829"/>
              <a:gd name="connsiteY6" fmla="*/ 696686 h 923340"/>
              <a:gd name="connsiteX7" fmla="*/ 3947886 w 4397829"/>
              <a:gd name="connsiteY7" fmla="*/ 667658 h 923340"/>
              <a:gd name="connsiteX8" fmla="*/ 3998686 w 4397829"/>
              <a:gd name="connsiteY8" fmla="*/ 609600 h 923340"/>
              <a:gd name="connsiteX9" fmla="*/ 4042229 w 4397829"/>
              <a:gd name="connsiteY9" fmla="*/ 573315 h 923340"/>
              <a:gd name="connsiteX10" fmla="*/ 4071257 w 4397829"/>
              <a:gd name="connsiteY10" fmla="*/ 551543 h 923340"/>
              <a:gd name="connsiteX11" fmla="*/ 4100286 w 4397829"/>
              <a:gd name="connsiteY11" fmla="*/ 500743 h 923340"/>
              <a:gd name="connsiteX12" fmla="*/ 4114800 w 4397829"/>
              <a:gd name="connsiteY12" fmla="*/ 464458 h 923340"/>
              <a:gd name="connsiteX13" fmla="*/ 4122057 w 4397829"/>
              <a:gd name="connsiteY13" fmla="*/ 442686 h 923340"/>
              <a:gd name="connsiteX14" fmla="*/ 4136572 w 4397829"/>
              <a:gd name="connsiteY14" fmla="*/ 428172 h 923340"/>
              <a:gd name="connsiteX15" fmla="*/ 4143829 w 4397829"/>
              <a:gd name="connsiteY15" fmla="*/ 399143 h 923340"/>
              <a:gd name="connsiteX16" fmla="*/ 4165600 w 4397829"/>
              <a:gd name="connsiteY16" fmla="*/ 391886 h 923340"/>
              <a:gd name="connsiteX17" fmla="*/ 4216400 w 4397829"/>
              <a:gd name="connsiteY17" fmla="*/ 319315 h 923340"/>
              <a:gd name="connsiteX18" fmla="*/ 4397829 w 4397829"/>
              <a:gd name="connsiteY18" fmla="*/ 0 h 923340"/>
              <a:gd name="connsiteX0" fmla="*/ 0 w 4397829"/>
              <a:gd name="connsiteY0" fmla="*/ 725715 h 923340"/>
              <a:gd name="connsiteX1" fmla="*/ 2569029 w 4397829"/>
              <a:gd name="connsiteY1" fmla="*/ 921658 h 923340"/>
              <a:gd name="connsiteX2" fmla="*/ 3722915 w 4397829"/>
              <a:gd name="connsiteY2" fmla="*/ 820058 h 923340"/>
              <a:gd name="connsiteX3" fmla="*/ 3759200 w 4397829"/>
              <a:gd name="connsiteY3" fmla="*/ 812800 h 923340"/>
              <a:gd name="connsiteX4" fmla="*/ 3817257 w 4397829"/>
              <a:gd name="connsiteY4" fmla="*/ 791029 h 923340"/>
              <a:gd name="connsiteX5" fmla="*/ 3875315 w 4397829"/>
              <a:gd name="connsiteY5" fmla="*/ 740229 h 923340"/>
              <a:gd name="connsiteX6" fmla="*/ 3904343 w 4397829"/>
              <a:gd name="connsiteY6" fmla="*/ 696686 h 923340"/>
              <a:gd name="connsiteX7" fmla="*/ 3947886 w 4397829"/>
              <a:gd name="connsiteY7" fmla="*/ 667658 h 923340"/>
              <a:gd name="connsiteX8" fmla="*/ 3998686 w 4397829"/>
              <a:gd name="connsiteY8" fmla="*/ 609600 h 923340"/>
              <a:gd name="connsiteX9" fmla="*/ 4042229 w 4397829"/>
              <a:gd name="connsiteY9" fmla="*/ 573315 h 923340"/>
              <a:gd name="connsiteX10" fmla="*/ 4071257 w 4397829"/>
              <a:gd name="connsiteY10" fmla="*/ 551543 h 923340"/>
              <a:gd name="connsiteX11" fmla="*/ 4100286 w 4397829"/>
              <a:gd name="connsiteY11" fmla="*/ 500743 h 923340"/>
              <a:gd name="connsiteX12" fmla="*/ 4114800 w 4397829"/>
              <a:gd name="connsiteY12" fmla="*/ 464458 h 923340"/>
              <a:gd name="connsiteX13" fmla="*/ 4122057 w 4397829"/>
              <a:gd name="connsiteY13" fmla="*/ 442686 h 923340"/>
              <a:gd name="connsiteX14" fmla="*/ 4136572 w 4397829"/>
              <a:gd name="connsiteY14" fmla="*/ 428172 h 923340"/>
              <a:gd name="connsiteX15" fmla="*/ 4143829 w 4397829"/>
              <a:gd name="connsiteY15" fmla="*/ 399143 h 923340"/>
              <a:gd name="connsiteX16" fmla="*/ 4165600 w 4397829"/>
              <a:gd name="connsiteY16" fmla="*/ 391886 h 923340"/>
              <a:gd name="connsiteX17" fmla="*/ 4397829 w 4397829"/>
              <a:gd name="connsiteY17" fmla="*/ 0 h 923340"/>
              <a:gd name="connsiteX0" fmla="*/ 0 w 4397829"/>
              <a:gd name="connsiteY0" fmla="*/ 725715 h 923340"/>
              <a:gd name="connsiteX1" fmla="*/ 2569029 w 4397829"/>
              <a:gd name="connsiteY1" fmla="*/ 921658 h 923340"/>
              <a:gd name="connsiteX2" fmla="*/ 3722915 w 4397829"/>
              <a:gd name="connsiteY2" fmla="*/ 820058 h 923340"/>
              <a:gd name="connsiteX3" fmla="*/ 3759200 w 4397829"/>
              <a:gd name="connsiteY3" fmla="*/ 812800 h 923340"/>
              <a:gd name="connsiteX4" fmla="*/ 3817257 w 4397829"/>
              <a:gd name="connsiteY4" fmla="*/ 791029 h 923340"/>
              <a:gd name="connsiteX5" fmla="*/ 3875315 w 4397829"/>
              <a:gd name="connsiteY5" fmla="*/ 740229 h 923340"/>
              <a:gd name="connsiteX6" fmla="*/ 3904343 w 4397829"/>
              <a:gd name="connsiteY6" fmla="*/ 696686 h 923340"/>
              <a:gd name="connsiteX7" fmla="*/ 3947886 w 4397829"/>
              <a:gd name="connsiteY7" fmla="*/ 667658 h 923340"/>
              <a:gd name="connsiteX8" fmla="*/ 3998686 w 4397829"/>
              <a:gd name="connsiteY8" fmla="*/ 609600 h 923340"/>
              <a:gd name="connsiteX9" fmla="*/ 4042229 w 4397829"/>
              <a:gd name="connsiteY9" fmla="*/ 573315 h 923340"/>
              <a:gd name="connsiteX10" fmla="*/ 4071257 w 4397829"/>
              <a:gd name="connsiteY10" fmla="*/ 551543 h 923340"/>
              <a:gd name="connsiteX11" fmla="*/ 4100286 w 4397829"/>
              <a:gd name="connsiteY11" fmla="*/ 500743 h 923340"/>
              <a:gd name="connsiteX12" fmla="*/ 4114800 w 4397829"/>
              <a:gd name="connsiteY12" fmla="*/ 464458 h 923340"/>
              <a:gd name="connsiteX13" fmla="*/ 4122057 w 4397829"/>
              <a:gd name="connsiteY13" fmla="*/ 442686 h 923340"/>
              <a:gd name="connsiteX14" fmla="*/ 4136572 w 4397829"/>
              <a:gd name="connsiteY14" fmla="*/ 428172 h 923340"/>
              <a:gd name="connsiteX15" fmla="*/ 4143829 w 4397829"/>
              <a:gd name="connsiteY15" fmla="*/ 399143 h 923340"/>
              <a:gd name="connsiteX16" fmla="*/ 4397829 w 4397829"/>
              <a:gd name="connsiteY16" fmla="*/ 0 h 923340"/>
              <a:gd name="connsiteX0" fmla="*/ 0 w 4397829"/>
              <a:gd name="connsiteY0" fmla="*/ 725715 h 923340"/>
              <a:gd name="connsiteX1" fmla="*/ 2569029 w 4397829"/>
              <a:gd name="connsiteY1" fmla="*/ 921658 h 923340"/>
              <a:gd name="connsiteX2" fmla="*/ 3722915 w 4397829"/>
              <a:gd name="connsiteY2" fmla="*/ 820058 h 923340"/>
              <a:gd name="connsiteX3" fmla="*/ 3759200 w 4397829"/>
              <a:gd name="connsiteY3" fmla="*/ 812800 h 923340"/>
              <a:gd name="connsiteX4" fmla="*/ 3817257 w 4397829"/>
              <a:gd name="connsiteY4" fmla="*/ 791029 h 923340"/>
              <a:gd name="connsiteX5" fmla="*/ 3875315 w 4397829"/>
              <a:gd name="connsiteY5" fmla="*/ 740229 h 923340"/>
              <a:gd name="connsiteX6" fmla="*/ 3904343 w 4397829"/>
              <a:gd name="connsiteY6" fmla="*/ 696686 h 923340"/>
              <a:gd name="connsiteX7" fmla="*/ 3947886 w 4397829"/>
              <a:gd name="connsiteY7" fmla="*/ 667658 h 923340"/>
              <a:gd name="connsiteX8" fmla="*/ 3998686 w 4397829"/>
              <a:gd name="connsiteY8" fmla="*/ 609600 h 923340"/>
              <a:gd name="connsiteX9" fmla="*/ 4042229 w 4397829"/>
              <a:gd name="connsiteY9" fmla="*/ 573315 h 923340"/>
              <a:gd name="connsiteX10" fmla="*/ 4071257 w 4397829"/>
              <a:gd name="connsiteY10" fmla="*/ 551543 h 923340"/>
              <a:gd name="connsiteX11" fmla="*/ 4100286 w 4397829"/>
              <a:gd name="connsiteY11" fmla="*/ 500743 h 923340"/>
              <a:gd name="connsiteX12" fmla="*/ 4114800 w 4397829"/>
              <a:gd name="connsiteY12" fmla="*/ 464458 h 923340"/>
              <a:gd name="connsiteX13" fmla="*/ 4122057 w 4397829"/>
              <a:gd name="connsiteY13" fmla="*/ 442686 h 923340"/>
              <a:gd name="connsiteX14" fmla="*/ 4136572 w 4397829"/>
              <a:gd name="connsiteY14" fmla="*/ 428172 h 923340"/>
              <a:gd name="connsiteX15" fmla="*/ 4397829 w 4397829"/>
              <a:gd name="connsiteY15" fmla="*/ 0 h 923340"/>
              <a:gd name="connsiteX0" fmla="*/ 0 w 4397829"/>
              <a:gd name="connsiteY0" fmla="*/ 725715 h 923340"/>
              <a:gd name="connsiteX1" fmla="*/ 2569029 w 4397829"/>
              <a:gd name="connsiteY1" fmla="*/ 921658 h 923340"/>
              <a:gd name="connsiteX2" fmla="*/ 3722915 w 4397829"/>
              <a:gd name="connsiteY2" fmla="*/ 820058 h 923340"/>
              <a:gd name="connsiteX3" fmla="*/ 3759200 w 4397829"/>
              <a:gd name="connsiteY3" fmla="*/ 812800 h 923340"/>
              <a:gd name="connsiteX4" fmla="*/ 3817257 w 4397829"/>
              <a:gd name="connsiteY4" fmla="*/ 791029 h 923340"/>
              <a:gd name="connsiteX5" fmla="*/ 3875315 w 4397829"/>
              <a:gd name="connsiteY5" fmla="*/ 740229 h 923340"/>
              <a:gd name="connsiteX6" fmla="*/ 3904343 w 4397829"/>
              <a:gd name="connsiteY6" fmla="*/ 696686 h 923340"/>
              <a:gd name="connsiteX7" fmla="*/ 3947886 w 4397829"/>
              <a:gd name="connsiteY7" fmla="*/ 667658 h 923340"/>
              <a:gd name="connsiteX8" fmla="*/ 3998686 w 4397829"/>
              <a:gd name="connsiteY8" fmla="*/ 609600 h 923340"/>
              <a:gd name="connsiteX9" fmla="*/ 4042229 w 4397829"/>
              <a:gd name="connsiteY9" fmla="*/ 573315 h 923340"/>
              <a:gd name="connsiteX10" fmla="*/ 4071257 w 4397829"/>
              <a:gd name="connsiteY10" fmla="*/ 551543 h 923340"/>
              <a:gd name="connsiteX11" fmla="*/ 4100286 w 4397829"/>
              <a:gd name="connsiteY11" fmla="*/ 500743 h 923340"/>
              <a:gd name="connsiteX12" fmla="*/ 4114800 w 4397829"/>
              <a:gd name="connsiteY12" fmla="*/ 464458 h 923340"/>
              <a:gd name="connsiteX13" fmla="*/ 4122057 w 4397829"/>
              <a:gd name="connsiteY13" fmla="*/ 442686 h 923340"/>
              <a:gd name="connsiteX14" fmla="*/ 4397829 w 4397829"/>
              <a:gd name="connsiteY14" fmla="*/ 0 h 923340"/>
              <a:gd name="connsiteX0" fmla="*/ 0 w 4397829"/>
              <a:gd name="connsiteY0" fmla="*/ 725715 h 923340"/>
              <a:gd name="connsiteX1" fmla="*/ 2569029 w 4397829"/>
              <a:gd name="connsiteY1" fmla="*/ 921658 h 923340"/>
              <a:gd name="connsiteX2" fmla="*/ 3722915 w 4397829"/>
              <a:gd name="connsiteY2" fmla="*/ 820058 h 923340"/>
              <a:gd name="connsiteX3" fmla="*/ 3759200 w 4397829"/>
              <a:gd name="connsiteY3" fmla="*/ 812800 h 923340"/>
              <a:gd name="connsiteX4" fmla="*/ 3817257 w 4397829"/>
              <a:gd name="connsiteY4" fmla="*/ 791029 h 923340"/>
              <a:gd name="connsiteX5" fmla="*/ 3875315 w 4397829"/>
              <a:gd name="connsiteY5" fmla="*/ 740229 h 923340"/>
              <a:gd name="connsiteX6" fmla="*/ 3904343 w 4397829"/>
              <a:gd name="connsiteY6" fmla="*/ 696686 h 923340"/>
              <a:gd name="connsiteX7" fmla="*/ 3947886 w 4397829"/>
              <a:gd name="connsiteY7" fmla="*/ 667658 h 923340"/>
              <a:gd name="connsiteX8" fmla="*/ 3998686 w 4397829"/>
              <a:gd name="connsiteY8" fmla="*/ 609600 h 923340"/>
              <a:gd name="connsiteX9" fmla="*/ 4042229 w 4397829"/>
              <a:gd name="connsiteY9" fmla="*/ 573315 h 923340"/>
              <a:gd name="connsiteX10" fmla="*/ 4071257 w 4397829"/>
              <a:gd name="connsiteY10" fmla="*/ 551543 h 923340"/>
              <a:gd name="connsiteX11" fmla="*/ 4100286 w 4397829"/>
              <a:gd name="connsiteY11" fmla="*/ 500743 h 923340"/>
              <a:gd name="connsiteX12" fmla="*/ 4114800 w 4397829"/>
              <a:gd name="connsiteY12" fmla="*/ 464458 h 923340"/>
              <a:gd name="connsiteX13" fmla="*/ 4397829 w 4397829"/>
              <a:gd name="connsiteY13" fmla="*/ 0 h 923340"/>
              <a:gd name="connsiteX0" fmla="*/ 0 w 4397829"/>
              <a:gd name="connsiteY0" fmla="*/ 725715 h 923340"/>
              <a:gd name="connsiteX1" fmla="*/ 2569029 w 4397829"/>
              <a:gd name="connsiteY1" fmla="*/ 921658 h 923340"/>
              <a:gd name="connsiteX2" fmla="*/ 3722915 w 4397829"/>
              <a:gd name="connsiteY2" fmla="*/ 820058 h 923340"/>
              <a:gd name="connsiteX3" fmla="*/ 3759200 w 4397829"/>
              <a:gd name="connsiteY3" fmla="*/ 812800 h 923340"/>
              <a:gd name="connsiteX4" fmla="*/ 3817257 w 4397829"/>
              <a:gd name="connsiteY4" fmla="*/ 791029 h 923340"/>
              <a:gd name="connsiteX5" fmla="*/ 3875315 w 4397829"/>
              <a:gd name="connsiteY5" fmla="*/ 740229 h 923340"/>
              <a:gd name="connsiteX6" fmla="*/ 3904343 w 4397829"/>
              <a:gd name="connsiteY6" fmla="*/ 696686 h 923340"/>
              <a:gd name="connsiteX7" fmla="*/ 3947886 w 4397829"/>
              <a:gd name="connsiteY7" fmla="*/ 667658 h 923340"/>
              <a:gd name="connsiteX8" fmla="*/ 3998686 w 4397829"/>
              <a:gd name="connsiteY8" fmla="*/ 609600 h 923340"/>
              <a:gd name="connsiteX9" fmla="*/ 4042229 w 4397829"/>
              <a:gd name="connsiteY9" fmla="*/ 573315 h 923340"/>
              <a:gd name="connsiteX10" fmla="*/ 4071257 w 4397829"/>
              <a:gd name="connsiteY10" fmla="*/ 551543 h 923340"/>
              <a:gd name="connsiteX11" fmla="*/ 4100286 w 4397829"/>
              <a:gd name="connsiteY11" fmla="*/ 500743 h 923340"/>
              <a:gd name="connsiteX12" fmla="*/ 4397829 w 4397829"/>
              <a:gd name="connsiteY12" fmla="*/ 0 h 923340"/>
              <a:gd name="connsiteX0" fmla="*/ 0 w 4397829"/>
              <a:gd name="connsiteY0" fmla="*/ 725715 h 923340"/>
              <a:gd name="connsiteX1" fmla="*/ 2569029 w 4397829"/>
              <a:gd name="connsiteY1" fmla="*/ 921658 h 923340"/>
              <a:gd name="connsiteX2" fmla="*/ 3722915 w 4397829"/>
              <a:gd name="connsiteY2" fmla="*/ 820058 h 923340"/>
              <a:gd name="connsiteX3" fmla="*/ 3759200 w 4397829"/>
              <a:gd name="connsiteY3" fmla="*/ 812800 h 923340"/>
              <a:gd name="connsiteX4" fmla="*/ 3817257 w 4397829"/>
              <a:gd name="connsiteY4" fmla="*/ 791029 h 923340"/>
              <a:gd name="connsiteX5" fmla="*/ 3875315 w 4397829"/>
              <a:gd name="connsiteY5" fmla="*/ 740229 h 923340"/>
              <a:gd name="connsiteX6" fmla="*/ 3904343 w 4397829"/>
              <a:gd name="connsiteY6" fmla="*/ 696686 h 923340"/>
              <a:gd name="connsiteX7" fmla="*/ 3947886 w 4397829"/>
              <a:gd name="connsiteY7" fmla="*/ 667658 h 923340"/>
              <a:gd name="connsiteX8" fmla="*/ 3998686 w 4397829"/>
              <a:gd name="connsiteY8" fmla="*/ 609600 h 923340"/>
              <a:gd name="connsiteX9" fmla="*/ 4042229 w 4397829"/>
              <a:gd name="connsiteY9" fmla="*/ 573315 h 923340"/>
              <a:gd name="connsiteX10" fmla="*/ 4071257 w 4397829"/>
              <a:gd name="connsiteY10" fmla="*/ 551543 h 923340"/>
              <a:gd name="connsiteX11" fmla="*/ 4397829 w 4397829"/>
              <a:gd name="connsiteY11" fmla="*/ 0 h 923340"/>
              <a:gd name="connsiteX0" fmla="*/ 0 w 4397829"/>
              <a:gd name="connsiteY0" fmla="*/ 725715 h 923340"/>
              <a:gd name="connsiteX1" fmla="*/ 2569029 w 4397829"/>
              <a:gd name="connsiteY1" fmla="*/ 921658 h 923340"/>
              <a:gd name="connsiteX2" fmla="*/ 3722915 w 4397829"/>
              <a:gd name="connsiteY2" fmla="*/ 820058 h 923340"/>
              <a:gd name="connsiteX3" fmla="*/ 3759200 w 4397829"/>
              <a:gd name="connsiteY3" fmla="*/ 812800 h 923340"/>
              <a:gd name="connsiteX4" fmla="*/ 3817257 w 4397829"/>
              <a:gd name="connsiteY4" fmla="*/ 791029 h 923340"/>
              <a:gd name="connsiteX5" fmla="*/ 3875315 w 4397829"/>
              <a:gd name="connsiteY5" fmla="*/ 740229 h 923340"/>
              <a:gd name="connsiteX6" fmla="*/ 3904343 w 4397829"/>
              <a:gd name="connsiteY6" fmla="*/ 696686 h 923340"/>
              <a:gd name="connsiteX7" fmla="*/ 3947886 w 4397829"/>
              <a:gd name="connsiteY7" fmla="*/ 667658 h 923340"/>
              <a:gd name="connsiteX8" fmla="*/ 3998686 w 4397829"/>
              <a:gd name="connsiteY8" fmla="*/ 609600 h 923340"/>
              <a:gd name="connsiteX9" fmla="*/ 4042229 w 4397829"/>
              <a:gd name="connsiteY9" fmla="*/ 573315 h 923340"/>
              <a:gd name="connsiteX10" fmla="*/ 4397829 w 4397829"/>
              <a:gd name="connsiteY10" fmla="*/ 0 h 923340"/>
              <a:gd name="connsiteX0" fmla="*/ 0 w 4397829"/>
              <a:gd name="connsiteY0" fmla="*/ 725715 h 923340"/>
              <a:gd name="connsiteX1" fmla="*/ 2569029 w 4397829"/>
              <a:gd name="connsiteY1" fmla="*/ 921658 h 923340"/>
              <a:gd name="connsiteX2" fmla="*/ 3722915 w 4397829"/>
              <a:gd name="connsiteY2" fmla="*/ 820058 h 923340"/>
              <a:gd name="connsiteX3" fmla="*/ 3759200 w 4397829"/>
              <a:gd name="connsiteY3" fmla="*/ 812800 h 923340"/>
              <a:gd name="connsiteX4" fmla="*/ 3817257 w 4397829"/>
              <a:gd name="connsiteY4" fmla="*/ 791029 h 923340"/>
              <a:gd name="connsiteX5" fmla="*/ 3875315 w 4397829"/>
              <a:gd name="connsiteY5" fmla="*/ 740229 h 923340"/>
              <a:gd name="connsiteX6" fmla="*/ 3904343 w 4397829"/>
              <a:gd name="connsiteY6" fmla="*/ 696686 h 923340"/>
              <a:gd name="connsiteX7" fmla="*/ 3947886 w 4397829"/>
              <a:gd name="connsiteY7" fmla="*/ 667658 h 923340"/>
              <a:gd name="connsiteX8" fmla="*/ 3998686 w 4397829"/>
              <a:gd name="connsiteY8" fmla="*/ 609600 h 923340"/>
              <a:gd name="connsiteX9" fmla="*/ 4397829 w 4397829"/>
              <a:gd name="connsiteY9" fmla="*/ 0 h 923340"/>
              <a:gd name="connsiteX0" fmla="*/ 0 w 4397829"/>
              <a:gd name="connsiteY0" fmla="*/ 725715 h 923340"/>
              <a:gd name="connsiteX1" fmla="*/ 2569029 w 4397829"/>
              <a:gd name="connsiteY1" fmla="*/ 921658 h 923340"/>
              <a:gd name="connsiteX2" fmla="*/ 3722915 w 4397829"/>
              <a:gd name="connsiteY2" fmla="*/ 820058 h 923340"/>
              <a:gd name="connsiteX3" fmla="*/ 3759200 w 4397829"/>
              <a:gd name="connsiteY3" fmla="*/ 812800 h 923340"/>
              <a:gd name="connsiteX4" fmla="*/ 3817257 w 4397829"/>
              <a:gd name="connsiteY4" fmla="*/ 791029 h 923340"/>
              <a:gd name="connsiteX5" fmla="*/ 3875315 w 4397829"/>
              <a:gd name="connsiteY5" fmla="*/ 740229 h 923340"/>
              <a:gd name="connsiteX6" fmla="*/ 3904343 w 4397829"/>
              <a:gd name="connsiteY6" fmla="*/ 696686 h 923340"/>
              <a:gd name="connsiteX7" fmla="*/ 3947886 w 4397829"/>
              <a:gd name="connsiteY7" fmla="*/ 667658 h 923340"/>
              <a:gd name="connsiteX8" fmla="*/ 4397829 w 4397829"/>
              <a:gd name="connsiteY8" fmla="*/ 0 h 923340"/>
              <a:gd name="connsiteX0" fmla="*/ 0 w 4397829"/>
              <a:gd name="connsiteY0" fmla="*/ 725715 h 923340"/>
              <a:gd name="connsiteX1" fmla="*/ 2569029 w 4397829"/>
              <a:gd name="connsiteY1" fmla="*/ 921658 h 923340"/>
              <a:gd name="connsiteX2" fmla="*/ 3722915 w 4397829"/>
              <a:gd name="connsiteY2" fmla="*/ 820058 h 923340"/>
              <a:gd name="connsiteX3" fmla="*/ 3759200 w 4397829"/>
              <a:gd name="connsiteY3" fmla="*/ 812800 h 923340"/>
              <a:gd name="connsiteX4" fmla="*/ 3817257 w 4397829"/>
              <a:gd name="connsiteY4" fmla="*/ 791029 h 923340"/>
              <a:gd name="connsiteX5" fmla="*/ 3875315 w 4397829"/>
              <a:gd name="connsiteY5" fmla="*/ 740229 h 923340"/>
              <a:gd name="connsiteX6" fmla="*/ 3904343 w 4397829"/>
              <a:gd name="connsiteY6" fmla="*/ 696686 h 923340"/>
              <a:gd name="connsiteX7" fmla="*/ 4397829 w 4397829"/>
              <a:gd name="connsiteY7" fmla="*/ 0 h 923340"/>
              <a:gd name="connsiteX0" fmla="*/ 0 w 4397829"/>
              <a:gd name="connsiteY0" fmla="*/ 725715 h 923340"/>
              <a:gd name="connsiteX1" fmla="*/ 2569029 w 4397829"/>
              <a:gd name="connsiteY1" fmla="*/ 921658 h 923340"/>
              <a:gd name="connsiteX2" fmla="*/ 3722915 w 4397829"/>
              <a:gd name="connsiteY2" fmla="*/ 820058 h 923340"/>
              <a:gd name="connsiteX3" fmla="*/ 3759200 w 4397829"/>
              <a:gd name="connsiteY3" fmla="*/ 812800 h 923340"/>
              <a:gd name="connsiteX4" fmla="*/ 3817257 w 4397829"/>
              <a:gd name="connsiteY4" fmla="*/ 791029 h 923340"/>
              <a:gd name="connsiteX5" fmla="*/ 3875315 w 4397829"/>
              <a:gd name="connsiteY5" fmla="*/ 740229 h 923340"/>
              <a:gd name="connsiteX6" fmla="*/ 4397829 w 4397829"/>
              <a:gd name="connsiteY6" fmla="*/ 0 h 923340"/>
              <a:gd name="connsiteX0" fmla="*/ 0 w 4397829"/>
              <a:gd name="connsiteY0" fmla="*/ 725715 h 923340"/>
              <a:gd name="connsiteX1" fmla="*/ 2569029 w 4397829"/>
              <a:gd name="connsiteY1" fmla="*/ 921658 h 923340"/>
              <a:gd name="connsiteX2" fmla="*/ 3722915 w 4397829"/>
              <a:gd name="connsiteY2" fmla="*/ 820058 h 923340"/>
              <a:gd name="connsiteX3" fmla="*/ 3759200 w 4397829"/>
              <a:gd name="connsiteY3" fmla="*/ 812800 h 923340"/>
              <a:gd name="connsiteX4" fmla="*/ 3817257 w 4397829"/>
              <a:gd name="connsiteY4" fmla="*/ 791029 h 923340"/>
              <a:gd name="connsiteX5" fmla="*/ 4397829 w 4397829"/>
              <a:gd name="connsiteY5" fmla="*/ 0 h 923340"/>
              <a:gd name="connsiteX0" fmla="*/ 0 w 4397829"/>
              <a:gd name="connsiteY0" fmla="*/ 725715 h 923340"/>
              <a:gd name="connsiteX1" fmla="*/ 2569029 w 4397829"/>
              <a:gd name="connsiteY1" fmla="*/ 921658 h 923340"/>
              <a:gd name="connsiteX2" fmla="*/ 3722915 w 4397829"/>
              <a:gd name="connsiteY2" fmla="*/ 820058 h 923340"/>
              <a:gd name="connsiteX3" fmla="*/ 3759200 w 4397829"/>
              <a:gd name="connsiteY3" fmla="*/ 812800 h 923340"/>
              <a:gd name="connsiteX4" fmla="*/ 4397829 w 4397829"/>
              <a:gd name="connsiteY4" fmla="*/ 0 h 923340"/>
              <a:gd name="connsiteX0" fmla="*/ 0 w 4397829"/>
              <a:gd name="connsiteY0" fmla="*/ 725715 h 936954"/>
              <a:gd name="connsiteX1" fmla="*/ 2569029 w 4397829"/>
              <a:gd name="connsiteY1" fmla="*/ 921658 h 936954"/>
              <a:gd name="connsiteX2" fmla="*/ 3722915 w 4397829"/>
              <a:gd name="connsiteY2" fmla="*/ 820058 h 936954"/>
              <a:gd name="connsiteX3" fmla="*/ 4397829 w 4397829"/>
              <a:gd name="connsiteY3" fmla="*/ 0 h 936954"/>
              <a:gd name="connsiteX0" fmla="*/ 0 w 4397829"/>
              <a:gd name="connsiteY0" fmla="*/ 725715 h 923644"/>
              <a:gd name="connsiteX1" fmla="*/ 2569029 w 4397829"/>
              <a:gd name="connsiteY1" fmla="*/ 921658 h 923644"/>
              <a:gd name="connsiteX2" fmla="*/ 3594828 w 4397829"/>
              <a:gd name="connsiteY2" fmla="*/ 826590 h 923644"/>
              <a:gd name="connsiteX3" fmla="*/ 3722915 w 4397829"/>
              <a:gd name="connsiteY3" fmla="*/ 820058 h 923644"/>
              <a:gd name="connsiteX4" fmla="*/ 4397829 w 4397829"/>
              <a:gd name="connsiteY4" fmla="*/ 0 h 923644"/>
              <a:gd name="connsiteX0" fmla="*/ 0 w 4397829"/>
              <a:gd name="connsiteY0" fmla="*/ 725715 h 939723"/>
              <a:gd name="connsiteX1" fmla="*/ 2569029 w 4397829"/>
              <a:gd name="connsiteY1" fmla="*/ 921658 h 939723"/>
              <a:gd name="connsiteX2" fmla="*/ 3594828 w 4397829"/>
              <a:gd name="connsiteY2" fmla="*/ 826590 h 939723"/>
              <a:gd name="connsiteX3" fmla="*/ 4397829 w 4397829"/>
              <a:gd name="connsiteY3" fmla="*/ 0 h 939723"/>
              <a:gd name="connsiteX0" fmla="*/ 0 w 4397829"/>
              <a:gd name="connsiteY0" fmla="*/ 725715 h 1023545"/>
              <a:gd name="connsiteX1" fmla="*/ 2557599 w 4397829"/>
              <a:gd name="connsiteY1" fmla="*/ 1020718 h 1023545"/>
              <a:gd name="connsiteX2" fmla="*/ 3594828 w 4397829"/>
              <a:gd name="connsiteY2" fmla="*/ 826590 h 1023545"/>
              <a:gd name="connsiteX3" fmla="*/ 4397829 w 4397829"/>
              <a:gd name="connsiteY3" fmla="*/ 0 h 1023545"/>
              <a:gd name="connsiteX0" fmla="*/ 0 w 4397829"/>
              <a:gd name="connsiteY0" fmla="*/ 725715 h 1071987"/>
              <a:gd name="connsiteX1" fmla="*/ 2530929 w 4397829"/>
              <a:gd name="connsiteY1" fmla="*/ 1070248 h 1071987"/>
              <a:gd name="connsiteX2" fmla="*/ 3594828 w 4397829"/>
              <a:gd name="connsiteY2" fmla="*/ 826590 h 1071987"/>
              <a:gd name="connsiteX3" fmla="*/ 4397829 w 4397829"/>
              <a:gd name="connsiteY3" fmla="*/ 0 h 1071987"/>
              <a:gd name="connsiteX0" fmla="*/ 0 w 4397829"/>
              <a:gd name="connsiteY0" fmla="*/ 725715 h 1071987"/>
              <a:gd name="connsiteX1" fmla="*/ 2530929 w 4397829"/>
              <a:gd name="connsiteY1" fmla="*/ 1070248 h 1071987"/>
              <a:gd name="connsiteX2" fmla="*/ 3594828 w 4397829"/>
              <a:gd name="connsiteY2" fmla="*/ 826590 h 1071987"/>
              <a:gd name="connsiteX3" fmla="*/ 4397829 w 4397829"/>
              <a:gd name="connsiteY3" fmla="*/ 0 h 1071987"/>
              <a:gd name="connsiteX0" fmla="*/ 0 w 4397829"/>
              <a:gd name="connsiteY0" fmla="*/ 725715 h 1071987"/>
              <a:gd name="connsiteX1" fmla="*/ 2530929 w 4397829"/>
              <a:gd name="connsiteY1" fmla="*/ 1070248 h 1071987"/>
              <a:gd name="connsiteX2" fmla="*/ 3594828 w 4397829"/>
              <a:gd name="connsiteY2" fmla="*/ 826590 h 1071987"/>
              <a:gd name="connsiteX3" fmla="*/ 4397829 w 4397829"/>
              <a:gd name="connsiteY3" fmla="*/ 0 h 1071987"/>
              <a:gd name="connsiteX0" fmla="*/ 0 w 4397829"/>
              <a:gd name="connsiteY0" fmla="*/ 725715 h 1071987"/>
              <a:gd name="connsiteX1" fmla="*/ 2530929 w 4397829"/>
              <a:gd name="connsiteY1" fmla="*/ 1070248 h 1071987"/>
              <a:gd name="connsiteX2" fmla="*/ 3594828 w 4397829"/>
              <a:gd name="connsiteY2" fmla="*/ 826590 h 1071987"/>
              <a:gd name="connsiteX3" fmla="*/ 4397829 w 4397829"/>
              <a:gd name="connsiteY3" fmla="*/ 0 h 1071987"/>
              <a:gd name="connsiteX0" fmla="*/ 0 w 4499429"/>
              <a:gd name="connsiteY0" fmla="*/ 776515 h 1070740"/>
              <a:gd name="connsiteX1" fmla="*/ 2632529 w 4499429"/>
              <a:gd name="connsiteY1" fmla="*/ 1070248 h 1070740"/>
              <a:gd name="connsiteX2" fmla="*/ 3696428 w 4499429"/>
              <a:gd name="connsiteY2" fmla="*/ 826590 h 1070740"/>
              <a:gd name="connsiteX3" fmla="*/ 4499429 w 4499429"/>
              <a:gd name="connsiteY3" fmla="*/ 0 h 1070740"/>
              <a:gd name="connsiteX0" fmla="*/ 0 w 4720493"/>
              <a:gd name="connsiteY0" fmla="*/ 741346 h 1071541"/>
              <a:gd name="connsiteX1" fmla="*/ 2853593 w 4720493"/>
              <a:gd name="connsiteY1" fmla="*/ 1070248 h 1071541"/>
              <a:gd name="connsiteX2" fmla="*/ 3917492 w 4720493"/>
              <a:gd name="connsiteY2" fmla="*/ 826590 h 1071541"/>
              <a:gd name="connsiteX3" fmla="*/ 4720493 w 4720493"/>
              <a:gd name="connsiteY3" fmla="*/ 0 h 1071541"/>
            </a:gdLst>
            <a:ahLst/>
            <a:cxnLst>
              <a:cxn ang="0">
                <a:pos x="connsiteX0" y="connsiteY0"/>
              </a:cxn>
              <a:cxn ang="0">
                <a:pos x="connsiteX1" y="connsiteY1"/>
              </a:cxn>
              <a:cxn ang="0">
                <a:pos x="connsiteX2" y="connsiteY2"/>
              </a:cxn>
              <a:cxn ang="0">
                <a:pos x="connsiteX3" y="connsiteY3"/>
              </a:cxn>
            </a:cxnLst>
            <a:rect l="l" t="t" r="r" b="b"/>
            <a:pathLst>
              <a:path w="4720493" h="1071541">
                <a:moveTo>
                  <a:pt x="0" y="741346"/>
                </a:moveTo>
                <a:cubicBezTo>
                  <a:pt x="863963" y="863810"/>
                  <a:pt x="2200678" y="1056041"/>
                  <a:pt x="2853593" y="1070248"/>
                </a:cubicBezTo>
                <a:cubicBezTo>
                  <a:pt x="3506508" y="1084455"/>
                  <a:pt x="3612692" y="980200"/>
                  <a:pt x="3917492" y="826590"/>
                </a:cubicBezTo>
                <a:cubicBezTo>
                  <a:pt x="4203242" y="650120"/>
                  <a:pt x="4572251" y="176016"/>
                  <a:pt x="4720493" y="0"/>
                </a:cubicBezTo>
              </a:path>
            </a:pathLst>
          </a:custGeom>
          <a:noFill/>
          <a:ln w="38100" cap="rnd" cmpd="sng" algn="ctr">
            <a:solidFill>
              <a:schemeClr val="tx1"/>
            </a:solidFill>
            <a:prstDash val="solid"/>
            <a:round/>
            <a:headEnd type="none" w="sm" len="sm"/>
            <a:tailEnd type="stealth" w="med" len="med"/>
          </a:ln>
          <a:effectLst/>
        </p:spPr>
        <p:txBody>
          <a:bodyPr rtlCol="0" anchor="ctr"/>
          <a:lstStyle/>
          <a:p>
            <a:pPr algn="ctr"/>
            <a:endParaRPr lang="en-US" dirty="0"/>
          </a:p>
        </p:txBody>
      </p:sp>
      <p:sp>
        <p:nvSpPr>
          <p:cNvPr id="44" name="TextBox 43"/>
          <p:cNvSpPr txBox="1">
            <a:spLocks noChangeArrowheads="1"/>
          </p:cNvSpPr>
          <p:nvPr/>
        </p:nvSpPr>
        <p:spPr bwMode="auto">
          <a:xfrm>
            <a:off x="4647783" y="2208440"/>
            <a:ext cx="1524001" cy="233910"/>
          </a:xfrm>
          <a:prstGeom prst="rect">
            <a:avLst/>
          </a:prstGeom>
          <a:solidFill>
            <a:schemeClr val="bg1"/>
          </a:solidFill>
          <a:ln>
            <a:noFill/>
          </a:ln>
        </p:spPr>
        <p:txBody>
          <a:bodyPr wrap="square" lIns="45720" tIns="9144" rIns="45720" bIns="9144">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defTabSz="457200" eaLnBrk="1" hangingPunct="1"/>
            <a:r>
              <a:rPr lang="en-US" sz="1400" b="1" dirty="0"/>
              <a:t>Front of Backplane</a:t>
            </a:r>
          </a:p>
        </p:txBody>
      </p:sp>
      <p:sp>
        <p:nvSpPr>
          <p:cNvPr id="45" name="TextBox 44"/>
          <p:cNvSpPr txBox="1">
            <a:spLocks noChangeArrowheads="1"/>
          </p:cNvSpPr>
          <p:nvPr/>
        </p:nvSpPr>
        <p:spPr bwMode="auto">
          <a:xfrm>
            <a:off x="8381584" y="6369989"/>
            <a:ext cx="1676399" cy="233910"/>
          </a:xfrm>
          <a:prstGeom prst="rect">
            <a:avLst/>
          </a:prstGeom>
          <a:solidFill>
            <a:schemeClr val="bg1"/>
          </a:solidFill>
          <a:ln>
            <a:noFill/>
          </a:ln>
        </p:spPr>
        <p:txBody>
          <a:bodyPr wrap="square" lIns="45720" tIns="9144" rIns="45720" bIns="9144">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defTabSz="457200" eaLnBrk="1" hangingPunct="1"/>
            <a:r>
              <a:rPr lang="en-US" sz="1400" b="1" dirty="0"/>
              <a:t>Rear of backplane</a:t>
            </a:r>
          </a:p>
        </p:txBody>
      </p:sp>
      <p:cxnSp>
        <p:nvCxnSpPr>
          <p:cNvPr id="46" name="Straight Connector 45"/>
          <p:cNvCxnSpPr/>
          <p:nvPr/>
        </p:nvCxnSpPr>
        <p:spPr>
          <a:xfrm flipV="1">
            <a:off x="5877870" y="1981200"/>
            <a:ext cx="750386" cy="812800"/>
          </a:xfrm>
          <a:prstGeom prst="line">
            <a:avLst/>
          </a:prstGeom>
          <a:ln w="38100" cap="rnd">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104984" y="3883083"/>
            <a:ext cx="1794050" cy="523220"/>
          </a:xfrm>
          <a:prstGeom prst="rect">
            <a:avLst/>
          </a:prstGeom>
          <a:solidFill>
            <a:schemeClr val="bg1"/>
          </a:solidFill>
        </p:spPr>
        <p:txBody>
          <a:bodyPr wrap="square" rtlCol="0" anchor="ctr" anchorCtr="0">
            <a:spAutoFit/>
          </a:bodyPr>
          <a:lstStyle/>
          <a:p>
            <a:r>
              <a:rPr lang="en-US" sz="1400" b="1" dirty="0"/>
              <a:t>MT Ferrule with protective cap</a:t>
            </a:r>
          </a:p>
        </p:txBody>
      </p:sp>
      <p:cxnSp>
        <p:nvCxnSpPr>
          <p:cNvPr id="49" name="Straight Connector 48"/>
          <p:cNvCxnSpPr/>
          <p:nvPr/>
        </p:nvCxnSpPr>
        <p:spPr>
          <a:xfrm>
            <a:off x="6335070" y="3287486"/>
            <a:ext cx="1360714" cy="1384646"/>
          </a:xfrm>
          <a:prstGeom prst="line">
            <a:avLst/>
          </a:prstGeom>
          <a:ln w="38100" cap="rnd">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48" idx="2"/>
          </p:cNvCxnSpPr>
          <p:nvPr/>
        </p:nvCxnSpPr>
        <p:spPr>
          <a:xfrm>
            <a:off x="6002009" y="4406303"/>
            <a:ext cx="322175" cy="1080097"/>
          </a:xfrm>
          <a:prstGeom prst="line">
            <a:avLst/>
          </a:prstGeom>
          <a:ln w="38100" cap="rnd">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645859" y="990600"/>
            <a:ext cx="1905000" cy="646331"/>
          </a:xfrm>
          <a:prstGeom prst="rect">
            <a:avLst/>
          </a:prstGeom>
          <a:solidFill>
            <a:schemeClr val="bg1"/>
          </a:solidFill>
        </p:spPr>
        <p:txBody>
          <a:bodyPr wrap="square" rtlCol="0" anchor="ctr" anchorCtr="0">
            <a:spAutoFit/>
          </a:bodyPr>
          <a:lstStyle/>
          <a:p>
            <a:r>
              <a:rPr lang="en-US" sz="1200" b="1" dirty="0"/>
              <a:t>Prototype </a:t>
            </a:r>
            <a:r>
              <a:rPr lang="en-US" sz="1200" b="1" dirty="0">
                <a:hlinkClick r:id="rId2" action="ppaction://hlinksldjump"/>
              </a:rPr>
              <a:t>[VITA 66.4]</a:t>
            </a:r>
            <a:r>
              <a:rPr lang="en-US" sz="1200" b="1" dirty="0"/>
              <a:t> Receptacle (backplane) connectors</a:t>
            </a:r>
          </a:p>
        </p:txBody>
      </p:sp>
      <p:cxnSp>
        <p:nvCxnSpPr>
          <p:cNvPr id="52" name="Straight Connector 51"/>
          <p:cNvCxnSpPr/>
          <p:nvPr/>
        </p:nvCxnSpPr>
        <p:spPr>
          <a:xfrm>
            <a:off x="4457284" y="1313765"/>
            <a:ext cx="1638300" cy="210235"/>
          </a:xfrm>
          <a:prstGeom prst="line">
            <a:avLst/>
          </a:prstGeom>
          <a:ln w="38100" cap="rnd">
            <a:solidFill>
              <a:srgbClr val="0070C0"/>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418456" y="1415363"/>
            <a:ext cx="381728" cy="210235"/>
          </a:xfrm>
          <a:prstGeom prst="line">
            <a:avLst/>
          </a:prstGeom>
          <a:ln w="38100" cap="rnd">
            <a:solidFill>
              <a:srgbClr val="0070C0"/>
            </a:solidFill>
            <a:tailEnd type="stealth" w="med" len="med"/>
          </a:ln>
        </p:spPr>
        <p:style>
          <a:lnRef idx="1">
            <a:schemeClr val="accent1"/>
          </a:lnRef>
          <a:fillRef idx="0">
            <a:schemeClr val="accent1"/>
          </a:fillRef>
          <a:effectRef idx="0">
            <a:schemeClr val="accent1"/>
          </a:effectRef>
          <a:fontRef idx="minor">
            <a:schemeClr val="tx1"/>
          </a:fontRef>
        </p:style>
      </p:cxnSp>
      <p:sp>
        <p:nvSpPr>
          <p:cNvPr id="20" name="Rectangle 19">
            <a:hlinkClick r:id="rId5" action="ppaction://hlinksldjump"/>
          </p:cNvPr>
          <p:cNvSpPr/>
          <p:nvPr/>
        </p:nvSpPr>
        <p:spPr bwMode="auto">
          <a:xfrm>
            <a:off x="11782531" y="6400800"/>
            <a:ext cx="406294"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Tree>
    <p:extLst>
      <p:ext uri="{BB962C8B-B14F-4D97-AF65-F5344CB8AC3E}">
        <p14:creationId xmlns:p14="http://schemas.microsoft.com/office/powerpoint/2010/main" val="12268201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1F978-7F66-45FB-9399-55AED35AFE54}"/>
              </a:ext>
            </a:extLst>
          </p:cNvPr>
          <p:cNvSpPr>
            <a:spLocks noGrp="1"/>
          </p:cNvSpPr>
          <p:nvPr>
            <p:ph type="title"/>
          </p:nvPr>
        </p:nvSpPr>
        <p:spPr>
          <a:xfrm>
            <a:off x="1255449" y="100584"/>
            <a:ext cx="9677927" cy="813816"/>
          </a:xfrm>
        </p:spPr>
        <p:txBody>
          <a:bodyPr/>
          <a:lstStyle/>
          <a:p>
            <a:r>
              <a:rPr lang="en-US" sz="2400" dirty="0"/>
              <a:t>VITA Standards Defining Mechanical Interface of Optical/Coax Connector Modules</a:t>
            </a:r>
          </a:p>
        </p:txBody>
      </p:sp>
      <p:pic>
        <p:nvPicPr>
          <p:cNvPr id="54" name="Picture 53">
            <a:extLst>
              <a:ext uri="{FF2B5EF4-FFF2-40B4-BE49-F238E27FC236}">
                <a16:creationId xmlns:a16="http://schemas.microsoft.com/office/drawing/2014/main" id="{1EC7CBF6-F643-43B9-AE56-53370DC7A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923" y="1050245"/>
            <a:ext cx="4161183" cy="5029200"/>
          </a:xfrm>
          <a:prstGeom prst="rect">
            <a:avLst/>
          </a:prstGeom>
        </p:spPr>
      </p:pic>
      <p:cxnSp>
        <p:nvCxnSpPr>
          <p:cNvPr id="55" name="Straight Arrow Connector 54">
            <a:extLst>
              <a:ext uri="{FF2B5EF4-FFF2-40B4-BE49-F238E27FC236}">
                <a16:creationId xmlns:a16="http://schemas.microsoft.com/office/drawing/2014/main" id="{D2499ADF-268D-438D-8270-033007F53B30}"/>
              </a:ext>
            </a:extLst>
          </p:cNvPr>
          <p:cNvCxnSpPr>
            <a:cxnSpLocks/>
          </p:cNvCxnSpPr>
          <p:nvPr/>
        </p:nvCxnSpPr>
        <p:spPr>
          <a:xfrm flipV="1">
            <a:off x="2055812" y="2293940"/>
            <a:ext cx="2977827" cy="59858"/>
          </a:xfrm>
          <a:prstGeom prst="straightConnector1">
            <a:avLst/>
          </a:prstGeom>
          <a:ln w="31750" cap="rnd">
            <a:solidFill>
              <a:schemeClr val="tx1"/>
            </a:solidFill>
            <a:tailEnd type="stealth"/>
          </a:ln>
        </p:spPr>
        <p:style>
          <a:lnRef idx="1">
            <a:schemeClr val="accent3"/>
          </a:lnRef>
          <a:fillRef idx="0">
            <a:schemeClr val="accent3"/>
          </a:fillRef>
          <a:effectRef idx="0">
            <a:schemeClr val="accent3"/>
          </a:effectRef>
          <a:fontRef idx="minor">
            <a:schemeClr val="tx1"/>
          </a:fontRef>
        </p:style>
      </p:cxnSp>
      <p:cxnSp>
        <p:nvCxnSpPr>
          <p:cNvPr id="56" name="Straight Arrow Connector 55">
            <a:extLst>
              <a:ext uri="{FF2B5EF4-FFF2-40B4-BE49-F238E27FC236}">
                <a16:creationId xmlns:a16="http://schemas.microsoft.com/office/drawing/2014/main" id="{758329A9-C221-4269-9BF8-12F9F629ED52}"/>
              </a:ext>
            </a:extLst>
          </p:cNvPr>
          <p:cNvCxnSpPr>
            <a:cxnSpLocks/>
          </p:cNvCxnSpPr>
          <p:nvPr/>
        </p:nvCxnSpPr>
        <p:spPr>
          <a:xfrm flipH="1">
            <a:off x="4665026" y="2405849"/>
            <a:ext cx="368614" cy="1562568"/>
          </a:xfrm>
          <a:prstGeom prst="straightConnector1">
            <a:avLst/>
          </a:prstGeom>
          <a:ln w="31750" cap="rnd">
            <a:solidFill>
              <a:schemeClr val="tx1"/>
            </a:solidFill>
            <a:prstDash val="sysDash"/>
            <a:tailEnd type="stealth"/>
          </a:ln>
        </p:spPr>
        <p:style>
          <a:lnRef idx="1">
            <a:schemeClr val="accent3"/>
          </a:lnRef>
          <a:fillRef idx="0">
            <a:schemeClr val="accent3"/>
          </a:fillRef>
          <a:effectRef idx="0">
            <a:schemeClr val="accent3"/>
          </a:effectRef>
          <a:fontRef idx="minor">
            <a:schemeClr val="tx1"/>
          </a:fontRef>
        </p:style>
      </p:cxnSp>
      <p:cxnSp>
        <p:nvCxnSpPr>
          <p:cNvPr id="57" name="Straight Arrow Connector 56">
            <a:extLst>
              <a:ext uri="{FF2B5EF4-FFF2-40B4-BE49-F238E27FC236}">
                <a16:creationId xmlns:a16="http://schemas.microsoft.com/office/drawing/2014/main" id="{79DA6727-0144-4B50-8069-E6FC08722DCA}"/>
              </a:ext>
            </a:extLst>
          </p:cNvPr>
          <p:cNvCxnSpPr>
            <a:cxnSpLocks/>
          </p:cNvCxnSpPr>
          <p:nvPr/>
        </p:nvCxnSpPr>
        <p:spPr>
          <a:xfrm flipV="1">
            <a:off x="2145148" y="2410039"/>
            <a:ext cx="2674048" cy="612222"/>
          </a:xfrm>
          <a:prstGeom prst="straightConnector1">
            <a:avLst/>
          </a:prstGeom>
          <a:ln w="31750" cap="rnd">
            <a:solidFill>
              <a:schemeClr val="tx1"/>
            </a:solidFill>
            <a:tailEnd type="stealth"/>
          </a:ln>
        </p:spPr>
        <p:style>
          <a:lnRef idx="1">
            <a:schemeClr val="accent6"/>
          </a:lnRef>
          <a:fillRef idx="0">
            <a:schemeClr val="accent6"/>
          </a:fillRef>
          <a:effectRef idx="0">
            <a:schemeClr val="accent6"/>
          </a:effectRef>
          <a:fontRef idx="minor">
            <a:schemeClr val="tx1"/>
          </a:fontRef>
        </p:style>
      </p:cxnSp>
      <p:cxnSp>
        <p:nvCxnSpPr>
          <p:cNvPr id="58" name="Straight Arrow Connector 57">
            <a:extLst>
              <a:ext uri="{FF2B5EF4-FFF2-40B4-BE49-F238E27FC236}">
                <a16:creationId xmlns:a16="http://schemas.microsoft.com/office/drawing/2014/main" id="{1BD5C0C5-9E98-4E84-9F24-5C9E5B22D723}"/>
              </a:ext>
            </a:extLst>
          </p:cNvPr>
          <p:cNvCxnSpPr>
            <a:cxnSpLocks/>
          </p:cNvCxnSpPr>
          <p:nvPr/>
        </p:nvCxnSpPr>
        <p:spPr>
          <a:xfrm flipH="1">
            <a:off x="4551457" y="2444750"/>
            <a:ext cx="281985" cy="1235075"/>
          </a:xfrm>
          <a:prstGeom prst="straightConnector1">
            <a:avLst/>
          </a:prstGeom>
          <a:ln w="31750" cap="rnd">
            <a:solidFill>
              <a:schemeClr val="tx1"/>
            </a:solidFill>
            <a:prstDash val="sysDash"/>
            <a:tailEnd type="stealth"/>
          </a:ln>
        </p:spPr>
        <p:style>
          <a:lnRef idx="1">
            <a:schemeClr val="accent6"/>
          </a:lnRef>
          <a:fillRef idx="0">
            <a:schemeClr val="accent6"/>
          </a:fillRef>
          <a:effectRef idx="0">
            <a:schemeClr val="accent6"/>
          </a:effectRef>
          <a:fontRef idx="minor">
            <a:schemeClr val="tx1"/>
          </a:fontRef>
        </p:style>
      </p:cxnSp>
      <p:cxnSp>
        <p:nvCxnSpPr>
          <p:cNvPr id="59" name="Straight Arrow Connector 58">
            <a:extLst>
              <a:ext uri="{FF2B5EF4-FFF2-40B4-BE49-F238E27FC236}">
                <a16:creationId xmlns:a16="http://schemas.microsoft.com/office/drawing/2014/main" id="{097E2156-2411-4D71-8EE5-45434EA01378}"/>
              </a:ext>
            </a:extLst>
          </p:cNvPr>
          <p:cNvCxnSpPr>
            <a:cxnSpLocks/>
          </p:cNvCxnSpPr>
          <p:nvPr/>
        </p:nvCxnSpPr>
        <p:spPr>
          <a:xfrm>
            <a:off x="2456908" y="4500800"/>
            <a:ext cx="1545180" cy="10875"/>
          </a:xfrm>
          <a:prstGeom prst="straightConnector1">
            <a:avLst/>
          </a:prstGeom>
          <a:ln w="31750" cap="rnd">
            <a:solidFill>
              <a:schemeClr val="tx1"/>
            </a:solidFill>
            <a:tailEnd type="stealth"/>
          </a:ln>
        </p:spPr>
        <p:style>
          <a:lnRef idx="1">
            <a:schemeClr val="accent6"/>
          </a:lnRef>
          <a:fillRef idx="0">
            <a:schemeClr val="accent6"/>
          </a:fillRef>
          <a:effectRef idx="0">
            <a:schemeClr val="accent6"/>
          </a:effectRef>
          <a:fontRef idx="minor">
            <a:schemeClr val="tx1"/>
          </a:fontRef>
        </p:style>
      </p:cxnSp>
      <p:cxnSp>
        <p:nvCxnSpPr>
          <p:cNvPr id="60" name="Straight Arrow Connector 59">
            <a:extLst>
              <a:ext uri="{FF2B5EF4-FFF2-40B4-BE49-F238E27FC236}">
                <a16:creationId xmlns:a16="http://schemas.microsoft.com/office/drawing/2014/main" id="{C8E883F6-70DC-454B-B305-B8665B41B771}"/>
              </a:ext>
            </a:extLst>
          </p:cNvPr>
          <p:cNvCxnSpPr>
            <a:cxnSpLocks/>
          </p:cNvCxnSpPr>
          <p:nvPr/>
        </p:nvCxnSpPr>
        <p:spPr>
          <a:xfrm flipV="1">
            <a:off x="2844800" y="4657982"/>
            <a:ext cx="2029939" cy="776031"/>
          </a:xfrm>
          <a:prstGeom prst="straightConnector1">
            <a:avLst/>
          </a:prstGeom>
          <a:ln w="3175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C533C439-A9B4-4C05-9421-F383ED494F02}"/>
              </a:ext>
            </a:extLst>
          </p:cNvPr>
          <p:cNvCxnSpPr>
            <a:cxnSpLocks/>
          </p:cNvCxnSpPr>
          <p:nvPr/>
        </p:nvCxnSpPr>
        <p:spPr>
          <a:xfrm flipH="1">
            <a:off x="5518150" y="2880076"/>
            <a:ext cx="238050" cy="1241074"/>
          </a:xfrm>
          <a:prstGeom prst="straightConnector1">
            <a:avLst/>
          </a:prstGeom>
          <a:ln w="31750" cap="rnd">
            <a:solidFill>
              <a:srgbClr val="C00000"/>
            </a:solidFill>
            <a:prstDash val="sysDash"/>
            <a:tailEnd type="stealth"/>
          </a:ln>
        </p:spPr>
        <p:style>
          <a:lnRef idx="1">
            <a:schemeClr val="accent6"/>
          </a:lnRef>
          <a:fillRef idx="0">
            <a:schemeClr val="accent6"/>
          </a:fillRef>
          <a:effectRef idx="0">
            <a:schemeClr val="accent6"/>
          </a:effectRef>
          <a:fontRef idx="minor">
            <a:schemeClr val="tx1"/>
          </a:fontRef>
        </p:style>
      </p:cxnSp>
      <p:cxnSp>
        <p:nvCxnSpPr>
          <p:cNvPr id="62" name="Straight Arrow Connector 61">
            <a:extLst>
              <a:ext uri="{FF2B5EF4-FFF2-40B4-BE49-F238E27FC236}">
                <a16:creationId xmlns:a16="http://schemas.microsoft.com/office/drawing/2014/main" id="{AD91E38A-FF4B-4073-8609-DE509CD7E8F4}"/>
              </a:ext>
            </a:extLst>
          </p:cNvPr>
          <p:cNvCxnSpPr>
            <a:cxnSpLocks/>
          </p:cNvCxnSpPr>
          <p:nvPr/>
        </p:nvCxnSpPr>
        <p:spPr>
          <a:xfrm flipH="1">
            <a:off x="5855347" y="2353798"/>
            <a:ext cx="1567634" cy="70315"/>
          </a:xfrm>
          <a:prstGeom prst="straightConnector1">
            <a:avLst/>
          </a:prstGeom>
          <a:ln w="31750" cap="rnd">
            <a:solidFill>
              <a:srgbClr val="C00000"/>
            </a:solidFill>
            <a:tailEnd type="stealth"/>
          </a:ln>
        </p:spPr>
        <p:style>
          <a:lnRef idx="1">
            <a:schemeClr val="accent4"/>
          </a:lnRef>
          <a:fillRef idx="0">
            <a:schemeClr val="accent4"/>
          </a:fillRef>
          <a:effectRef idx="0">
            <a:schemeClr val="accent4"/>
          </a:effectRef>
          <a:fontRef idx="minor">
            <a:schemeClr val="tx1"/>
          </a:fontRef>
        </p:style>
      </p:cxnSp>
      <p:cxnSp>
        <p:nvCxnSpPr>
          <p:cNvPr id="63" name="Straight Arrow Connector 62">
            <a:extLst>
              <a:ext uri="{FF2B5EF4-FFF2-40B4-BE49-F238E27FC236}">
                <a16:creationId xmlns:a16="http://schemas.microsoft.com/office/drawing/2014/main" id="{8CDE6B7D-9C65-488D-84E9-FB7CF28294BA}"/>
              </a:ext>
            </a:extLst>
          </p:cNvPr>
          <p:cNvCxnSpPr>
            <a:cxnSpLocks/>
          </p:cNvCxnSpPr>
          <p:nvPr/>
        </p:nvCxnSpPr>
        <p:spPr>
          <a:xfrm flipH="1">
            <a:off x="5383213" y="2444750"/>
            <a:ext cx="407987" cy="1749425"/>
          </a:xfrm>
          <a:prstGeom prst="straightConnector1">
            <a:avLst/>
          </a:prstGeom>
          <a:ln w="31750" cap="rnd">
            <a:solidFill>
              <a:srgbClr val="C00000"/>
            </a:solidFill>
            <a:prstDash val="sysDash"/>
            <a:tailEnd type="stealth"/>
          </a:ln>
        </p:spPr>
        <p:style>
          <a:lnRef idx="1">
            <a:schemeClr val="accent4"/>
          </a:lnRef>
          <a:fillRef idx="0">
            <a:schemeClr val="accent4"/>
          </a:fillRef>
          <a:effectRef idx="0">
            <a:schemeClr val="accent4"/>
          </a:effectRef>
          <a:fontRef idx="minor">
            <a:schemeClr val="tx1"/>
          </a:fontRef>
        </p:style>
      </p:cxnSp>
      <p:cxnSp>
        <p:nvCxnSpPr>
          <p:cNvPr id="64" name="Straight Arrow Connector 63">
            <a:extLst>
              <a:ext uri="{FF2B5EF4-FFF2-40B4-BE49-F238E27FC236}">
                <a16:creationId xmlns:a16="http://schemas.microsoft.com/office/drawing/2014/main" id="{1302ACEA-4917-4F84-8F20-243DD6F36BAC}"/>
              </a:ext>
            </a:extLst>
          </p:cNvPr>
          <p:cNvCxnSpPr>
            <a:cxnSpLocks/>
          </p:cNvCxnSpPr>
          <p:nvPr/>
        </p:nvCxnSpPr>
        <p:spPr>
          <a:xfrm flipH="1" flipV="1">
            <a:off x="5867401" y="3070226"/>
            <a:ext cx="1562534" cy="417011"/>
          </a:xfrm>
          <a:prstGeom prst="straightConnector1">
            <a:avLst/>
          </a:prstGeom>
          <a:ln w="31750" cap="rnd">
            <a:solidFill>
              <a:srgbClr val="C00000"/>
            </a:solidFill>
            <a:tailEnd type="stealth"/>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75DCEBBA-DFAB-48A7-B889-96870B3B42B3}"/>
              </a:ext>
            </a:extLst>
          </p:cNvPr>
          <p:cNvCxnSpPr>
            <a:cxnSpLocks/>
          </p:cNvCxnSpPr>
          <p:nvPr/>
        </p:nvCxnSpPr>
        <p:spPr>
          <a:xfrm flipH="1">
            <a:off x="5694363" y="3090863"/>
            <a:ext cx="133350" cy="641350"/>
          </a:xfrm>
          <a:prstGeom prst="straightConnector1">
            <a:avLst/>
          </a:prstGeom>
          <a:ln w="31750" cap="rnd">
            <a:solidFill>
              <a:srgbClr val="C00000"/>
            </a:solidFill>
            <a:prstDash val="sysDash"/>
            <a:tailEnd type="stealth"/>
          </a:ln>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E9DCD25C-C5DC-40B6-B4B5-B9589863EC9F}"/>
              </a:ext>
            </a:extLst>
          </p:cNvPr>
          <p:cNvCxnSpPr>
            <a:cxnSpLocks/>
          </p:cNvCxnSpPr>
          <p:nvPr/>
        </p:nvCxnSpPr>
        <p:spPr>
          <a:xfrm flipH="1" flipV="1">
            <a:off x="5797551" y="2852740"/>
            <a:ext cx="1635860" cy="85161"/>
          </a:xfrm>
          <a:prstGeom prst="straightConnector1">
            <a:avLst/>
          </a:prstGeom>
          <a:ln w="31750" cap="rnd">
            <a:solidFill>
              <a:srgbClr val="C00000"/>
            </a:solidFill>
            <a:tailEnd type="stealth"/>
          </a:ln>
        </p:spPr>
        <p:style>
          <a:lnRef idx="1">
            <a:schemeClr val="accent6"/>
          </a:lnRef>
          <a:fillRef idx="0">
            <a:schemeClr val="accent6"/>
          </a:fillRef>
          <a:effectRef idx="0">
            <a:schemeClr val="accent6"/>
          </a:effectRef>
          <a:fontRef idx="minor">
            <a:schemeClr val="tx1"/>
          </a:fontRef>
        </p:style>
      </p:cxnSp>
      <p:sp>
        <p:nvSpPr>
          <p:cNvPr id="67" name="Right Brace 66">
            <a:extLst>
              <a:ext uri="{FF2B5EF4-FFF2-40B4-BE49-F238E27FC236}">
                <a16:creationId xmlns:a16="http://schemas.microsoft.com/office/drawing/2014/main" id="{A7835206-3199-4D9F-B1CE-76CDCE03B58B}"/>
              </a:ext>
            </a:extLst>
          </p:cNvPr>
          <p:cNvSpPr/>
          <p:nvPr/>
        </p:nvSpPr>
        <p:spPr>
          <a:xfrm rot="1638953">
            <a:off x="6014118" y="4048441"/>
            <a:ext cx="278460" cy="1114486"/>
          </a:xfrm>
          <a:prstGeom prst="rightBrace">
            <a:avLst/>
          </a:prstGeom>
          <a:ln w="31750">
            <a:solidFill>
              <a:srgbClr val="002060"/>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cxnSp>
        <p:nvCxnSpPr>
          <p:cNvPr id="68" name="Straight Connector 67">
            <a:extLst>
              <a:ext uri="{FF2B5EF4-FFF2-40B4-BE49-F238E27FC236}">
                <a16:creationId xmlns:a16="http://schemas.microsoft.com/office/drawing/2014/main" id="{3A356625-AE97-4BA9-9F57-891544A9ED18}"/>
              </a:ext>
            </a:extLst>
          </p:cNvPr>
          <p:cNvCxnSpPr>
            <a:cxnSpLocks/>
            <a:stCxn id="67" idx="1"/>
          </p:cNvCxnSpPr>
          <p:nvPr/>
        </p:nvCxnSpPr>
        <p:spPr>
          <a:xfrm>
            <a:off x="6277052" y="4669576"/>
            <a:ext cx="1177220" cy="896791"/>
          </a:xfrm>
          <a:prstGeom prst="line">
            <a:avLst/>
          </a:prstGeom>
          <a:ln w="31750" cap="rnd">
            <a:solidFill>
              <a:srgbClr val="002060"/>
            </a:solidFill>
          </a:ln>
        </p:spPr>
        <p:style>
          <a:lnRef idx="1">
            <a:schemeClr val="accent2"/>
          </a:lnRef>
          <a:fillRef idx="0">
            <a:schemeClr val="accent2"/>
          </a:fillRef>
          <a:effectRef idx="0">
            <a:schemeClr val="accent2"/>
          </a:effectRef>
          <a:fontRef idx="minor">
            <a:schemeClr val="tx1"/>
          </a:fontRef>
        </p:style>
      </p:cxnSp>
      <p:pic>
        <p:nvPicPr>
          <p:cNvPr id="69" name="Picture 68">
            <a:extLst>
              <a:ext uri="{FF2B5EF4-FFF2-40B4-BE49-F238E27FC236}">
                <a16:creationId xmlns:a16="http://schemas.microsoft.com/office/drawing/2014/main" id="{B82CEAE3-74DA-43BF-A857-285D4C30D5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796" b="8661"/>
          <a:stretch/>
        </p:blipFill>
        <p:spPr>
          <a:xfrm>
            <a:off x="10668000" y="1170521"/>
            <a:ext cx="1317194" cy="2413032"/>
          </a:xfrm>
          <a:prstGeom prst="rect">
            <a:avLst/>
          </a:prstGeom>
        </p:spPr>
      </p:pic>
      <p:cxnSp>
        <p:nvCxnSpPr>
          <p:cNvPr id="70" name="Straight Arrow Connector 69">
            <a:extLst>
              <a:ext uri="{FF2B5EF4-FFF2-40B4-BE49-F238E27FC236}">
                <a16:creationId xmlns:a16="http://schemas.microsoft.com/office/drawing/2014/main" id="{7B732D3B-98BA-4074-BFE9-E1C7283EA6CB}"/>
              </a:ext>
            </a:extLst>
          </p:cNvPr>
          <p:cNvCxnSpPr>
            <a:cxnSpLocks/>
          </p:cNvCxnSpPr>
          <p:nvPr/>
        </p:nvCxnSpPr>
        <p:spPr>
          <a:xfrm flipH="1">
            <a:off x="11377613" y="1673225"/>
            <a:ext cx="195263" cy="1462088"/>
          </a:xfrm>
          <a:prstGeom prst="straightConnector1">
            <a:avLst/>
          </a:prstGeom>
          <a:ln w="31750" cap="rnd">
            <a:solidFill>
              <a:srgbClr val="C00000"/>
            </a:solidFill>
            <a:prstDash val="sysDash"/>
            <a:tailEnd type="stealth"/>
          </a:ln>
        </p:spPr>
        <p:style>
          <a:lnRef idx="1">
            <a:schemeClr val="accent4"/>
          </a:lnRef>
          <a:fillRef idx="0">
            <a:schemeClr val="accent4"/>
          </a:fillRef>
          <a:effectRef idx="0">
            <a:schemeClr val="accent4"/>
          </a:effectRef>
          <a:fontRef idx="minor">
            <a:schemeClr val="tx1"/>
          </a:fontRef>
        </p:style>
      </p:cxnSp>
      <p:cxnSp>
        <p:nvCxnSpPr>
          <p:cNvPr id="71" name="Straight Arrow Connector 70">
            <a:extLst>
              <a:ext uri="{FF2B5EF4-FFF2-40B4-BE49-F238E27FC236}">
                <a16:creationId xmlns:a16="http://schemas.microsoft.com/office/drawing/2014/main" id="{EF3F448B-4349-46CF-993F-8FF3DF5A55B8}"/>
              </a:ext>
            </a:extLst>
          </p:cNvPr>
          <p:cNvCxnSpPr>
            <a:cxnSpLocks/>
          </p:cNvCxnSpPr>
          <p:nvPr/>
        </p:nvCxnSpPr>
        <p:spPr>
          <a:xfrm flipV="1">
            <a:off x="9980613" y="1600200"/>
            <a:ext cx="1549400" cy="484189"/>
          </a:xfrm>
          <a:prstGeom prst="straightConnector1">
            <a:avLst/>
          </a:prstGeom>
          <a:ln w="31750" cap="rnd">
            <a:solidFill>
              <a:srgbClr val="C00000"/>
            </a:solidFill>
            <a:tailEnd type="stealth"/>
          </a:ln>
        </p:spPr>
        <p:style>
          <a:lnRef idx="1">
            <a:schemeClr val="accent4"/>
          </a:lnRef>
          <a:fillRef idx="0">
            <a:schemeClr val="accent4"/>
          </a:fillRef>
          <a:effectRef idx="0">
            <a:schemeClr val="accent4"/>
          </a:effectRef>
          <a:fontRef idx="minor">
            <a:schemeClr val="tx1"/>
          </a:fontRef>
        </p:style>
      </p:cxnSp>
      <p:sp>
        <p:nvSpPr>
          <p:cNvPr id="72" name="TextBox 71">
            <a:extLst>
              <a:ext uri="{FF2B5EF4-FFF2-40B4-BE49-F238E27FC236}">
                <a16:creationId xmlns:a16="http://schemas.microsoft.com/office/drawing/2014/main" id="{44ECFEFE-3798-4420-89FB-885FBC9432DC}"/>
              </a:ext>
            </a:extLst>
          </p:cNvPr>
          <p:cNvSpPr txBox="1"/>
          <p:nvPr/>
        </p:nvSpPr>
        <p:spPr>
          <a:xfrm>
            <a:off x="149734" y="4131468"/>
            <a:ext cx="2417831" cy="738664"/>
          </a:xfrm>
          <a:prstGeom prst="rect">
            <a:avLst/>
          </a:prstGeom>
          <a:noFill/>
        </p:spPr>
        <p:txBody>
          <a:bodyPr wrap="square" rtlCol="0">
            <a:spAutoFit/>
          </a:bodyPr>
          <a:lstStyle/>
          <a:p>
            <a:r>
              <a:rPr lang="en-US" sz="1400" b="1" dirty="0"/>
              <a:t>Backplane Aperture – </a:t>
            </a:r>
          </a:p>
          <a:p>
            <a:r>
              <a:rPr lang="en-US" sz="1400" b="1" dirty="0"/>
              <a:t>dimensions and location within a slot</a:t>
            </a:r>
          </a:p>
        </p:txBody>
      </p:sp>
      <p:sp>
        <p:nvSpPr>
          <p:cNvPr id="73" name="TextBox 72">
            <a:extLst>
              <a:ext uri="{FF2B5EF4-FFF2-40B4-BE49-F238E27FC236}">
                <a16:creationId xmlns:a16="http://schemas.microsoft.com/office/drawing/2014/main" id="{1E308AD8-9516-4850-95A5-5C7DAAF0843A}"/>
              </a:ext>
            </a:extLst>
          </p:cNvPr>
          <p:cNvSpPr txBox="1"/>
          <p:nvPr/>
        </p:nvSpPr>
        <p:spPr>
          <a:xfrm>
            <a:off x="7403240" y="2762404"/>
            <a:ext cx="3018407" cy="307777"/>
          </a:xfrm>
          <a:prstGeom prst="rect">
            <a:avLst/>
          </a:prstGeom>
          <a:noFill/>
        </p:spPr>
        <p:txBody>
          <a:bodyPr wrap="square" rtlCol="0">
            <a:spAutoFit/>
          </a:bodyPr>
          <a:lstStyle/>
          <a:p>
            <a:r>
              <a:rPr lang="en-US" sz="1400" b="1" dirty="0">
                <a:solidFill>
                  <a:srgbClr val="C00000"/>
                </a:solidFill>
              </a:rPr>
              <a:t>MT ferrule interface</a:t>
            </a:r>
          </a:p>
        </p:txBody>
      </p:sp>
      <p:sp>
        <p:nvSpPr>
          <p:cNvPr id="74" name="TextBox 73">
            <a:extLst>
              <a:ext uri="{FF2B5EF4-FFF2-40B4-BE49-F238E27FC236}">
                <a16:creationId xmlns:a16="http://schemas.microsoft.com/office/drawing/2014/main" id="{DCA79B1E-1904-4525-9656-240DCD9BB97D}"/>
              </a:ext>
            </a:extLst>
          </p:cNvPr>
          <p:cNvSpPr txBox="1"/>
          <p:nvPr/>
        </p:nvSpPr>
        <p:spPr>
          <a:xfrm>
            <a:off x="7403240" y="5337732"/>
            <a:ext cx="3555258" cy="738664"/>
          </a:xfrm>
          <a:prstGeom prst="rect">
            <a:avLst/>
          </a:prstGeom>
          <a:noFill/>
        </p:spPr>
        <p:txBody>
          <a:bodyPr wrap="square" rtlCol="0">
            <a:spAutoFit/>
          </a:bodyPr>
          <a:lstStyle/>
          <a:p>
            <a:r>
              <a:rPr lang="en-US" sz="1400" b="1" dirty="0">
                <a:solidFill>
                  <a:srgbClr val="002060"/>
                </a:solidFill>
              </a:rPr>
              <a:t>X-Y locations for RF contacts, MT ferrules, and guide features within a backplane Connector Module </a:t>
            </a:r>
          </a:p>
        </p:txBody>
      </p:sp>
      <p:sp>
        <p:nvSpPr>
          <p:cNvPr id="75" name="TextBox 74">
            <a:extLst>
              <a:ext uri="{FF2B5EF4-FFF2-40B4-BE49-F238E27FC236}">
                <a16:creationId xmlns:a16="http://schemas.microsoft.com/office/drawing/2014/main" id="{81A729A4-D5AC-4D25-B51E-CC386662A4C5}"/>
              </a:ext>
            </a:extLst>
          </p:cNvPr>
          <p:cNvSpPr txBox="1"/>
          <p:nvPr/>
        </p:nvSpPr>
        <p:spPr>
          <a:xfrm>
            <a:off x="149734" y="5305097"/>
            <a:ext cx="3201478" cy="523220"/>
          </a:xfrm>
          <a:prstGeom prst="rect">
            <a:avLst/>
          </a:prstGeom>
          <a:noFill/>
        </p:spPr>
        <p:txBody>
          <a:bodyPr wrap="square" rtlCol="0">
            <a:spAutoFit/>
          </a:bodyPr>
          <a:lstStyle/>
          <a:p>
            <a:r>
              <a:rPr lang="en-US" sz="1400" b="1" dirty="0"/>
              <a:t>Backplane Connector Module</a:t>
            </a:r>
            <a:br>
              <a:rPr lang="en-US" sz="1400" b="1" dirty="0"/>
            </a:br>
            <a:r>
              <a:rPr lang="en-US" sz="1400" b="1" dirty="0"/>
              <a:t>dimensions (RF, optical and hybrid)</a:t>
            </a:r>
          </a:p>
        </p:txBody>
      </p:sp>
      <p:sp>
        <p:nvSpPr>
          <p:cNvPr id="76" name="TextBox 75">
            <a:extLst>
              <a:ext uri="{FF2B5EF4-FFF2-40B4-BE49-F238E27FC236}">
                <a16:creationId xmlns:a16="http://schemas.microsoft.com/office/drawing/2014/main" id="{EB9645C6-09DC-4814-81EB-A9CDBDFF060E}"/>
              </a:ext>
            </a:extLst>
          </p:cNvPr>
          <p:cNvSpPr txBox="1"/>
          <p:nvPr/>
        </p:nvSpPr>
        <p:spPr>
          <a:xfrm>
            <a:off x="149734" y="2185970"/>
            <a:ext cx="2107178" cy="307777"/>
          </a:xfrm>
          <a:prstGeom prst="rect">
            <a:avLst/>
          </a:prstGeom>
          <a:noFill/>
        </p:spPr>
        <p:txBody>
          <a:bodyPr wrap="square" rtlCol="0">
            <a:spAutoFit/>
          </a:bodyPr>
          <a:lstStyle/>
          <a:p>
            <a:r>
              <a:rPr lang="en-US" sz="1400" b="1" dirty="0"/>
              <a:t>RF contact interface</a:t>
            </a:r>
          </a:p>
        </p:txBody>
      </p:sp>
      <p:sp>
        <p:nvSpPr>
          <p:cNvPr id="77" name="TextBox 76">
            <a:extLst>
              <a:ext uri="{FF2B5EF4-FFF2-40B4-BE49-F238E27FC236}">
                <a16:creationId xmlns:a16="http://schemas.microsoft.com/office/drawing/2014/main" id="{3CF72902-8179-4A09-BB3F-366A182830BC}"/>
              </a:ext>
            </a:extLst>
          </p:cNvPr>
          <p:cNvSpPr txBox="1"/>
          <p:nvPr/>
        </p:nvSpPr>
        <p:spPr>
          <a:xfrm>
            <a:off x="149734" y="2853597"/>
            <a:ext cx="2245082" cy="523220"/>
          </a:xfrm>
          <a:prstGeom prst="rect">
            <a:avLst/>
          </a:prstGeom>
          <a:noFill/>
        </p:spPr>
        <p:txBody>
          <a:bodyPr wrap="square" rtlCol="0">
            <a:spAutoFit/>
          </a:bodyPr>
          <a:lstStyle/>
          <a:p>
            <a:r>
              <a:rPr lang="en-US" sz="1400" b="1" dirty="0"/>
              <a:t>RF Connector Module guide feature</a:t>
            </a:r>
          </a:p>
        </p:txBody>
      </p:sp>
      <p:sp>
        <p:nvSpPr>
          <p:cNvPr id="78" name="TextBox 77">
            <a:extLst>
              <a:ext uri="{FF2B5EF4-FFF2-40B4-BE49-F238E27FC236}">
                <a16:creationId xmlns:a16="http://schemas.microsoft.com/office/drawing/2014/main" id="{F8266528-A6EF-4088-8998-B2DDE3180271}"/>
              </a:ext>
            </a:extLst>
          </p:cNvPr>
          <p:cNvSpPr txBox="1"/>
          <p:nvPr/>
        </p:nvSpPr>
        <p:spPr>
          <a:xfrm>
            <a:off x="7403240" y="3367733"/>
            <a:ext cx="2808512" cy="738664"/>
          </a:xfrm>
          <a:prstGeom prst="rect">
            <a:avLst/>
          </a:prstGeom>
          <a:noFill/>
        </p:spPr>
        <p:txBody>
          <a:bodyPr wrap="square" rtlCol="0">
            <a:spAutoFit/>
          </a:bodyPr>
          <a:lstStyle/>
          <a:p>
            <a:r>
              <a:rPr lang="en-US" sz="1400" b="1" dirty="0">
                <a:solidFill>
                  <a:srgbClr val="C00000"/>
                </a:solidFill>
              </a:rPr>
              <a:t>Primary guide features (tab/slot) for Optical and Hybrid Connector Modules</a:t>
            </a:r>
          </a:p>
        </p:txBody>
      </p:sp>
      <p:sp>
        <p:nvSpPr>
          <p:cNvPr id="79" name="TextBox 78">
            <a:extLst>
              <a:ext uri="{FF2B5EF4-FFF2-40B4-BE49-F238E27FC236}">
                <a16:creationId xmlns:a16="http://schemas.microsoft.com/office/drawing/2014/main" id="{ACC151FA-797D-4690-AEA1-CB422D8B008D}"/>
              </a:ext>
            </a:extLst>
          </p:cNvPr>
          <p:cNvSpPr txBox="1"/>
          <p:nvPr/>
        </p:nvSpPr>
        <p:spPr>
          <a:xfrm>
            <a:off x="7403240" y="1970527"/>
            <a:ext cx="2660830" cy="738664"/>
          </a:xfrm>
          <a:prstGeom prst="rect">
            <a:avLst/>
          </a:prstGeom>
          <a:noFill/>
        </p:spPr>
        <p:txBody>
          <a:bodyPr wrap="square" rtlCol="0">
            <a:spAutoFit/>
          </a:bodyPr>
          <a:lstStyle/>
          <a:p>
            <a:r>
              <a:rPr lang="en-US" sz="1400" b="1" dirty="0">
                <a:solidFill>
                  <a:srgbClr val="C00000"/>
                </a:solidFill>
              </a:rPr>
              <a:t>Secondary guide features for </a:t>
            </a:r>
          </a:p>
          <a:p>
            <a:r>
              <a:rPr lang="en-US" sz="1400" b="1" dirty="0">
                <a:solidFill>
                  <a:srgbClr val="C00000"/>
                </a:solidFill>
              </a:rPr>
              <a:t>Optical and Hybrid Connector Modules</a:t>
            </a:r>
          </a:p>
        </p:txBody>
      </p:sp>
      <p:sp>
        <p:nvSpPr>
          <p:cNvPr id="80" name="TextBox 79">
            <a:extLst>
              <a:ext uri="{FF2B5EF4-FFF2-40B4-BE49-F238E27FC236}">
                <a16:creationId xmlns:a16="http://schemas.microsoft.com/office/drawing/2014/main" id="{976D07DF-A1AD-4333-A783-7E3EEE8C4758}"/>
              </a:ext>
            </a:extLst>
          </p:cNvPr>
          <p:cNvSpPr txBox="1"/>
          <p:nvPr/>
        </p:nvSpPr>
        <p:spPr>
          <a:xfrm>
            <a:off x="216047" y="1373337"/>
            <a:ext cx="2155841" cy="461665"/>
          </a:xfrm>
          <a:prstGeom prst="rect">
            <a:avLst/>
          </a:prstGeom>
          <a:noFill/>
        </p:spPr>
        <p:txBody>
          <a:bodyPr wrap="square" rtlCol="0" anchor="b">
            <a:spAutoFit/>
          </a:bodyPr>
          <a:lstStyle/>
          <a:p>
            <a:pPr algn="ctr"/>
            <a:r>
              <a:rPr lang="en-US" b="1" dirty="0">
                <a:hlinkClick r:id="" action="ppaction://noaction"/>
              </a:rPr>
              <a:t>[VITA 67.3]</a:t>
            </a:r>
            <a:endParaRPr lang="en-US" b="1" dirty="0"/>
          </a:p>
        </p:txBody>
      </p:sp>
      <p:sp>
        <p:nvSpPr>
          <p:cNvPr id="81" name="TextBox 80">
            <a:extLst>
              <a:ext uri="{FF2B5EF4-FFF2-40B4-BE49-F238E27FC236}">
                <a16:creationId xmlns:a16="http://schemas.microsoft.com/office/drawing/2014/main" id="{50D43A46-BC7B-4B9A-97F1-3D0FCB753A0D}"/>
              </a:ext>
            </a:extLst>
          </p:cNvPr>
          <p:cNvSpPr txBox="1"/>
          <p:nvPr/>
        </p:nvSpPr>
        <p:spPr>
          <a:xfrm>
            <a:off x="7403240" y="1367659"/>
            <a:ext cx="2155841" cy="461665"/>
          </a:xfrm>
          <a:prstGeom prst="rect">
            <a:avLst/>
          </a:prstGeom>
          <a:noFill/>
        </p:spPr>
        <p:txBody>
          <a:bodyPr wrap="square" rtlCol="0" anchor="b">
            <a:spAutoFit/>
          </a:bodyPr>
          <a:lstStyle/>
          <a:p>
            <a:pPr algn="ctr"/>
            <a:r>
              <a:rPr lang="en-US" b="1" dirty="0">
                <a:solidFill>
                  <a:srgbClr val="C00000"/>
                </a:solidFill>
                <a:hlinkClick r:id="" action="ppaction://noaction">
                  <a:extLst>
                    <a:ext uri="{A12FA001-AC4F-418D-AE19-62706E023703}">
                      <ahyp:hlinkClr xmlns:ahyp="http://schemas.microsoft.com/office/drawing/2018/hyperlinkcolor" val="tx"/>
                    </a:ext>
                  </a:extLst>
                </a:hlinkClick>
              </a:rPr>
              <a:t>[VITA 66.5]</a:t>
            </a:r>
            <a:endParaRPr lang="en-US" b="1" dirty="0">
              <a:solidFill>
                <a:srgbClr val="C00000"/>
              </a:solidFill>
            </a:endParaRPr>
          </a:p>
        </p:txBody>
      </p:sp>
      <p:sp>
        <p:nvSpPr>
          <p:cNvPr id="82" name="TextBox 81">
            <a:extLst>
              <a:ext uri="{FF2B5EF4-FFF2-40B4-BE49-F238E27FC236}">
                <a16:creationId xmlns:a16="http://schemas.microsoft.com/office/drawing/2014/main" id="{385AD370-AE22-4ADF-9B19-8ADBE33FA646}"/>
              </a:ext>
            </a:extLst>
          </p:cNvPr>
          <p:cNvSpPr txBox="1"/>
          <p:nvPr/>
        </p:nvSpPr>
        <p:spPr>
          <a:xfrm>
            <a:off x="7403240" y="4811804"/>
            <a:ext cx="2155841" cy="461665"/>
          </a:xfrm>
          <a:prstGeom prst="rect">
            <a:avLst/>
          </a:prstGeom>
          <a:noFill/>
        </p:spPr>
        <p:txBody>
          <a:bodyPr wrap="square" rtlCol="0" anchor="b">
            <a:spAutoFit/>
          </a:bodyPr>
          <a:lstStyle/>
          <a:p>
            <a:pPr algn="ctr"/>
            <a:r>
              <a:rPr lang="en-US" b="1" dirty="0">
                <a:solidFill>
                  <a:srgbClr val="002060"/>
                </a:solidFill>
                <a:hlinkClick r:id="" action="ppaction://noaction">
                  <a:extLst>
                    <a:ext uri="{A12FA001-AC4F-418D-AE19-62706E023703}">
                      <ahyp:hlinkClr xmlns:ahyp="http://schemas.microsoft.com/office/drawing/2018/hyperlinkcolor" val="tx"/>
                    </a:ext>
                  </a:extLst>
                </a:hlinkClick>
              </a:rPr>
              <a:t>[VITA 65.1]</a:t>
            </a:r>
            <a:endParaRPr lang="en-US" b="1" dirty="0">
              <a:solidFill>
                <a:srgbClr val="002060"/>
              </a:solidFill>
            </a:endParaRPr>
          </a:p>
        </p:txBody>
      </p:sp>
      <p:sp>
        <p:nvSpPr>
          <p:cNvPr id="83" name="Rectangle 82">
            <a:hlinkClick r:id="rId5" action="ppaction://hlinksldjump"/>
            <a:extLst>
              <a:ext uri="{FF2B5EF4-FFF2-40B4-BE49-F238E27FC236}">
                <a16:creationId xmlns:a16="http://schemas.microsoft.com/office/drawing/2014/main" id="{9FF878BB-9339-46CA-A324-D46D2104F92F}"/>
              </a:ext>
            </a:extLst>
          </p:cNvPr>
          <p:cNvSpPr/>
          <p:nvPr/>
        </p:nvSpPr>
        <p:spPr bwMode="auto">
          <a:xfrm>
            <a:off x="11885612" y="6400800"/>
            <a:ext cx="303212"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34" name="TextBox 33">
            <a:extLst>
              <a:ext uri="{FF2B5EF4-FFF2-40B4-BE49-F238E27FC236}">
                <a16:creationId xmlns:a16="http://schemas.microsoft.com/office/drawing/2014/main" id="{D1201C98-2906-4B81-86C9-9A532591F03C}"/>
              </a:ext>
            </a:extLst>
          </p:cNvPr>
          <p:cNvSpPr txBox="1"/>
          <p:nvPr/>
        </p:nvSpPr>
        <p:spPr>
          <a:xfrm>
            <a:off x="6341515" y="6642556"/>
            <a:ext cx="3260467" cy="215444"/>
          </a:xfrm>
          <a:prstGeom prst="rect">
            <a:avLst/>
          </a:prstGeom>
          <a:noFill/>
        </p:spPr>
        <p:txBody>
          <a:bodyPr wrap="square" rtlCol="0">
            <a:spAutoFit/>
          </a:bodyPr>
          <a:lstStyle/>
          <a:p>
            <a:pPr>
              <a:defRPr/>
            </a:pPr>
            <a:r>
              <a:rPr lang="en-US" sz="800" b="1" dirty="0">
                <a:hlinkClick r:id="rId6" action="ppaction://hlinksldjump"/>
              </a:rPr>
              <a:t>65.0/65.1 Partitioning</a:t>
            </a:r>
            <a:r>
              <a:rPr lang="en-US" sz="800" b="1" dirty="0"/>
              <a:t>, Connector Module Standards: </a:t>
            </a:r>
            <a:r>
              <a:rPr lang="en-US" sz="800" b="1" dirty="0">
                <a:hlinkClick r:id="rId7" action="ppaction://hlinksldjump"/>
              </a:rPr>
              <a:t>first</a:t>
            </a:r>
            <a:r>
              <a:rPr lang="en-US" sz="800" b="1" dirty="0"/>
              <a:t>, </a:t>
            </a:r>
            <a:r>
              <a:rPr lang="en-US" sz="800" b="1" dirty="0">
                <a:hlinkClick r:id="rId5" action="ppaction://hlinksldjump"/>
              </a:rPr>
              <a:t>2</a:t>
            </a:r>
            <a:r>
              <a:rPr lang="en-US" sz="800" b="1" baseline="30000" dirty="0">
                <a:hlinkClick r:id="rId5" action="ppaction://hlinksldjump"/>
              </a:rPr>
              <a:t>nd</a:t>
            </a:r>
            <a:endParaRPr lang="en-US" sz="800" b="1" baseline="30000" dirty="0"/>
          </a:p>
        </p:txBody>
      </p:sp>
    </p:spTree>
    <p:extLst>
      <p:ext uri="{BB962C8B-B14F-4D97-AF65-F5344CB8AC3E}">
        <p14:creationId xmlns:p14="http://schemas.microsoft.com/office/powerpoint/2010/main" val="20910404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1F978-7F66-45FB-9399-55AED35AFE54}"/>
              </a:ext>
            </a:extLst>
          </p:cNvPr>
          <p:cNvSpPr>
            <a:spLocks noGrp="1"/>
          </p:cNvSpPr>
          <p:nvPr>
            <p:ph type="title"/>
          </p:nvPr>
        </p:nvSpPr>
        <p:spPr/>
        <p:txBody>
          <a:bodyPr/>
          <a:lstStyle/>
          <a:p>
            <a:r>
              <a:rPr lang="en-US" sz="2400" dirty="0"/>
              <a:t>VITA Standards Defining Mechanical Interface of Optical/Coax Connector Modules – More Detailed</a:t>
            </a:r>
          </a:p>
        </p:txBody>
      </p:sp>
      <p:sp>
        <p:nvSpPr>
          <p:cNvPr id="4" name="Content Placeholder 3">
            <a:extLst>
              <a:ext uri="{FF2B5EF4-FFF2-40B4-BE49-F238E27FC236}">
                <a16:creationId xmlns:a16="http://schemas.microsoft.com/office/drawing/2014/main" id="{83BFAB65-4A31-46A1-B96A-8498CAE52F4A}"/>
              </a:ext>
            </a:extLst>
          </p:cNvPr>
          <p:cNvSpPr>
            <a:spLocks noGrp="1"/>
          </p:cNvSpPr>
          <p:nvPr>
            <p:ph idx="1"/>
          </p:nvPr>
        </p:nvSpPr>
        <p:spPr>
          <a:xfrm>
            <a:off x="5103811" y="4571517"/>
            <a:ext cx="6781799" cy="1676883"/>
          </a:xfrm>
        </p:spPr>
        <p:txBody>
          <a:bodyPr/>
          <a:lstStyle/>
          <a:p>
            <a:pPr>
              <a:lnSpc>
                <a:spcPct val="100000"/>
              </a:lnSpc>
            </a:pPr>
            <a:r>
              <a:rPr lang="en-US" sz="1600" dirty="0"/>
              <a:t>Connector Modules can be added to [</a:t>
            </a:r>
            <a:r>
              <a:rPr lang="en-US" sz="1600" dirty="0">
                <a:hlinkClick r:id="rId2" action="ppaction://hlinksldjump"/>
              </a:rPr>
              <a:t>VITA 65.1</a:t>
            </a:r>
            <a:r>
              <a:rPr lang="en-US" sz="1600" dirty="0"/>
              <a:t>] without having to change </a:t>
            </a:r>
            <a:r>
              <a:rPr lang="en-US" sz="1600" b="1" dirty="0">
                <a:hlinkClick r:id="rId3" action="ppaction://hlinksldjump">
                  <a:extLst>
                    <a:ext uri="{A12FA001-AC4F-418D-AE19-62706E023703}">
                      <ahyp:hlinkClr xmlns:ahyp="http://schemas.microsoft.com/office/drawing/2018/hyperlinkcolor" val="tx"/>
                    </a:ext>
                  </a:extLst>
                </a:hlinkClick>
              </a:rPr>
              <a:t>[VITA 67.3]</a:t>
            </a:r>
            <a:r>
              <a:rPr lang="en-US" sz="1600" b="1" dirty="0"/>
              <a:t> or </a:t>
            </a:r>
            <a:r>
              <a:rPr lang="en-US" sz="1600" b="1" dirty="0">
                <a:hlinkClick r:id="rId3" action="ppaction://hlinksldjump">
                  <a:extLst>
                    <a:ext uri="{A12FA001-AC4F-418D-AE19-62706E023703}">
                      <ahyp:hlinkClr xmlns:ahyp="http://schemas.microsoft.com/office/drawing/2018/hyperlinkcolor" val="tx"/>
                    </a:ext>
                  </a:extLst>
                </a:hlinkClick>
              </a:rPr>
              <a:t>[VITA 66.5]</a:t>
            </a:r>
            <a:endParaRPr lang="en-US" sz="1600" dirty="0"/>
          </a:p>
          <a:p>
            <a:pPr>
              <a:lnSpc>
                <a:spcPct val="100000"/>
              </a:lnSpc>
            </a:pPr>
            <a:r>
              <a:rPr lang="en-US" sz="1600" dirty="0"/>
              <a:t>[</a:t>
            </a:r>
            <a:r>
              <a:rPr lang="en-US" sz="1600" dirty="0">
                <a:hlinkClick r:id="rId2" action="ppaction://hlinksldjump"/>
              </a:rPr>
              <a:t>VITA 65.0</a:t>
            </a:r>
            <a:r>
              <a:rPr lang="en-US" sz="1600" dirty="0"/>
              <a:t>] Slot Profiles specify Apertures and [</a:t>
            </a:r>
            <a:r>
              <a:rPr lang="en-US" sz="1600" dirty="0">
                <a:hlinkClick r:id="rId2" action="ppaction://hlinksldjump"/>
              </a:rPr>
              <a:t>VITA 65.1</a:t>
            </a:r>
            <a:r>
              <a:rPr lang="en-US" sz="1600" dirty="0"/>
              <a:t>] Slot Profile dash options specify what goes in the Apertures</a:t>
            </a:r>
          </a:p>
          <a:p>
            <a:pPr lvl="1">
              <a:lnSpc>
                <a:spcPct val="100000"/>
              </a:lnSpc>
              <a:spcBef>
                <a:spcPts val="300"/>
              </a:spcBef>
            </a:pPr>
            <a:r>
              <a:rPr lang="en-US" sz="1400" b="0" dirty="0"/>
              <a:t>Apertures are holes on backplane slots and on Plug-In Modules for coax/optical Connector Modules</a:t>
            </a:r>
          </a:p>
        </p:txBody>
      </p:sp>
      <p:sp>
        <p:nvSpPr>
          <p:cNvPr id="35" name="Rectangle 34">
            <a:hlinkClick r:id="rId4" action="ppaction://hlinksldjump"/>
            <a:extLst>
              <a:ext uri="{FF2B5EF4-FFF2-40B4-BE49-F238E27FC236}">
                <a16:creationId xmlns:a16="http://schemas.microsoft.com/office/drawing/2014/main" id="{5C1FCB64-AD34-4166-9B5F-1C689CEC37A7}"/>
              </a:ext>
            </a:extLst>
          </p:cNvPr>
          <p:cNvSpPr/>
          <p:nvPr/>
        </p:nvSpPr>
        <p:spPr bwMode="auto">
          <a:xfrm>
            <a:off x="11885612" y="6400800"/>
            <a:ext cx="303212"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36" name="Picture 35">
            <a:extLst>
              <a:ext uri="{FF2B5EF4-FFF2-40B4-BE49-F238E27FC236}">
                <a16:creationId xmlns:a16="http://schemas.microsoft.com/office/drawing/2014/main" id="{4CC9E2A6-874E-491E-8897-6E4EACD349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6216" y="1018509"/>
            <a:ext cx="2514613" cy="5209112"/>
          </a:xfrm>
          <a:prstGeom prst="rect">
            <a:avLst/>
          </a:prstGeom>
        </p:spPr>
      </p:pic>
      <p:pic>
        <p:nvPicPr>
          <p:cNvPr id="37" name="Picture 36">
            <a:extLst>
              <a:ext uri="{FF2B5EF4-FFF2-40B4-BE49-F238E27FC236}">
                <a16:creationId xmlns:a16="http://schemas.microsoft.com/office/drawing/2014/main" id="{70D823D6-CAB9-4A17-AE10-46B87C437E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2154" y="1102075"/>
            <a:ext cx="2602997" cy="3145979"/>
          </a:xfrm>
          <a:prstGeom prst="rect">
            <a:avLst/>
          </a:prstGeom>
        </p:spPr>
      </p:pic>
      <p:sp>
        <p:nvSpPr>
          <p:cNvPr id="38" name="TextBox 37">
            <a:extLst>
              <a:ext uri="{FF2B5EF4-FFF2-40B4-BE49-F238E27FC236}">
                <a16:creationId xmlns:a16="http://schemas.microsoft.com/office/drawing/2014/main" id="{933E9B74-623E-4794-9380-B114D7DED706}"/>
              </a:ext>
            </a:extLst>
          </p:cNvPr>
          <p:cNvSpPr txBox="1"/>
          <p:nvPr/>
        </p:nvSpPr>
        <p:spPr>
          <a:xfrm>
            <a:off x="146162" y="3962318"/>
            <a:ext cx="1983534" cy="738664"/>
          </a:xfrm>
          <a:prstGeom prst="rect">
            <a:avLst/>
          </a:prstGeom>
          <a:noFill/>
        </p:spPr>
        <p:txBody>
          <a:bodyPr wrap="square" rtlCol="0">
            <a:spAutoFit/>
          </a:bodyPr>
          <a:lstStyle/>
          <a:p>
            <a:r>
              <a:rPr lang="en-US" sz="1400" b="1" dirty="0"/>
              <a:t>Backplane aperture – </a:t>
            </a:r>
          </a:p>
          <a:p>
            <a:r>
              <a:rPr lang="en-US" sz="1400" b="1" dirty="0"/>
              <a:t>dimensions and location with a slot</a:t>
            </a:r>
          </a:p>
        </p:txBody>
      </p:sp>
      <p:sp>
        <p:nvSpPr>
          <p:cNvPr id="39" name="TextBox 38">
            <a:extLst>
              <a:ext uri="{FF2B5EF4-FFF2-40B4-BE49-F238E27FC236}">
                <a16:creationId xmlns:a16="http://schemas.microsoft.com/office/drawing/2014/main" id="{6028F970-8BCA-43C4-8EA2-2CFBF0BF77F0}"/>
              </a:ext>
            </a:extLst>
          </p:cNvPr>
          <p:cNvSpPr txBox="1"/>
          <p:nvPr/>
        </p:nvSpPr>
        <p:spPr>
          <a:xfrm>
            <a:off x="4575372" y="2951174"/>
            <a:ext cx="1923300" cy="307777"/>
          </a:xfrm>
          <a:prstGeom prst="rect">
            <a:avLst/>
          </a:prstGeom>
          <a:noFill/>
        </p:spPr>
        <p:txBody>
          <a:bodyPr wrap="square" rtlCol="0">
            <a:spAutoFit/>
          </a:bodyPr>
          <a:lstStyle/>
          <a:p>
            <a:r>
              <a:rPr lang="en-US" sz="1400" b="1" dirty="0">
                <a:solidFill>
                  <a:srgbClr val="C00000"/>
                </a:solidFill>
              </a:rPr>
              <a:t>MT ferrule interface</a:t>
            </a:r>
          </a:p>
        </p:txBody>
      </p:sp>
      <p:sp>
        <p:nvSpPr>
          <p:cNvPr id="40" name="TextBox 39">
            <a:extLst>
              <a:ext uri="{FF2B5EF4-FFF2-40B4-BE49-F238E27FC236}">
                <a16:creationId xmlns:a16="http://schemas.microsoft.com/office/drawing/2014/main" id="{BB5C8495-2664-4F93-BFEB-044B59DC2C46}"/>
              </a:ext>
            </a:extLst>
          </p:cNvPr>
          <p:cNvSpPr txBox="1"/>
          <p:nvPr/>
        </p:nvSpPr>
        <p:spPr>
          <a:xfrm>
            <a:off x="4244872" y="3834421"/>
            <a:ext cx="3084508" cy="738664"/>
          </a:xfrm>
          <a:prstGeom prst="rect">
            <a:avLst/>
          </a:prstGeom>
          <a:noFill/>
        </p:spPr>
        <p:txBody>
          <a:bodyPr wrap="square" rtlCol="0">
            <a:spAutoFit/>
          </a:bodyPr>
          <a:lstStyle/>
          <a:p>
            <a:r>
              <a:rPr lang="en-US" sz="1400" b="1" dirty="0">
                <a:solidFill>
                  <a:srgbClr val="002060"/>
                </a:solidFill>
              </a:rPr>
              <a:t>X-Y locations for RF contacts, MT ferrules, and guide features within a backplane Connector Module </a:t>
            </a:r>
          </a:p>
        </p:txBody>
      </p:sp>
      <p:sp>
        <p:nvSpPr>
          <p:cNvPr id="41" name="TextBox 40">
            <a:extLst>
              <a:ext uri="{FF2B5EF4-FFF2-40B4-BE49-F238E27FC236}">
                <a16:creationId xmlns:a16="http://schemas.microsoft.com/office/drawing/2014/main" id="{9939E1A5-9948-47C0-9C29-E4BE7CDCBE32}"/>
              </a:ext>
            </a:extLst>
          </p:cNvPr>
          <p:cNvSpPr txBox="1"/>
          <p:nvPr/>
        </p:nvSpPr>
        <p:spPr>
          <a:xfrm>
            <a:off x="9343013" y="3834421"/>
            <a:ext cx="2707984" cy="738664"/>
          </a:xfrm>
          <a:prstGeom prst="rect">
            <a:avLst/>
          </a:prstGeom>
          <a:noFill/>
        </p:spPr>
        <p:txBody>
          <a:bodyPr wrap="square" rtlCol="0">
            <a:spAutoFit/>
          </a:bodyPr>
          <a:lstStyle/>
          <a:p>
            <a:r>
              <a:rPr lang="en-US" sz="1400" b="1" dirty="0"/>
              <a:t>Backplane Connector Module dimensions  (RF, optical and hybrid)</a:t>
            </a:r>
          </a:p>
        </p:txBody>
      </p:sp>
      <p:sp>
        <p:nvSpPr>
          <p:cNvPr id="42" name="TextBox 41">
            <a:extLst>
              <a:ext uri="{FF2B5EF4-FFF2-40B4-BE49-F238E27FC236}">
                <a16:creationId xmlns:a16="http://schemas.microsoft.com/office/drawing/2014/main" id="{CBE3CFF8-9298-4ACC-A4BA-81FC8433E055}"/>
              </a:ext>
            </a:extLst>
          </p:cNvPr>
          <p:cNvSpPr txBox="1"/>
          <p:nvPr/>
        </p:nvSpPr>
        <p:spPr>
          <a:xfrm>
            <a:off x="4386978" y="1380768"/>
            <a:ext cx="2712626" cy="307777"/>
          </a:xfrm>
          <a:prstGeom prst="rect">
            <a:avLst/>
          </a:prstGeom>
          <a:noFill/>
        </p:spPr>
        <p:txBody>
          <a:bodyPr wrap="square" rtlCol="0">
            <a:spAutoFit/>
          </a:bodyPr>
          <a:lstStyle/>
          <a:p>
            <a:r>
              <a:rPr lang="en-US" sz="1400" b="1" dirty="0"/>
              <a:t>RF contact interface</a:t>
            </a:r>
          </a:p>
        </p:txBody>
      </p:sp>
      <p:sp>
        <p:nvSpPr>
          <p:cNvPr id="43" name="TextBox 42">
            <a:extLst>
              <a:ext uri="{FF2B5EF4-FFF2-40B4-BE49-F238E27FC236}">
                <a16:creationId xmlns:a16="http://schemas.microsoft.com/office/drawing/2014/main" id="{BBED3E45-2BA5-435B-865B-069F546F453C}"/>
              </a:ext>
            </a:extLst>
          </p:cNvPr>
          <p:cNvSpPr txBox="1"/>
          <p:nvPr/>
        </p:nvSpPr>
        <p:spPr>
          <a:xfrm>
            <a:off x="148660" y="2951990"/>
            <a:ext cx="2026326" cy="738664"/>
          </a:xfrm>
          <a:prstGeom prst="rect">
            <a:avLst/>
          </a:prstGeom>
          <a:noFill/>
        </p:spPr>
        <p:txBody>
          <a:bodyPr wrap="square" rtlCol="0">
            <a:spAutoFit/>
          </a:bodyPr>
          <a:lstStyle/>
          <a:p>
            <a:r>
              <a:rPr lang="en-US" sz="1400" b="1" dirty="0"/>
              <a:t>RF Connector Module guide feature dimensions</a:t>
            </a:r>
          </a:p>
        </p:txBody>
      </p:sp>
      <p:sp>
        <p:nvSpPr>
          <p:cNvPr id="44" name="TextBox 43">
            <a:extLst>
              <a:ext uri="{FF2B5EF4-FFF2-40B4-BE49-F238E27FC236}">
                <a16:creationId xmlns:a16="http://schemas.microsoft.com/office/drawing/2014/main" id="{80DF116A-09DC-402B-95D3-971C06C42CA5}"/>
              </a:ext>
            </a:extLst>
          </p:cNvPr>
          <p:cNvSpPr txBox="1"/>
          <p:nvPr/>
        </p:nvSpPr>
        <p:spPr>
          <a:xfrm>
            <a:off x="4537972" y="1873468"/>
            <a:ext cx="2473023" cy="738664"/>
          </a:xfrm>
          <a:prstGeom prst="rect">
            <a:avLst/>
          </a:prstGeom>
          <a:noFill/>
        </p:spPr>
        <p:txBody>
          <a:bodyPr wrap="square" rtlCol="0">
            <a:spAutoFit/>
          </a:bodyPr>
          <a:lstStyle/>
          <a:p>
            <a:r>
              <a:rPr lang="en-US" sz="1400" b="1" dirty="0">
                <a:solidFill>
                  <a:srgbClr val="C00000"/>
                </a:solidFill>
              </a:rPr>
              <a:t>Primary guide features (tab/slot) for Optical and Hybrid Connector Modules</a:t>
            </a:r>
          </a:p>
        </p:txBody>
      </p:sp>
      <p:cxnSp>
        <p:nvCxnSpPr>
          <p:cNvPr id="45" name="Straight Arrow Connector 44">
            <a:extLst>
              <a:ext uri="{FF2B5EF4-FFF2-40B4-BE49-F238E27FC236}">
                <a16:creationId xmlns:a16="http://schemas.microsoft.com/office/drawing/2014/main" id="{EFEB1206-CA8B-4599-BC36-A56DCFDC2C91}"/>
              </a:ext>
            </a:extLst>
          </p:cNvPr>
          <p:cNvCxnSpPr>
            <a:cxnSpLocks/>
            <a:stCxn id="42" idx="1"/>
          </p:cNvCxnSpPr>
          <p:nvPr/>
        </p:nvCxnSpPr>
        <p:spPr>
          <a:xfrm flipH="1">
            <a:off x="3759516" y="1534657"/>
            <a:ext cx="627462" cy="300862"/>
          </a:xfrm>
          <a:prstGeom prst="straightConnector1">
            <a:avLst/>
          </a:prstGeom>
          <a:ln w="31750" cap="rnd">
            <a:solidFill>
              <a:schemeClr val="tx1"/>
            </a:solidFill>
            <a:tailEnd type="stealth"/>
          </a:ln>
        </p:spPr>
        <p:style>
          <a:lnRef idx="1">
            <a:schemeClr val="accent4"/>
          </a:lnRef>
          <a:fillRef idx="0">
            <a:schemeClr val="accent4"/>
          </a:fillRef>
          <a:effectRef idx="0">
            <a:schemeClr val="accent4"/>
          </a:effectRef>
          <a:fontRef idx="minor">
            <a:schemeClr val="tx1"/>
          </a:fontRef>
        </p:style>
      </p:cxnSp>
      <p:cxnSp>
        <p:nvCxnSpPr>
          <p:cNvPr id="47" name="Straight Arrow Connector 46">
            <a:extLst>
              <a:ext uri="{FF2B5EF4-FFF2-40B4-BE49-F238E27FC236}">
                <a16:creationId xmlns:a16="http://schemas.microsoft.com/office/drawing/2014/main" id="{633AA2C9-C2D2-4AA3-86C0-FCBA08B1B543}"/>
              </a:ext>
            </a:extLst>
          </p:cNvPr>
          <p:cNvCxnSpPr>
            <a:cxnSpLocks/>
          </p:cNvCxnSpPr>
          <p:nvPr/>
        </p:nvCxnSpPr>
        <p:spPr>
          <a:xfrm flipV="1">
            <a:off x="2132012" y="2090736"/>
            <a:ext cx="640840" cy="926428"/>
          </a:xfrm>
          <a:prstGeom prst="straightConnector1">
            <a:avLst/>
          </a:prstGeom>
          <a:ln w="31750" cap="rnd">
            <a:solidFill>
              <a:schemeClr val="tx1"/>
            </a:solidFill>
            <a:tailEnd type="stealth"/>
          </a:ln>
        </p:spPr>
        <p:style>
          <a:lnRef idx="1">
            <a:schemeClr val="accent6"/>
          </a:lnRef>
          <a:fillRef idx="0">
            <a:schemeClr val="accent6"/>
          </a:fillRef>
          <a:effectRef idx="0">
            <a:schemeClr val="accent6"/>
          </a:effectRef>
          <a:fontRef idx="minor">
            <a:schemeClr val="tx1"/>
          </a:fontRef>
        </p:style>
      </p:cxnSp>
      <p:cxnSp>
        <p:nvCxnSpPr>
          <p:cNvPr id="48" name="Straight Arrow Connector 47">
            <a:extLst>
              <a:ext uri="{FF2B5EF4-FFF2-40B4-BE49-F238E27FC236}">
                <a16:creationId xmlns:a16="http://schemas.microsoft.com/office/drawing/2014/main" id="{881C8108-9B7B-4276-AD49-A5F92A72440B}"/>
              </a:ext>
            </a:extLst>
          </p:cNvPr>
          <p:cNvCxnSpPr>
            <a:cxnSpLocks/>
          </p:cNvCxnSpPr>
          <p:nvPr/>
        </p:nvCxnSpPr>
        <p:spPr>
          <a:xfrm>
            <a:off x="2055812" y="3223654"/>
            <a:ext cx="461491" cy="495551"/>
          </a:xfrm>
          <a:prstGeom prst="straightConnector1">
            <a:avLst/>
          </a:prstGeom>
          <a:ln w="31750" cap="rnd">
            <a:solidFill>
              <a:schemeClr val="tx1"/>
            </a:solidFill>
            <a:tailEnd type="stealth"/>
          </a:ln>
        </p:spPr>
        <p:style>
          <a:lnRef idx="1">
            <a:schemeClr val="accent6"/>
          </a:lnRef>
          <a:fillRef idx="0">
            <a:schemeClr val="accent6"/>
          </a:fillRef>
          <a:effectRef idx="0">
            <a:schemeClr val="accent6"/>
          </a:effectRef>
          <a:fontRef idx="minor">
            <a:schemeClr val="tx1"/>
          </a:fontRef>
        </p:style>
      </p:cxnSp>
      <p:sp>
        <p:nvSpPr>
          <p:cNvPr id="50" name="TextBox 49">
            <a:extLst>
              <a:ext uri="{FF2B5EF4-FFF2-40B4-BE49-F238E27FC236}">
                <a16:creationId xmlns:a16="http://schemas.microsoft.com/office/drawing/2014/main" id="{8C9DE511-C24E-401E-AF37-FA39651889A1}"/>
              </a:ext>
            </a:extLst>
          </p:cNvPr>
          <p:cNvSpPr txBox="1"/>
          <p:nvPr/>
        </p:nvSpPr>
        <p:spPr>
          <a:xfrm>
            <a:off x="9340754" y="2509251"/>
            <a:ext cx="2707984" cy="738664"/>
          </a:xfrm>
          <a:prstGeom prst="rect">
            <a:avLst/>
          </a:prstGeom>
          <a:noFill/>
        </p:spPr>
        <p:txBody>
          <a:bodyPr wrap="square" rtlCol="0">
            <a:spAutoFit/>
          </a:bodyPr>
          <a:lstStyle/>
          <a:p>
            <a:r>
              <a:rPr lang="en-US" sz="1400" b="1" dirty="0">
                <a:solidFill>
                  <a:srgbClr val="C00000"/>
                </a:solidFill>
              </a:rPr>
              <a:t>Secondary guide features for </a:t>
            </a:r>
          </a:p>
          <a:p>
            <a:r>
              <a:rPr lang="en-US" sz="1400" b="1" dirty="0">
                <a:solidFill>
                  <a:srgbClr val="C00000"/>
                </a:solidFill>
              </a:rPr>
              <a:t>Optical and Hybrid Connector Modules</a:t>
            </a:r>
          </a:p>
        </p:txBody>
      </p:sp>
      <p:cxnSp>
        <p:nvCxnSpPr>
          <p:cNvPr id="51" name="Straight Arrow Connector 50">
            <a:extLst>
              <a:ext uri="{FF2B5EF4-FFF2-40B4-BE49-F238E27FC236}">
                <a16:creationId xmlns:a16="http://schemas.microsoft.com/office/drawing/2014/main" id="{C4B054F9-B882-4FDF-93CE-B11BC9BAF572}"/>
              </a:ext>
            </a:extLst>
          </p:cNvPr>
          <p:cNvCxnSpPr>
            <a:cxnSpLocks/>
          </p:cNvCxnSpPr>
          <p:nvPr/>
        </p:nvCxnSpPr>
        <p:spPr>
          <a:xfrm flipH="1" flipV="1">
            <a:off x="8510777" y="3223654"/>
            <a:ext cx="934963" cy="810480"/>
          </a:xfrm>
          <a:prstGeom prst="straightConnector1">
            <a:avLst/>
          </a:prstGeom>
          <a:ln w="3175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D5F00882-3F3B-40E3-8761-7EF72537A971}"/>
              </a:ext>
            </a:extLst>
          </p:cNvPr>
          <p:cNvCxnSpPr>
            <a:cxnSpLocks/>
          </p:cNvCxnSpPr>
          <p:nvPr/>
        </p:nvCxnSpPr>
        <p:spPr>
          <a:xfrm flipH="1">
            <a:off x="3349577" y="3173730"/>
            <a:ext cx="1279573" cy="1300607"/>
          </a:xfrm>
          <a:prstGeom prst="straightConnector1">
            <a:avLst/>
          </a:prstGeom>
          <a:ln w="31750" cap="rnd">
            <a:solidFill>
              <a:srgbClr val="C00000"/>
            </a:solidFill>
            <a:tailEnd type="stealth"/>
          </a:ln>
        </p:spPr>
        <p:style>
          <a:lnRef idx="1">
            <a:schemeClr val="accent6"/>
          </a:lnRef>
          <a:fillRef idx="0">
            <a:schemeClr val="accent6"/>
          </a:fillRef>
          <a:effectRef idx="0">
            <a:schemeClr val="accent6"/>
          </a:effectRef>
          <a:fontRef idx="minor">
            <a:schemeClr val="tx1"/>
          </a:fontRef>
        </p:style>
      </p:cxnSp>
      <p:cxnSp>
        <p:nvCxnSpPr>
          <p:cNvPr id="53" name="Straight Arrow Connector 52">
            <a:extLst>
              <a:ext uri="{FF2B5EF4-FFF2-40B4-BE49-F238E27FC236}">
                <a16:creationId xmlns:a16="http://schemas.microsoft.com/office/drawing/2014/main" id="{2087D987-F9B8-4089-ADE9-583D314C175B}"/>
              </a:ext>
            </a:extLst>
          </p:cNvPr>
          <p:cNvCxnSpPr>
            <a:cxnSpLocks/>
          </p:cNvCxnSpPr>
          <p:nvPr/>
        </p:nvCxnSpPr>
        <p:spPr>
          <a:xfrm flipH="1">
            <a:off x="8195130" y="2960387"/>
            <a:ext cx="1145624" cy="185258"/>
          </a:xfrm>
          <a:prstGeom prst="straightConnector1">
            <a:avLst/>
          </a:prstGeom>
          <a:ln w="31750" cap="rnd">
            <a:solidFill>
              <a:srgbClr val="C00000"/>
            </a:solidFill>
            <a:tailEnd type="stealth"/>
          </a:ln>
        </p:spPr>
        <p:style>
          <a:lnRef idx="1">
            <a:schemeClr val="accent4"/>
          </a:lnRef>
          <a:fillRef idx="0">
            <a:schemeClr val="accent4"/>
          </a:fillRef>
          <a:effectRef idx="0">
            <a:schemeClr val="accent4"/>
          </a:effectRef>
          <a:fontRef idx="minor">
            <a:schemeClr val="tx1"/>
          </a:fontRef>
        </p:style>
      </p:cxnSp>
      <p:cxnSp>
        <p:nvCxnSpPr>
          <p:cNvPr id="54" name="Straight Arrow Connector 53">
            <a:extLst>
              <a:ext uri="{FF2B5EF4-FFF2-40B4-BE49-F238E27FC236}">
                <a16:creationId xmlns:a16="http://schemas.microsoft.com/office/drawing/2014/main" id="{C0B4A79F-1B44-42A8-BD55-56C7383EDD28}"/>
              </a:ext>
            </a:extLst>
          </p:cNvPr>
          <p:cNvCxnSpPr>
            <a:cxnSpLocks/>
          </p:cNvCxnSpPr>
          <p:nvPr/>
        </p:nvCxnSpPr>
        <p:spPr>
          <a:xfrm flipH="1" flipV="1">
            <a:off x="8510778" y="1960099"/>
            <a:ext cx="829976" cy="804284"/>
          </a:xfrm>
          <a:prstGeom prst="straightConnector1">
            <a:avLst/>
          </a:prstGeom>
          <a:ln w="31750" cap="rnd">
            <a:solidFill>
              <a:srgbClr val="C00000"/>
            </a:solidFill>
            <a:tailEnd type="stealth"/>
          </a:ln>
        </p:spPr>
        <p:style>
          <a:lnRef idx="1">
            <a:schemeClr val="accent4"/>
          </a:lnRef>
          <a:fillRef idx="0">
            <a:schemeClr val="accent4"/>
          </a:fillRef>
          <a:effectRef idx="0">
            <a:schemeClr val="accent4"/>
          </a:effectRef>
          <a:fontRef idx="minor">
            <a:schemeClr val="tx1"/>
          </a:fontRef>
        </p:style>
      </p:cxnSp>
      <p:cxnSp>
        <p:nvCxnSpPr>
          <p:cNvPr id="55" name="Straight Arrow Connector 54">
            <a:extLst>
              <a:ext uri="{FF2B5EF4-FFF2-40B4-BE49-F238E27FC236}">
                <a16:creationId xmlns:a16="http://schemas.microsoft.com/office/drawing/2014/main" id="{67697775-C631-4AEA-90E8-218E55292F72}"/>
              </a:ext>
            </a:extLst>
          </p:cNvPr>
          <p:cNvCxnSpPr>
            <a:cxnSpLocks/>
          </p:cNvCxnSpPr>
          <p:nvPr/>
        </p:nvCxnSpPr>
        <p:spPr>
          <a:xfrm flipV="1">
            <a:off x="6972300" y="2330248"/>
            <a:ext cx="1382529" cy="108152"/>
          </a:xfrm>
          <a:prstGeom prst="straightConnector1">
            <a:avLst/>
          </a:prstGeom>
          <a:ln w="31750" cap="rnd">
            <a:tailEnd type="stealth"/>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D2055DF9-C114-4327-9DCD-7471D7660AAD}"/>
              </a:ext>
            </a:extLst>
          </p:cNvPr>
          <p:cNvCxnSpPr>
            <a:cxnSpLocks/>
          </p:cNvCxnSpPr>
          <p:nvPr/>
        </p:nvCxnSpPr>
        <p:spPr>
          <a:xfrm>
            <a:off x="6934200" y="2503170"/>
            <a:ext cx="1296441" cy="271477"/>
          </a:xfrm>
          <a:prstGeom prst="straightConnector1">
            <a:avLst/>
          </a:prstGeom>
          <a:ln w="31750" cap="rnd">
            <a:tailEnd type="stealth"/>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0B5678E8-94B6-468D-8B67-197FE72622BC}"/>
              </a:ext>
            </a:extLst>
          </p:cNvPr>
          <p:cNvCxnSpPr>
            <a:cxnSpLocks/>
          </p:cNvCxnSpPr>
          <p:nvPr/>
        </p:nvCxnSpPr>
        <p:spPr>
          <a:xfrm flipH="1" flipV="1">
            <a:off x="3833898" y="1988552"/>
            <a:ext cx="802872" cy="1036588"/>
          </a:xfrm>
          <a:prstGeom prst="straightConnector1">
            <a:avLst/>
          </a:prstGeom>
          <a:ln w="31750" cap="rnd">
            <a:solidFill>
              <a:srgbClr val="C00000"/>
            </a:solidFill>
            <a:tailEnd type="stealth"/>
          </a:ln>
        </p:spPr>
        <p:style>
          <a:lnRef idx="1">
            <a:schemeClr val="accent6"/>
          </a:lnRef>
          <a:fillRef idx="0">
            <a:schemeClr val="accent6"/>
          </a:fillRef>
          <a:effectRef idx="0">
            <a:schemeClr val="accent6"/>
          </a:effectRef>
          <a:fontRef idx="minor">
            <a:schemeClr val="tx1"/>
          </a:fontRef>
        </p:style>
      </p:cxnSp>
      <p:sp>
        <p:nvSpPr>
          <p:cNvPr id="61" name="Right Brace 60">
            <a:extLst>
              <a:ext uri="{FF2B5EF4-FFF2-40B4-BE49-F238E27FC236}">
                <a16:creationId xmlns:a16="http://schemas.microsoft.com/office/drawing/2014/main" id="{67BC9A4E-C51C-4ED6-BF70-98BC955799AF}"/>
              </a:ext>
            </a:extLst>
          </p:cNvPr>
          <p:cNvSpPr/>
          <p:nvPr/>
        </p:nvSpPr>
        <p:spPr>
          <a:xfrm rot="6339375">
            <a:off x="7604425" y="2905057"/>
            <a:ext cx="324692" cy="1156711"/>
          </a:xfrm>
          <a:prstGeom prst="rightBrace">
            <a:avLst/>
          </a:prstGeom>
          <a:ln w="31750" cap="rnd">
            <a:solidFill>
              <a:srgbClr val="002060"/>
            </a:solidFill>
            <a:tailEnd type="none"/>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cxnSp>
        <p:nvCxnSpPr>
          <p:cNvPr id="62" name="Straight Connector 61">
            <a:extLst>
              <a:ext uri="{FF2B5EF4-FFF2-40B4-BE49-F238E27FC236}">
                <a16:creationId xmlns:a16="http://schemas.microsoft.com/office/drawing/2014/main" id="{9529D7E7-8ECA-4EAF-A58A-3E56FDA62B5D}"/>
              </a:ext>
            </a:extLst>
          </p:cNvPr>
          <p:cNvCxnSpPr>
            <a:cxnSpLocks/>
            <a:stCxn id="61" idx="1"/>
          </p:cNvCxnSpPr>
          <p:nvPr/>
        </p:nvCxnSpPr>
        <p:spPr>
          <a:xfrm flipH="1">
            <a:off x="7208520" y="3639735"/>
            <a:ext cx="514439" cy="257895"/>
          </a:xfrm>
          <a:prstGeom prst="line">
            <a:avLst/>
          </a:prstGeom>
          <a:ln w="31750" cap="rnd">
            <a:solidFill>
              <a:srgbClr val="002060"/>
            </a:solidFill>
            <a:tailEnd type="none"/>
          </a:ln>
        </p:spPr>
        <p:style>
          <a:lnRef idx="1">
            <a:schemeClr val="accent2"/>
          </a:lnRef>
          <a:fillRef idx="0">
            <a:schemeClr val="accent2"/>
          </a:fillRef>
          <a:effectRef idx="0">
            <a:schemeClr val="accent2"/>
          </a:effectRef>
          <a:fontRef idx="minor">
            <a:schemeClr val="tx1"/>
          </a:fontRef>
        </p:style>
      </p:cxnSp>
      <p:sp>
        <p:nvSpPr>
          <p:cNvPr id="66" name="TextBox 65">
            <a:extLst>
              <a:ext uri="{FF2B5EF4-FFF2-40B4-BE49-F238E27FC236}">
                <a16:creationId xmlns:a16="http://schemas.microsoft.com/office/drawing/2014/main" id="{979D169F-E618-43F7-89A1-6CE222DB54E9}"/>
              </a:ext>
            </a:extLst>
          </p:cNvPr>
          <p:cNvSpPr txBox="1"/>
          <p:nvPr/>
        </p:nvSpPr>
        <p:spPr>
          <a:xfrm>
            <a:off x="4424126" y="3425388"/>
            <a:ext cx="1551485" cy="400110"/>
          </a:xfrm>
          <a:prstGeom prst="rect">
            <a:avLst/>
          </a:prstGeom>
          <a:noFill/>
        </p:spPr>
        <p:txBody>
          <a:bodyPr wrap="square" rtlCol="0" anchor="b">
            <a:spAutoFit/>
          </a:bodyPr>
          <a:lstStyle/>
          <a:p>
            <a:pPr algn="ctr"/>
            <a:r>
              <a:rPr lang="en-US" sz="2000" b="1" dirty="0">
                <a:solidFill>
                  <a:srgbClr val="002060"/>
                </a:solidFill>
                <a:hlinkClick r:id="rId2" action="ppaction://hlinksldjump">
                  <a:extLst>
                    <a:ext uri="{A12FA001-AC4F-418D-AE19-62706E023703}">
                      <ahyp:hlinkClr xmlns:ahyp="http://schemas.microsoft.com/office/drawing/2018/hyperlinkcolor" val="tx"/>
                    </a:ext>
                  </a:extLst>
                </a:hlinkClick>
              </a:rPr>
              <a:t>[VITA 65.1]</a:t>
            </a:r>
            <a:endParaRPr lang="en-US" sz="2000" b="1" dirty="0">
              <a:solidFill>
                <a:srgbClr val="002060"/>
              </a:solidFill>
            </a:endParaRPr>
          </a:p>
        </p:txBody>
      </p:sp>
      <p:sp>
        <p:nvSpPr>
          <p:cNvPr id="67" name="TextBox 66">
            <a:extLst>
              <a:ext uri="{FF2B5EF4-FFF2-40B4-BE49-F238E27FC236}">
                <a16:creationId xmlns:a16="http://schemas.microsoft.com/office/drawing/2014/main" id="{744D42D7-FDF2-444B-BE0E-3B00E59FA1BE}"/>
              </a:ext>
            </a:extLst>
          </p:cNvPr>
          <p:cNvSpPr txBox="1"/>
          <p:nvPr/>
        </p:nvSpPr>
        <p:spPr>
          <a:xfrm>
            <a:off x="9449200" y="2108727"/>
            <a:ext cx="2436411" cy="400110"/>
          </a:xfrm>
          <a:prstGeom prst="rect">
            <a:avLst/>
          </a:prstGeom>
          <a:noFill/>
        </p:spPr>
        <p:txBody>
          <a:bodyPr wrap="square" rtlCol="0" anchor="b">
            <a:spAutoFit/>
          </a:bodyPr>
          <a:lstStyle/>
          <a:p>
            <a:pPr algn="ctr"/>
            <a:r>
              <a:rPr lang="en-US" sz="2000" b="1" dirty="0">
                <a:solidFill>
                  <a:srgbClr val="C00000"/>
                </a:solidFill>
                <a:hlinkClick r:id="rId3" action="ppaction://hlinksldjump">
                  <a:extLst>
                    <a:ext uri="{A12FA001-AC4F-418D-AE19-62706E023703}">
                      <ahyp:hlinkClr xmlns:ahyp="http://schemas.microsoft.com/office/drawing/2018/hyperlinkcolor" val="tx"/>
                    </a:ext>
                  </a:extLst>
                </a:hlinkClick>
              </a:rPr>
              <a:t>[VITA 66.5]</a:t>
            </a:r>
            <a:endParaRPr lang="en-US" sz="2000" b="1" dirty="0">
              <a:solidFill>
                <a:srgbClr val="C00000"/>
              </a:solidFill>
            </a:endParaRPr>
          </a:p>
        </p:txBody>
      </p:sp>
      <p:sp>
        <p:nvSpPr>
          <p:cNvPr id="68" name="TextBox 67">
            <a:extLst>
              <a:ext uri="{FF2B5EF4-FFF2-40B4-BE49-F238E27FC236}">
                <a16:creationId xmlns:a16="http://schemas.microsoft.com/office/drawing/2014/main" id="{92A6B7D0-7998-4E05-96C1-7780FE11E2FE}"/>
              </a:ext>
            </a:extLst>
          </p:cNvPr>
          <p:cNvSpPr txBox="1"/>
          <p:nvPr/>
        </p:nvSpPr>
        <p:spPr>
          <a:xfrm>
            <a:off x="4496607" y="1011494"/>
            <a:ext cx="1769944" cy="400110"/>
          </a:xfrm>
          <a:prstGeom prst="rect">
            <a:avLst/>
          </a:prstGeom>
          <a:noFill/>
        </p:spPr>
        <p:txBody>
          <a:bodyPr wrap="square" rtlCol="0" anchor="b">
            <a:spAutoFit/>
          </a:bodyPr>
          <a:lstStyle/>
          <a:p>
            <a:pPr algn="ctr"/>
            <a:r>
              <a:rPr lang="en-US" sz="2000" b="1" dirty="0">
                <a:hlinkClick r:id="rId3" action="ppaction://hlinksldjump"/>
              </a:rPr>
              <a:t>[VITA 67.3]</a:t>
            </a:r>
            <a:endParaRPr lang="en-US" sz="2000" b="1" dirty="0"/>
          </a:p>
        </p:txBody>
      </p:sp>
      <p:sp>
        <p:nvSpPr>
          <p:cNvPr id="69" name="TextBox 68">
            <a:extLst>
              <a:ext uri="{FF2B5EF4-FFF2-40B4-BE49-F238E27FC236}">
                <a16:creationId xmlns:a16="http://schemas.microsoft.com/office/drawing/2014/main" id="{7A856317-E8EF-4AA9-A609-1DBDF6DB8055}"/>
              </a:ext>
            </a:extLst>
          </p:cNvPr>
          <p:cNvSpPr txBox="1"/>
          <p:nvPr/>
        </p:nvSpPr>
        <p:spPr>
          <a:xfrm>
            <a:off x="146162" y="2475009"/>
            <a:ext cx="1821222" cy="400110"/>
          </a:xfrm>
          <a:prstGeom prst="rect">
            <a:avLst/>
          </a:prstGeom>
          <a:noFill/>
        </p:spPr>
        <p:txBody>
          <a:bodyPr wrap="square" rtlCol="0" anchor="b">
            <a:spAutoFit/>
          </a:bodyPr>
          <a:lstStyle/>
          <a:p>
            <a:pPr algn="ctr"/>
            <a:r>
              <a:rPr lang="en-US" sz="2000" b="1" dirty="0">
                <a:hlinkClick r:id="rId3" action="ppaction://hlinksldjump"/>
              </a:rPr>
              <a:t>[VITA 67.3]</a:t>
            </a:r>
            <a:endParaRPr lang="en-US" sz="2000" b="1" dirty="0"/>
          </a:p>
        </p:txBody>
      </p:sp>
      <p:sp>
        <p:nvSpPr>
          <p:cNvPr id="70" name="TextBox 69">
            <a:extLst>
              <a:ext uri="{FF2B5EF4-FFF2-40B4-BE49-F238E27FC236}">
                <a16:creationId xmlns:a16="http://schemas.microsoft.com/office/drawing/2014/main" id="{7858FA7F-B553-444B-90C3-9CCB6481B69D}"/>
              </a:ext>
            </a:extLst>
          </p:cNvPr>
          <p:cNvSpPr txBox="1"/>
          <p:nvPr/>
        </p:nvSpPr>
        <p:spPr>
          <a:xfrm>
            <a:off x="9447469" y="3443919"/>
            <a:ext cx="2439872" cy="400110"/>
          </a:xfrm>
          <a:prstGeom prst="rect">
            <a:avLst/>
          </a:prstGeom>
          <a:noFill/>
        </p:spPr>
        <p:txBody>
          <a:bodyPr wrap="square" rtlCol="0" anchor="b">
            <a:spAutoFit/>
          </a:bodyPr>
          <a:lstStyle/>
          <a:p>
            <a:pPr algn="ctr"/>
            <a:r>
              <a:rPr lang="en-US" sz="2000" b="1" dirty="0">
                <a:hlinkClick r:id="rId3" action="ppaction://hlinksldjump"/>
              </a:rPr>
              <a:t>[VITA 67.3]</a:t>
            </a:r>
            <a:endParaRPr lang="en-US" sz="2000" b="1" dirty="0"/>
          </a:p>
        </p:txBody>
      </p:sp>
      <p:sp>
        <p:nvSpPr>
          <p:cNvPr id="71" name="TextBox 70">
            <a:extLst>
              <a:ext uri="{FF2B5EF4-FFF2-40B4-BE49-F238E27FC236}">
                <a16:creationId xmlns:a16="http://schemas.microsoft.com/office/drawing/2014/main" id="{651B1EB1-D318-4D3D-BD41-DEB002D12543}"/>
              </a:ext>
            </a:extLst>
          </p:cNvPr>
          <p:cNvSpPr txBox="1"/>
          <p:nvPr/>
        </p:nvSpPr>
        <p:spPr>
          <a:xfrm>
            <a:off x="4249608" y="2525637"/>
            <a:ext cx="2436411" cy="400110"/>
          </a:xfrm>
          <a:prstGeom prst="rect">
            <a:avLst/>
          </a:prstGeom>
          <a:noFill/>
        </p:spPr>
        <p:txBody>
          <a:bodyPr wrap="square" rtlCol="0" anchor="b">
            <a:spAutoFit/>
          </a:bodyPr>
          <a:lstStyle/>
          <a:p>
            <a:pPr algn="ctr"/>
            <a:r>
              <a:rPr lang="en-US" sz="2000" b="1" dirty="0">
                <a:solidFill>
                  <a:srgbClr val="C00000"/>
                </a:solidFill>
                <a:hlinkClick r:id="rId3" action="ppaction://hlinksldjump">
                  <a:extLst>
                    <a:ext uri="{A12FA001-AC4F-418D-AE19-62706E023703}">
                      <ahyp:hlinkClr xmlns:ahyp="http://schemas.microsoft.com/office/drawing/2018/hyperlinkcolor" val="tx"/>
                    </a:ext>
                  </a:extLst>
                </a:hlinkClick>
              </a:rPr>
              <a:t>[VITA 66.5]</a:t>
            </a:r>
            <a:endParaRPr lang="en-US" sz="2000" b="1" dirty="0">
              <a:solidFill>
                <a:srgbClr val="C00000"/>
              </a:solidFill>
            </a:endParaRPr>
          </a:p>
        </p:txBody>
      </p:sp>
      <p:cxnSp>
        <p:nvCxnSpPr>
          <p:cNvPr id="81" name="Straight Arrow Connector 80">
            <a:extLst>
              <a:ext uri="{FF2B5EF4-FFF2-40B4-BE49-F238E27FC236}">
                <a16:creationId xmlns:a16="http://schemas.microsoft.com/office/drawing/2014/main" id="{255BF88C-38C8-4898-B2FD-A437E638EA85}"/>
              </a:ext>
            </a:extLst>
          </p:cNvPr>
          <p:cNvCxnSpPr>
            <a:cxnSpLocks/>
          </p:cNvCxnSpPr>
          <p:nvPr/>
        </p:nvCxnSpPr>
        <p:spPr>
          <a:xfrm>
            <a:off x="1903412" y="4648200"/>
            <a:ext cx="568368" cy="914400"/>
          </a:xfrm>
          <a:prstGeom prst="straightConnector1">
            <a:avLst/>
          </a:prstGeom>
          <a:ln w="31750" cap="rnd">
            <a:solidFill>
              <a:schemeClr val="tx1"/>
            </a:solidFill>
            <a:tailEnd type="stealth"/>
          </a:ln>
        </p:spPr>
        <p:style>
          <a:lnRef idx="1">
            <a:schemeClr val="accent6"/>
          </a:lnRef>
          <a:fillRef idx="0">
            <a:schemeClr val="accent6"/>
          </a:fillRef>
          <a:effectRef idx="0">
            <a:schemeClr val="accent6"/>
          </a:effectRef>
          <a:fontRef idx="minor">
            <a:schemeClr val="tx1"/>
          </a:fontRef>
        </p:style>
      </p:cxnSp>
      <p:cxnSp>
        <p:nvCxnSpPr>
          <p:cNvPr id="46" name="Straight Arrow Connector 45">
            <a:extLst>
              <a:ext uri="{FF2B5EF4-FFF2-40B4-BE49-F238E27FC236}">
                <a16:creationId xmlns:a16="http://schemas.microsoft.com/office/drawing/2014/main" id="{E592FB98-F940-444B-B373-5A33656B2633}"/>
              </a:ext>
            </a:extLst>
          </p:cNvPr>
          <p:cNvCxnSpPr>
            <a:cxnSpLocks/>
          </p:cNvCxnSpPr>
          <p:nvPr/>
        </p:nvCxnSpPr>
        <p:spPr>
          <a:xfrm flipH="1">
            <a:off x="3274510" y="1685088"/>
            <a:ext cx="1292915" cy="3077132"/>
          </a:xfrm>
          <a:prstGeom prst="straightConnector1">
            <a:avLst/>
          </a:prstGeom>
          <a:ln w="31750" cap="rnd">
            <a:solidFill>
              <a:schemeClr val="tx1"/>
            </a:solidFill>
            <a:tailEnd type="stealth"/>
          </a:ln>
        </p:spPr>
        <p:style>
          <a:lnRef idx="1">
            <a:schemeClr val="accent4"/>
          </a:lnRef>
          <a:fillRef idx="0">
            <a:schemeClr val="accent4"/>
          </a:fillRef>
          <a:effectRef idx="0">
            <a:schemeClr val="accent4"/>
          </a:effectRef>
          <a:fontRef idx="minor">
            <a:schemeClr val="tx1"/>
          </a:fontRef>
        </p:style>
      </p:cxnSp>
      <p:sp>
        <p:nvSpPr>
          <p:cNvPr id="49" name="TextBox 48">
            <a:extLst>
              <a:ext uri="{FF2B5EF4-FFF2-40B4-BE49-F238E27FC236}">
                <a16:creationId xmlns:a16="http://schemas.microsoft.com/office/drawing/2014/main" id="{F2048364-986D-4441-A2C4-BBBA108F9CB1}"/>
              </a:ext>
            </a:extLst>
          </p:cNvPr>
          <p:cNvSpPr txBox="1"/>
          <p:nvPr/>
        </p:nvSpPr>
        <p:spPr>
          <a:xfrm>
            <a:off x="6341515" y="6642556"/>
            <a:ext cx="3260467" cy="215444"/>
          </a:xfrm>
          <a:prstGeom prst="rect">
            <a:avLst/>
          </a:prstGeom>
          <a:noFill/>
        </p:spPr>
        <p:txBody>
          <a:bodyPr wrap="square" rtlCol="0">
            <a:spAutoFit/>
          </a:bodyPr>
          <a:lstStyle/>
          <a:p>
            <a:pPr>
              <a:defRPr/>
            </a:pPr>
            <a:r>
              <a:rPr lang="en-US" sz="800" b="1" dirty="0">
                <a:hlinkClick r:id="rId7" action="ppaction://hlinksldjump"/>
              </a:rPr>
              <a:t>65.0/65.1 Partitioning</a:t>
            </a:r>
            <a:r>
              <a:rPr lang="en-US" sz="800" b="1" dirty="0"/>
              <a:t>, Connector Module Standards: </a:t>
            </a:r>
            <a:r>
              <a:rPr lang="en-US" sz="800" b="1" dirty="0">
                <a:hlinkClick r:id="rId8" action="ppaction://hlinksldjump"/>
              </a:rPr>
              <a:t>first</a:t>
            </a:r>
            <a:r>
              <a:rPr lang="en-US" sz="800" b="1" dirty="0"/>
              <a:t>, </a:t>
            </a:r>
            <a:r>
              <a:rPr lang="en-US" sz="800" b="1" dirty="0">
                <a:hlinkClick r:id="rId9" action="ppaction://hlinksldjump"/>
              </a:rPr>
              <a:t>2</a:t>
            </a:r>
            <a:r>
              <a:rPr lang="en-US" sz="800" b="1" baseline="30000" dirty="0">
                <a:hlinkClick r:id="rId9" action="ppaction://hlinksldjump"/>
              </a:rPr>
              <a:t>nd</a:t>
            </a:r>
            <a:endParaRPr lang="en-US" sz="800" b="1" baseline="30000" dirty="0"/>
          </a:p>
        </p:txBody>
      </p:sp>
    </p:spTree>
    <p:extLst>
      <p:ext uri="{BB962C8B-B14F-4D97-AF65-F5344CB8AC3E}">
        <p14:creationId xmlns:p14="http://schemas.microsoft.com/office/powerpoint/2010/main" val="12270234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4037012" y="6248400"/>
            <a:ext cx="3124200" cy="3810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 name="Title 1"/>
          <p:cNvSpPr>
            <a:spLocks noGrp="1"/>
          </p:cNvSpPr>
          <p:nvPr>
            <p:ph type="title"/>
          </p:nvPr>
        </p:nvSpPr>
        <p:spPr>
          <a:xfrm>
            <a:off x="5713412" y="100584"/>
            <a:ext cx="6272266" cy="813816"/>
          </a:xfrm>
        </p:spPr>
        <p:txBody>
          <a:bodyPr/>
          <a:lstStyle/>
          <a:p>
            <a:pPr algn="l">
              <a:lnSpc>
                <a:spcPct val="100000"/>
              </a:lnSpc>
              <a:spcBef>
                <a:spcPts val="2400"/>
              </a:spcBef>
            </a:pPr>
            <a:r>
              <a:rPr lang="fr-FR" sz="2200" dirty="0">
                <a:hlinkClick r:id="rId4" action="ppaction://hlinksldjump"/>
              </a:rPr>
              <a:t>[VITA 66.1]</a:t>
            </a:r>
            <a:r>
              <a:rPr lang="fr-FR" sz="2200" dirty="0"/>
              <a:t>, </a:t>
            </a:r>
            <a:r>
              <a:rPr lang="fr-FR" sz="2200" dirty="0">
                <a:hlinkClick r:id="rId4" action="ppaction://hlinksldjump"/>
              </a:rPr>
              <a:t>[VITA 66.4]</a:t>
            </a:r>
            <a:r>
              <a:rPr lang="fr-FR" sz="2200" dirty="0"/>
              <a:t>, </a:t>
            </a:r>
            <a:r>
              <a:rPr lang="fr-FR" sz="2200" dirty="0">
                <a:hlinkClick r:id="rId4" action="ppaction://hlinksldjump"/>
              </a:rPr>
              <a:t>[VITA 66.5]</a:t>
            </a:r>
            <a:r>
              <a:rPr lang="fr-FR" sz="2200" dirty="0"/>
              <a:t>,  and </a:t>
            </a:r>
            <a:r>
              <a:rPr lang="fr-FR" sz="2200" dirty="0">
                <a:hlinkClick r:id="rId5" action="ppaction://hlinksldjump"/>
              </a:rPr>
              <a:t>[VITA 65.0]</a:t>
            </a:r>
            <a:r>
              <a:rPr lang="fr-FR" sz="2200" dirty="0"/>
              <a:t> Fiber Numbering Conventions</a:t>
            </a:r>
            <a:endParaRPr lang="en-US" sz="2200" dirty="0"/>
          </a:p>
        </p:txBody>
      </p:sp>
      <p:grpSp>
        <p:nvGrpSpPr>
          <p:cNvPr id="23" name="Group 22"/>
          <p:cNvGrpSpPr/>
          <p:nvPr/>
        </p:nvGrpSpPr>
        <p:grpSpPr>
          <a:xfrm>
            <a:off x="0" y="76200"/>
            <a:ext cx="4985163" cy="2060375"/>
            <a:chOff x="215545" y="1193316"/>
            <a:chExt cx="4985163" cy="2060375"/>
          </a:xfrm>
          <a:solidFill>
            <a:schemeClr val="bg1"/>
          </a:solidFill>
        </p:grpSpPr>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545" y="1193316"/>
              <a:ext cx="4985163" cy="1845746"/>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215545" y="2945914"/>
              <a:ext cx="4985163" cy="307777"/>
            </a:xfrm>
            <a:prstGeom prst="rect">
              <a:avLst/>
            </a:prstGeom>
            <a:noFill/>
          </p:spPr>
          <p:txBody>
            <a:bodyPr wrap="square" rtlCol="0">
              <a:spAutoFit/>
            </a:bodyPr>
            <a:lstStyle/>
            <a:p>
              <a:pPr algn="ctr"/>
              <a:r>
                <a:rPr lang="en-US" sz="1400" b="1" dirty="0">
                  <a:solidFill>
                    <a:srgbClr val="0070C0"/>
                  </a:solidFill>
                </a:rPr>
                <a:t>[VITA 66.1] MT fiber numbering convention</a:t>
              </a:r>
            </a:p>
          </p:txBody>
        </p:sp>
      </p:grpSp>
      <p:pic>
        <p:nvPicPr>
          <p:cNvPr id="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4437142"/>
            <a:ext cx="5049574" cy="211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5190" y="6477198"/>
            <a:ext cx="5012796" cy="307777"/>
          </a:xfrm>
          <a:prstGeom prst="rect">
            <a:avLst/>
          </a:prstGeom>
          <a:solidFill>
            <a:schemeClr val="bg1"/>
          </a:solidFill>
        </p:spPr>
        <p:txBody>
          <a:bodyPr wrap="square" rtlCol="0">
            <a:spAutoFit/>
          </a:bodyPr>
          <a:lstStyle/>
          <a:p>
            <a:pPr algn="ctr"/>
            <a:r>
              <a:rPr lang="en-US" sz="1400" b="1" dirty="0">
                <a:solidFill>
                  <a:srgbClr val="0070C0"/>
                </a:solidFill>
              </a:rPr>
              <a:t>[VITA 66.1] and [VITA 66.4] MT ferrule fiber numbering</a:t>
            </a:r>
          </a:p>
        </p:txBody>
      </p:sp>
      <p:grpSp>
        <p:nvGrpSpPr>
          <p:cNvPr id="9" name="Group 8"/>
          <p:cNvGrpSpPr/>
          <p:nvPr/>
        </p:nvGrpSpPr>
        <p:grpSpPr>
          <a:xfrm>
            <a:off x="608012" y="2286000"/>
            <a:ext cx="3830373" cy="2133600"/>
            <a:chOff x="608012" y="2286000"/>
            <a:chExt cx="3830373" cy="2133600"/>
          </a:xfrm>
        </p:grpSpPr>
        <p:pic>
          <p:nvPicPr>
            <p:cNvPr id="1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4159" y="2286000"/>
              <a:ext cx="3018079" cy="18652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08012" y="4111823"/>
              <a:ext cx="3830373" cy="307777"/>
            </a:xfrm>
            <a:prstGeom prst="rect">
              <a:avLst/>
            </a:prstGeom>
            <a:noFill/>
          </p:spPr>
          <p:txBody>
            <a:bodyPr wrap="square" rtlCol="0">
              <a:spAutoFit/>
            </a:bodyPr>
            <a:lstStyle/>
            <a:p>
              <a:pPr algn="ctr"/>
              <a:r>
                <a:rPr lang="en-US" sz="1400" b="1" dirty="0">
                  <a:solidFill>
                    <a:srgbClr val="0070C0"/>
                  </a:solidFill>
                </a:rPr>
                <a:t>[VITA 66.4] MT fiber numbering convention</a:t>
              </a:r>
            </a:p>
          </p:txBody>
        </p:sp>
      </p:grpSp>
      <p:sp>
        <p:nvSpPr>
          <p:cNvPr id="21" name="TextBox 20"/>
          <p:cNvSpPr txBox="1"/>
          <p:nvPr/>
        </p:nvSpPr>
        <p:spPr>
          <a:xfrm>
            <a:off x="1113498" y="2362521"/>
            <a:ext cx="267956" cy="138499"/>
          </a:xfrm>
          <a:prstGeom prst="rect">
            <a:avLst/>
          </a:prstGeom>
          <a:solidFill>
            <a:schemeClr val="bg1"/>
          </a:solidFill>
        </p:spPr>
        <p:txBody>
          <a:bodyPr wrap="square" lIns="0" tIns="0" rIns="0" bIns="0" rtlCol="0">
            <a:spAutoFit/>
          </a:bodyPr>
          <a:lstStyle/>
          <a:p>
            <a:pPr algn="ctr"/>
            <a:r>
              <a:rPr lang="en-US" sz="900" dirty="0"/>
              <a:t>P2B</a:t>
            </a:r>
          </a:p>
        </p:txBody>
      </p:sp>
      <p:sp>
        <p:nvSpPr>
          <p:cNvPr id="22" name="TextBox 21"/>
          <p:cNvSpPr txBox="1"/>
          <p:nvPr/>
        </p:nvSpPr>
        <p:spPr>
          <a:xfrm>
            <a:off x="2523198" y="2362521"/>
            <a:ext cx="267956" cy="138499"/>
          </a:xfrm>
          <a:prstGeom prst="rect">
            <a:avLst/>
          </a:prstGeom>
          <a:solidFill>
            <a:schemeClr val="bg1"/>
          </a:solidFill>
        </p:spPr>
        <p:txBody>
          <a:bodyPr wrap="square" lIns="0" tIns="0" rIns="0" bIns="0" rtlCol="0">
            <a:spAutoFit/>
          </a:bodyPr>
          <a:lstStyle/>
          <a:p>
            <a:pPr algn="ctr"/>
            <a:r>
              <a:rPr lang="en-US" sz="900" dirty="0"/>
              <a:t>J2B</a:t>
            </a:r>
          </a:p>
        </p:txBody>
      </p:sp>
      <p:graphicFrame>
        <p:nvGraphicFramePr>
          <p:cNvPr id="4" name="Object 3"/>
          <p:cNvGraphicFramePr>
            <a:graphicFrameLocks noChangeAspect="1"/>
          </p:cNvGraphicFramePr>
          <p:nvPr>
            <p:extLst>
              <p:ext uri="{D42A27DB-BD31-4B8C-83A1-F6EECF244321}">
                <p14:modId xmlns:p14="http://schemas.microsoft.com/office/powerpoint/2010/main" val="2501556576"/>
              </p:ext>
            </p:extLst>
          </p:nvPr>
        </p:nvGraphicFramePr>
        <p:xfrm>
          <a:off x="6143625" y="4116388"/>
          <a:ext cx="6042025" cy="2667000"/>
        </p:xfrm>
        <a:graphic>
          <a:graphicData uri="http://schemas.openxmlformats.org/presentationml/2006/ole">
            <mc:AlternateContent xmlns:mc="http://schemas.openxmlformats.org/markup-compatibility/2006">
              <mc:Choice xmlns:v="urn:schemas-microsoft-com:vml" Requires="v">
                <p:oleObj spid="_x0000_s388432" name="Visio" r:id="rId9" imgW="6042270" imgH="2666984" progId="Visio.Drawing.11">
                  <p:embed/>
                </p:oleObj>
              </mc:Choice>
              <mc:Fallback>
                <p:oleObj name="Visio" r:id="rId9" imgW="6042270" imgH="2666984" progId="Visio.Drawing.11">
                  <p:embed/>
                  <p:pic>
                    <p:nvPicPr>
                      <p:cNvPr id="0" name=""/>
                      <p:cNvPicPr/>
                      <p:nvPr/>
                    </p:nvPicPr>
                    <p:blipFill>
                      <a:blip r:embed="rId10"/>
                      <a:stretch>
                        <a:fillRect/>
                      </a:stretch>
                    </p:blipFill>
                    <p:spPr>
                      <a:xfrm>
                        <a:off x="6143625" y="4116388"/>
                        <a:ext cx="6042025" cy="2667000"/>
                      </a:xfrm>
                      <a:prstGeom prst="rect">
                        <a:avLst/>
                      </a:prstGeom>
                      <a:solidFill>
                        <a:schemeClr val="bg1"/>
                      </a:solidFill>
                    </p:spPr>
                  </p:pic>
                </p:oleObj>
              </mc:Fallback>
            </mc:AlternateContent>
          </a:graphicData>
        </a:graphic>
      </p:graphicFrame>
      <p:sp>
        <p:nvSpPr>
          <p:cNvPr id="17" name="TextBox 16"/>
          <p:cNvSpPr txBox="1"/>
          <p:nvPr/>
        </p:nvSpPr>
        <p:spPr>
          <a:xfrm>
            <a:off x="5225706" y="6172200"/>
            <a:ext cx="6888506" cy="523220"/>
          </a:xfrm>
          <a:prstGeom prst="rect">
            <a:avLst/>
          </a:prstGeom>
          <a:solidFill>
            <a:schemeClr val="bg1"/>
          </a:solidFill>
        </p:spPr>
        <p:txBody>
          <a:bodyPr wrap="square" rtlCol="0">
            <a:spAutoFit/>
          </a:bodyPr>
          <a:lstStyle/>
          <a:p>
            <a:r>
              <a:rPr lang="en-US" sz="1400" b="1" dirty="0">
                <a:solidFill>
                  <a:srgbClr val="0070C0"/>
                </a:solidFill>
              </a:rPr>
              <a:t>[VITA 65.0] numbering of fibers when using [VITA 66.x] Connector Modules (looking in to mating face of Plug-In Module from backplane side)</a:t>
            </a:r>
          </a:p>
        </p:txBody>
      </p:sp>
      <p:sp>
        <p:nvSpPr>
          <p:cNvPr id="24" name="TextBox 23"/>
          <p:cNvSpPr txBox="1"/>
          <p:nvPr/>
        </p:nvSpPr>
        <p:spPr>
          <a:xfrm>
            <a:off x="150812" y="4482172"/>
            <a:ext cx="1356464" cy="307777"/>
          </a:xfrm>
          <a:prstGeom prst="rect">
            <a:avLst/>
          </a:prstGeom>
          <a:noFill/>
        </p:spPr>
        <p:txBody>
          <a:bodyPr wrap="square" rtlCol="0">
            <a:spAutoFit/>
          </a:bodyPr>
          <a:lstStyle/>
          <a:p>
            <a:r>
              <a:rPr lang="en-US" sz="1400" dirty="0"/>
              <a:t>Epoxy-window</a:t>
            </a:r>
          </a:p>
        </p:txBody>
      </p:sp>
      <p:cxnSp>
        <p:nvCxnSpPr>
          <p:cNvPr id="25" name="Straight Connector 24"/>
          <p:cNvCxnSpPr/>
          <p:nvPr/>
        </p:nvCxnSpPr>
        <p:spPr>
          <a:xfrm>
            <a:off x="1362505" y="4724400"/>
            <a:ext cx="388507" cy="609600"/>
          </a:xfrm>
          <a:prstGeom prst="line">
            <a:avLst/>
          </a:prstGeom>
          <a:ln w="127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875212" y="1066800"/>
            <a:ext cx="7110468" cy="3428999"/>
          </a:xfrm>
        </p:spPr>
        <p:txBody>
          <a:bodyPr/>
          <a:lstStyle/>
          <a:p>
            <a:pPr marL="171450" indent="-171450">
              <a:lnSpc>
                <a:spcPct val="100000"/>
              </a:lnSpc>
              <a:spcBef>
                <a:spcPts val="300"/>
              </a:spcBef>
            </a:pPr>
            <a:r>
              <a:rPr lang="en-US" sz="1600" dirty="0">
                <a:hlinkClick r:id="rId4" action="ppaction://hlinksldjump"/>
              </a:rPr>
              <a:t>[VITA 66.1]</a:t>
            </a:r>
            <a:r>
              <a:rPr lang="en-US" sz="1600" dirty="0"/>
              <a:t> – MT variant, two of the options for MTs:</a:t>
            </a:r>
          </a:p>
          <a:p>
            <a:pPr marL="457200" lvl="1" indent="-174625">
              <a:lnSpc>
                <a:spcPct val="100000"/>
              </a:lnSpc>
              <a:spcBef>
                <a:spcPts val="300"/>
              </a:spcBef>
            </a:pPr>
            <a:r>
              <a:rPr lang="en-US" sz="1400" b="0" dirty="0"/>
              <a:t>2 MT ferrules, each with 2 rows of 12 fibers = 48 fibers total </a:t>
            </a:r>
            <a:endParaRPr lang="en-US" sz="1200" b="0" dirty="0"/>
          </a:p>
          <a:p>
            <a:pPr marL="457200" lvl="1" indent="-174625">
              <a:lnSpc>
                <a:spcPct val="100000"/>
              </a:lnSpc>
              <a:spcBef>
                <a:spcPts val="300"/>
              </a:spcBef>
            </a:pPr>
            <a:r>
              <a:rPr lang="en-US" sz="1400" b="0" dirty="0"/>
              <a:t>2 MT ferrules, each with 1 row of 12 fibers = 24 fibers total </a:t>
            </a:r>
            <a:endParaRPr lang="en-US" sz="1200" b="0" dirty="0"/>
          </a:p>
          <a:p>
            <a:pPr marL="171450" indent="-171450">
              <a:lnSpc>
                <a:spcPct val="100000"/>
              </a:lnSpc>
              <a:spcBef>
                <a:spcPts val="1000"/>
              </a:spcBef>
            </a:pPr>
            <a:r>
              <a:rPr lang="en-US" sz="1600" dirty="0">
                <a:hlinkClick r:id="rId4" action="ppaction://hlinksldjump"/>
              </a:rPr>
              <a:t>[VITA 66.4]</a:t>
            </a:r>
            <a:r>
              <a:rPr lang="en-US" sz="1600" dirty="0"/>
              <a:t> – half-width MT variant, two of the options for MTs:</a:t>
            </a:r>
          </a:p>
          <a:p>
            <a:pPr marL="457200" lvl="1" indent="-174625">
              <a:lnSpc>
                <a:spcPct val="100000"/>
              </a:lnSpc>
              <a:spcBef>
                <a:spcPts val="300"/>
              </a:spcBef>
            </a:pPr>
            <a:r>
              <a:rPr lang="en-US" sz="1400" b="0" dirty="0"/>
              <a:t>1 MT ferrule with 2 rows of 12 fibers = 24 fibers total</a:t>
            </a:r>
          </a:p>
          <a:p>
            <a:pPr marL="457200" lvl="1" indent="-174625">
              <a:lnSpc>
                <a:spcPct val="100000"/>
              </a:lnSpc>
              <a:spcBef>
                <a:spcPts val="300"/>
              </a:spcBef>
            </a:pPr>
            <a:r>
              <a:rPr lang="en-US" sz="1400" b="0" dirty="0"/>
              <a:t>1 MT ferrule with 1 rows of 12 fibers = 12 fibers total</a:t>
            </a:r>
          </a:p>
          <a:p>
            <a:pPr marL="171450" lvl="1" indent="-171450">
              <a:lnSpc>
                <a:spcPct val="100000"/>
              </a:lnSpc>
              <a:spcBef>
                <a:spcPts val="1000"/>
              </a:spcBef>
              <a:buFont typeface="Arial"/>
              <a:buChar char="•"/>
            </a:pPr>
            <a:r>
              <a:rPr lang="en-US" sz="1600" dirty="0">
                <a:ea typeface="+mn-ea"/>
                <a:cs typeface="+mn-cs"/>
                <a:hlinkClick r:id="rId5" action="ppaction://hlinksldjump"/>
              </a:rPr>
              <a:t>[VITA 65.0]</a:t>
            </a:r>
            <a:r>
              <a:rPr lang="en-US" sz="1600" dirty="0">
                <a:ea typeface="+mn-ea"/>
                <a:cs typeface="+mn-cs"/>
              </a:rPr>
              <a:t> and </a:t>
            </a:r>
            <a:r>
              <a:rPr lang="en-US" sz="1600" dirty="0">
                <a:hlinkClick r:id="rId4" action="ppaction://hlinksldjump"/>
              </a:rPr>
              <a:t>[VITA 66.5]</a:t>
            </a:r>
            <a:r>
              <a:rPr lang="en-US" sz="1600" dirty="0"/>
              <a:t> </a:t>
            </a:r>
            <a:r>
              <a:rPr lang="en-US" sz="1600" dirty="0">
                <a:ea typeface="+mn-ea"/>
                <a:cs typeface="+mn-cs"/>
              </a:rPr>
              <a:t>fiber numbering on Plug-In Module side:</a:t>
            </a:r>
          </a:p>
          <a:p>
            <a:pPr marL="457200" lvl="1" indent="-174625">
              <a:lnSpc>
                <a:spcPct val="100000"/>
              </a:lnSpc>
              <a:spcBef>
                <a:spcPts val="300"/>
              </a:spcBef>
            </a:pPr>
            <a:r>
              <a:rPr lang="en-US" sz="1400" b="0" dirty="0"/>
              <a:t>Numbered the same as an MPO plug as documented in Annex A of </a:t>
            </a:r>
            <a:r>
              <a:rPr lang="en-US" sz="1400" b="0" dirty="0">
                <a:hlinkClick r:id="rId11" action="ppaction://hlinksldjump"/>
              </a:rPr>
              <a:t>[TIA-604-5-E]</a:t>
            </a:r>
            <a:endParaRPr lang="en-US" sz="1400" b="0" dirty="0"/>
          </a:p>
          <a:p>
            <a:pPr marL="457200" lvl="1" indent="-174625">
              <a:lnSpc>
                <a:spcPct val="100000"/>
              </a:lnSpc>
              <a:spcBef>
                <a:spcPts val="300"/>
              </a:spcBef>
            </a:pPr>
            <a:r>
              <a:rPr lang="en-US" sz="1400" b="0" dirty="0">
                <a:solidFill>
                  <a:srgbClr val="C00000"/>
                </a:solidFill>
              </a:rPr>
              <a:t>65.0 &amp; 66.5 have epoxy-window and fiber 1 ID mark up – away from PCB</a:t>
            </a:r>
          </a:p>
          <a:p>
            <a:pPr marL="457200" lvl="1" indent="-174625">
              <a:lnSpc>
                <a:spcPct val="100000"/>
              </a:lnSpc>
              <a:spcBef>
                <a:spcPts val="300"/>
              </a:spcBef>
            </a:pPr>
            <a:r>
              <a:rPr lang="en-US" sz="1400" b="0" dirty="0">
                <a:solidFill>
                  <a:srgbClr val="C00000"/>
                </a:solidFill>
              </a:rPr>
              <a:t>66.1 and 66.4 have epoxy-window and fiber 1 ID mark down – toward the PCB</a:t>
            </a:r>
          </a:p>
          <a:p>
            <a:pPr marL="457200" lvl="1" indent="-174625">
              <a:lnSpc>
                <a:spcPct val="100000"/>
              </a:lnSpc>
              <a:spcBef>
                <a:spcPts val="300"/>
              </a:spcBef>
            </a:pPr>
            <a:r>
              <a:rPr lang="en-US" sz="1400" b="0" dirty="0"/>
              <a:t>Order of precedence of standards in </a:t>
            </a:r>
            <a:r>
              <a:rPr lang="en-US" sz="1400" b="0" dirty="0">
                <a:hlinkClick r:id="rId5" action="ppaction://hlinksldjump"/>
              </a:rPr>
              <a:t>[VITA 65.0]</a:t>
            </a:r>
            <a:r>
              <a:rPr lang="en-US" sz="1400" b="0" dirty="0"/>
              <a:t>: </a:t>
            </a:r>
            <a:r>
              <a:rPr lang="en-US" sz="1400" b="0" dirty="0">
                <a:solidFill>
                  <a:srgbClr val="C00000"/>
                </a:solidFill>
              </a:rPr>
              <a:t>[VITA 65.0] overrides VITA 66.x</a:t>
            </a:r>
          </a:p>
        </p:txBody>
      </p:sp>
      <p:sp>
        <p:nvSpPr>
          <p:cNvPr id="8" name="Rectangle 7">
            <a:hlinkClick r:id="rId12" action="ppaction://hlinksldjump"/>
          </p:cNvPr>
          <p:cNvSpPr/>
          <p:nvPr/>
        </p:nvSpPr>
        <p:spPr bwMode="auto">
          <a:xfrm>
            <a:off x="11885612" y="6400800"/>
            <a:ext cx="303212"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7" name="TextBox 26"/>
          <p:cNvSpPr txBox="1"/>
          <p:nvPr/>
        </p:nvSpPr>
        <p:spPr>
          <a:xfrm>
            <a:off x="6341515" y="6642556"/>
            <a:ext cx="3260467" cy="215444"/>
          </a:xfrm>
          <a:prstGeom prst="rect">
            <a:avLst/>
          </a:prstGeom>
          <a:noFill/>
        </p:spPr>
        <p:txBody>
          <a:bodyPr wrap="square" rtlCol="0">
            <a:spAutoFit/>
          </a:bodyPr>
          <a:lstStyle/>
          <a:p>
            <a:pPr>
              <a:defRPr/>
            </a:pPr>
            <a:r>
              <a:rPr lang="en-US" sz="800" b="1" dirty="0">
                <a:hlinkClick r:id="rId13" action="ppaction://hlinksldjump"/>
              </a:rPr>
              <a:t>Slot dash</a:t>
            </a:r>
            <a:r>
              <a:rPr lang="en-US" sz="800" b="1" dirty="0"/>
              <a:t>, </a:t>
            </a:r>
            <a:r>
              <a:rPr lang="en-US" sz="800" b="1" dirty="0">
                <a:hlinkClick r:id="rId14" action="ppaction://hlinksldjump"/>
              </a:rPr>
              <a:t>Fiber numbering</a:t>
            </a:r>
            <a:r>
              <a:rPr lang="en-US" sz="800" b="1" dirty="0"/>
              <a:t>, </a:t>
            </a:r>
            <a:r>
              <a:rPr lang="en-US" sz="800" b="1" dirty="0">
                <a:hlinkClick r:id="rId15" action="ppaction://hlinksldjump"/>
              </a:rPr>
              <a:t>VITA 65.1 Excerpt</a:t>
            </a:r>
            <a:r>
              <a:rPr lang="en-US" sz="800" b="1" dirty="0"/>
              <a:t>, </a:t>
            </a:r>
            <a:r>
              <a:rPr lang="en-US" sz="800" b="1" dirty="0">
                <a:hlinkClick r:id="rId16" action="ppaction://hlinksldjump"/>
              </a:rPr>
              <a:t>Optical Profiles</a:t>
            </a:r>
            <a:endParaRPr lang="en-US" sz="800" b="1" dirty="0"/>
          </a:p>
        </p:txBody>
      </p:sp>
    </p:spTree>
    <p:extLst>
      <p:ext uri="{BB962C8B-B14F-4D97-AF65-F5344CB8AC3E}">
        <p14:creationId xmlns:p14="http://schemas.microsoft.com/office/powerpoint/2010/main" val="11100159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D2D6DD2-91E7-4896-B6BB-8B70CBEC1097}"/>
              </a:ext>
            </a:extLst>
          </p:cNvPr>
          <p:cNvSpPr/>
          <p:nvPr/>
        </p:nvSpPr>
        <p:spPr bwMode="auto">
          <a:xfrm>
            <a:off x="1598612" y="6439662"/>
            <a:ext cx="7315200" cy="276998"/>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 name="Title 1"/>
          <p:cNvSpPr>
            <a:spLocks noGrp="1"/>
          </p:cNvSpPr>
          <p:nvPr>
            <p:ph type="title"/>
          </p:nvPr>
        </p:nvSpPr>
        <p:spPr>
          <a:xfrm>
            <a:off x="1255449" y="100584"/>
            <a:ext cx="10730229" cy="813816"/>
          </a:xfrm>
        </p:spPr>
        <p:txBody>
          <a:bodyPr/>
          <a:lstStyle/>
          <a:p>
            <a:pPr>
              <a:lnSpc>
                <a:spcPct val="100000"/>
              </a:lnSpc>
            </a:pPr>
            <a:r>
              <a:rPr lang="en-US" sz="2400" dirty="0"/>
              <a:t>VITA 67 – Blind-Mate VPX Coax Connectors</a:t>
            </a:r>
          </a:p>
        </p:txBody>
      </p:sp>
      <p:sp>
        <p:nvSpPr>
          <p:cNvPr id="3" name="Content Placeholder 2"/>
          <p:cNvSpPr>
            <a:spLocks noGrp="1"/>
          </p:cNvSpPr>
          <p:nvPr>
            <p:ph idx="1"/>
          </p:nvPr>
        </p:nvSpPr>
        <p:spPr>
          <a:xfrm>
            <a:off x="1203756" y="990600"/>
            <a:ext cx="10224656" cy="2667000"/>
          </a:xfrm>
        </p:spPr>
        <p:txBody>
          <a:bodyPr/>
          <a:lstStyle/>
          <a:p>
            <a:pPr>
              <a:lnSpc>
                <a:spcPct val="100000"/>
              </a:lnSpc>
            </a:pPr>
            <a:r>
              <a:rPr lang="en-US" sz="1600" dirty="0"/>
              <a:t>VPX connectors for coax</a:t>
            </a:r>
          </a:p>
          <a:p>
            <a:pPr lvl="1">
              <a:lnSpc>
                <a:spcPct val="100000"/>
              </a:lnSpc>
            </a:pPr>
            <a:r>
              <a:rPr lang="en-US" sz="1400" dirty="0"/>
              <a:t>Enable coax connections to mate when Plug-In Module is plugged in</a:t>
            </a:r>
          </a:p>
          <a:p>
            <a:pPr lvl="1">
              <a:lnSpc>
                <a:spcPct val="100000"/>
              </a:lnSpc>
            </a:pPr>
            <a:r>
              <a:rPr lang="en-US" sz="1400" dirty="0"/>
              <a:t>Eliminates front panel connections</a:t>
            </a:r>
          </a:p>
          <a:p>
            <a:pPr>
              <a:lnSpc>
                <a:spcPct val="100000"/>
              </a:lnSpc>
              <a:spcBef>
                <a:spcPts val="1800"/>
              </a:spcBef>
            </a:pPr>
            <a:r>
              <a:rPr lang="en-US" sz="1600" dirty="0"/>
              <a:t>The following ANSI/VITA standards exist for rear coax connections</a:t>
            </a:r>
          </a:p>
          <a:p>
            <a:pPr lvl="1">
              <a:lnSpc>
                <a:spcPct val="100000"/>
              </a:lnSpc>
            </a:pPr>
            <a:r>
              <a:rPr lang="en-US" sz="1400" dirty="0">
                <a:hlinkClick r:id="rId2" action="ppaction://hlinksldjump"/>
              </a:rPr>
              <a:t>[VITA 67.0]</a:t>
            </a:r>
            <a:r>
              <a:rPr lang="en-US" sz="1400" dirty="0"/>
              <a:t> Coaxial Interconnect on VPX – base standard</a:t>
            </a:r>
          </a:p>
          <a:p>
            <a:pPr lvl="1">
              <a:lnSpc>
                <a:spcPct val="100000"/>
              </a:lnSpc>
            </a:pPr>
            <a:r>
              <a:rPr lang="en-US" sz="1400" dirty="0">
                <a:hlinkClick r:id="rId2" action="ppaction://hlinksldjump"/>
              </a:rPr>
              <a:t>[VITA 67.1]</a:t>
            </a:r>
            <a:r>
              <a:rPr lang="en-US" sz="1400" dirty="0"/>
              <a:t> VPX, 3U, 4 Position SMPM Configuration</a:t>
            </a:r>
          </a:p>
          <a:p>
            <a:pPr lvl="1">
              <a:lnSpc>
                <a:spcPct val="100000"/>
              </a:lnSpc>
            </a:pPr>
            <a:r>
              <a:rPr lang="en-US" sz="1400" dirty="0">
                <a:hlinkClick r:id="rId2" action="ppaction://hlinksldjump"/>
              </a:rPr>
              <a:t>[VITA 67.2]</a:t>
            </a:r>
            <a:r>
              <a:rPr lang="en-US" sz="1400" dirty="0"/>
              <a:t> VPX, 8 Position SMPM Configuration (approved July 2012)</a:t>
            </a:r>
          </a:p>
          <a:p>
            <a:pPr lvl="1">
              <a:lnSpc>
                <a:spcPct val="100000"/>
              </a:lnSpc>
            </a:pPr>
            <a:r>
              <a:rPr lang="en-US" sz="1400" dirty="0">
                <a:hlinkClick r:id="rId2" action="ppaction://hlinksldjump"/>
              </a:rPr>
              <a:t>[VITA 67.3]</a:t>
            </a:r>
            <a:r>
              <a:rPr lang="en-US" sz="1400" dirty="0"/>
              <a:t> Coaxial Interconnect on VPX, Spring-Loaded Contact on Backplane</a:t>
            </a:r>
          </a:p>
        </p:txBody>
      </p:sp>
      <p:sp>
        <p:nvSpPr>
          <p:cNvPr id="11" name="Rectangle 10">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1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167" t="18751" r="1986" b="13654"/>
          <a:stretch/>
        </p:blipFill>
        <p:spPr bwMode="auto">
          <a:xfrm>
            <a:off x="6721043" y="4114800"/>
            <a:ext cx="5284818" cy="2117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26" y="3662031"/>
            <a:ext cx="2819400" cy="2574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Freeform 17"/>
          <p:cNvSpPr/>
          <p:nvPr/>
        </p:nvSpPr>
        <p:spPr bwMode="auto">
          <a:xfrm>
            <a:off x="1138897" y="2819401"/>
            <a:ext cx="391160" cy="756920"/>
          </a:xfrm>
          <a:custGeom>
            <a:avLst/>
            <a:gdLst>
              <a:gd name="connsiteX0" fmla="*/ 391160 w 391160"/>
              <a:gd name="connsiteY0" fmla="*/ 993 h 615673"/>
              <a:gd name="connsiteX1" fmla="*/ 71120 w 391160"/>
              <a:gd name="connsiteY1" fmla="*/ 97513 h 615673"/>
              <a:gd name="connsiteX2" fmla="*/ 0 w 391160"/>
              <a:gd name="connsiteY2" fmla="*/ 615673 h 615673"/>
            </a:gdLst>
            <a:ahLst/>
            <a:cxnLst>
              <a:cxn ang="0">
                <a:pos x="connsiteX0" y="connsiteY0"/>
              </a:cxn>
              <a:cxn ang="0">
                <a:pos x="connsiteX1" y="connsiteY1"/>
              </a:cxn>
              <a:cxn ang="0">
                <a:pos x="connsiteX2" y="connsiteY2"/>
              </a:cxn>
            </a:cxnLst>
            <a:rect l="l" t="t" r="r" b="b"/>
            <a:pathLst>
              <a:path w="391160" h="615673">
                <a:moveTo>
                  <a:pt x="391160" y="993"/>
                </a:moveTo>
                <a:cubicBezTo>
                  <a:pt x="263736" y="-1971"/>
                  <a:pt x="136313" y="-4934"/>
                  <a:pt x="71120" y="97513"/>
                </a:cubicBezTo>
                <a:cubicBezTo>
                  <a:pt x="5927" y="199960"/>
                  <a:pt x="2963" y="407816"/>
                  <a:pt x="0" y="615673"/>
                </a:cubicBezTo>
              </a:path>
            </a:pathLst>
          </a:custGeom>
          <a:noFill/>
          <a:ln w="28575" cap="rnd" cmpd="sng" algn="ctr">
            <a:solidFill>
              <a:srgbClr val="0070C0"/>
            </a:solidFill>
            <a:prstDash val="solid"/>
            <a:round/>
            <a:headEnd type="none" w="sm" len="sm"/>
            <a:tailEnd type="stealth" w="med" len="lg"/>
          </a:ln>
          <a:effectLst/>
        </p:spPr>
        <p:txBody>
          <a:bodyPr rtlCol="0" anchor="ctr"/>
          <a:lstStyle/>
          <a:p>
            <a:pPr algn="ctr"/>
            <a:endParaRPr lang="en-US" dirty="0"/>
          </a:p>
        </p:txBody>
      </p:sp>
      <p:sp>
        <p:nvSpPr>
          <p:cNvPr id="19" name="Freeform 18"/>
          <p:cNvSpPr/>
          <p:nvPr/>
        </p:nvSpPr>
        <p:spPr bwMode="auto">
          <a:xfrm flipH="1">
            <a:off x="7864195" y="3092949"/>
            <a:ext cx="3291121" cy="1047111"/>
          </a:xfrm>
          <a:custGeom>
            <a:avLst/>
            <a:gdLst>
              <a:gd name="connsiteX0" fmla="*/ 391160 w 391160"/>
              <a:gd name="connsiteY0" fmla="*/ 993 h 615673"/>
              <a:gd name="connsiteX1" fmla="*/ 71120 w 391160"/>
              <a:gd name="connsiteY1" fmla="*/ 97513 h 615673"/>
              <a:gd name="connsiteX2" fmla="*/ 0 w 391160"/>
              <a:gd name="connsiteY2" fmla="*/ 615673 h 615673"/>
              <a:gd name="connsiteX0" fmla="*/ 245687 w 245687"/>
              <a:gd name="connsiteY0" fmla="*/ 2305 h 605981"/>
              <a:gd name="connsiteX1" fmla="*/ 71120 w 245687"/>
              <a:gd name="connsiteY1" fmla="*/ 87821 h 605981"/>
              <a:gd name="connsiteX2" fmla="*/ 0 w 245687"/>
              <a:gd name="connsiteY2" fmla="*/ 605981 h 605981"/>
              <a:gd name="connsiteX0" fmla="*/ 245687 w 245687"/>
              <a:gd name="connsiteY0" fmla="*/ 0 h 603676"/>
              <a:gd name="connsiteX1" fmla="*/ 71120 w 245687"/>
              <a:gd name="connsiteY1" fmla="*/ 85516 h 603676"/>
              <a:gd name="connsiteX2" fmla="*/ 0 w 245687"/>
              <a:gd name="connsiteY2" fmla="*/ 603676 h 603676"/>
              <a:gd name="connsiteX0" fmla="*/ 245830 w 245830"/>
              <a:gd name="connsiteY0" fmla="*/ 0 h 603676"/>
              <a:gd name="connsiteX1" fmla="*/ 50481 w 245830"/>
              <a:gd name="connsiteY1" fmla="*/ 173544 h 603676"/>
              <a:gd name="connsiteX2" fmla="*/ 143 w 245830"/>
              <a:gd name="connsiteY2" fmla="*/ 603676 h 603676"/>
              <a:gd name="connsiteX0" fmla="*/ 245830 w 245830"/>
              <a:gd name="connsiteY0" fmla="*/ 0 h 603676"/>
              <a:gd name="connsiteX1" fmla="*/ 50481 w 245830"/>
              <a:gd name="connsiteY1" fmla="*/ 173544 h 603676"/>
              <a:gd name="connsiteX2" fmla="*/ 143 w 245830"/>
              <a:gd name="connsiteY2" fmla="*/ 603676 h 603676"/>
              <a:gd name="connsiteX0" fmla="*/ 245687 w 245687"/>
              <a:gd name="connsiteY0" fmla="*/ 0 h 603676"/>
              <a:gd name="connsiteX1" fmla="*/ 50338 w 245687"/>
              <a:gd name="connsiteY1" fmla="*/ 173544 h 603676"/>
              <a:gd name="connsiteX2" fmla="*/ 0 w 245687"/>
              <a:gd name="connsiteY2" fmla="*/ 603676 h 603676"/>
              <a:gd name="connsiteX0" fmla="*/ 245687 w 245687"/>
              <a:gd name="connsiteY0" fmla="*/ 0 h 603676"/>
              <a:gd name="connsiteX1" fmla="*/ 50338 w 245687"/>
              <a:gd name="connsiteY1" fmla="*/ 173544 h 603676"/>
              <a:gd name="connsiteX2" fmla="*/ 0 w 245687"/>
              <a:gd name="connsiteY2" fmla="*/ 603676 h 603676"/>
              <a:gd name="connsiteX0" fmla="*/ 245687 w 245687"/>
              <a:gd name="connsiteY0" fmla="*/ 0 h 603676"/>
              <a:gd name="connsiteX1" fmla="*/ 50338 w 245687"/>
              <a:gd name="connsiteY1" fmla="*/ 173544 h 603676"/>
              <a:gd name="connsiteX2" fmla="*/ 0 w 245687"/>
              <a:gd name="connsiteY2" fmla="*/ 603676 h 603676"/>
              <a:gd name="connsiteX0" fmla="*/ 245687 w 245687"/>
              <a:gd name="connsiteY0" fmla="*/ 0 h 603676"/>
              <a:gd name="connsiteX1" fmla="*/ 50338 w 245687"/>
              <a:gd name="connsiteY1" fmla="*/ 173544 h 603676"/>
              <a:gd name="connsiteX2" fmla="*/ 0 w 245687"/>
              <a:gd name="connsiteY2" fmla="*/ 603676 h 603676"/>
              <a:gd name="connsiteX0" fmla="*/ 245687 w 245687"/>
              <a:gd name="connsiteY0" fmla="*/ 0 h 742870"/>
              <a:gd name="connsiteX1" fmla="*/ 50338 w 245687"/>
              <a:gd name="connsiteY1" fmla="*/ 312738 h 742870"/>
              <a:gd name="connsiteX2" fmla="*/ 0 w 245687"/>
              <a:gd name="connsiteY2" fmla="*/ 742870 h 742870"/>
              <a:gd name="connsiteX0" fmla="*/ 866445 w 866445"/>
              <a:gd name="connsiteY0" fmla="*/ 0 h 742870"/>
              <a:gd name="connsiteX1" fmla="*/ 536 w 866445"/>
              <a:gd name="connsiteY1" fmla="*/ 209855 h 742870"/>
              <a:gd name="connsiteX2" fmla="*/ 620758 w 866445"/>
              <a:gd name="connsiteY2" fmla="*/ 742870 h 742870"/>
              <a:gd name="connsiteX0" fmla="*/ 866445 w 866445"/>
              <a:gd name="connsiteY0" fmla="*/ 0 h 742870"/>
              <a:gd name="connsiteX1" fmla="*/ 536 w 866445"/>
              <a:gd name="connsiteY1" fmla="*/ 209855 h 742870"/>
              <a:gd name="connsiteX2" fmla="*/ 620758 w 866445"/>
              <a:gd name="connsiteY2" fmla="*/ 742870 h 742870"/>
              <a:gd name="connsiteX0" fmla="*/ 1044131 w 1044131"/>
              <a:gd name="connsiteY0" fmla="*/ 0 h 742870"/>
              <a:gd name="connsiteX1" fmla="*/ 422 w 1044131"/>
              <a:gd name="connsiteY1" fmla="*/ 248184 h 742870"/>
              <a:gd name="connsiteX2" fmla="*/ 798444 w 1044131"/>
              <a:gd name="connsiteY2" fmla="*/ 742870 h 742870"/>
              <a:gd name="connsiteX0" fmla="*/ 1044131 w 1044131"/>
              <a:gd name="connsiteY0" fmla="*/ 0 h 742870"/>
              <a:gd name="connsiteX1" fmla="*/ 422 w 1044131"/>
              <a:gd name="connsiteY1" fmla="*/ 248184 h 742870"/>
              <a:gd name="connsiteX2" fmla="*/ 798444 w 1044131"/>
              <a:gd name="connsiteY2" fmla="*/ 742870 h 742870"/>
              <a:gd name="connsiteX0" fmla="*/ 1043748 w 1043748"/>
              <a:gd name="connsiteY0" fmla="*/ 0 h 742870"/>
              <a:gd name="connsiteX1" fmla="*/ 39 w 1043748"/>
              <a:gd name="connsiteY1" fmla="*/ 248184 h 742870"/>
              <a:gd name="connsiteX2" fmla="*/ 798061 w 1043748"/>
              <a:gd name="connsiteY2" fmla="*/ 742870 h 742870"/>
              <a:gd name="connsiteX0" fmla="*/ 1043825 w 1043825"/>
              <a:gd name="connsiteY0" fmla="*/ 0 h 779181"/>
              <a:gd name="connsiteX1" fmla="*/ 116 w 1043825"/>
              <a:gd name="connsiteY1" fmla="*/ 248184 h 779181"/>
              <a:gd name="connsiteX2" fmla="*/ 257118 w 1043825"/>
              <a:gd name="connsiteY2" fmla="*/ 779181 h 779181"/>
              <a:gd name="connsiteX0" fmla="*/ 1044140 w 1044140"/>
              <a:gd name="connsiteY0" fmla="*/ 0 h 779181"/>
              <a:gd name="connsiteX1" fmla="*/ 431 w 1044140"/>
              <a:gd name="connsiteY1" fmla="*/ 248184 h 779181"/>
              <a:gd name="connsiteX2" fmla="*/ 257433 w 1044140"/>
              <a:gd name="connsiteY2" fmla="*/ 779181 h 779181"/>
              <a:gd name="connsiteX0" fmla="*/ 1069431 w 1069431"/>
              <a:gd name="connsiteY0" fmla="*/ 0 h 779181"/>
              <a:gd name="connsiteX1" fmla="*/ 322 w 1069431"/>
              <a:gd name="connsiteY1" fmla="*/ 191700 h 779181"/>
              <a:gd name="connsiteX2" fmla="*/ 282724 w 1069431"/>
              <a:gd name="connsiteY2" fmla="*/ 779181 h 779181"/>
              <a:gd name="connsiteX0" fmla="*/ 1069254 w 1069254"/>
              <a:gd name="connsiteY0" fmla="*/ 0 h 831631"/>
              <a:gd name="connsiteX1" fmla="*/ 145 w 1069254"/>
              <a:gd name="connsiteY1" fmla="*/ 191700 h 831631"/>
              <a:gd name="connsiteX2" fmla="*/ 404467 w 1069254"/>
              <a:gd name="connsiteY2" fmla="*/ 831631 h 831631"/>
              <a:gd name="connsiteX0" fmla="*/ 1069481 w 1069481"/>
              <a:gd name="connsiteY0" fmla="*/ 0 h 831631"/>
              <a:gd name="connsiteX1" fmla="*/ 372 w 1069481"/>
              <a:gd name="connsiteY1" fmla="*/ 191700 h 831631"/>
              <a:gd name="connsiteX2" fmla="*/ 404694 w 1069481"/>
              <a:gd name="connsiteY2" fmla="*/ 831631 h 831631"/>
              <a:gd name="connsiteX0" fmla="*/ 1069481 w 1069481"/>
              <a:gd name="connsiteY0" fmla="*/ 0 h 831631"/>
              <a:gd name="connsiteX1" fmla="*/ 372 w 1069481"/>
              <a:gd name="connsiteY1" fmla="*/ 191700 h 831631"/>
              <a:gd name="connsiteX2" fmla="*/ 404694 w 1069481"/>
              <a:gd name="connsiteY2" fmla="*/ 831631 h 831631"/>
            </a:gdLst>
            <a:ahLst/>
            <a:cxnLst>
              <a:cxn ang="0">
                <a:pos x="connsiteX0" y="connsiteY0"/>
              </a:cxn>
              <a:cxn ang="0">
                <a:pos x="connsiteX1" y="connsiteY1"/>
              </a:cxn>
              <a:cxn ang="0">
                <a:pos x="connsiteX2" y="connsiteY2"/>
              </a:cxn>
            </a:cxnLst>
            <a:rect l="l" t="t" r="r" b="b"/>
            <a:pathLst>
              <a:path w="1069481" h="831631">
                <a:moveTo>
                  <a:pt x="1069481" y="0"/>
                </a:moveTo>
                <a:cubicBezTo>
                  <a:pt x="187851" y="25370"/>
                  <a:pt x="36586" y="45560"/>
                  <a:pt x="372" y="191700"/>
                </a:cubicBezTo>
                <a:cubicBezTo>
                  <a:pt x="-6112" y="360718"/>
                  <a:pt x="69837" y="549134"/>
                  <a:pt x="404694" y="831631"/>
                </a:cubicBezTo>
              </a:path>
            </a:pathLst>
          </a:custGeom>
          <a:noFill/>
          <a:ln w="28575" cap="rnd" cmpd="sng" algn="ctr">
            <a:solidFill>
              <a:srgbClr val="0070C0"/>
            </a:solidFill>
            <a:prstDash val="solid"/>
            <a:round/>
            <a:headEnd type="none" w="sm" len="sm"/>
            <a:tailEnd type="stealth" w="med" len="lg"/>
          </a:ln>
          <a:effectLst/>
        </p:spPr>
        <p:txBody>
          <a:bodyPr rtlCol="0" anchor="ctr"/>
          <a:lstStyle/>
          <a:p>
            <a:pPr algn="ctr"/>
            <a:endParaRPr lang="en-US" dirty="0"/>
          </a:p>
        </p:txBody>
      </p:sp>
      <p:sp>
        <p:nvSpPr>
          <p:cNvPr id="20" name="TextBox 10"/>
          <p:cNvSpPr txBox="1">
            <a:spLocks noChangeArrowheads="1"/>
          </p:cNvSpPr>
          <p:nvPr/>
        </p:nvSpPr>
        <p:spPr bwMode="auto">
          <a:xfrm>
            <a:off x="11027906" y="5673625"/>
            <a:ext cx="880110" cy="369332"/>
          </a:xfrm>
          <a:prstGeom prst="rect">
            <a:avLst/>
          </a:prstGeom>
          <a:solidFill>
            <a:schemeClr val="bg1"/>
          </a:solid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900" dirty="0">
                <a:solidFill>
                  <a:srgbClr val="0070C0"/>
                </a:solidFill>
              </a:rPr>
              <a:t>Picture from [VITA 67.2]</a:t>
            </a:r>
          </a:p>
        </p:txBody>
      </p:sp>
      <p:sp>
        <p:nvSpPr>
          <p:cNvPr id="21" name="TextBox 20"/>
          <p:cNvSpPr txBox="1"/>
          <p:nvPr/>
        </p:nvSpPr>
        <p:spPr>
          <a:xfrm>
            <a:off x="6797243" y="3853190"/>
            <a:ext cx="1981200" cy="646331"/>
          </a:xfrm>
          <a:prstGeom prst="rect">
            <a:avLst/>
          </a:prstGeom>
          <a:solidFill>
            <a:schemeClr val="bg1"/>
          </a:solidFill>
        </p:spPr>
        <p:txBody>
          <a:bodyPr wrap="square" rtlCol="0">
            <a:spAutoFit/>
          </a:bodyPr>
          <a:lstStyle/>
          <a:p>
            <a:r>
              <a:rPr lang="en-US" sz="1200" b="1" dirty="0">
                <a:solidFill>
                  <a:srgbClr val="0070C0"/>
                </a:solidFill>
              </a:rPr>
              <a:t>[VITA 67.2] Connector Module in location P6/J6 of 6U connector set</a:t>
            </a:r>
          </a:p>
        </p:txBody>
      </p:sp>
      <p:cxnSp>
        <p:nvCxnSpPr>
          <p:cNvPr id="22" name="Straight Connector 21"/>
          <p:cNvCxnSpPr/>
          <p:nvPr/>
        </p:nvCxnSpPr>
        <p:spPr>
          <a:xfrm>
            <a:off x="7542212" y="4499521"/>
            <a:ext cx="0" cy="299080"/>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a:stCxn id="23" idx="1"/>
          </p:cNvCxnSpPr>
          <p:nvPr/>
        </p:nvCxnSpPr>
        <p:spPr>
          <a:xfrm flipH="1" flipV="1">
            <a:off x="760412" y="5867400"/>
            <a:ext cx="533400" cy="227941"/>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2032E56-A7B2-4505-BF55-856371686FE5}"/>
              </a:ext>
            </a:extLst>
          </p:cNvPr>
          <p:cNvPicPr>
            <a:picLocks noChangeAspect="1"/>
          </p:cNvPicPr>
          <p:nvPr/>
        </p:nvPicPr>
        <p:blipFill>
          <a:blip r:embed="rId6"/>
          <a:stretch>
            <a:fillRect/>
          </a:stretch>
        </p:blipFill>
        <p:spPr>
          <a:xfrm>
            <a:off x="2985626" y="3864716"/>
            <a:ext cx="3555168" cy="2367850"/>
          </a:xfrm>
          <a:prstGeom prst="rect">
            <a:avLst/>
          </a:prstGeom>
        </p:spPr>
      </p:pic>
      <p:sp>
        <p:nvSpPr>
          <p:cNvPr id="23" name="TextBox 22"/>
          <p:cNvSpPr txBox="1"/>
          <p:nvPr/>
        </p:nvSpPr>
        <p:spPr>
          <a:xfrm>
            <a:off x="1293812" y="5679842"/>
            <a:ext cx="1819248" cy="830997"/>
          </a:xfrm>
          <a:prstGeom prst="rect">
            <a:avLst/>
          </a:prstGeom>
          <a:solidFill>
            <a:schemeClr val="bg1"/>
          </a:solidFill>
        </p:spPr>
        <p:txBody>
          <a:bodyPr wrap="square" rtlCol="0">
            <a:spAutoFit/>
          </a:bodyPr>
          <a:lstStyle/>
          <a:p>
            <a:r>
              <a:rPr lang="en-US" sz="1200" b="1" dirty="0">
                <a:solidFill>
                  <a:srgbClr val="0070C0"/>
                </a:solidFill>
              </a:rPr>
              <a:t>[VITA 67.1] Connector Module in ½ of location P2/J2 of 3U connector set</a:t>
            </a:r>
          </a:p>
        </p:txBody>
      </p:sp>
      <p:sp>
        <p:nvSpPr>
          <p:cNvPr id="25" name="TextBox 24">
            <a:extLst>
              <a:ext uri="{FF2B5EF4-FFF2-40B4-BE49-F238E27FC236}">
                <a16:creationId xmlns:a16="http://schemas.microsoft.com/office/drawing/2014/main" id="{0038FFCC-88DA-4C70-A2DE-A799D4FD5540}"/>
              </a:ext>
            </a:extLst>
          </p:cNvPr>
          <p:cNvSpPr txBox="1"/>
          <p:nvPr/>
        </p:nvSpPr>
        <p:spPr>
          <a:xfrm>
            <a:off x="3100586" y="6181456"/>
            <a:ext cx="2743200" cy="646331"/>
          </a:xfrm>
          <a:prstGeom prst="rect">
            <a:avLst/>
          </a:prstGeom>
          <a:solidFill>
            <a:schemeClr val="bg1"/>
          </a:solidFill>
        </p:spPr>
        <p:txBody>
          <a:bodyPr wrap="square" rtlCol="0">
            <a:spAutoFit/>
          </a:bodyPr>
          <a:lstStyle/>
          <a:p>
            <a:r>
              <a:rPr lang="en-US" sz="1200" b="1" dirty="0">
                <a:solidFill>
                  <a:srgbClr val="0070C0"/>
                </a:solidFill>
              </a:rPr>
              <a:t>[VITA 67.3] Connector Module 14_SMPM_contacts-6.4.5.6.4 in location P6/J6 of 6U connector set</a:t>
            </a:r>
          </a:p>
        </p:txBody>
      </p:sp>
      <p:cxnSp>
        <p:nvCxnSpPr>
          <p:cNvPr id="26" name="Straight Connector 25">
            <a:extLst>
              <a:ext uri="{FF2B5EF4-FFF2-40B4-BE49-F238E27FC236}">
                <a16:creationId xmlns:a16="http://schemas.microsoft.com/office/drawing/2014/main" id="{45A342A1-031C-4E3D-AF86-7F16C041240B}"/>
              </a:ext>
            </a:extLst>
          </p:cNvPr>
          <p:cNvCxnSpPr>
            <a:cxnSpLocks/>
          </p:cNvCxnSpPr>
          <p:nvPr/>
        </p:nvCxnSpPr>
        <p:spPr>
          <a:xfrm>
            <a:off x="5180012" y="3508060"/>
            <a:ext cx="0" cy="530540"/>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27" name="TextBox 10">
            <a:extLst>
              <a:ext uri="{FF2B5EF4-FFF2-40B4-BE49-F238E27FC236}">
                <a16:creationId xmlns:a16="http://schemas.microsoft.com/office/drawing/2014/main" id="{B3B73003-5805-41A1-A430-257928583CBC}"/>
              </a:ext>
            </a:extLst>
          </p:cNvPr>
          <p:cNvSpPr txBox="1">
            <a:spLocks noChangeArrowheads="1"/>
          </p:cNvSpPr>
          <p:nvPr/>
        </p:nvSpPr>
        <p:spPr bwMode="auto">
          <a:xfrm>
            <a:off x="153399" y="3760483"/>
            <a:ext cx="880110" cy="369332"/>
          </a:xfrm>
          <a:prstGeom prst="rect">
            <a:avLst/>
          </a:prstGeom>
          <a:solidFill>
            <a:schemeClr val="bg1"/>
          </a:solid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900" dirty="0">
                <a:solidFill>
                  <a:srgbClr val="0070C0"/>
                </a:solidFill>
              </a:rPr>
              <a:t>Picture from [VITA 67.1]</a:t>
            </a:r>
          </a:p>
        </p:txBody>
      </p:sp>
      <p:sp>
        <p:nvSpPr>
          <p:cNvPr id="29" name="TextBox 10">
            <a:extLst>
              <a:ext uri="{FF2B5EF4-FFF2-40B4-BE49-F238E27FC236}">
                <a16:creationId xmlns:a16="http://schemas.microsoft.com/office/drawing/2014/main" id="{7CFC507E-C192-45D6-A0AD-D2607B053D53}"/>
              </a:ext>
            </a:extLst>
          </p:cNvPr>
          <p:cNvSpPr txBox="1">
            <a:spLocks noChangeArrowheads="1"/>
          </p:cNvSpPr>
          <p:nvPr/>
        </p:nvSpPr>
        <p:spPr bwMode="auto">
          <a:xfrm>
            <a:off x="5503179" y="6143869"/>
            <a:ext cx="1037615" cy="369332"/>
          </a:xfrm>
          <a:prstGeom prst="rect">
            <a:avLst/>
          </a:prstGeom>
          <a:solidFill>
            <a:schemeClr val="bg1"/>
          </a:solid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900" dirty="0">
                <a:solidFill>
                  <a:srgbClr val="7030A0"/>
                </a:solidFill>
              </a:rPr>
              <a:t>Picture courtesy of TE Connectivity</a:t>
            </a:r>
          </a:p>
        </p:txBody>
      </p:sp>
    </p:spTree>
    <p:extLst>
      <p:ext uri="{BB962C8B-B14F-4D97-AF65-F5344CB8AC3E}">
        <p14:creationId xmlns:p14="http://schemas.microsoft.com/office/powerpoint/2010/main" val="23091621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030" y="100584"/>
            <a:ext cx="9954207" cy="813816"/>
          </a:xfrm>
        </p:spPr>
        <p:txBody>
          <a:bodyPr/>
          <a:lstStyle/>
          <a:p>
            <a:pPr>
              <a:lnSpc>
                <a:spcPct val="100000"/>
              </a:lnSpc>
            </a:pPr>
            <a:r>
              <a:rPr lang="en-US" sz="2400" dirty="0"/>
              <a:t>VITA 66 and VITA 67 PCB Footprint Compatibility</a:t>
            </a:r>
          </a:p>
        </p:txBody>
      </p:sp>
      <p:sp>
        <p:nvSpPr>
          <p:cNvPr id="3" name="Content Placeholder 2"/>
          <p:cNvSpPr>
            <a:spLocks noGrp="1"/>
          </p:cNvSpPr>
          <p:nvPr>
            <p:ph idx="1"/>
          </p:nvPr>
        </p:nvSpPr>
        <p:spPr>
          <a:xfrm>
            <a:off x="1165660" y="1123827"/>
            <a:ext cx="9857504" cy="2441104"/>
          </a:xfrm>
        </p:spPr>
        <p:txBody>
          <a:bodyPr/>
          <a:lstStyle/>
          <a:p>
            <a:pPr>
              <a:lnSpc>
                <a:spcPct val="100000"/>
              </a:lnSpc>
            </a:pPr>
            <a:r>
              <a:rPr lang="en-US" sz="1600" dirty="0"/>
              <a:t>The PCB footprint for </a:t>
            </a:r>
            <a:r>
              <a:rPr lang="en-US" sz="1600" dirty="0">
                <a:hlinkClick r:id="rId2" action="ppaction://hlinksldjump"/>
              </a:rPr>
              <a:t>[VITA 66.4]</a:t>
            </a:r>
            <a:r>
              <a:rPr lang="en-US" sz="1600" dirty="0"/>
              <a:t> can accommodate </a:t>
            </a:r>
            <a:r>
              <a:rPr lang="en-US" sz="1600" dirty="0">
                <a:hlinkClick r:id="rId2" action="ppaction://hlinksldjump"/>
              </a:rPr>
              <a:t>[VITA 67.1]</a:t>
            </a:r>
            <a:r>
              <a:rPr lang="en-US" sz="1600" dirty="0"/>
              <a:t> also, for both the Plug-In Module and the Backplane</a:t>
            </a:r>
          </a:p>
          <a:p>
            <a:pPr marL="457200" lvl="1" indent="-174625">
              <a:lnSpc>
                <a:spcPct val="100000"/>
              </a:lnSpc>
              <a:spcBef>
                <a:spcPts val="300"/>
              </a:spcBef>
            </a:pPr>
            <a:r>
              <a:rPr lang="en-US" sz="1400" b="0" dirty="0"/>
              <a:t>With Plug-In Modules the </a:t>
            </a:r>
            <a:r>
              <a:rPr lang="en-US" sz="1400" b="0" dirty="0">
                <a:hlinkClick r:id="rId2" action="ppaction://hlinksldjump"/>
              </a:rPr>
              <a:t>[VITA 66.4]</a:t>
            </a:r>
            <a:r>
              <a:rPr lang="en-US" sz="1400" b="0" dirty="0"/>
              <a:t> footprint must include holes specified by </a:t>
            </a:r>
            <a:r>
              <a:rPr lang="en-US" sz="1400" b="0" dirty="0">
                <a:hlinkClick r:id="rId3" action="ppaction://hlinksldjump"/>
              </a:rPr>
              <a:t>[VITA 66.0]</a:t>
            </a:r>
            <a:r>
              <a:rPr lang="en-US" sz="1400" b="0" dirty="0"/>
              <a:t> as optional for </a:t>
            </a:r>
            <a:r>
              <a:rPr lang="en-US" sz="1400" b="0" dirty="0">
                <a:hlinkClick r:id="rId2" action="ppaction://hlinksldjump"/>
              </a:rPr>
              <a:t>[VITA 67.1]</a:t>
            </a:r>
            <a:endParaRPr lang="en-US" sz="1400" b="0" dirty="0"/>
          </a:p>
          <a:p>
            <a:pPr marL="457200" lvl="1" indent="-174625">
              <a:lnSpc>
                <a:spcPct val="100000"/>
              </a:lnSpc>
              <a:spcBef>
                <a:spcPts val="300"/>
              </a:spcBef>
            </a:pPr>
            <a:r>
              <a:rPr lang="en-US" sz="1400" b="0" dirty="0">
                <a:solidFill>
                  <a:srgbClr val="C00000"/>
                </a:solidFill>
              </a:rPr>
              <a:t>The [VITA 67.1] PCB footprint cannot accommodate [VITA 66.4] Connector Modules</a:t>
            </a:r>
          </a:p>
          <a:p>
            <a:pPr marL="627063" lvl="2" indent="-112713">
              <a:lnSpc>
                <a:spcPct val="100000"/>
              </a:lnSpc>
              <a:spcBef>
                <a:spcPts val="0"/>
              </a:spcBef>
            </a:pPr>
            <a:r>
              <a:rPr lang="en-US" sz="1200" b="0" dirty="0">
                <a:hlinkClick r:id="rId2" action="ppaction://hlinksldjump"/>
              </a:rPr>
              <a:t>[VITA 66.4]</a:t>
            </a:r>
            <a:r>
              <a:rPr lang="en-US" sz="1200" b="0" dirty="0"/>
              <a:t> has a hole for an additional alignment pin which does not interfere with </a:t>
            </a:r>
            <a:r>
              <a:rPr lang="en-US" sz="1200" b="0" dirty="0">
                <a:hlinkClick r:id="rId2" action="ppaction://hlinksldjump"/>
              </a:rPr>
              <a:t>[VITA 67.1]</a:t>
            </a:r>
            <a:r>
              <a:rPr lang="en-US" sz="1200" b="0" dirty="0"/>
              <a:t> Connector Modules</a:t>
            </a:r>
          </a:p>
          <a:p>
            <a:pPr marL="457200" lvl="1" indent="-174625">
              <a:lnSpc>
                <a:spcPct val="100000"/>
              </a:lnSpc>
              <a:spcBef>
                <a:spcPts val="300"/>
              </a:spcBef>
            </a:pPr>
            <a:r>
              <a:rPr lang="en-US" sz="1400" b="0" dirty="0"/>
              <a:t>OpenVPX profiles will be able to specify locations in backplanes that can be used for either</a:t>
            </a:r>
          </a:p>
          <a:p>
            <a:pPr marL="457200" lvl="1" indent="-174625">
              <a:lnSpc>
                <a:spcPct val="100000"/>
              </a:lnSpc>
              <a:spcBef>
                <a:spcPts val="300"/>
              </a:spcBef>
            </a:pPr>
            <a:r>
              <a:rPr lang="en-US" sz="1400" b="0" dirty="0"/>
              <a:t>Two adjacent </a:t>
            </a:r>
            <a:r>
              <a:rPr lang="en-US" sz="1400" b="0" dirty="0">
                <a:hlinkClick r:id="rId2" action="ppaction://hlinksldjump"/>
              </a:rPr>
              <a:t>[VITA 66.4]</a:t>
            </a:r>
            <a:r>
              <a:rPr lang="en-US" sz="1400" b="0" dirty="0"/>
              <a:t> connectors occupy the same width as a single </a:t>
            </a:r>
            <a:r>
              <a:rPr lang="en-US" sz="1400" b="0" dirty="0">
                <a:hlinkClick r:id="rId2" action="ppaction://hlinksldjump"/>
              </a:rPr>
              <a:t>[VITA 66.1]</a:t>
            </a:r>
            <a:r>
              <a:rPr lang="en-US" sz="1400" b="0" dirty="0"/>
              <a:t> connector</a:t>
            </a:r>
          </a:p>
          <a:p>
            <a:pPr>
              <a:lnSpc>
                <a:spcPct val="100000"/>
              </a:lnSpc>
              <a:spcBef>
                <a:spcPts val="600"/>
              </a:spcBef>
            </a:pPr>
            <a:r>
              <a:rPr lang="en-US" sz="1600" dirty="0">
                <a:solidFill>
                  <a:srgbClr val="C00000"/>
                </a:solidFill>
              </a:rPr>
              <a:t>PCB footprints for the full-connector versions, [VITA 66.1] and [VITA 67.2], are not compatible</a:t>
            </a:r>
          </a:p>
          <a:p>
            <a:pPr marL="457200" lvl="1" indent="-174625">
              <a:lnSpc>
                <a:spcPct val="100000"/>
              </a:lnSpc>
              <a:spcBef>
                <a:spcPts val="300"/>
              </a:spcBef>
            </a:pPr>
            <a:r>
              <a:rPr lang="en-US" sz="1400" b="0" dirty="0">
                <a:solidFill>
                  <a:srgbClr val="C00000"/>
                </a:solidFill>
              </a:rPr>
              <a:t>Locations on backplanes and Plug-In Modules can only be designed for either [VITA 66.1] or [VITA 67.2] not both</a:t>
            </a:r>
          </a:p>
        </p:txBody>
      </p:sp>
      <p:sp>
        <p:nvSpPr>
          <p:cNvPr id="16" name="Rectangle 15">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7" name="TextBox 16"/>
          <p:cNvSpPr txBox="1">
            <a:spLocks noChangeArrowheads="1"/>
          </p:cNvSpPr>
          <p:nvPr/>
        </p:nvSpPr>
        <p:spPr bwMode="auto">
          <a:xfrm>
            <a:off x="1709198" y="6059220"/>
            <a:ext cx="3585651" cy="276999"/>
          </a:xfrm>
          <a:prstGeom prst="rect">
            <a:avLst/>
          </a:prstGeom>
          <a:solidFill>
            <a:schemeClr val="bg1"/>
          </a:solid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r>
              <a:rPr lang="en-US" sz="1200" dirty="0"/>
              <a:t>Picture courtesy of Elma and TE Connectivity. </a:t>
            </a:r>
            <a:endParaRPr lang="en-US" sz="700" dirty="0">
              <a:solidFill>
                <a:srgbClr val="000000"/>
              </a:solidFill>
            </a:endParaRPr>
          </a:p>
        </p:txBody>
      </p:sp>
      <p:sp>
        <p:nvSpPr>
          <p:cNvPr id="18" name="TextBox 10"/>
          <p:cNvSpPr txBox="1">
            <a:spLocks noChangeArrowheads="1"/>
          </p:cNvSpPr>
          <p:nvPr/>
        </p:nvSpPr>
        <p:spPr bwMode="auto">
          <a:xfrm>
            <a:off x="7921109" y="6059220"/>
            <a:ext cx="2289810" cy="276999"/>
          </a:xfrm>
          <a:prstGeom prst="rect">
            <a:avLst/>
          </a:prstGeom>
          <a:solidFill>
            <a:schemeClr val="bg1"/>
          </a:solid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defTabSz="457200" eaLnBrk="1" hangingPunct="1"/>
            <a:r>
              <a:rPr lang="en-US" sz="1200" dirty="0"/>
              <a:t>Picture from [VITA 67.1]</a:t>
            </a:r>
          </a:p>
        </p:txBody>
      </p:sp>
      <p:pic>
        <p:nvPicPr>
          <p:cNvPr id="1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7320" b="9208"/>
          <a:stretch/>
        </p:blipFill>
        <p:spPr bwMode="auto">
          <a:xfrm>
            <a:off x="7656314" y="3909836"/>
            <a:ext cx="2819400" cy="2149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7237412" y="3564931"/>
            <a:ext cx="3429000" cy="338554"/>
          </a:xfrm>
          <a:prstGeom prst="rect">
            <a:avLst/>
          </a:prstGeom>
          <a:noFill/>
        </p:spPr>
        <p:txBody>
          <a:bodyPr wrap="square" rtlCol="0">
            <a:spAutoFit/>
          </a:bodyPr>
          <a:lstStyle/>
          <a:p>
            <a:pPr algn="ctr"/>
            <a:r>
              <a:rPr lang="en-US" sz="1600" b="1" dirty="0">
                <a:solidFill>
                  <a:srgbClr val="0070C0"/>
                </a:solidFill>
              </a:rPr>
              <a:t>[VITA 67.1] (coax) in location P2B</a:t>
            </a:r>
          </a:p>
        </p:txBody>
      </p:sp>
      <p:pic>
        <p:nvPicPr>
          <p:cNvPr id="24" name="Picture 23"/>
          <p:cNvPicPr>
            <a:picLocks noChangeAspect="1"/>
          </p:cNvPicPr>
          <p:nvPr/>
        </p:nvPicPr>
        <p:blipFill rotWithShape="1">
          <a:blip r:embed="rId6">
            <a:extLst>
              <a:ext uri="{28A0092B-C50C-407E-A947-70E740481C1C}">
                <a14:useLocalDpi xmlns:a14="http://schemas.microsoft.com/office/drawing/2010/main" val="0"/>
              </a:ext>
            </a:extLst>
          </a:blip>
          <a:srcRect l="43519"/>
          <a:stretch/>
        </p:blipFill>
        <p:spPr>
          <a:xfrm>
            <a:off x="1636911" y="3980156"/>
            <a:ext cx="3891356" cy="2057400"/>
          </a:xfrm>
          <a:prstGeom prst="rect">
            <a:avLst/>
          </a:prstGeom>
        </p:spPr>
      </p:pic>
      <p:sp>
        <p:nvSpPr>
          <p:cNvPr id="25" name="TextBox 24"/>
          <p:cNvSpPr txBox="1"/>
          <p:nvPr/>
        </p:nvSpPr>
        <p:spPr>
          <a:xfrm>
            <a:off x="1636911" y="3564931"/>
            <a:ext cx="3657937" cy="338554"/>
          </a:xfrm>
          <a:prstGeom prst="rect">
            <a:avLst/>
          </a:prstGeom>
          <a:noFill/>
        </p:spPr>
        <p:txBody>
          <a:bodyPr wrap="square" rtlCol="0">
            <a:spAutoFit/>
          </a:bodyPr>
          <a:lstStyle/>
          <a:p>
            <a:pPr algn="ctr"/>
            <a:r>
              <a:rPr lang="en-US" sz="1600" b="1" dirty="0">
                <a:solidFill>
                  <a:srgbClr val="0070C0"/>
                </a:solidFill>
              </a:rPr>
              <a:t>[VITA 66.4] (optical) in location P2B</a:t>
            </a:r>
          </a:p>
        </p:txBody>
      </p:sp>
      <p:sp>
        <p:nvSpPr>
          <p:cNvPr id="27" name="TextBox 26"/>
          <p:cNvSpPr txBox="1"/>
          <p:nvPr/>
        </p:nvSpPr>
        <p:spPr>
          <a:xfrm>
            <a:off x="5725785" y="5766832"/>
            <a:ext cx="1356464" cy="584775"/>
          </a:xfrm>
          <a:prstGeom prst="rect">
            <a:avLst/>
          </a:prstGeom>
          <a:noFill/>
        </p:spPr>
        <p:txBody>
          <a:bodyPr wrap="square" rtlCol="0">
            <a:spAutoFit/>
          </a:bodyPr>
          <a:lstStyle/>
          <a:p>
            <a:r>
              <a:rPr lang="en-US" sz="1600" b="1" dirty="0">
                <a:solidFill>
                  <a:srgbClr val="0070C0"/>
                </a:solidFill>
              </a:rPr>
              <a:t>Backplane connectors</a:t>
            </a:r>
          </a:p>
        </p:txBody>
      </p:sp>
      <p:sp>
        <p:nvSpPr>
          <p:cNvPr id="28" name="TextBox 27"/>
          <p:cNvSpPr txBox="1"/>
          <p:nvPr/>
        </p:nvSpPr>
        <p:spPr>
          <a:xfrm>
            <a:off x="5752785" y="3779150"/>
            <a:ext cx="1356464" cy="830997"/>
          </a:xfrm>
          <a:prstGeom prst="rect">
            <a:avLst/>
          </a:prstGeom>
          <a:noFill/>
        </p:spPr>
        <p:txBody>
          <a:bodyPr wrap="square" rtlCol="0">
            <a:spAutoFit/>
          </a:bodyPr>
          <a:lstStyle/>
          <a:p>
            <a:r>
              <a:rPr lang="en-US" sz="1600" b="1" dirty="0">
                <a:solidFill>
                  <a:srgbClr val="0070C0"/>
                </a:solidFill>
              </a:rPr>
              <a:t>Plug-In Module Connectors</a:t>
            </a:r>
          </a:p>
        </p:txBody>
      </p:sp>
      <p:cxnSp>
        <p:nvCxnSpPr>
          <p:cNvPr id="30" name="Straight Connector 29"/>
          <p:cNvCxnSpPr>
            <a:stCxn id="27" idx="1"/>
          </p:cNvCxnSpPr>
          <p:nvPr/>
        </p:nvCxnSpPr>
        <p:spPr>
          <a:xfrm flipH="1" flipV="1">
            <a:off x="4684514" y="5379350"/>
            <a:ext cx="1041271" cy="679870"/>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926751" y="5766832"/>
            <a:ext cx="805763" cy="292388"/>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8" idx="1"/>
          </p:cNvCxnSpPr>
          <p:nvPr/>
        </p:nvCxnSpPr>
        <p:spPr>
          <a:xfrm flipH="1">
            <a:off x="4836914" y="4194649"/>
            <a:ext cx="915871" cy="41701"/>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686451" y="4188338"/>
            <a:ext cx="1198463" cy="276612"/>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0246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189DC2-3280-4162-82A3-86250F4C3A4C}"/>
              </a:ext>
            </a:extLst>
          </p:cNvPr>
          <p:cNvPicPr>
            <a:picLocks noChangeAspect="1"/>
          </p:cNvPicPr>
          <p:nvPr/>
        </p:nvPicPr>
        <p:blipFill rotWithShape="1">
          <a:blip r:embed="rId2"/>
          <a:srcRect t="1819" b="1"/>
          <a:stretch/>
        </p:blipFill>
        <p:spPr>
          <a:xfrm rot="5400000">
            <a:off x="208174" y="-208173"/>
            <a:ext cx="3696865" cy="4113214"/>
          </a:xfrm>
          <a:prstGeom prst="rect">
            <a:avLst/>
          </a:prstGeom>
        </p:spPr>
      </p:pic>
      <p:pic>
        <p:nvPicPr>
          <p:cNvPr id="5" name="Picture 4">
            <a:extLst>
              <a:ext uri="{FF2B5EF4-FFF2-40B4-BE49-F238E27FC236}">
                <a16:creationId xmlns:a16="http://schemas.microsoft.com/office/drawing/2014/main" id="{61A420A7-8E14-4DE5-9D8F-F0AF72263E8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6100" y="3877543"/>
            <a:ext cx="3160116" cy="1305728"/>
          </a:xfrm>
          <a:prstGeom prst="rect">
            <a:avLst/>
          </a:prstGeom>
        </p:spPr>
      </p:pic>
      <p:sp>
        <p:nvSpPr>
          <p:cNvPr id="8" name="Rectangle 7">
            <a:hlinkClick r:id="rId4"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31" name="TextBox 30"/>
          <p:cNvSpPr txBox="1">
            <a:spLocks noChangeArrowheads="1"/>
          </p:cNvSpPr>
          <p:nvPr/>
        </p:nvSpPr>
        <p:spPr bwMode="auto">
          <a:xfrm>
            <a:off x="216100" y="5252016"/>
            <a:ext cx="587831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marL="169863" lvl="0" indent="-169863" eaLnBrk="1" hangingPunct="1">
              <a:spcBef>
                <a:spcPts val="300"/>
              </a:spcBef>
              <a:buSzPct val="100000"/>
              <a:buFont typeface="Arial"/>
              <a:buChar char="•"/>
            </a:pPr>
            <a:r>
              <a:rPr lang="en-US" sz="1400" b="1" kern="0" dirty="0">
                <a:latin typeface="Arial"/>
                <a:ea typeface="+mn-ea"/>
              </a:rPr>
              <a:t>Backplane connector using </a:t>
            </a:r>
            <a:r>
              <a:rPr lang="en-US" sz="1400" b="1" kern="0" dirty="0">
                <a:latin typeface="Arial"/>
                <a:ea typeface="+mn-ea"/>
                <a:hlinkClick r:id="rId5" action="ppaction://hlinksldjump"/>
              </a:rPr>
              <a:t>[VITA 67.3]</a:t>
            </a:r>
            <a:r>
              <a:rPr lang="en-US" sz="1400" b="1" kern="0" dirty="0">
                <a:latin typeface="Arial"/>
                <a:ea typeface="+mn-ea"/>
              </a:rPr>
              <a:t> Type C Connector Module</a:t>
            </a:r>
          </a:p>
          <a:p>
            <a:pPr marL="344488" lvl="1" indent="-174625" eaLnBrk="1" hangingPunct="1">
              <a:spcBef>
                <a:spcPts val="600"/>
              </a:spcBef>
              <a:buSzPct val="100000"/>
              <a:buFont typeface="Arial"/>
              <a:buChar char="–"/>
            </a:pPr>
            <a:r>
              <a:rPr lang="en-US" sz="1300" dirty="0">
                <a:latin typeface="+mn-lt"/>
                <a:ea typeface="ＭＳ Ｐゴシック" pitchFamily="-110" charset="-128"/>
              </a:rPr>
              <a:t>Takes advantage of 1.0” slot pitch to fit 14 SMPM contacts as opposed to the 8 that 67.2 gets in a 0.8” slot pitch</a:t>
            </a:r>
          </a:p>
          <a:p>
            <a:pPr marL="344488" lvl="1" indent="-174625" eaLnBrk="1" hangingPunct="1">
              <a:spcBef>
                <a:spcPts val="600"/>
              </a:spcBef>
              <a:buSzPct val="100000"/>
              <a:buFont typeface="Arial"/>
              <a:buChar char="–"/>
            </a:pPr>
            <a:r>
              <a:rPr lang="en-US" sz="1300" dirty="0">
                <a:latin typeface="+mn-lt"/>
                <a:ea typeface="ＭＳ Ｐゴシック" pitchFamily="-110" charset="-128"/>
                <a:hlinkClick r:id="rId6" action="ppaction://hlinksldjump"/>
              </a:rPr>
              <a:t>[VITA 65.1]</a:t>
            </a:r>
            <a:r>
              <a:rPr lang="en-US" sz="1300" dirty="0">
                <a:latin typeface="+mn-lt"/>
                <a:ea typeface="ＭＳ Ｐゴシック" pitchFamily="-110" charset="-128"/>
              </a:rPr>
              <a:t> Connector Module name: 14_SMPM_contacts-6.4.5.6.4</a:t>
            </a:r>
          </a:p>
        </p:txBody>
      </p:sp>
      <p:sp>
        <p:nvSpPr>
          <p:cNvPr id="19" name="TextBox 18">
            <a:extLst>
              <a:ext uri="{FF2B5EF4-FFF2-40B4-BE49-F238E27FC236}">
                <a16:creationId xmlns:a16="http://schemas.microsoft.com/office/drawing/2014/main" id="{DDD5E4C4-A071-4C5C-84BF-292E51B41032}"/>
              </a:ext>
            </a:extLst>
          </p:cNvPr>
          <p:cNvSpPr txBox="1">
            <a:spLocks noChangeArrowheads="1"/>
          </p:cNvSpPr>
          <p:nvPr/>
        </p:nvSpPr>
        <p:spPr bwMode="auto">
          <a:xfrm>
            <a:off x="2132012" y="3394790"/>
            <a:ext cx="192527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r" defTabSz="457200" eaLnBrk="1" hangingPunct="1"/>
            <a:r>
              <a:rPr lang="en-US" sz="1100" dirty="0"/>
              <a:t>Image courtesy of Mercury</a:t>
            </a:r>
          </a:p>
        </p:txBody>
      </p:sp>
      <p:sp>
        <p:nvSpPr>
          <p:cNvPr id="2" name="Title 1"/>
          <p:cNvSpPr>
            <a:spLocks noGrp="1"/>
          </p:cNvSpPr>
          <p:nvPr>
            <p:ph type="title"/>
          </p:nvPr>
        </p:nvSpPr>
        <p:spPr>
          <a:xfrm>
            <a:off x="4113214" y="100584"/>
            <a:ext cx="8000998" cy="813816"/>
          </a:xfrm>
        </p:spPr>
        <p:txBody>
          <a:bodyPr/>
          <a:lstStyle/>
          <a:p>
            <a:pPr>
              <a:lnSpc>
                <a:spcPct val="100000"/>
              </a:lnSpc>
              <a:spcBef>
                <a:spcPts val="2400"/>
              </a:spcBef>
            </a:pPr>
            <a:r>
              <a:rPr lang="en-US" sz="2200" dirty="0">
                <a:hlinkClick r:id="rId5" action="ppaction://hlinksldjump"/>
              </a:rPr>
              <a:t>[VITA 67.3]</a:t>
            </a:r>
            <a:r>
              <a:rPr lang="en-US" sz="2200" dirty="0"/>
              <a:t> Allows Contact Type and Configuration to Vary</a:t>
            </a:r>
          </a:p>
        </p:txBody>
      </p:sp>
      <p:sp>
        <p:nvSpPr>
          <p:cNvPr id="20" name="TextBox 19">
            <a:extLst>
              <a:ext uri="{FF2B5EF4-FFF2-40B4-BE49-F238E27FC236}">
                <a16:creationId xmlns:a16="http://schemas.microsoft.com/office/drawing/2014/main" id="{5F25D775-7305-4D83-A87C-7D4C87546F7A}"/>
              </a:ext>
            </a:extLst>
          </p:cNvPr>
          <p:cNvSpPr txBox="1">
            <a:spLocks noChangeArrowheads="1"/>
          </p:cNvSpPr>
          <p:nvPr/>
        </p:nvSpPr>
        <p:spPr bwMode="auto">
          <a:xfrm>
            <a:off x="4214416" y="1076776"/>
            <a:ext cx="5080396"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marL="169863" lvl="0" indent="-169863" eaLnBrk="1" hangingPunct="1">
              <a:spcBef>
                <a:spcPts val="900"/>
              </a:spcBef>
              <a:buSzPct val="100000"/>
              <a:buFont typeface="Arial"/>
              <a:buChar char="•"/>
            </a:pPr>
            <a:r>
              <a:rPr lang="en-US" sz="1400" b="1" kern="0" dirty="0">
                <a:latin typeface="Arial"/>
                <a:ea typeface="+mn-ea"/>
              </a:rPr>
              <a:t>3U Plug-In Module using Slot Profile</a:t>
            </a:r>
            <a:br>
              <a:rPr lang="en-US" sz="1400" b="1" kern="0" dirty="0">
                <a:latin typeface="Arial"/>
                <a:ea typeface="+mn-ea"/>
              </a:rPr>
            </a:br>
            <a:r>
              <a:rPr lang="en-US" sz="1400" b="1" kern="0" dirty="0">
                <a:latin typeface="Arial"/>
                <a:ea typeface="+mn-ea"/>
              </a:rPr>
              <a:t>SLT3-PAY-1F1U1S1S1U1U2F1H-14.6.11-12</a:t>
            </a:r>
          </a:p>
          <a:p>
            <a:pPr marL="169863" lvl="0" indent="-169863" eaLnBrk="1" hangingPunct="1">
              <a:spcBef>
                <a:spcPts val="1200"/>
              </a:spcBef>
              <a:buSzPct val="100000"/>
              <a:buFont typeface="Arial"/>
              <a:buChar char="•"/>
            </a:pPr>
            <a:r>
              <a:rPr lang="en-US" sz="1400" b="1" kern="0" dirty="0">
                <a:latin typeface="Arial"/>
                <a:ea typeface="+mn-ea"/>
              </a:rPr>
              <a:t>Uses a [VITA 67.3] Type C backplane Connector Module</a:t>
            </a:r>
          </a:p>
          <a:p>
            <a:pPr marL="344488" lvl="1" indent="-174625" eaLnBrk="1" hangingPunct="1">
              <a:spcBef>
                <a:spcPts val="600"/>
              </a:spcBef>
              <a:buSzPct val="100000"/>
              <a:buFont typeface="Arial"/>
              <a:buChar char="–"/>
            </a:pPr>
            <a:r>
              <a:rPr lang="en-US" sz="1300" dirty="0">
                <a:latin typeface="+mn-lt"/>
                <a:ea typeface="ＭＳ Ｐゴシック" pitchFamily="-110" charset="-128"/>
                <a:hlinkClick r:id="rId6" action="ppaction://hlinksldjump"/>
              </a:rPr>
              <a:t>[VITA 65.1]</a:t>
            </a:r>
            <a:r>
              <a:rPr lang="en-US" sz="1300" dirty="0">
                <a:latin typeface="+mn-lt"/>
                <a:ea typeface="ＭＳ Ｐゴシック" pitchFamily="-110" charset="-128"/>
              </a:rPr>
              <a:t> Connector Module name: 2_Style_C_inserts_and_20 NanoRF_contacts-6.4.5.6.10</a:t>
            </a:r>
          </a:p>
          <a:p>
            <a:pPr marL="344488" lvl="1" indent="-174625" eaLnBrk="1" hangingPunct="1">
              <a:spcBef>
                <a:spcPts val="600"/>
              </a:spcBef>
              <a:buSzPct val="100000"/>
              <a:buFont typeface="Arial"/>
              <a:buChar char="–"/>
            </a:pPr>
            <a:r>
              <a:rPr lang="en-US" sz="1300" dirty="0">
                <a:latin typeface="+mn-lt"/>
                <a:ea typeface="ＭＳ Ｐゴシック" pitchFamily="-110" charset="-128"/>
              </a:rPr>
              <a:t>2 MTs of 12 optical fibers each for a total of 24 </a:t>
            </a:r>
          </a:p>
          <a:p>
            <a:pPr marL="344488" lvl="1" indent="-174625" eaLnBrk="1" hangingPunct="1">
              <a:spcBef>
                <a:spcPts val="600"/>
              </a:spcBef>
              <a:buSzPct val="100000"/>
              <a:buFont typeface="Arial"/>
              <a:buChar char="–"/>
            </a:pPr>
            <a:r>
              <a:rPr lang="en-US" sz="1300" dirty="0">
                <a:latin typeface="+mn-lt"/>
                <a:ea typeface="ＭＳ Ｐゴシック" pitchFamily="-110" charset="-128"/>
              </a:rPr>
              <a:t>20 NanoRF contacts </a:t>
            </a:r>
          </a:p>
        </p:txBody>
      </p:sp>
      <p:pic>
        <p:nvPicPr>
          <p:cNvPr id="21" name="Picture 20" descr="A picture containing projector, automaton&#10;&#10;Description automatically generated">
            <a:extLst>
              <a:ext uri="{FF2B5EF4-FFF2-40B4-BE49-F238E27FC236}">
                <a16:creationId xmlns:a16="http://schemas.microsoft.com/office/drawing/2014/main" id="{1892807E-2C88-4D98-AE67-06B7156F4B9D}"/>
              </a:ext>
            </a:extLst>
          </p:cNvPr>
          <p:cNvPicPr>
            <a:picLocks noChangeAspect="1"/>
          </p:cNvPicPr>
          <p:nvPr/>
        </p:nvPicPr>
        <p:blipFill rotWithShape="1">
          <a:blip r:embed="rId7"/>
          <a:srcRect l="6560" r="8155"/>
          <a:stretch/>
        </p:blipFill>
        <p:spPr>
          <a:xfrm>
            <a:off x="9294812" y="2363989"/>
            <a:ext cx="1981200" cy="2536003"/>
          </a:xfrm>
          <a:prstGeom prst="rect">
            <a:avLst/>
          </a:prstGeom>
        </p:spPr>
      </p:pic>
      <p:sp>
        <p:nvSpPr>
          <p:cNvPr id="22" name="TextBox 21">
            <a:extLst>
              <a:ext uri="{FF2B5EF4-FFF2-40B4-BE49-F238E27FC236}">
                <a16:creationId xmlns:a16="http://schemas.microsoft.com/office/drawing/2014/main" id="{2D088D73-1760-44EF-8E6F-E422C7BB8072}"/>
              </a:ext>
            </a:extLst>
          </p:cNvPr>
          <p:cNvSpPr txBox="1">
            <a:spLocks noChangeArrowheads="1"/>
          </p:cNvSpPr>
          <p:nvPr/>
        </p:nvSpPr>
        <p:spPr bwMode="auto">
          <a:xfrm>
            <a:off x="7313612" y="4975017"/>
            <a:ext cx="4631749"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marL="169863" lvl="0" indent="-169863" eaLnBrk="1" hangingPunct="1">
              <a:spcBef>
                <a:spcPts val="300"/>
              </a:spcBef>
              <a:buSzPct val="100000"/>
              <a:buFont typeface="Arial"/>
              <a:buChar char="•"/>
            </a:pPr>
            <a:r>
              <a:rPr lang="en-US" sz="1400" b="1" kern="0" dirty="0">
                <a:latin typeface="Arial"/>
                <a:ea typeface="+mn-ea"/>
                <a:hlinkClick r:id="rId5" action="ppaction://hlinksldjump"/>
              </a:rPr>
              <a:t>[VITA 67.3]</a:t>
            </a:r>
            <a:r>
              <a:rPr lang="en-US" sz="1400" b="1" kern="0" dirty="0">
                <a:latin typeface="Arial"/>
                <a:ea typeface="+mn-ea"/>
              </a:rPr>
              <a:t> Type D Connector Modules</a:t>
            </a:r>
          </a:p>
          <a:p>
            <a:pPr marL="344488" lvl="1" indent="-174625" eaLnBrk="1" hangingPunct="1">
              <a:spcBef>
                <a:spcPts val="600"/>
              </a:spcBef>
              <a:buSzPct val="100000"/>
              <a:buFont typeface="Arial"/>
              <a:buChar char="–"/>
            </a:pPr>
            <a:r>
              <a:rPr lang="en-US" sz="1300" dirty="0">
                <a:latin typeface="+mn-lt"/>
                <a:ea typeface="ＭＳ Ｐゴシック" pitchFamily="-110" charset="-128"/>
              </a:rPr>
              <a:t>10 NanoRF contacts</a:t>
            </a:r>
          </a:p>
          <a:p>
            <a:pPr marL="344488" lvl="1" indent="-174625" eaLnBrk="1" hangingPunct="1">
              <a:spcBef>
                <a:spcPts val="600"/>
              </a:spcBef>
              <a:buSzPct val="100000"/>
              <a:buFont typeface="Arial"/>
              <a:buChar char="–"/>
            </a:pPr>
            <a:r>
              <a:rPr lang="en-US" sz="1300" dirty="0">
                <a:latin typeface="+mn-lt"/>
                <a:ea typeface="ＭＳ Ｐゴシック" pitchFamily="-110" charset="-128"/>
              </a:rPr>
              <a:t>  1 MT with 12 or 24 optic fibers</a:t>
            </a:r>
          </a:p>
          <a:p>
            <a:pPr marL="344488" lvl="1" indent="-174625" eaLnBrk="1" hangingPunct="1">
              <a:spcBef>
                <a:spcPts val="600"/>
              </a:spcBef>
              <a:buSzPct val="100000"/>
              <a:buFont typeface="Arial"/>
              <a:buChar char="–"/>
            </a:pPr>
            <a:r>
              <a:rPr lang="en-US" sz="1300" dirty="0">
                <a:latin typeface="+mn-lt"/>
                <a:ea typeface="ＭＳ Ｐゴシック" pitchFamily="-110" charset="-128"/>
                <a:hlinkClick r:id="rId6" action="ppaction://hlinksldjump"/>
              </a:rPr>
              <a:t>[VITA 65.1]</a:t>
            </a:r>
            <a:r>
              <a:rPr lang="en-US" sz="1300" dirty="0">
                <a:latin typeface="+mn-lt"/>
                <a:ea typeface="ＭＳ Ｐゴシック" pitchFamily="-110" charset="-128"/>
              </a:rPr>
              <a:t> Connector Module name: 1_Style_C_insert_and_10_NanoRF_contacts-6.4.5.7.4</a:t>
            </a:r>
          </a:p>
        </p:txBody>
      </p:sp>
      <p:sp>
        <p:nvSpPr>
          <p:cNvPr id="25" name="TextBox 24">
            <a:extLst>
              <a:ext uri="{FF2B5EF4-FFF2-40B4-BE49-F238E27FC236}">
                <a16:creationId xmlns:a16="http://schemas.microsoft.com/office/drawing/2014/main" id="{3878E2DC-B1B5-4E92-A536-970DCCD8241E}"/>
              </a:ext>
            </a:extLst>
          </p:cNvPr>
          <p:cNvSpPr txBox="1">
            <a:spLocks noChangeArrowheads="1"/>
          </p:cNvSpPr>
          <p:nvPr/>
        </p:nvSpPr>
        <p:spPr bwMode="auto">
          <a:xfrm>
            <a:off x="10439752" y="3504223"/>
            <a:ext cx="121532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100" dirty="0"/>
              <a:t>Images courtesy of TE Connectivity</a:t>
            </a:r>
          </a:p>
        </p:txBody>
      </p:sp>
      <p:pic>
        <p:nvPicPr>
          <p:cNvPr id="17" name="Picture 16">
            <a:extLst>
              <a:ext uri="{FF2B5EF4-FFF2-40B4-BE49-F238E27FC236}">
                <a16:creationId xmlns:a16="http://schemas.microsoft.com/office/drawing/2014/main" id="{D4E9778B-1CFE-4D9B-AA37-4E4E2A5DE5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579812" y="3852979"/>
            <a:ext cx="1701266" cy="1305729"/>
          </a:xfrm>
          <a:prstGeom prst="rect">
            <a:avLst/>
          </a:prstGeom>
        </p:spPr>
      </p:pic>
      <p:sp>
        <p:nvSpPr>
          <p:cNvPr id="13" name="TextBox 12"/>
          <p:cNvSpPr txBox="1">
            <a:spLocks noChangeArrowheads="1"/>
          </p:cNvSpPr>
          <p:nvPr/>
        </p:nvSpPr>
        <p:spPr bwMode="auto">
          <a:xfrm>
            <a:off x="1547279" y="4901268"/>
            <a:ext cx="233733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r" defTabSz="457200" eaLnBrk="1" hangingPunct="1"/>
            <a:r>
              <a:rPr lang="en-US" sz="1100" dirty="0"/>
              <a:t>Images courtesy of SV Microwave</a:t>
            </a:r>
          </a:p>
        </p:txBody>
      </p:sp>
    </p:spTree>
    <p:extLst>
      <p:ext uri="{BB962C8B-B14F-4D97-AF65-F5344CB8AC3E}">
        <p14:creationId xmlns:p14="http://schemas.microsoft.com/office/powerpoint/2010/main" val="19737066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hlinkClick r:id="rId2"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 name="Title 1"/>
          <p:cNvSpPr>
            <a:spLocks noGrp="1"/>
          </p:cNvSpPr>
          <p:nvPr>
            <p:ph type="title"/>
          </p:nvPr>
        </p:nvSpPr>
        <p:spPr/>
        <p:txBody>
          <a:bodyPr/>
          <a:lstStyle/>
          <a:p>
            <a:pPr>
              <a:lnSpc>
                <a:spcPct val="100000"/>
              </a:lnSpc>
              <a:spcBef>
                <a:spcPts val="2400"/>
              </a:spcBef>
            </a:pPr>
            <a:r>
              <a:rPr lang="en-US" sz="2200" dirty="0">
                <a:hlinkClick r:id="rId3" action="ppaction://hlinksldjump"/>
              </a:rPr>
              <a:t>[VITA 67.3]</a:t>
            </a:r>
            <a:r>
              <a:rPr lang="en-US" sz="2200" dirty="0"/>
              <a:t> Coax Contact Interfaces</a:t>
            </a:r>
          </a:p>
        </p:txBody>
      </p:sp>
      <p:pic>
        <p:nvPicPr>
          <p:cNvPr id="15" name="Picture 14">
            <a:extLst>
              <a:ext uri="{FF2B5EF4-FFF2-40B4-BE49-F238E27FC236}">
                <a16:creationId xmlns:a16="http://schemas.microsoft.com/office/drawing/2014/main" id="{534E1492-733F-4029-B54E-B7A72712AE67}"/>
              </a:ext>
            </a:extLst>
          </p:cNvPr>
          <p:cNvPicPr>
            <a:picLocks noChangeAspect="1"/>
          </p:cNvPicPr>
          <p:nvPr/>
        </p:nvPicPr>
        <p:blipFill>
          <a:blip r:embed="rId4"/>
          <a:stretch>
            <a:fillRect/>
          </a:stretch>
        </p:blipFill>
        <p:spPr>
          <a:xfrm>
            <a:off x="185748" y="1500737"/>
            <a:ext cx="2209800" cy="2273022"/>
          </a:xfrm>
          <a:prstGeom prst="rect">
            <a:avLst/>
          </a:prstGeom>
        </p:spPr>
      </p:pic>
      <p:pic>
        <p:nvPicPr>
          <p:cNvPr id="16" name="Picture 15">
            <a:extLst>
              <a:ext uri="{FF2B5EF4-FFF2-40B4-BE49-F238E27FC236}">
                <a16:creationId xmlns:a16="http://schemas.microsoft.com/office/drawing/2014/main" id="{8E577A65-D709-418E-85AE-877F6B91F755}"/>
              </a:ext>
            </a:extLst>
          </p:cNvPr>
          <p:cNvPicPr>
            <a:picLocks noChangeAspect="1"/>
          </p:cNvPicPr>
          <p:nvPr/>
        </p:nvPicPr>
        <p:blipFill>
          <a:blip r:embed="rId5"/>
          <a:stretch>
            <a:fillRect/>
          </a:stretch>
        </p:blipFill>
        <p:spPr>
          <a:xfrm>
            <a:off x="9482148" y="1246181"/>
            <a:ext cx="1945881" cy="2527578"/>
          </a:xfrm>
          <a:prstGeom prst="rect">
            <a:avLst/>
          </a:prstGeom>
        </p:spPr>
      </p:pic>
      <p:pic>
        <p:nvPicPr>
          <p:cNvPr id="4" name="Picture 3">
            <a:extLst>
              <a:ext uri="{FF2B5EF4-FFF2-40B4-BE49-F238E27FC236}">
                <a16:creationId xmlns:a16="http://schemas.microsoft.com/office/drawing/2014/main" id="{91730F5E-7486-425C-B3D9-EFF9DC919593}"/>
              </a:ext>
            </a:extLst>
          </p:cNvPr>
          <p:cNvPicPr>
            <a:picLocks noChangeAspect="1"/>
          </p:cNvPicPr>
          <p:nvPr/>
        </p:nvPicPr>
        <p:blipFill>
          <a:blip r:embed="rId6"/>
          <a:stretch>
            <a:fillRect/>
          </a:stretch>
        </p:blipFill>
        <p:spPr>
          <a:xfrm>
            <a:off x="4951412" y="1299461"/>
            <a:ext cx="1974872" cy="2474298"/>
          </a:xfrm>
          <a:prstGeom prst="rect">
            <a:avLst/>
          </a:prstGeom>
        </p:spPr>
      </p:pic>
      <p:sp>
        <p:nvSpPr>
          <p:cNvPr id="6" name="Rectangle 5">
            <a:extLst>
              <a:ext uri="{FF2B5EF4-FFF2-40B4-BE49-F238E27FC236}">
                <a16:creationId xmlns:a16="http://schemas.microsoft.com/office/drawing/2014/main" id="{FB0AE0C6-97CB-4E25-999C-0D93AE782546}"/>
              </a:ext>
            </a:extLst>
          </p:cNvPr>
          <p:cNvSpPr/>
          <p:nvPr/>
        </p:nvSpPr>
        <p:spPr>
          <a:xfrm>
            <a:off x="8380412" y="4158820"/>
            <a:ext cx="3497284" cy="1938992"/>
          </a:xfrm>
          <a:prstGeom prst="rect">
            <a:avLst/>
          </a:prstGeom>
        </p:spPr>
        <p:txBody>
          <a:bodyPr wrap="square">
            <a:spAutoFit/>
          </a:bodyPr>
          <a:lstStyle/>
          <a:p>
            <a:pPr marL="169863" lvl="0" indent="-169863" eaLnBrk="1" hangingPunct="1">
              <a:spcBef>
                <a:spcPts val="300"/>
              </a:spcBef>
              <a:buSzPct val="100000"/>
              <a:buFont typeface="Arial"/>
              <a:buChar char="•"/>
            </a:pPr>
            <a:r>
              <a:rPr lang="en-US" sz="1600" b="1" kern="0" dirty="0">
                <a:solidFill>
                  <a:srgbClr val="000000"/>
                </a:solidFill>
                <a:latin typeface="Arial"/>
              </a:rPr>
              <a:t>NanoRF</a:t>
            </a:r>
          </a:p>
          <a:p>
            <a:pPr marL="344488" lvl="1" indent="-174625" eaLnBrk="1" hangingPunct="1">
              <a:spcBef>
                <a:spcPts val="600"/>
              </a:spcBef>
              <a:buSzPct val="100000"/>
              <a:buFont typeface="Arial"/>
              <a:buChar char="–"/>
            </a:pPr>
            <a:r>
              <a:rPr lang="en-US" sz="1400" dirty="0">
                <a:solidFill>
                  <a:srgbClr val="000000"/>
                </a:solidFill>
                <a:latin typeface="Arial"/>
                <a:ea typeface="ＭＳ Ｐゴシック" pitchFamily="-110" charset="-128"/>
              </a:rPr>
              <a:t>Enables higher density than SMPM</a:t>
            </a:r>
          </a:p>
          <a:p>
            <a:pPr marL="344488" lvl="1" indent="-174625" eaLnBrk="1" hangingPunct="1">
              <a:spcBef>
                <a:spcPts val="600"/>
              </a:spcBef>
              <a:buSzPct val="100000"/>
              <a:buFont typeface="Arial"/>
              <a:buChar char="–"/>
            </a:pPr>
            <a:r>
              <a:rPr lang="en-US" sz="1400" dirty="0">
                <a:solidFill>
                  <a:srgbClr val="000000"/>
                </a:solidFill>
                <a:latin typeface="Arial"/>
                <a:ea typeface="ＭＳ Ｐゴシック" pitchFamily="-110" charset="-128"/>
              </a:rPr>
              <a:t>Supports frequency to 70 GHz</a:t>
            </a:r>
          </a:p>
          <a:p>
            <a:pPr marL="344488" lvl="1" indent="-174625" eaLnBrk="1" hangingPunct="1">
              <a:spcBef>
                <a:spcPts val="600"/>
              </a:spcBef>
              <a:buSzPct val="100000"/>
              <a:buFont typeface="Arial"/>
              <a:buChar char="–"/>
            </a:pPr>
            <a:r>
              <a:rPr lang="en-US" sz="1400" dirty="0">
                <a:solidFill>
                  <a:srgbClr val="000000"/>
                </a:solidFill>
                <a:latin typeface="Arial"/>
                <a:ea typeface="ＭＳ Ｐゴシック" pitchFamily="-110" charset="-128"/>
              </a:rPr>
              <a:t>Up to 9 NanoRF contacts in a half</a:t>
            </a:r>
            <a:r>
              <a:rPr lang="en-US" sz="1400" dirty="0"/>
              <a:t>‑</a:t>
            </a:r>
            <a:r>
              <a:rPr lang="en-US" sz="1400" dirty="0">
                <a:solidFill>
                  <a:srgbClr val="000000"/>
                </a:solidFill>
                <a:latin typeface="Arial"/>
                <a:ea typeface="ＭＳ Ｐゴシック" pitchFamily="-110" charset="-128"/>
              </a:rPr>
              <a:t>width module</a:t>
            </a:r>
          </a:p>
          <a:p>
            <a:pPr marL="344488" lvl="1" indent="-174625" eaLnBrk="1" hangingPunct="1">
              <a:spcBef>
                <a:spcPts val="600"/>
              </a:spcBef>
              <a:buSzPct val="100000"/>
              <a:buFont typeface="Arial"/>
              <a:buChar char="–"/>
            </a:pPr>
            <a:r>
              <a:rPr lang="en-US" sz="1400" dirty="0">
                <a:solidFill>
                  <a:srgbClr val="000000"/>
                </a:solidFill>
                <a:latin typeface="Arial"/>
                <a:ea typeface="ＭＳ Ｐゴシック" pitchFamily="-110" charset="-128"/>
              </a:rPr>
              <a:t>Used in </a:t>
            </a:r>
            <a:r>
              <a:rPr lang="en-US" sz="1400" dirty="0">
                <a:solidFill>
                  <a:srgbClr val="000000"/>
                </a:solidFill>
                <a:latin typeface="Arial"/>
                <a:ea typeface="ＭＳ Ｐゴシック" pitchFamily="-110" charset="-128"/>
                <a:hlinkClick r:id="rId3" action="ppaction://hlinksldjump"/>
              </a:rPr>
              <a:t>[VITA 66.5]</a:t>
            </a:r>
            <a:r>
              <a:rPr lang="en-US" sz="1400" dirty="0">
                <a:solidFill>
                  <a:srgbClr val="000000"/>
                </a:solidFill>
                <a:latin typeface="Arial"/>
                <a:ea typeface="ＭＳ Ｐゴシック" pitchFamily="-110" charset="-128"/>
              </a:rPr>
              <a:t> Style C-Hybrid optical/RF Connector Modules</a:t>
            </a:r>
          </a:p>
        </p:txBody>
      </p:sp>
      <p:sp>
        <p:nvSpPr>
          <p:cNvPr id="13" name="Rectangle 12">
            <a:extLst>
              <a:ext uri="{FF2B5EF4-FFF2-40B4-BE49-F238E27FC236}">
                <a16:creationId xmlns:a16="http://schemas.microsoft.com/office/drawing/2014/main" id="{61ABDDE7-DF8E-4218-B8AE-2870BFC9252C}"/>
              </a:ext>
            </a:extLst>
          </p:cNvPr>
          <p:cNvSpPr/>
          <p:nvPr/>
        </p:nvSpPr>
        <p:spPr>
          <a:xfrm>
            <a:off x="161858" y="4158820"/>
            <a:ext cx="3189354" cy="1862048"/>
          </a:xfrm>
          <a:prstGeom prst="rect">
            <a:avLst/>
          </a:prstGeom>
        </p:spPr>
        <p:txBody>
          <a:bodyPr wrap="square">
            <a:spAutoFit/>
          </a:bodyPr>
          <a:lstStyle/>
          <a:p>
            <a:pPr marL="169863" lvl="0" indent="-169863" eaLnBrk="1" hangingPunct="1">
              <a:spcBef>
                <a:spcPts val="300"/>
              </a:spcBef>
              <a:buSzPct val="100000"/>
              <a:buFont typeface="Arial"/>
              <a:buChar char="•"/>
            </a:pPr>
            <a:r>
              <a:rPr lang="en-US" sz="1600" b="1" kern="0" dirty="0">
                <a:solidFill>
                  <a:srgbClr val="000000"/>
                </a:solidFill>
                <a:latin typeface="Arial"/>
              </a:rPr>
              <a:t>SMPM</a:t>
            </a:r>
          </a:p>
          <a:p>
            <a:pPr marL="344488" lvl="1" indent="-174625" eaLnBrk="1" hangingPunct="1">
              <a:spcBef>
                <a:spcPts val="600"/>
              </a:spcBef>
              <a:buSzPct val="100000"/>
              <a:buFont typeface="Arial"/>
              <a:buChar char="–"/>
            </a:pPr>
            <a:r>
              <a:rPr lang="en-US" sz="1400" dirty="0">
                <a:solidFill>
                  <a:srgbClr val="000000"/>
                </a:solidFill>
                <a:latin typeface="Arial"/>
                <a:ea typeface="ＭＳ Ｐゴシック" pitchFamily="-110" charset="-128"/>
              </a:rPr>
              <a:t>The coax contact interfaces for </a:t>
            </a:r>
            <a:r>
              <a:rPr lang="en-US" sz="1400" dirty="0">
                <a:solidFill>
                  <a:srgbClr val="000000"/>
                </a:solidFill>
                <a:latin typeface="Arial"/>
                <a:ea typeface="ＭＳ Ｐゴシック" pitchFamily="-110" charset="-128"/>
                <a:hlinkClick r:id="rId3" action="ppaction://hlinksldjump"/>
              </a:rPr>
              <a:t>[VITA 67.1]</a:t>
            </a:r>
            <a:r>
              <a:rPr lang="en-US" sz="1400" dirty="0">
                <a:solidFill>
                  <a:srgbClr val="000000"/>
                </a:solidFill>
                <a:latin typeface="Arial"/>
                <a:ea typeface="ＭＳ Ｐゴシック" pitchFamily="-110" charset="-128"/>
              </a:rPr>
              <a:t>, </a:t>
            </a:r>
            <a:r>
              <a:rPr lang="en-US" sz="1400" dirty="0">
                <a:solidFill>
                  <a:srgbClr val="000000"/>
                </a:solidFill>
                <a:latin typeface="Arial"/>
                <a:ea typeface="ＭＳ Ｐゴシック" pitchFamily="-110" charset="-128"/>
                <a:hlinkClick r:id="rId3" action="ppaction://hlinksldjump"/>
              </a:rPr>
              <a:t>[VITA 67.2]</a:t>
            </a:r>
            <a:r>
              <a:rPr lang="en-US" sz="1400" dirty="0">
                <a:solidFill>
                  <a:srgbClr val="000000"/>
                </a:solidFill>
                <a:latin typeface="Arial"/>
                <a:ea typeface="ＭＳ Ｐゴシック" pitchFamily="-110" charset="-128"/>
              </a:rPr>
              <a:t> and initial release of </a:t>
            </a:r>
            <a:r>
              <a:rPr lang="en-US" sz="1400" dirty="0">
                <a:solidFill>
                  <a:srgbClr val="000000"/>
                </a:solidFill>
                <a:latin typeface="Arial"/>
                <a:ea typeface="ＭＳ Ｐゴシック" pitchFamily="-110" charset="-128"/>
                <a:hlinkClick r:id="rId7" action="ppaction://hlinksldjump"/>
              </a:rPr>
              <a:t>[VITA 67.3]</a:t>
            </a:r>
            <a:endParaRPr lang="en-US" sz="1400" dirty="0">
              <a:solidFill>
                <a:srgbClr val="000000"/>
              </a:solidFill>
              <a:latin typeface="Arial"/>
              <a:ea typeface="ＭＳ Ｐゴシック" pitchFamily="-110" charset="-128"/>
            </a:endParaRPr>
          </a:p>
          <a:p>
            <a:pPr marL="344488" lvl="1" indent="-174625" eaLnBrk="1" hangingPunct="1">
              <a:spcBef>
                <a:spcPts val="600"/>
              </a:spcBef>
              <a:buSzPct val="100000"/>
              <a:buFont typeface="Arial"/>
              <a:buChar char="–"/>
            </a:pPr>
            <a:r>
              <a:rPr lang="en-US" sz="1400" dirty="0">
                <a:solidFill>
                  <a:srgbClr val="000000"/>
                </a:solidFill>
                <a:latin typeface="Arial"/>
                <a:ea typeface="ＭＳ Ｐゴシック" pitchFamily="-110" charset="-128"/>
              </a:rPr>
              <a:t>Supports frequencies to 40 GHz</a:t>
            </a:r>
          </a:p>
          <a:p>
            <a:pPr marL="344488" lvl="1" indent="-174625" eaLnBrk="1" hangingPunct="1">
              <a:spcBef>
                <a:spcPts val="600"/>
              </a:spcBef>
              <a:buSzPct val="100000"/>
              <a:buFont typeface="Arial"/>
              <a:buChar char="–"/>
            </a:pPr>
            <a:r>
              <a:rPr lang="en-US" sz="1400" dirty="0">
                <a:solidFill>
                  <a:srgbClr val="000000"/>
                </a:solidFill>
                <a:latin typeface="Arial"/>
                <a:ea typeface="ＭＳ Ｐゴシック" pitchFamily="-110" charset="-128"/>
              </a:rPr>
              <a:t>Up to 14 SMPM contacts in a full</a:t>
            </a:r>
            <a:r>
              <a:rPr lang="en-US" sz="1400" dirty="0"/>
              <a:t>‑</a:t>
            </a:r>
            <a:r>
              <a:rPr lang="en-US" sz="1400" dirty="0">
                <a:solidFill>
                  <a:srgbClr val="000000"/>
                </a:solidFill>
                <a:latin typeface="Arial"/>
                <a:ea typeface="ＭＳ Ｐゴシック" pitchFamily="-110" charset="-128"/>
              </a:rPr>
              <a:t>width module</a:t>
            </a:r>
          </a:p>
        </p:txBody>
      </p:sp>
      <p:sp>
        <p:nvSpPr>
          <p:cNvPr id="14" name="Rectangle 13">
            <a:extLst>
              <a:ext uri="{FF2B5EF4-FFF2-40B4-BE49-F238E27FC236}">
                <a16:creationId xmlns:a16="http://schemas.microsoft.com/office/drawing/2014/main" id="{CC653AAB-2EC3-4521-8A0F-16D54F418A65}"/>
              </a:ext>
            </a:extLst>
          </p:cNvPr>
          <p:cNvSpPr/>
          <p:nvPr/>
        </p:nvSpPr>
        <p:spPr>
          <a:xfrm>
            <a:off x="4269570" y="4158820"/>
            <a:ext cx="3344884" cy="1431161"/>
          </a:xfrm>
          <a:prstGeom prst="rect">
            <a:avLst/>
          </a:prstGeom>
        </p:spPr>
        <p:txBody>
          <a:bodyPr wrap="square">
            <a:spAutoFit/>
          </a:bodyPr>
          <a:lstStyle/>
          <a:p>
            <a:pPr marL="169863" lvl="0" indent="-169863" eaLnBrk="1" hangingPunct="1">
              <a:spcBef>
                <a:spcPts val="300"/>
              </a:spcBef>
              <a:buSzPct val="100000"/>
              <a:buFont typeface="Arial"/>
              <a:buChar char="•"/>
            </a:pPr>
            <a:r>
              <a:rPr lang="en-US" sz="1600" b="1" kern="0" dirty="0">
                <a:solidFill>
                  <a:srgbClr val="000000"/>
                </a:solidFill>
                <a:latin typeface="Arial"/>
              </a:rPr>
              <a:t>SMPS</a:t>
            </a:r>
          </a:p>
          <a:p>
            <a:pPr marL="344488" lvl="1" indent="-174625" eaLnBrk="1" hangingPunct="1">
              <a:spcBef>
                <a:spcPts val="600"/>
              </a:spcBef>
              <a:buSzPct val="100000"/>
              <a:buFont typeface="Arial"/>
              <a:buChar char="–"/>
            </a:pPr>
            <a:r>
              <a:rPr lang="en-US" sz="1400" dirty="0">
                <a:solidFill>
                  <a:srgbClr val="000000"/>
                </a:solidFill>
                <a:latin typeface="Arial"/>
                <a:ea typeface="ＭＳ Ｐゴシック" pitchFamily="-110" charset="-128"/>
              </a:rPr>
              <a:t>Enables higher density than SMPM</a:t>
            </a:r>
          </a:p>
          <a:p>
            <a:pPr marL="344488" lvl="1" indent="-174625" eaLnBrk="1" hangingPunct="1">
              <a:spcBef>
                <a:spcPts val="600"/>
              </a:spcBef>
              <a:buSzPct val="100000"/>
              <a:buFont typeface="Arial"/>
              <a:buChar char="–"/>
            </a:pPr>
            <a:r>
              <a:rPr lang="en-US" sz="1400" dirty="0">
                <a:solidFill>
                  <a:srgbClr val="000000"/>
                </a:solidFill>
                <a:latin typeface="Arial"/>
                <a:ea typeface="ＭＳ Ｐゴシック" pitchFamily="-110" charset="-128"/>
              </a:rPr>
              <a:t>Supports frequency to 70 GHz</a:t>
            </a:r>
          </a:p>
          <a:p>
            <a:pPr marL="344488" lvl="1" indent="-174625" eaLnBrk="1" hangingPunct="1">
              <a:spcBef>
                <a:spcPts val="600"/>
              </a:spcBef>
              <a:buSzPct val="100000"/>
              <a:buFont typeface="Arial"/>
              <a:buChar char="–"/>
            </a:pPr>
            <a:r>
              <a:rPr lang="en-US" sz="1400" dirty="0">
                <a:solidFill>
                  <a:srgbClr val="000000"/>
                </a:solidFill>
                <a:latin typeface="Arial"/>
                <a:ea typeface="ＭＳ Ｐゴシック" pitchFamily="-110" charset="-128"/>
              </a:rPr>
              <a:t>Up to 19 SMPS contacts in a full</a:t>
            </a:r>
            <a:r>
              <a:rPr lang="en-US" sz="1400" dirty="0"/>
              <a:t>‑</a:t>
            </a:r>
            <a:r>
              <a:rPr lang="en-US" sz="1400" dirty="0">
                <a:solidFill>
                  <a:srgbClr val="000000"/>
                </a:solidFill>
                <a:latin typeface="Arial"/>
                <a:ea typeface="ＭＳ Ｐゴシック" pitchFamily="-110" charset="-128"/>
              </a:rPr>
              <a:t>width module</a:t>
            </a:r>
          </a:p>
        </p:txBody>
      </p:sp>
      <p:sp>
        <p:nvSpPr>
          <p:cNvPr id="10" name="TextBox 9">
            <a:extLst>
              <a:ext uri="{FF2B5EF4-FFF2-40B4-BE49-F238E27FC236}">
                <a16:creationId xmlns:a16="http://schemas.microsoft.com/office/drawing/2014/main" id="{12444A7C-7327-41F4-B2C7-889D7E3745D4}"/>
              </a:ext>
            </a:extLst>
          </p:cNvPr>
          <p:cNvSpPr txBox="1">
            <a:spLocks noChangeArrowheads="1"/>
          </p:cNvSpPr>
          <p:nvPr/>
        </p:nvSpPr>
        <p:spPr bwMode="auto">
          <a:xfrm>
            <a:off x="1674812" y="6596390"/>
            <a:ext cx="5715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100" dirty="0"/>
              <a:t>SMPM and NanoRF images courtesy of TE Connectivity; SMPS image courtesy of SV Microwave</a:t>
            </a:r>
          </a:p>
        </p:txBody>
      </p:sp>
    </p:spTree>
    <p:extLst>
      <p:ext uri="{BB962C8B-B14F-4D97-AF65-F5344CB8AC3E}">
        <p14:creationId xmlns:p14="http://schemas.microsoft.com/office/powerpoint/2010/main" val="1925908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449" y="100584"/>
            <a:ext cx="9677927" cy="813816"/>
          </a:xfrm>
        </p:spPr>
        <p:txBody>
          <a:bodyPr/>
          <a:lstStyle/>
          <a:p>
            <a:r>
              <a:rPr lang="en-US" dirty="0"/>
              <a:t>OpenVPX Profiles</a:t>
            </a:r>
          </a:p>
        </p:txBody>
      </p:sp>
      <p:sp>
        <p:nvSpPr>
          <p:cNvPr id="211" name="Content Placeholder 210"/>
          <p:cNvSpPr>
            <a:spLocks noGrp="1"/>
          </p:cNvSpPr>
          <p:nvPr>
            <p:ph idx="1"/>
          </p:nvPr>
        </p:nvSpPr>
        <p:spPr>
          <a:xfrm>
            <a:off x="6442606" y="1004910"/>
            <a:ext cx="5441500" cy="5224324"/>
          </a:xfrm>
          <a:solidFill>
            <a:schemeClr val="bg1"/>
          </a:solidFill>
        </p:spPr>
        <p:txBody>
          <a:bodyPr/>
          <a:lstStyle/>
          <a:p>
            <a:pPr marL="169863" indent="-169863">
              <a:lnSpc>
                <a:spcPct val="100000"/>
              </a:lnSpc>
              <a:spcBef>
                <a:spcPts val="1800"/>
              </a:spcBef>
            </a:pPr>
            <a:r>
              <a:rPr lang="en-US" sz="1600" dirty="0"/>
              <a:t>Slot Profiles specify</a:t>
            </a:r>
          </a:p>
          <a:p>
            <a:pPr marL="400050" lvl="1" indent="-168275">
              <a:lnSpc>
                <a:spcPct val="100000"/>
              </a:lnSpc>
              <a:spcBef>
                <a:spcPts val="400"/>
              </a:spcBef>
            </a:pPr>
            <a:r>
              <a:rPr lang="en-US" sz="1400" b="0" dirty="0"/>
              <a:t>Pins associated with a backplane slot</a:t>
            </a:r>
          </a:p>
          <a:p>
            <a:pPr marL="400050" lvl="1" indent="-168275">
              <a:lnSpc>
                <a:spcPct val="100000"/>
              </a:lnSpc>
              <a:spcBef>
                <a:spcPts val="400"/>
              </a:spcBef>
            </a:pPr>
            <a:r>
              <a:rPr lang="en-US" sz="1400" b="0" dirty="0"/>
              <a:t>Pins associated with a Plug-In Module’s backplane connector </a:t>
            </a:r>
          </a:p>
          <a:p>
            <a:pPr marL="400050" lvl="1" indent="-168275">
              <a:lnSpc>
                <a:spcPct val="100000"/>
              </a:lnSpc>
              <a:spcBef>
                <a:spcPts val="400"/>
              </a:spcBef>
            </a:pPr>
            <a:r>
              <a:rPr lang="en-US" sz="1400" b="0" dirty="0"/>
              <a:t>Pins assigned to particular ports</a:t>
            </a:r>
          </a:p>
          <a:p>
            <a:pPr marL="400050" lvl="1" indent="-168275">
              <a:lnSpc>
                <a:spcPct val="100000"/>
              </a:lnSpc>
              <a:spcBef>
                <a:spcPts val="400"/>
              </a:spcBef>
            </a:pPr>
            <a:r>
              <a:rPr lang="en-US" sz="1400" b="0" dirty="0"/>
              <a:t>Example Slot Profile name: SLT6-PAY-4F1Q2U2T-10.2.1</a:t>
            </a:r>
          </a:p>
          <a:p>
            <a:pPr marL="169863" indent="-169863">
              <a:lnSpc>
                <a:spcPct val="100000"/>
              </a:lnSpc>
              <a:spcBef>
                <a:spcPts val="1800"/>
              </a:spcBef>
            </a:pPr>
            <a:r>
              <a:rPr lang="en-US" sz="1600" dirty="0"/>
              <a:t>Backplane Profiles specify</a:t>
            </a:r>
          </a:p>
          <a:p>
            <a:pPr marL="400050" lvl="1" indent="-168275">
              <a:lnSpc>
                <a:spcPct val="100000"/>
              </a:lnSpc>
              <a:spcBef>
                <a:spcPts val="400"/>
              </a:spcBef>
            </a:pPr>
            <a:r>
              <a:rPr lang="en-US" sz="1400" b="0" dirty="0"/>
              <a:t>Which Slot Profiles a particular backplane has</a:t>
            </a:r>
          </a:p>
          <a:p>
            <a:pPr marL="400050" lvl="1" indent="-168275">
              <a:lnSpc>
                <a:spcPct val="100000"/>
              </a:lnSpc>
              <a:spcBef>
                <a:spcPts val="400"/>
              </a:spcBef>
            </a:pPr>
            <a:r>
              <a:rPr lang="en-US" sz="1400" b="0" dirty="0"/>
              <a:t>How its Slot Profiles are interconnected</a:t>
            </a:r>
          </a:p>
          <a:p>
            <a:pPr marL="400050" lvl="1" indent="-168275">
              <a:lnSpc>
                <a:spcPct val="100000"/>
              </a:lnSpc>
              <a:spcBef>
                <a:spcPts val="400"/>
              </a:spcBef>
            </a:pPr>
            <a:r>
              <a:rPr lang="en-US" sz="1400" b="0" dirty="0"/>
              <a:t>Example Backplane Profile name: BKP6-CEN16-11.2.2-n </a:t>
            </a:r>
          </a:p>
          <a:p>
            <a:pPr>
              <a:lnSpc>
                <a:spcPct val="100000"/>
              </a:lnSpc>
              <a:spcBef>
                <a:spcPts val="1800"/>
              </a:spcBef>
            </a:pPr>
            <a:r>
              <a:rPr lang="en-US" sz="1600" dirty="0"/>
              <a:t>Slot and Backplane Profiles are protocol agnostic</a:t>
            </a:r>
          </a:p>
          <a:p>
            <a:pPr>
              <a:lnSpc>
                <a:spcPct val="100000"/>
              </a:lnSpc>
              <a:spcBef>
                <a:spcPts val="1800"/>
              </a:spcBef>
            </a:pPr>
            <a:r>
              <a:rPr lang="en-US" sz="1600" dirty="0"/>
              <a:t>Module Profiles specify</a:t>
            </a:r>
          </a:p>
          <a:p>
            <a:pPr marL="400050" lvl="1" indent="-168275">
              <a:lnSpc>
                <a:spcPct val="100000"/>
              </a:lnSpc>
              <a:spcBef>
                <a:spcPts val="400"/>
              </a:spcBef>
            </a:pPr>
            <a:r>
              <a:rPr lang="en-US" sz="1400" b="0" dirty="0"/>
              <a:t>The protocols to be mapped to the ports defined by the Slot Profile (e.g. 10GBASE-KR Ethernet)</a:t>
            </a:r>
          </a:p>
          <a:p>
            <a:pPr marL="400050" lvl="1" indent="-168275">
              <a:lnSpc>
                <a:spcPct val="100000"/>
              </a:lnSpc>
              <a:spcBef>
                <a:spcPts val="400"/>
              </a:spcBef>
            </a:pPr>
            <a:r>
              <a:rPr lang="en-US" sz="1400" b="0" dirty="0"/>
              <a:t>Example of </a:t>
            </a:r>
            <a:r>
              <a:rPr lang="en-US" sz="1400" b="0" dirty="0">
                <a:hlinkClick r:id="rId4" action="ppaction://hlinksldjump"/>
              </a:rPr>
              <a:t>Module Profile name using classic naming</a:t>
            </a:r>
            <a:r>
              <a:rPr lang="en-US" sz="1400" b="0" dirty="0"/>
              <a:t>:</a:t>
            </a:r>
            <a:br>
              <a:rPr lang="en-US" sz="1400" b="0" dirty="0"/>
            </a:br>
            <a:r>
              <a:rPr lang="en-US" sz="1400" b="0" dirty="0"/>
              <a:t>MOD3p-PAY-1F1U1S1S1U1U2F1H-16.6.11-13</a:t>
            </a:r>
          </a:p>
          <a:p>
            <a:pPr marL="400050" lvl="1" indent="-168275">
              <a:lnSpc>
                <a:spcPct val="100000"/>
              </a:lnSpc>
              <a:spcBef>
                <a:spcPts val="400"/>
              </a:spcBef>
            </a:pPr>
            <a:r>
              <a:rPr lang="en-US" sz="1400" b="0" dirty="0"/>
              <a:t>Example of </a:t>
            </a:r>
            <a:r>
              <a:rPr lang="en-US" sz="1400" b="0" dirty="0">
                <a:hlinkClick r:id="rId5" action="ppaction://hlinksldjump"/>
              </a:rPr>
              <a:t>Module Profile name using AMPS</a:t>
            </a:r>
            <a:br>
              <a:rPr lang="en-US" sz="1400" b="0" dirty="0"/>
            </a:br>
            <a:r>
              <a:rPr lang="en-US" sz="1400" b="0" dirty="0"/>
              <a:t>(Alternative Module Profile Scheme) – an AMPS String:</a:t>
            </a:r>
            <a:br>
              <a:rPr lang="en-US" sz="1400" b="0" dirty="0"/>
            </a:br>
            <a:r>
              <a:rPr lang="pt-BR" sz="1400" b="0" dirty="0"/>
              <a:t>MODA3p-16.6.11-1-4-F2C-(E8-E7)(P3F-A2F)(E7)(N-G5)</a:t>
            </a:r>
            <a:r>
              <a:rPr lang="en-US" sz="1400" b="0" dirty="0"/>
              <a:t> </a:t>
            </a:r>
          </a:p>
        </p:txBody>
      </p:sp>
      <p:sp>
        <p:nvSpPr>
          <p:cNvPr id="13" name="Rectangle 12">
            <a:hlinkClick r:id="rId6"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129" name="Picture 128"/>
          <p:cNvPicPr>
            <a:picLocks noChangeAspect="1"/>
          </p:cNvPicPr>
          <p:nvPr/>
        </p:nvPicPr>
        <p:blipFill rotWithShape="1">
          <a:blip r:embed="rId7">
            <a:extLst>
              <a:ext uri="{28A0092B-C50C-407E-A947-70E740481C1C}">
                <a14:useLocalDpi xmlns:a14="http://schemas.microsoft.com/office/drawing/2010/main" val="0"/>
              </a:ext>
            </a:extLst>
          </a:blip>
          <a:srcRect t="7259" b="7414"/>
          <a:stretch/>
        </p:blipFill>
        <p:spPr>
          <a:xfrm rot="10800000">
            <a:off x="4348826" y="1092842"/>
            <a:ext cx="914400" cy="2325168"/>
          </a:xfrm>
          <a:prstGeom prst="rect">
            <a:avLst/>
          </a:prstGeom>
        </p:spPr>
      </p:pic>
      <p:pic>
        <p:nvPicPr>
          <p:cNvPr id="130" name="Picture 129"/>
          <p:cNvPicPr>
            <a:picLocks noChangeAspect="1"/>
          </p:cNvPicPr>
          <p:nvPr/>
        </p:nvPicPr>
        <p:blipFill rotWithShape="1">
          <a:blip r:embed="rId8">
            <a:extLst>
              <a:ext uri="{28A0092B-C50C-407E-A947-70E740481C1C}">
                <a14:useLocalDpi xmlns:a14="http://schemas.microsoft.com/office/drawing/2010/main" val="0"/>
              </a:ext>
            </a:extLst>
          </a:blip>
          <a:srcRect l="2960" r="12571"/>
          <a:stretch/>
        </p:blipFill>
        <p:spPr>
          <a:xfrm rot="5400000">
            <a:off x="-1289293" y="3219222"/>
            <a:ext cx="5224323" cy="919480"/>
          </a:xfrm>
          <a:prstGeom prst="rect">
            <a:avLst/>
          </a:prstGeom>
        </p:spPr>
      </p:pic>
      <p:grpSp>
        <p:nvGrpSpPr>
          <p:cNvPr id="131" name="Group 130"/>
          <p:cNvGrpSpPr/>
          <p:nvPr/>
        </p:nvGrpSpPr>
        <p:grpSpPr>
          <a:xfrm>
            <a:off x="222628" y="3312160"/>
            <a:ext cx="640501" cy="634365"/>
            <a:chOff x="1239099" y="3312160"/>
            <a:chExt cx="640501" cy="634365"/>
          </a:xfrm>
        </p:grpSpPr>
        <p:grpSp>
          <p:nvGrpSpPr>
            <p:cNvPr id="132" name="Group 131"/>
            <p:cNvGrpSpPr/>
            <p:nvPr/>
          </p:nvGrpSpPr>
          <p:grpSpPr>
            <a:xfrm>
              <a:off x="1574800" y="3312160"/>
              <a:ext cx="304800" cy="634365"/>
              <a:chOff x="1574800" y="3312160"/>
              <a:chExt cx="304800" cy="634365"/>
            </a:xfrm>
          </p:grpSpPr>
          <p:sp>
            <p:nvSpPr>
              <p:cNvPr id="134" name="Arc 133"/>
              <p:cNvSpPr/>
              <p:nvPr/>
            </p:nvSpPr>
            <p:spPr bwMode="auto">
              <a:xfrm rot="10800000" flipV="1">
                <a:off x="1727200" y="331216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135" name="Arc 134"/>
              <p:cNvSpPr/>
              <p:nvPr/>
            </p:nvSpPr>
            <p:spPr bwMode="auto">
              <a:xfrm rot="10800000">
                <a:off x="1727200" y="3827145"/>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nvGrpSpPr>
              <p:cNvPr id="136" name="Group 135"/>
              <p:cNvGrpSpPr/>
              <p:nvPr/>
            </p:nvGrpSpPr>
            <p:grpSpPr>
              <a:xfrm flipH="1">
                <a:off x="1574800" y="3509962"/>
                <a:ext cx="152400" cy="238760"/>
                <a:chOff x="1447800" y="3225800"/>
                <a:chExt cx="152400" cy="238760"/>
              </a:xfrm>
            </p:grpSpPr>
            <p:sp>
              <p:nvSpPr>
                <p:cNvPr id="139" name="Arc 138"/>
                <p:cNvSpPr/>
                <p:nvPr/>
              </p:nvSpPr>
              <p:spPr bwMode="auto">
                <a:xfrm rot="10800000" flipV="1">
                  <a:off x="1447800" y="334518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140" name="Arc 139"/>
                <p:cNvSpPr/>
                <p:nvPr/>
              </p:nvSpPr>
              <p:spPr bwMode="auto">
                <a:xfrm rot="10800000">
                  <a:off x="1447800" y="322580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cxnSp>
            <p:nvCxnSpPr>
              <p:cNvPr id="137" name="Straight Connector 136"/>
              <p:cNvCxnSpPr>
                <a:stCxn id="134" idx="2"/>
              </p:cNvCxnSpPr>
              <p:nvPr/>
            </p:nvCxnSpPr>
            <p:spPr bwMode="auto">
              <a:xfrm>
                <a:off x="1727200" y="3371850"/>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138" name="Straight Connector 137"/>
              <p:cNvCxnSpPr/>
              <p:nvPr/>
            </p:nvCxnSpPr>
            <p:spPr bwMode="auto">
              <a:xfrm>
                <a:off x="1727200" y="3689033"/>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grpSp>
        <p:sp>
          <p:nvSpPr>
            <p:cNvPr id="133" name="TextBox 132"/>
            <p:cNvSpPr txBox="1"/>
            <p:nvPr/>
          </p:nvSpPr>
          <p:spPr>
            <a:xfrm>
              <a:off x="1239099" y="3475454"/>
              <a:ext cx="436485" cy="307777"/>
            </a:xfrm>
            <a:prstGeom prst="rect">
              <a:avLst/>
            </a:prstGeom>
            <a:noFill/>
          </p:spPr>
          <p:txBody>
            <a:bodyPr wrap="square" rtlCol="0" anchor="ctr" anchorCtr="0">
              <a:spAutoFit/>
            </a:bodyPr>
            <a:lstStyle/>
            <a:p>
              <a:pPr algn="r"/>
              <a:r>
                <a:rPr lang="en-US" sz="1400" b="1" dirty="0"/>
                <a:t>J3</a:t>
              </a:r>
            </a:p>
          </p:txBody>
        </p:sp>
      </p:grpSp>
      <p:grpSp>
        <p:nvGrpSpPr>
          <p:cNvPr id="141" name="Group 140"/>
          <p:cNvGrpSpPr/>
          <p:nvPr/>
        </p:nvGrpSpPr>
        <p:grpSpPr>
          <a:xfrm>
            <a:off x="222628" y="3949065"/>
            <a:ext cx="640501" cy="634365"/>
            <a:chOff x="1239099" y="3312160"/>
            <a:chExt cx="640501" cy="634365"/>
          </a:xfrm>
        </p:grpSpPr>
        <p:grpSp>
          <p:nvGrpSpPr>
            <p:cNvPr id="142" name="Group 141"/>
            <p:cNvGrpSpPr/>
            <p:nvPr/>
          </p:nvGrpSpPr>
          <p:grpSpPr>
            <a:xfrm>
              <a:off x="1574800" y="3312160"/>
              <a:ext cx="304800" cy="634365"/>
              <a:chOff x="1574800" y="3312160"/>
              <a:chExt cx="304800" cy="634365"/>
            </a:xfrm>
          </p:grpSpPr>
          <p:sp>
            <p:nvSpPr>
              <p:cNvPr id="144" name="Arc 143"/>
              <p:cNvSpPr/>
              <p:nvPr/>
            </p:nvSpPr>
            <p:spPr bwMode="auto">
              <a:xfrm rot="10800000" flipV="1">
                <a:off x="1727200" y="331216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145" name="Arc 144"/>
              <p:cNvSpPr/>
              <p:nvPr/>
            </p:nvSpPr>
            <p:spPr bwMode="auto">
              <a:xfrm rot="10800000">
                <a:off x="1727200" y="3827145"/>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nvGrpSpPr>
              <p:cNvPr id="146" name="Group 145"/>
              <p:cNvGrpSpPr/>
              <p:nvPr/>
            </p:nvGrpSpPr>
            <p:grpSpPr>
              <a:xfrm flipH="1">
                <a:off x="1574800" y="3509962"/>
                <a:ext cx="152400" cy="238760"/>
                <a:chOff x="1447800" y="3225800"/>
                <a:chExt cx="152400" cy="238760"/>
              </a:xfrm>
            </p:grpSpPr>
            <p:sp>
              <p:nvSpPr>
                <p:cNvPr id="149" name="Arc 148"/>
                <p:cNvSpPr/>
                <p:nvPr/>
              </p:nvSpPr>
              <p:spPr bwMode="auto">
                <a:xfrm rot="10800000" flipV="1">
                  <a:off x="1447800" y="334518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150" name="Arc 149"/>
                <p:cNvSpPr/>
                <p:nvPr/>
              </p:nvSpPr>
              <p:spPr bwMode="auto">
                <a:xfrm rot="10800000">
                  <a:off x="1447800" y="322580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cxnSp>
            <p:nvCxnSpPr>
              <p:cNvPr id="147" name="Straight Connector 146"/>
              <p:cNvCxnSpPr>
                <a:stCxn id="144" idx="2"/>
              </p:cNvCxnSpPr>
              <p:nvPr/>
            </p:nvCxnSpPr>
            <p:spPr bwMode="auto">
              <a:xfrm>
                <a:off x="1727200" y="3371850"/>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148" name="Straight Connector 147"/>
              <p:cNvCxnSpPr/>
              <p:nvPr/>
            </p:nvCxnSpPr>
            <p:spPr bwMode="auto">
              <a:xfrm>
                <a:off x="1727200" y="3689033"/>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grpSp>
        <p:sp>
          <p:nvSpPr>
            <p:cNvPr id="143" name="TextBox 142"/>
            <p:cNvSpPr txBox="1"/>
            <p:nvPr/>
          </p:nvSpPr>
          <p:spPr>
            <a:xfrm>
              <a:off x="1239099" y="3475454"/>
              <a:ext cx="436485" cy="307777"/>
            </a:xfrm>
            <a:prstGeom prst="rect">
              <a:avLst/>
            </a:prstGeom>
            <a:noFill/>
          </p:spPr>
          <p:txBody>
            <a:bodyPr wrap="square" rtlCol="0" anchor="ctr" anchorCtr="0">
              <a:spAutoFit/>
            </a:bodyPr>
            <a:lstStyle/>
            <a:p>
              <a:pPr algn="r"/>
              <a:r>
                <a:rPr lang="en-US" sz="1400" b="1" dirty="0"/>
                <a:t>J4</a:t>
              </a:r>
            </a:p>
          </p:txBody>
        </p:sp>
      </p:grpSp>
      <p:grpSp>
        <p:nvGrpSpPr>
          <p:cNvPr id="151" name="Group 150"/>
          <p:cNvGrpSpPr/>
          <p:nvPr/>
        </p:nvGrpSpPr>
        <p:grpSpPr>
          <a:xfrm>
            <a:off x="222628" y="4583430"/>
            <a:ext cx="640501" cy="634365"/>
            <a:chOff x="1239099" y="3312160"/>
            <a:chExt cx="640501" cy="634365"/>
          </a:xfrm>
        </p:grpSpPr>
        <p:grpSp>
          <p:nvGrpSpPr>
            <p:cNvPr id="152" name="Group 151"/>
            <p:cNvGrpSpPr/>
            <p:nvPr/>
          </p:nvGrpSpPr>
          <p:grpSpPr>
            <a:xfrm>
              <a:off x="1574800" y="3312160"/>
              <a:ext cx="304800" cy="634365"/>
              <a:chOff x="1574800" y="3312160"/>
              <a:chExt cx="304800" cy="634365"/>
            </a:xfrm>
          </p:grpSpPr>
          <p:sp>
            <p:nvSpPr>
              <p:cNvPr id="154" name="Arc 153"/>
              <p:cNvSpPr/>
              <p:nvPr/>
            </p:nvSpPr>
            <p:spPr bwMode="auto">
              <a:xfrm rot="10800000" flipV="1">
                <a:off x="1727200" y="331216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155" name="Arc 154"/>
              <p:cNvSpPr/>
              <p:nvPr/>
            </p:nvSpPr>
            <p:spPr bwMode="auto">
              <a:xfrm rot="10800000">
                <a:off x="1727200" y="3827145"/>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nvGrpSpPr>
              <p:cNvPr id="156" name="Group 155"/>
              <p:cNvGrpSpPr/>
              <p:nvPr/>
            </p:nvGrpSpPr>
            <p:grpSpPr>
              <a:xfrm flipH="1">
                <a:off x="1574800" y="3509962"/>
                <a:ext cx="152400" cy="238760"/>
                <a:chOff x="1447800" y="3225800"/>
                <a:chExt cx="152400" cy="238760"/>
              </a:xfrm>
            </p:grpSpPr>
            <p:sp>
              <p:nvSpPr>
                <p:cNvPr id="159" name="Arc 158"/>
                <p:cNvSpPr/>
                <p:nvPr/>
              </p:nvSpPr>
              <p:spPr bwMode="auto">
                <a:xfrm rot="10800000" flipV="1">
                  <a:off x="1447800" y="334518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160" name="Arc 159"/>
                <p:cNvSpPr/>
                <p:nvPr/>
              </p:nvSpPr>
              <p:spPr bwMode="auto">
                <a:xfrm rot="10800000">
                  <a:off x="1447800" y="322580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cxnSp>
            <p:nvCxnSpPr>
              <p:cNvPr id="157" name="Straight Connector 156"/>
              <p:cNvCxnSpPr>
                <a:stCxn id="154" idx="2"/>
              </p:cNvCxnSpPr>
              <p:nvPr/>
            </p:nvCxnSpPr>
            <p:spPr bwMode="auto">
              <a:xfrm>
                <a:off x="1727200" y="3371850"/>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158" name="Straight Connector 157"/>
              <p:cNvCxnSpPr/>
              <p:nvPr/>
            </p:nvCxnSpPr>
            <p:spPr bwMode="auto">
              <a:xfrm>
                <a:off x="1727200" y="3689033"/>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grpSp>
        <p:sp>
          <p:nvSpPr>
            <p:cNvPr id="153" name="TextBox 152"/>
            <p:cNvSpPr txBox="1"/>
            <p:nvPr/>
          </p:nvSpPr>
          <p:spPr>
            <a:xfrm>
              <a:off x="1239099" y="3475454"/>
              <a:ext cx="436485" cy="307777"/>
            </a:xfrm>
            <a:prstGeom prst="rect">
              <a:avLst/>
            </a:prstGeom>
            <a:noFill/>
          </p:spPr>
          <p:txBody>
            <a:bodyPr wrap="square" rtlCol="0" anchor="ctr" anchorCtr="0">
              <a:spAutoFit/>
            </a:bodyPr>
            <a:lstStyle/>
            <a:p>
              <a:pPr algn="r"/>
              <a:r>
                <a:rPr lang="en-US" sz="1400" b="1" dirty="0"/>
                <a:t>J5</a:t>
              </a:r>
            </a:p>
          </p:txBody>
        </p:sp>
      </p:grpSp>
      <p:grpSp>
        <p:nvGrpSpPr>
          <p:cNvPr id="196" name="Group 195"/>
          <p:cNvGrpSpPr/>
          <p:nvPr/>
        </p:nvGrpSpPr>
        <p:grpSpPr>
          <a:xfrm>
            <a:off x="222628" y="5220335"/>
            <a:ext cx="640501" cy="634365"/>
            <a:chOff x="1239099" y="3312160"/>
            <a:chExt cx="640501" cy="634365"/>
          </a:xfrm>
        </p:grpSpPr>
        <p:grpSp>
          <p:nvGrpSpPr>
            <p:cNvPr id="200" name="Group 199"/>
            <p:cNvGrpSpPr/>
            <p:nvPr/>
          </p:nvGrpSpPr>
          <p:grpSpPr>
            <a:xfrm>
              <a:off x="1574800" y="3312160"/>
              <a:ext cx="304800" cy="634365"/>
              <a:chOff x="1574800" y="3312160"/>
              <a:chExt cx="304800" cy="634365"/>
            </a:xfrm>
          </p:grpSpPr>
          <p:sp>
            <p:nvSpPr>
              <p:cNvPr id="203" name="Arc 202"/>
              <p:cNvSpPr/>
              <p:nvPr/>
            </p:nvSpPr>
            <p:spPr bwMode="auto">
              <a:xfrm rot="10800000" flipV="1">
                <a:off x="1727200" y="331216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204" name="Arc 203"/>
              <p:cNvSpPr/>
              <p:nvPr/>
            </p:nvSpPr>
            <p:spPr bwMode="auto">
              <a:xfrm rot="10800000">
                <a:off x="1727200" y="3827145"/>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nvGrpSpPr>
              <p:cNvPr id="205" name="Group 204"/>
              <p:cNvGrpSpPr/>
              <p:nvPr/>
            </p:nvGrpSpPr>
            <p:grpSpPr>
              <a:xfrm flipH="1">
                <a:off x="1574800" y="3509962"/>
                <a:ext cx="152400" cy="238760"/>
                <a:chOff x="1447800" y="3225800"/>
                <a:chExt cx="152400" cy="238760"/>
              </a:xfrm>
            </p:grpSpPr>
            <p:sp>
              <p:nvSpPr>
                <p:cNvPr id="210" name="Arc 209"/>
                <p:cNvSpPr/>
                <p:nvPr/>
              </p:nvSpPr>
              <p:spPr bwMode="auto">
                <a:xfrm rot="10800000" flipV="1">
                  <a:off x="1447800" y="334518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212" name="Arc 211"/>
                <p:cNvSpPr/>
                <p:nvPr/>
              </p:nvSpPr>
              <p:spPr bwMode="auto">
                <a:xfrm rot="10800000">
                  <a:off x="1447800" y="322580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cxnSp>
            <p:nvCxnSpPr>
              <p:cNvPr id="206" name="Straight Connector 205"/>
              <p:cNvCxnSpPr>
                <a:stCxn id="203" idx="2"/>
              </p:cNvCxnSpPr>
              <p:nvPr/>
            </p:nvCxnSpPr>
            <p:spPr bwMode="auto">
              <a:xfrm>
                <a:off x="1727200" y="3371850"/>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208" name="Straight Connector 207"/>
              <p:cNvCxnSpPr/>
              <p:nvPr/>
            </p:nvCxnSpPr>
            <p:spPr bwMode="auto">
              <a:xfrm>
                <a:off x="1727200" y="3689033"/>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grpSp>
        <p:sp>
          <p:nvSpPr>
            <p:cNvPr id="201" name="TextBox 200"/>
            <p:cNvSpPr txBox="1"/>
            <p:nvPr/>
          </p:nvSpPr>
          <p:spPr>
            <a:xfrm>
              <a:off x="1239099" y="3475454"/>
              <a:ext cx="436485" cy="307777"/>
            </a:xfrm>
            <a:prstGeom prst="rect">
              <a:avLst/>
            </a:prstGeom>
            <a:noFill/>
          </p:spPr>
          <p:txBody>
            <a:bodyPr wrap="square" rtlCol="0" anchor="ctr" anchorCtr="0">
              <a:spAutoFit/>
            </a:bodyPr>
            <a:lstStyle/>
            <a:p>
              <a:pPr algn="r"/>
              <a:r>
                <a:rPr lang="en-US" sz="1400" b="1" dirty="0"/>
                <a:t>J6</a:t>
              </a:r>
            </a:p>
          </p:txBody>
        </p:sp>
      </p:grpSp>
      <p:grpSp>
        <p:nvGrpSpPr>
          <p:cNvPr id="214" name="Group 213"/>
          <p:cNvGrpSpPr/>
          <p:nvPr/>
        </p:nvGrpSpPr>
        <p:grpSpPr>
          <a:xfrm>
            <a:off x="222628" y="1786890"/>
            <a:ext cx="640501" cy="634365"/>
            <a:chOff x="1239099" y="3312160"/>
            <a:chExt cx="640501" cy="634365"/>
          </a:xfrm>
        </p:grpSpPr>
        <p:grpSp>
          <p:nvGrpSpPr>
            <p:cNvPr id="215" name="Group 214"/>
            <p:cNvGrpSpPr/>
            <p:nvPr/>
          </p:nvGrpSpPr>
          <p:grpSpPr>
            <a:xfrm>
              <a:off x="1574800" y="3312160"/>
              <a:ext cx="304800" cy="634365"/>
              <a:chOff x="1574800" y="3312160"/>
              <a:chExt cx="304800" cy="634365"/>
            </a:xfrm>
          </p:grpSpPr>
          <p:sp>
            <p:nvSpPr>
              <p:cNvPr id="217" name="Arc 216"/>
              <p:cNvSpPr/>
              <p:nvPr/>
            </p:nvSpPr>
            <p:spPr bwMode="auto">
              <a:xfrm rot="10800000" flipV="1">
                <a:off x="1727200" y="331216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218" name="Arc 217"/>
              <p:cNvSpPr/>
              <p:nvPr/>
            </p:nvSpPr>
            <p:spPr bwMode="auto">
              <a:xfrm rot="10800000">
                <a:off x="1727200" y="3827145"/>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nvGrpSpPr>
              <p:cNvPr id="219" name="Group 218"/>
              <p:cNvGrpSpPr/>
              <p:nvPr/>
            </p:nvGrpSpPr>
            <p:grpSpPr>
              <a:xfrm flipH="1">
                <a:off x="1574800" y="3509962"/>
                <a:ext cx="152400" cy="238760"/>
                <a:chOff x="1447800" y="3225800"/>
                <a:chExt cx="152400" cy="238760"/>
              </a:xfrm>
            </p:grpSpPr>
            <p:sp>
              <p:nvSpPr>
                <p:cNvPr id="222" name="Arc 221"/>
                <p:cNvSpPr/>
                <p:nvPr/>
              </p:nvSpPr>
              <p:spPr bwMode="auto">
                <a:xfrm rot="10800000" flipV="1">
                  <a:off x="1447800" y="334518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223" name="Arc 222"/>
                <p:cNvSpPr/>
                <p:nvPr/>
              </p:nvSpPr>
              <p:spPr bwMode="auto">
                <a:xfrm rot="10800000">
                  <a:off x="1447800" y="322580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cxnSp>
            <p:nvCxnSpPr>
              <p:cNvPr id="220" name="Straight Connector 219"/>
              <p:cNvCxnSpPr>
                <a:stCxn id="217" idx="2"/>
              </p:cNvCxnSpPr>
              <p:nvPr/>
            </p:nvCxnSpPr>
            <p:spPr bwMode="auto">
              <a:xfrm>
                <a:off x="1727200" y="3371850"/>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221" name="Straight Connector 220"/>
              <p:cNvCxnSpPr/>
              <p:nvPr/>
            </p:nvCxnSpPr>
            <p:spPr bwMode="auto">
              <a:xfrm>
                <a:off x="1727200" y="3689033"/>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grpSp>
        <p:sp>
          <p:nvSpPr>
            <p:cNvPr id="216" name="TextBox 215"/>
            <p:cNvSpPr txBox="1"/>
            <p:nvPr/>
          </p:nvSpPr>
          <p:spPr>
            <a:xfrm>
              <a:off x="1239099" y="3475454"/>
              <a:ext cx="436485" cy="307777"/>
            </a:xfrm>
            <a:prstGeom prst="rect">
              <a:avLst/>
            </a:prstGeom>
            <a:noFill/>
          </p:spPr>
          <p:txBody>
            <a:bodyPr wrap="square" rtlCol="0" anchor="ctr" anchorCtr="0">
              <a:spAutoFit/>
            </a:bodyPr>
            <a:lstStyle/>
            <a:p>
              <a:pPr algn="r"/>
              <a:r>
                <a:rPr lang="en-US" sz="1400" b="1" dirty="0"/>
                <a:t>J1</a:t>
              </a:r>
            </a:p>
          </p:txBody>
        </p:sp>
      </p:grpSp>
      <p:grpSp>
        <p:nvGrpSpPr>
          <p:cNvPr id="224" name="Group 223"/>
          <p:cNvGrpSpPr/>
          <p:nvPr/>
        </p:nvGrpSpPr>
        <p:grpSpPr>
          <a:xfrm>
            <a:off x="222628" y="2423795"/>
            <a:ext cx="640501" cy="634365"/>
            <a:chOff x="1239099" y="3312160"/>
            <a:chExt cx="640501" cy="634365"/>
          </a:xfrm>
        </p:grpSpPr>
        <p:grpSp>
          <p:nvGrpSpPr>
            <p:cNvPr id="225" name="Group 224"/>
            <p:cNvGrpSpPr/>
            <p:nvPr/>
          </p:nvGrpSpPr>
          <p:grpSpPr>
            <a:xfrm>
              <a:off x="1574800" y="3312160"/>
              <a:ext cx="304800" cy="634365"/>
              <a:chOff x="1574800" y="3312160"/>
              <a:chExt cx="304800" cy="634365"/>
            </a:xfrm>
          </p:grpSpPr>
          <p:sp>
            <p:nvSpPr>
              <p:cNvPr id="227" name="Arc 226"/>
              <p:cNvSpPr/>
              <p:nvPr/>
            </p:nvSpPr>
            <p:spPr bwMode="auto">
              <a:xfrm rot="10800000" flipV="1">
                <a:off x="1727200" y="331216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228" name="Arc 227"/>
              <p:cNvSpPr/>
              <p:nvPr/>
            </p:nvSpPr>
            <p:spPr bwMode="auto">
              <a:xfrm rot="10800000">
                <a:off x="1727200" y="3827145"/>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nvGrpSpPr>
              <p:cNvPr id="229" name="Group 228"/>
              <p:cNvGrpSpPr/>
              <p:nvPr/>
            </p:nvGrpSpPr>
            <p:grpSpPr>
              <a:xfrm flipH="1">
                <a:off x="1574800" y="3509962"/>
                <a:ext cx="152400" cy="238760"/>
                <a:chOff x="1447800" y="3225800"/>
                <a:chExt cx="152400" cy="238760"/>
              </a:xfrm>
            </p:grpSpPr>
            <p:sp>
              <p:nvSpPr>
                <p:cNvPr id="232" name="Arc 231"/>
                <p:cNvSpPr/>
                <p:nvPr/>
              </p:nvSpPr>
              <p:spPr bwMode="auto">
                <a:xfrm rot="10800000" flipV="1">
                  <a:off x="1447800" y="334518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233" name="Arc 232"/>
                <p:cNvSpPr/>
                <p:nvPr/>
              </p:nvSpPr>
              <p:spPr bwMode="auto">
                <a:xfrm rot="10800000">
                  <a:off x="1447800" y="322580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cxnSp>
            <p:nvCxnSpPr>
              <p:cNvPr id="230" name="Straight Connector 229"/>
              <p:cNvCxnSpPr>
                <a:stCxn id="227" idx="2"/>
              </p:cNvCxnSpPr>
              <p:nvPr/>
            </p:nvCxnSpPr>
            <p:spPr bwMode="auto">
              <a:xfrm>
                <a:off x="1727200" y="3371850"/>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231" name="Straight Connector 230"/>
              <p:cNvCxnSpPr/>
              <p:nvPr/>
            </p:nvCxnSpPr>
            <p:spPr bwMode="auto">
              <a:xfrm>
                <a:off x="1727200" y="3689033"/>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grpSp>
        <p:sp>
          <p:nvSpPr>
            <p:cNvPr id="226" name="TextBox 225"/>
            <p:cNvSpPr txBox="1"/>
            <p:nvPr/>
          </p:nvSpPr>
          <p:spPr>
            <a:xfrm>
              <a:off x="1239099" y="3475454"/>
              <a:ext cx="436485" cy="307777"/>
            </a:xfrm>
            <a:prstGeom prst="rect">
              <a:avLst/>
            </a:prstGeom>
            <a:noFill/>
          </p:spPr>
          <p:txBody>
            <a:bodyPr wrap="square" rtlCol="0" anchor="ctr" anchorCtr="0">
              <a:spAutoFit/>
            </a:bodyPr>
            <a:lstStyle/>
            <a:p>
              <a:pPr algn="r"/>
              <a:r>
                <a:rPr lang="en-US" sz="1400" b="1" dirty="0"/>
                <a:t>J2</a:t>
              </a:r>
            </a:p>
          </p:txBody>
        </p:sp>
      </p:grpSp>
      <p:grpSp>
        <p:nvGrpSpPr>
          <p:cNvPr id="234" name="Group 233"/>
          <p:cNvGrpSpPr/>
          <p:nvPr/>
        </p:nvGrpSpPr>
        <p:grpSpPr>
          <a:xfrm>
            <a:off x="222628" y="1443106"/>
            <a:ext cx="640501" cy="342365"/>
            <a:chOff x="1235288" y="1443106"/>
            <a:chExt cx="640501" cy="342365"/>
          </a:xfrm>
        </p:grpSpPr>
        <p:sp>
          <p:nvSpPr>
            <p:cNvPr id="235" name="TextBox 234"/>
            <p:cNvSpPr txBox="1"/>
            <p:nvPr/>
          </p:nvSpPr>
          <p:spPr>
            <a:xfrm>
              <a:off x="1235288" y="1460400"/>
              <a:ext cx="436485" cy="307777"/>
            </a:xfrm>
            <a:prstGeom prst="rect">
              <a:avLst/>
            </a:prstGeom>
            <a:noFill/>
          </p:spPr>
          <p:txBody>
            <a:bodyPr wrap="square" rtlCol="0" anchor="ctr" anchorCtr="0">
              <a:spAutoFit/>
            </a:bodyPr>
            <a:lstStyle/>
            <a:p>
              <a:pPr algn="r"/>
              <a:r>
                <a:rPr lang="en-US" sz="1400" b="1" dirty="0"/>
                <a:t>J0</a:t>
              </a:r>
            </a:p>
          </p:txBody>
        </p:sp>
        <p:grpSp>
          <p:nvGrpSpPr>
            <p:cNvPr id="236" name="Group 235"/>
            <p:cNvGrpSpPr/>
            <p:nvPr/>
          </p:nvGrpSpPr>
          <p:grpSpPr>
            <a:xfrm>
              <a:off x="1570989" y="1443106"/>
              <a:ext cx="304800" cy="342365"/>
              <a:chOff x="1570989" y="1443106"/>
              <a:chExt cx="304800" cy="342365"/>
            </a:xfrm>
          </p:grpSpPr>
          <p:grpSp>
            <p:nvGrpSpPr>
              <p:cNvPr id="237" name="Group 236"/>
              <p:cNvGrpSpPr/>
              <p:nvPr/>
            </p:nvGrpSpPr>
            <p:grpSpPr>
              <a:xfrm>
                <a:off x="1723389" y="1443106"/>
                <a:ext cx="152400" cy="342365"/>
                <a:chOff x="1727199" y="1444525"/>
                <a:chExt cx="152400" cy="342365"/>
              </a:xfrm>
            </p:grpSpPr>
            <p:sp>
              <p:nvSpPr>
                <p:cNvPr id="243" name="Arc 242"/>
                <p:cNvSpPr/>
                <p:nvPr/>
              </p:nvSpPr>
              <p:spPr bwMode="auto">
                <a:xfrm rot="10800000" flipV="1">
                  <a:off x="1727199" y="1444525"/>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244" name="Arc 243"/>
                <p:cNvSpPr/>
                <p:nvPr/>
              </p:nvSpPr>
              <p:spPr bwMode="auto">
                <a:xfrm rot="10800000">
                  <a:off x="1727199" y="166751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grpSp>
            <p:nvGrpSpPr>
              <p:cNvPr id="238" name="Group 237"/>
              <p:cNvGrpSpPr/>
              <p:nvPr/>
            </p:nvGrpSpPr>
            <p:grpSpPr>
              <a:xfrm flipH="1">
                <a:off x="1570989" y="1494908"/>
                <a:ext cx="152400" cy="238760"/>
                <a:chOff x="1447800" y="3225800"/>
                <a:chExt cx="152400" cy="238760"/>
              </a:xfrm>
            </p:grpSpPr>
            <p:sp>
              <p:nvSpPr>
                <p:cNvPr id="241" name="Arc 240"/>
                <p:cNvSpPr/>
                <p:nvPr/>
              </p:nvSpPr>
              <p:spPr bwMode="auto">
                <a:xfrm rot="10800000" flipV="1">
                  <a:off x="1447800" y="334518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242" name="Arc 241"/>
                <p:cNvSpPr/>
                <p:nvPr/>
              </p:nvSpPr>
              <p:spPr bwMode="auto">
                <a:xfrm rot="10800000">
                  <a:off x="1447800" y="322580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cxnSp>
            <p:nvCxnSpPr>
              <p:cNvPr id="239" name="Straight Connector 238"/>
              <p:cNvCxnSpPr>
                <a:endCxn id="244" idx="2"/>
              </p:cNvCxnSpPr>
              <p:nvPr/>
            </p:nvCxnSpPr>
            <p:spPr bwMode="auto">
              <a:xfrm>
                <a:off x="1723387" y="1673978"/>
                <a:ext cx="2" cy="51803"/>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240" name="Straight Connector 239"/>
              <p:cNvCxnSpPr/>
              <p:nvPr/>
            </p:nvCxnSpPr>
            <p:spPr bwMode="auto">
              <a:xfrm>
                <a:off x="1723389" y="1502795"/>
                <a:ext cx="2" cy="51803"/>
              </a:xfrm>
              <a:prstGeom prst="line">
                <a:avLst/>
              </a:prstGeom>
              <a:solidFill>
                <a:schemeClr val="accent1"/>
              </a:solidFill>
              <a:ln w="19050" cap="flat" cmpd="sng" algn="ctr">
                <a:solidFill>
                  <a:schemeClr val="tx1"/>
                </a:solidFill>
                <a:prstDash val="solid"/>
                <a:round/>
                <a:headEnd type="none" w="sm" len="sm"/>
                <a:tailEnd type="none" w="sm" len="sm"/>
              </a:ln>
              <a:effectLst/>
            </p:spPr>
          </p:cxnSp>
        </p:grpSp>
      </p:grpSp>
      <p:graphicFrame>
        <p:nvGraphicFramePr>
          <p:cNvPr id="245" name="Object 244"/>
          <p:cNvGraphicFramePr>
            <a:graphicFrameLocks noChangeAspect="1"/>
          </p:cNvGraphicFramePr>
          <p:nvPr>
            <p:extLst>
              <p:ext uri="{D42A27DB-BD31-4B8C-83A1-F6EECF244321}">
                <p14:modId xmlns:p14="http://schemas.microsoft.com/office/powerpoint/2010/main" val="2061194925"/>
              </p:ext>
            </p:extLst>
          </p:nvPr>
        </p:nvGraphicFramePr>
        <p:xfrm>
          <a:off x="2026447" y="1219835"/>
          <a:ext cx="1046482" cy="4952365"/>
        </p:xfrm>
        <a:graphic>
          <a:graphicData uri="http://schemas.openxmlformats.org/presentationml/2006/ole">
            <mc:AlternateContent xmlns:mc="http://schemas.openxmlformats.org/markup-compatibility/2006">
              <mc:Choice xmlns:v="urn:schemas-microsoft-com:vml" Requires="v">
                <p:oleObj spid="_x0000_s421072" name="Visio" r:id="rId9" imgW="1197013" imgH="5667408" progId="Visio.Drawing.11">
                  <p:embed/>
                </p:oleObj>
              </mc:Choice>
              <mc:Fallback>
                <p:oleObj name="Visio" r:id="rId9" imgW="1197013" imgH="5667408" progId="Visio.Drawing.11">
                  <p:embed/>
                  <p:pic>
                    <p:nvPicPr>
                      <p:cNvPr id="0" name=""/>
                      <p:cNvPicPr>
                        <a:picLocks noChangeAspect="1" noChangeArrowheads="1"/>
                      </p:cNvPicPr>
                      <p:nvPr/>
                    </p:nvPicPr>
                    <p:blipFill>
                      <a:blip r:embed="rId10"/>
                      <a:srcRect/>
                      <a:stretch>
                        <a:fillRect/>
                      </a:stretch>
                    </p:blipFill>
                    <p:spPr bwMode="auto">
                      <a:xfrm>
                        <a:off x="2026447" y="1219835"/>
                        <a:ext cx="1046482" cy="4952365"/>
                      </a:xfrm>
                      <a:prstGeom prst="rect">
                        <a:avLst/>
                      </a:prstGeom>
                      <a:solidFill>
                        <a:schemeClr val="bg1"/>
                      </a:solidFill>
                      <a:ln>
                        <a:noFill/>
                      </a:ln>
                    </p:spPr>
                  </p:pic>
                </p:oleObj>
              </mc:Fallback>
            </mc:AlternateContent>
          </a:graphicData>
        </a:graphic>
      </p:graphicFrame>
      <p:grpSp>
        <p:nvGrpSpPr>
          <p:cNvPr id="246" name="Group 245"/>
          <p:cNvGrpSpPr/>
          <p:nvPr/>
        </p:nvGrpSpPr>
        <p:grpSpPr>
          <a:xfrm>
            <a:off x="3729206" y="1790323"/>
            <a:ext cx="640501" cy="634365"/>
            <a:chOff x="1239099" y="3312160"/>
            <a:chExt cx="640501" cy="634365"/>
          </a:xfrm>
        </p:grpSpPr>
        <p:grpSp>
          <p:nvGrpSpPr>
            <p:cNvPr id="247" name="Group 246"/>
            <p:cNvGrpSpPr/>
            <p:nvPr/>
          </p:nvGrpSpPr>
          <p:grpSpPr>
            <a:xfrm>
              <a:off x="1574800" y="3312160"/>
              <a:ext cx="304800" cy="634365"/>
              <a:chOff x="1574800" y="3312160"/>
              <a:chExt cx="304800" cy="634365"/>
            </a:xfrm>
          </p:grpSpPr>
          <p:sp>
            <p:nvSpPr>
              <p:cNvPr id="249" name="Arc 248"/>
              <p:cNvSpPr/>
              <p:nvPr/>
            </p:nvSpPr>
            <p:spPr bwMode="auto">
              <a:xfrm rot="10800000" flipV="1">
                <a:off x="1727200" y="331216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250" name="Arc 249"/>
              <p:cNvSpPr/>
              <p:nvPr/>
            </p:nvSpPr>
            <p:spPr bwMode="auto">
              <a:xfrm rot="10800000">
                <a:off x="1727200" y="3827145"/>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nvGrpSpPr>
              <p:cNvPr id="251" name="Group 250"/>
              <p:cNvGrpSpPr/>
              <p:nvPr/>
            </p:nvGrpSpPr>
            <p:grpSpPr>
              <a:xfrm flipH="1">
                <a:off x="1574800" y="3509962"/>
                <a:ext cx="152400" cy="238760"/>
                <a:chOff x="1447800" y="3225800"/>
                <a:chExt cx="152400" cy="238760"/>
              </a:xfrm>
            </p:grpSpPr>
            <p:sp>
              <p:nvSpPr>
                <p:cNvPr id="254" name="Arc 253"/>
                <p:cNvSpPr/>
                <p:nvPr/>
              </p:nvSpPr>
              <p:spPr bwMode="auto">
                <a:xfrm rot="10800000" flipV="1">
                  <a:off x="1447800" y="334518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255" name="Arc 254"/>
                <p:cNvSpPr/>
                <p:nvPr/>
              </p:nvSpPr>
              <p:spPr bwMode="auto">
                <a:xfrm rot="10800000">
                  <a:off x="1447800" y="322580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cxnSp>
            <p:nvCxnSpPr>
              <p:cNvPr id="252" name="Straight Connector 251"/>
              <p:cNvCxnSpPr>
                <a:stCxn id="249" idx="2"/>
              </p:cNvCxnSpPr>
              <p:nvPr/>
            </p:nvCxnSpPr>
            <p:spPr bwMode="auto">
              <a:xfrm>
                <a:off x="1727200" y="3371850"/>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253" name="Straight Connector 252"/>
              <p:cNvCxnSpPr/>
              <p:nvPr/>
            </p:nvCxnSpPr>
            <p:spPr bwMode="auto">
              <a:xfrm>
                <a:off x="1727200" y="3689033"/>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grpSp>
        <p:sp>
          <p:nvSpPr>
            <p:cNvPr id="248" name="TextBox 247"/>
            <p:cNvSpPr txBox="1"/>
            <p:nvPr/>
          </p:nvSpPr>
          <p:spPr>
            <a:xfrm>
              <a:off x="1239099" y="3475454"/>
              <a:ext cx="436485" cy="307777"/>
            </a:xfrm>
            <a:prstGeom prst="rect">
              <a:avLst/>
            </a:prstGeom>
            <a:noFill/>
          </p:spPr>
          <p:txBody>
            <a:bodyPr wrap="square" rtlCol="0" anchor="ctr" anchorCtr="0">
              <a:spAutoFit/>
            </a:bodyPr>
            <a:lstStyle/>
            <a:p>
              <a:pPr algn="r"/>
              <a:r>
                <a:rPr lang="en-US" sz="1400" b="1" dirty="0"/>
                <a:t>J1</a:t>
              </a:r>
            </a:p>
          </p:txBody>
        </p:sp>
      </p:grpSp>
      <p:grpSp>
        <p:nvGrpSpPr>
          <p:cNvPr id="256" name="Group 255"/>
          <p:cNvGrpSpPr/>
          <p:nvPr/>
        </p:nvGrpSpPr>
        <p:grpSpPr>
          <a:xfrm>
            <a:off x="3729206" y="2427228"/>
            <a:ext cx="640501" cy="634365"/>
            <a:chOff x="1239099" y="3312160"/>
            <a:chExt cx="640501" cy="634365"/>
          </a:xfrm>
        </p:grpSpPr>
        <p:grpSp>
          <p:nvGrpSpPr>
            <p:cNvPr id="257" name="Group 256"/>
            <p:cNvGrpSpPr/>
            <p:nvPr/>
          </p:nvGrpSpPr>
          <p:grpSpPr>
            <a:xfrm>
              <a:off x="1574800" y="3312160"/>
              <a:ext cx="304800" cy="634365"/>
              <a:chOff x="1574800" y="3312160"/>
              <a:chExt cx="304800" cy="634365"/>
            </a:xfrm>
          </p:grpSpPr>
          <p:sp>
            <p:nvSpPr>
              <p:cNvPr id="259" name="Arc 258"/>
              <p:cNvSpPr/>
              <p:nvPr/>
            </p:nvSpPr>
            <p:spPr bwMode="auto">
              <a:xfrm rot="10800000" flipV="1">
                <a:off x="1727200" y="331216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260" name="Arc 259"/>
              <p:cNvSpPr/>
              <p:nvPr/>
            </p:nvSpPr>
            <p:spPr bwMode="auto">
              <a:xfrm rot="10800000">
                <a:off x="1727200" y="3827145"/>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nvGrpSpPr>
              <p:cNvPr id="261" name="Group 260"/>
              <p:cNvGrpSpPr/>
              <p:nvPr/>
            </p:nvGrpSpPr>
            <p:grpSpPr>
              <a:xfrm flipH="1">
                <a:off x="1574800" y="3509962"/>
                <a:ext cx="152400" cy="238760"/>
                <a:chOff x="1447800" y="3225800"/>
                <a:chExt cx="152400" cy="238760"/>
              </a:xfrm>
            </p:grpSpPr>
            <p:sp>
              <p:nvSpPr>
                <p:cNvPr id="264" name="Arc 263"/>
                <p:cNvSpPr/>
                <p:nvPr/>
              </p:nvSpPr>
              <p:spPr bwMode="auto">
                <a:xfrm rot="10800000" flipV="1">
                  <a:off x="1447800" y="334518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265" name="Arc 264"/>
                <p:cNvSpPr/>
                <p:nvPr/>
              </p:nvSpPr>
              <p:spPr bwMode="auto">
                <a:xfrm rot="10800000">
                  <a:off x="1447800" y="322580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cxnSp>
            <p:nvCxnSpPr>
              <p:cNvPr id="262" name="Straight Connector 261"/>
              <p:cNvCxnSpPr>
                <a:stCxn id="259" idx="2"/>
              </p:cNvCxnSpPr>
              <p:nvPr/>
            </p:nvCxnSpPr>
            <p:spPr bwMode="auto">
              <a:xfrm>
                <a:off x="1727200" y="3371850"/>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263" name="Straight Connector 262"/>
              <p:cNvCxnSpPr/>
              <p:nvPr/>
            </p:nvCxnSpPr>
            <p:spPr bwMode="auto">
              <a:xfrm>
                <a:off x="1727200" y="3689033"/>
                <a:ext cx="0" cy="197802"/>
              </a:xfrm>
              <a:prstGeom prst="line">
                <a:avLst/>
              </a:prstGeom>
              <a:solidFill>
                <a:schemeClr val="accent1"/>
              </a:solidFill>
              <a:ln w="19050" cap="flat" cmpd="sng" algn="ctr">
                <a:solidFill>
                  <a:schemeClr val="tx1"/>
                </a:solidFill>
                <a:prstDash val="solid"/>
                <a:round/>
                <a:headEnd type="none" w="sm" len="sm"/>
                <a:tailEnd type="none" w="sm" len="sm"/>
              </a:ln>
              <a:effectLst/>
            </p:spPr>
          </p:cxnSp>
        </p:grpSp>
        <p:sp>
          <p:nvSpPr>
            <p:cNvPr id="258" name="TextBox 257"/>
            <p:cNvSpPr txBox="1"/>
            <p:nvPr/>
          </p:nvSpPr>
          <p:spPr>
            <a:xfrm>
              <a:off x="1239099" y="3475454"/>
              <a:ext cx="436485" cy="307777"/>
            </a:xfrm>
            <a:prstGeom prst="rect">
              <a:avLst/>
            </a:prstGeom>
            <a:noFill/>
          </p:spPr>
          <p:txBody>
            <a:bodyPr wrap="square" rtlCol="0" anchor="ctr" anchorCtr="0">
              <a:spAutoFit/>
            </a:bodyPr>
            <a:lstStyle/>
            <a:p>
              <a:pPr algn="r"/>
              <a:r>
                <a:rPr lang="en-US" sz="1400" b="1" dirty="0"/>
                <a:t>J2</a:t>
              </a:r>
            </a:p>
          </p:txBody>
        </p:sp>
      </p:grpSp>
      <p:grpSp>
        <p:nvGrpSpPr>
          <p:cNvPr id="266" name="Group 265"/>
          <p:cNvGrpSpPr/>
          <p:nvPr/>
        </p:nvGrpSpPr>
        <p:grpSpPr>
          <a:xfrm>
            <a:off x="3729206" y="1446539"/>
            <a:ext cx="640501" cy="342365"/>
            <a:chOff x="1235288" y="1443106"/>
            <a:chExt cx="640501" cy="342365"/>
          </a:xfrm>
        </p:grpSpPr>
        <p:sp>
          <p:nvSpPr>
            <p:cNvPr id="267" name="TextBox 266"/>
            <p:cNvSpPr txBox="1"/>
            <p:nvPr/>
          </p:nvSpPr>
          <p:spPr>
            <a:xfrm>
              <a:off x="1235288" y="1460400"/>
              <a:ext cx="436485" cy="307777"/>
            </a:xfrm>
            <a:prstGeom prst="rect">
              <a:avLst/>
            </a:prstGeom>
            <a:noFill/>
          </p:spPr>
          <p:txBody>
            <a:bodyPr wrap="square" rtlCol="0" anchor="ctr" anchorCtr="0">
              <a:spAutoFit/>
            </a:bodyPr>
            <a:lstStyle/>
            <a:p>
              <a:pPr algn="r"/>
              <a:r>
                <a:rPr lang="en-US" sz="1400" b="1" dirty="0"/>
                <a:t>J0</a:t>
              </a:r>
            </a:p>
          </p:txBody>
        </p:sp>
        <p:grpSp>
          <p:nvGrpSpPr>
            <p:cNvPr id="268" name="Group 267"/>
            <p:cNvGrpSpPr/>
            <p:nvPr/>
          </p:nvGrpSpPr>
          <p:grpSpPr>
            <a:xfrm>
              <a:off x="1570989" y="1443106"/>
              <a:ext cx="304800" cy="342365"/>
              <a:chOff x="1570989" y="1443106"/>
              <a:chExt cx="304800" cy="342365"/>
            </a:xfrm>
          </p:grpSpPr>
          <p:grpSp>
            <p:nvGrpSpPr>
              <p:cNvPr id="269" name="Group 268"/>
              <p:cNvGrpSpPr/>
              <p:nvPr/>
            </p:nvGrpSpPr>
            <p:grpSpPr>
              <a:xfrm>
                <a:off x="1723389" y="1443106"/>
                <a:ext cx="152400" cy="342365"/>
                <a:chOff x="1727199" y="1444525"/>
                <a:chExt cx="152400" cy="342365"/>
              </a:xfrm>
            </p:grpSpPr>
            <p:sp>
              <p:nvSpPr>
                <p:cNvPr id="275" name="Arc 274"/>
                <p:cNvSpPr/>
                <p:nvPr/>
              </p:nvSpPr>
              <p:spPr bwMode="auto">
                <a:xfrm rot="10800000" flipV="1">
                  <a:off x="1727199" y="1444525"/>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276" name="Arc 275"/>
                <p:cNvSpPr/>
                <p:nvPr/>
              </p:nvSpPr>
              <p:spPr bwMode="auto">
                <a:xfrm rot="10800000">
                  <a:off x="1727199" y="166751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grpSp>
            <p:nvGrpSpPr>
              <p:cNvPr id="270" name="Group 269"/>
              <p:cNvGrpSpPr/>
              <p:nvPr/>
            </p:nvGrpSpPr>
            <p:grpSpPr>
              <a:xfrm flipH="1">
                <a:off x="1570989" y="1494908"/>
                <a:ext cx="152400" cy="238760"/>
                <a:chOff x="1447800" y="3225800"/>
                <a:chExt cx="152400" cy="238760"/>
              </a:xfrm>
            </p:grpSpPr>
            <p:sp>
              <p:nvSpPr>
                <p:cNvPr id="273" name="Arc 272"/>
                <p:cNvSpPr/>
                <p:nvPr/>
              </p:nvSpPr>
              <p:spPr bwMode="auto">
                <a:xfrm rot="10800000" flipV="1">
                  <a:off x="1447800" y="334518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sp>
              <p:nvSpPr>
                <p:cNvPr id="274" name="Arc 273"/>
                <p:cNvSpPr/>
                <p:nvPr/>
              </p:nvSpPr>
              <p:spPr bwMode="auto">
                <a:xfrm rot="10800000">
                  <a:off x="1447800" y="3225800"/>
                  <a:ext cx="152400" cy="119380"/>
                </a:xfrm>
                <a:prstGeom prst="arc">
                  <a:avLst/>
                </a:prstGeom>
                <a:noFill/>
                <a:ln w="19050" cap="rnd" cmpd="sng" algn="ctr">
                  <a:solidFill>
                    <a:schemeClr val="tx1"/>
                  </a:solidFill>
                  <a:prstDash val="solid"/>
                  <a:round/>
                  <a:headEnd type="none" w="sm" len="sm"/>
                  <a:tailEnd type="none" w="sm" len="sm"/>
                </a:ln>
                <a:effectLst/>
              </p:spPr>
              <p:txBody>
                <a:bodyPr rtlCol="0" anchor="ctr"/>
                <a:lstStyle/>
                <a:p>
                  <a:pPr algn="ctr"/>
                  <a:endParaRPr lang="en-US" dirty="0"/>
                </a:p>
              </p:txBody>
            </p:sp>
          </p:grpSp>
          <p:cxnSp>
            <p:nvCxnSpPr>
              <p:cNvPr id="271" name="Straight Connector 270"/>
              <p:cNvCxnSpPr>
                <a:endCxn id="276" idx="2"/>
              </p:cNvCxnSpPr>
              <p:nvPr/>
            </p:nvCxnSpPr>
            <p:spPr bwMode="auto">
              <a:xfrm>
                <a:off x="1723387" y="1673978"/>
                <a:ext cx="2" cy="51803"/>
              </a:xfrm>
              <a:prstGeom prst="line">
                <a:avLst/>
              </a:prstGeom>
              <a:solidFill>
                <a:schemeClr val="accent1"/>
              </a:solidFill>
              <a:ln w="19050" cap="flat" cmpd="sng" algn="ctr">
                <a:solidFill>
                  <a:schemeClr val="tx1"/>
                </a:solidFill>
                <a:prstDash val="solid"/>
                <a:round/>
                <a:headEnd type="none" w="sm" len="sm"/>
                <a:tailEnd type="none" w="sm" len="sm"/>
              </a:ln>
              <a:effectLst/>
            </p:spPr>
          </p:cxnSp>
          <p:cxnSp>
            <p:nvCxnSpPr>
              <p:cNvPr id="272" name="Straight Connector 271"/>
              <p:cNvCxnSpPr/>
              <p:nvPr/>
            </p:nvCxnSpPr>
            <p:spPr bwMode="auto">
              <a:xfrm>
                <a:off x="1723389" y="1502795"/>
                <a:ext cx="2" cy="51803"/>
              </a:xfrm>
              <a:prstGeom prst="line">
                <a:avLst/>
              </a:prstGeom>
              <a:solidFill>
                <a:schemeClr val="accent1"/>
              </a:solidFill>
              <a:ln w="19050" cap="flat" cmpd="sng" algn="ctr">
                <a:solidFill>
                  <a:schemeClr val="tx1"/>
                </a:solidFill>
                <a:prstDash val="solid"/>
                <a:round/>
                <a:headEnd type="none" w="sm" len="sm"/>
                <a:tailEnd type="none" w="sm" len="sm"/>
              </a:ln>
              <a:effectLst/>
            </p:spPr>
          </p:cxnSp>
        </p:grpSp>
      </p:grpSp>
      <p:graphicFrame>
        <p:nvGraphicFramePr>
          <p:cNvPr id="277" name="Object 276"/>
          <p:cNvGraphicFramePr>
            <a:graphicFrameLocks noChangeAspect="1"/>
          </p:cNvGraphicFramePr>
          <p:nvPr>
            <p:extLst>
              <p:ext uri="{D42A27DB-BD31-4B8C-83A1-F6EECF244321}">
                <p14:modId xmlns:p14="http://schemas.microsoft.com/office/powerpoint/2010/main" val="953964243"/>
              </p:ext>
            </p:extLst>
          </p:nvPr>
        </p:nvGraphicFramePr>
        <p:xfrm>
          <a:off x="5329406" y="1177230"/>
          <a:ext cx="1055637" cy="2310081"/>
        </p:xfrm>
        <a:graphic>
          <a:graphicData uri="http://schemas.openxmlformats.org/presentationml/2006/ole">
            <mc:AlternateContent xmlns:mc="http://schemas.openxmlformats.org/markup-compatibility/2006">
              <mc:Choice xmlns:v="urn:schemas-microsoft-com:vml" Requires="v">
                <p:oleObj spid="_x0000_s421073" name="Visio" r:id="rId11" imgW="1197013" imgH="2619432" progId="Visio.Drawing.11">
                  <p:embed/>
                </p:oleObj>
              </mc:Choice>
              <mc:Fallback>
                <p:oleObj name="Visio" r:id="rId11" imgW="1197013" imgH="2619432" progId="Visio.Drawing.11">
                  <p:embed/>
                  <p:pic>
                    <p:nvPicPr>
                      <p:cNvPr id="0" name=""/>
                      <p:cNvPicPr>
                        <a:picLocks noChangeAspect="1" noChangeArrowheads="1"/>
                      </p:cNvPicPr>
                      <p:nvPr/>
                    </p:nvPicPr>
                    <p:blipFill>
                      <a:blip r:embed="rId12"/>
                      <a:srcRect/>
                      <a:stretch>
                        <a:fillRect/>
                      </a:stretch>
                    </p:blipFill>
                    <p:spPr bwMode="auto">
                      <a:xfrm>
                        <a:off x="5329406" y="1177230"/>
                        <a:ext cx="1055637" cy="2310081"/>
                      </a:xfrm>
                      <a:prstGeom prst="rect">
                        <a:avLst/>
                      </a:prstGeom>
                      <a:noFill/>
                      <a:ln>
                        <a:noFill/>
                      </a:ln>
                    </p:spPr>
                  </p:pic>
                </p:oleObj>
              </mc:Fallback>
            </mc:AlternateContent>
          </a:graphicData>
        </a:graphic>
      </p:graphicFrame>
      <p:sp>
        <p:nvSpPr>
          <p:cNvPr id="278" name="TextBox 277"/>
          <p:cNvSpPr txBox="1"/>
          <p:nvPr/>
        </p:nvSpPr>
        <p:spPr>
          <a:xfrm>
            <a:off x="2977226" y="6136901"/>
            <a:ext cx="2514600" cy="184666"/>
          </a:xfrm>
          <a:prstGeom prst="rect">
            <a:avLst/>
          </a:prstGeom>
          <a:solidFill>
            <a:schemeClr val="bg1"/>
          </a:solidFill>
        </p:spPr>
        <p:txBody>
          <a:bodyPr wrap="square" lIns="91440" tIns="0" rIns="91440" bIns="0" rtlCol="0">
            <a:spAutoFit/>
          </a:bodyPr>
          <a:lstStyle/>
          <a:p>
            <a:r>
              <a:rPr lang="en-US" sz="1200" b="1" dirty="0">
                <a:solidFill>
                  <a:srgbClr val="0070C0"/>
                </a:solidFill>
              </a:rPr>
              <a:t>6U OpenVPX 1-slot backplane</a:t>
            </a:r>
          </a:p>
        </p:txBody>
      </p:sp>
      <p:sp>
        <p:nvSpPr>
          <p:cNvPr id="279" name="TextBox 278"/>
          <p:cNvSpPr txBox="1"/>
          <p:nvPr/>
        </p:nvSpPr>
        <p:spPr>
          <a:xfrm>
            <a:off x="2977226" y="5360402"/>
            <a:ext cx="3048000" cy="553998"/>
          </a:xfrm>
          <a:prstGeom prst="rect">
            <a:avLst/>
          </a:prstGeom>
          <a:solidFill>
            <a:schemeClr val="bg1"/>
          </a:solidFill>
        </p:spPr>
        <p:txBody>
          <a:bodyPr wrap="square" lIns="91440" tIns="0" rIns="91440" bIns="0" rtlCol="0">
            <a:spAutoFit/>
          </a:bodyPr>
          <a:lstStyle/>
          <a:p>
            <a:r>
              <a:rPr lang="en-US" sz="1200" b="1" dirty="0">
                <a:solidFill>
                  <a:srgbClr val="0070C0"/>
                </a:solidFill>
              </a:rPr>
              <a:t>6U OpenVPX Slot Profile diagram</a:t>
            </a:r>
            <a:br>
              <a:rPr lang="en-US" sz="1200" b="1" dirty="0">
                <a:solidFill>
                  <a:srgbClr val="0070C0"/>
                </a:solidFill>
              </a:rPr>
            </a:br>
            <a:r>
              <a:rPr lang="en-US" sz="1200" b="1" dirty="0">
                <a:solidFill>
                  <a:srgbClr val="0070C0"/>
                </a:solidFill>
              </a:rPr>
              <a:t>J0 – J6 are backplane connectors and</a:t>
            </a:r>
            <a:br>
              <a:rPr lang="en-US" sz="1200" b="1" dirty="0">
                <a:solidFill>
                  <a:srgbClr val="0070C0"/>
                </a:solidFill>
              </a:rPr>
            </a:br>
            <a:r>
              <a:rPr lang="en-US" sz="1200" b="1" dirty="0">
                <a:solidFill>
                  <a:srgbClr val="0070C0"/>
                </a:solidFill>
              </a:rPr>
              <a:t>P0 – P6 are Plug-In Module connectors</a:t>
            </a:r>
          </a:p>
        </p:txBody>
      </p:sp>
      <p:sp>
        <p:nvSpPr>
          <p:cNvPr id="280" name="TextBox 279"/>
          <p:cNvSpPr txBox="1"/>
          <p:nvPr/>
        </p:nvSpPr>
        <p:spPr>
          <a:xfrm>
            <a:off x="3424406" y="4042456"/>
            <a:ext cx="3048000" cy="553998"/>
          </a:xfrm>
          <a:prstGeom prst="rect">
            <a:avLst/>
          </a:prstGeom>
          <a:solidFill>
            <a:schemeClr val="bg1"/>
          </a:solidFill>
        </p:spPr>
        <p:txBody>
          <a:bodyPr wrap="square" lIns="91440" tIns="0" rIns="91440" bIns="0" rtlCol="0">
            <a:spAutoFit/>
          </a:bodyPr>
          <a:lstStyle/>
          <a:p>
            <a:r>
              <a:rPr lang="en-US" sz="1200" b="1" dirty="0">
                <a:solidFill>
                  <a:srgbClr val="0070C0"/>
                </a:solidFill>
              </a:rPr>
              <a:t>3U OpenVPX Slot Profile diagram</a:t>
            </a:r>
            <a:br>
              <a:rPr lang="en-US" sz="1200" b="1" dirty="0">
                <a:solidFill>
                  <a:srgbClr val="0070C0"/>
                </a:solidFill>
              </a:rPr>
            </a:br>
            <a:r>
              <a:rPr lang="en-US" sz="1200" b="1" dirty="0">
                <a:solidFill>
                  <a:srgbClr val="0070C0"/>
                </a:solidFill>
              </a:rPr>
              <a:t>J0 – J2 are backplane connectors and</a:t>
            </a:r>
            <a:br>
              <a:rPr lang="en-US" sz="1200" b="1" dirty="0">
                <a:solidFill>
                  <a:srgbClr val="0070C0"/>
                </a:solidFill>
              </a:rPr>
            </a:br>
            <a:r>
              <a:rPr lang="en-US" sz="1200" b="1" dirty="0">
                <a:solidFill>
                  <a:srgbClr val="0070C0"/>
                </a:solidFill>
              </a:rPr>
              <a:t>P0 – P2 are Plug-In Module connectors</a:t>
            </a:r>
          </a:p>
        </p:txBody>
      </p:sp>
      <p:sp>
        <p:nvSpPr>
          <p:cNvPr id="281" name="TextBox 280"/>
          <p:cNvSpPr txBox="1"/>
          <p:nvPr/>
        </p:nvSpPr>
        <p:spPr>
          <a:xfrm>
            <a:off x="3424406" y="3636384"/>
            <a:ext cx="2895600" cy="184666"/>
          </a:xfrm>
          <a:prstGeom prst="rect">
            <a:avLst/>
          </a:prstGeom>
          <a:solidFill>
            <a:schemeClr val="bg1"/>
          </a:solidFill>
        </p:spPr>
        <p:txBody>
          <a:bodyPr wrap="square" lIns="91440" tIns="0" rIns="91440" bIns="0" rtlCol="0">
            <a:spAutoFit/>
          </a:bodyPr>
          <a:lstStyle/>
          <a:p>
            <a:r>
              <a:rPr lang="en-US" sz="1200" b="1" dirty="0">
                <a:solidFill>
                  <a:srgbClr val="0070C0"/>
                </a:solidFill>
              </a:rPr>
              <a:t>3U OpenVPX 1-slot backplane</a:t>
            </a:r>
          </a:p>
        </p:txBody>
      </p:sp>
      <p:sp>
        <p:nvSpPr>
          <p:cNvPr id="282" name="TextBox 281"/>
          <p:cNvSpPr txBox="1">
            <a:spLocks noChangeArrowheads="1"/>
          </p:cNvSpPr>
          <p:nvPr/>
        </p:nvSpPr>
        <p:spPr bwMode="auto">
          <a:xfrm>
            <a:off x="2707514" y="4628012"/>
            <a:ext cx="1219200" cy="415498"/>
          </a:xfrm>
          <a:prstGeom prst="rect">
            <a:avLst/>
          </a:prstGeom>
          <a:noFill/>
          <a:ln>
            <a:noFill/>
          </a:ln>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050" dirty="0"/>
              <a:t>Backplane pictures courtesy of Elma</a:t>
            </a:r>
          </a:p>
        </p:txBody>
      </p:sp>
      <p:cxnSp>
        <p:nvCxnSpPr>
          <p:cNvPr id="283" name="Straight Connector 282"/>
          <p:cNvCxnSpPr/>
          <p:nvPr/>
        </p:nvCxnSpPr>
        <p:spPr>
          <a:xfrm flipV="1">
            <a:off x="4567406" y="3365392"/>
            <a:ext cx="0" cy="270992"/>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flipH="1" flipV="1">
            <a:off x="5710406" y="3276600"/>
            <a:ext cx="158716" cy="791846"/>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flipH="1" flipV="1">
            <a:off x="2596226" y="5019992"/>
            <a:ext cx="457200" cy="358934"/>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flipH="1" flipV="1">
            <a:off x="1782609" y="6049767"/>
            <a:ext cx="1194617" cy="179467"/>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1821068" y="6642556"/>
            <a:ext cx="7110148" cy="215444"/>
          </a:xfrm>
          <a:prstGeom prst="rect">
            <a:avLst/>
          </a:prstGeom>
          <a:noFill/>
        </p:spPr>
        <p:txBody>
          <a:bodyPr wrap="square" rtlCol="0">
            <a:spAutoFit/>
          </a:bodyPr>
          <a:lstStyle/>
          <a:p>
            <a:pPr>
              <a:defRPr/>
            </a:pPr>
            <a:r>
              <a:rPr lang="en-US" sz="800" b="1" dirty="0"/>
              <a:t>Links: </a:t>
            </a:r>
            <a:r>
              <a:rPr lang="en-US" sz="800" b="1" dirty="0">
                <a:hlinkClick r:id="rId13" action="ppaction://hlinksldjump"/>
              </a:rPr>
              <a:t>OpenVPX Profiles</a:t>
            </a:r>
            <a:r>
              <a:rPr lang="en-US" sz="800" b="1" dirty="0"/>
              <a:t>, </a:t>
            </a:r>
            <a:r>
              <a:rPr lang="en-US" sz="800" b="1" dirty="0">
                <a:hlinkClick r:id="rId14" action="ppaction://hlinksldjump"/>
              </a:rPr>
              <a:t>VXS P0</a:t>
            </a:r>
            <a:r>
              <a:rPr lang="en-US" sz="800" b="1" dirty="0"/>
              <a:t>, </a:t>
            </a:r>
            <a:r>
              <a:rPr lang="en-US" sz="800" b="1" dirty="0">
                <a:hlinkClick r:id="rId15" action="ppaction://hlinksldjump"/>
              </a:rPr>
              <a:t>RTM</a:t>
            </a:r>
            <a:r>
              <a:rPr lang="en-US" sz="800" b="1" dirty="0"/>
              <a:t>, </a:t>
            </a:r>
            <a:r>
              <a:rPr lang="en-US" sz="800" b="1" dirty="0">
                <a:hlinkClick r:id="rId16" action="ppaction://hlinksldjump"/>
              </a:rPr>
              <a:t>Connector</a:t>
            </a:r>
            <a:r>
              <a:rPr lang="en-US" sz="800" b="1" dirty="0"/>
              <a:t>, </a:t>
            </a:r>
            <a:r>
              <a:rPr lang="en-US" sz="800" b="1" dirty="0">
                <a:hlinkClick r:id="rId17" action="ppaction://hlinksldjump"/>
              </a:rPr>
              <a:t>Contacts</a:t>
            </a:r>
            <a:r>
              <a:rPr lang="en-US" sz="800" b="1" dirty="0"/>
              <a:t>, </a:t>
            </a:r>
            <a:r>
              <a:rPr lang="en-US" sz="800" b="1" dirty="0">
                <a:hlinkClick r:id="rId18" action="ppaction://hlinksldjump"/>
              </a:rPr>
              <a:t>RT 2-R Wafer</a:t>
            </a:r>
            <a:r>
              <a:rPr lang="en-US" sz="800" b="1" dirty="0"/>
              <a:t>, </a:t>
            </a:r>
            <a:r>
              <a:rPr lang="en-US" sz="800" b="1" dirty="0">
                <a:hlinkClick r:id="rId19" action="ppaction://hlinksldjump"/>
              </a:rPr>
              <a:t>Slot Profiles</a:t>
            </a:r>
            <a:r>
              <a:rPr lang="en-US" sz="800" b="1" dirty="0"/>
              <a:t>, </a:t>
            </a:r>
            <a:r>
              <a:rPr lang="en-US" sz="800" b="1" dirty="0">
                <a:hlinkClick r:id="rId20" action="ppaction://hlinksldjump"/>
              </a:rPr>
              <a:t>Pin Numbering</a:t>
            </a:r>
            <a:endParaRPr lang="en-US" sz="800" b="1" dirty="0"/>
          </a:p>
        </p:txBody>
      </p:sp>
    </p:spTree>
    <p:extLst>
      <p:ext uri="{BB962C8B-B14F-4D97-AF65-F5344CB8AC3E}">
        <p14:creationId xmlns:p14="http://schemas.microsoft.com/office/powerpoint/2010/main" val="35044257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030" y="100584"/>
            <a:ext cx="9954207" cy="813816"/>
          </a:xfrm>
        </p:spPr>
        <p:txBody>
          <a:bodyPr/>
          <a:lstStyle/>
          <a:p>
            <a:pPr>
              <a:lnSpc>
                <a:spcPct val="100000"/>
              </a:lnSpc>
            </a:pPr>
            <a:r>
              <a:rPr lang="en-US" sz="2400" dirty="0">
                <a:hlinkClick r:id="rId2" action="ppaction://hlinksldjump"/>
              </a:rPr>
              <a:t>[VITA 67.3]</a:t>
            </a:r>
            <a:r>
              <a:rPr lang="en-US" sz="2400" dirty="0"/>
              <a:t> Has Spring Loaded Contacts on Backplane Side</a:t>
            </a:r>
          </a:p>
        </p:txBody>
      </p:sp>
      <p:sp>
        <p:nvSpPr>
          <p:cNvPr id="16" name="Rectangle 15">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3" name="Content Placeholder 2"/>
          <p:cNvSpPr>
            <a:spLocks noGrp="1"/>
          </p:cNvSpPr>
          <p:nvPr>
            <p:ph idx="1"/>
          </p:nvPr>
        </p:nvSpPr>
        <p:spPr>
          <a:xfrm>
            <a:off x="1799410" y="990601"/>
            <a:ext cx="8590004" cy="1447801"/>
          </a:xfrm>
        </p:spPr>
        <p:txBody>
          <a:bodyPr/>
          <a:lstStyle/>
          <a:p>
            <a:pPr>
              <a:lnSpc>
                <a:spcPct val="100000"/>
              </a:lnSpc>
              <a:spcBef>
                <a:spcPts val="600"/>
              </a:spcBef>
            </a:pPr>
            <a:r>
              <a:rPr lang="en-US" sz="1500" dirty="0">
                <a:hlinkClick r:id="rId2" action="ppaction://hlinksldjump"/>
              </a:rPr>
              <a:t>[VITA 67.1]</a:t>
            </a:r>
            <a:r>
              <a:rPr lang="en-US" sz="1500" dirty="0"/>
              <a:t> and </a:t>
            </a:r>
            <a:r>
              <a:rPr lang="en-US" sz="1500" dirty="0">
                <a:hlinkClick r:id="rId2" action="ppaction://hlinksldjump"/>
              </a:rPr>
              <a:t>[VITA 67.2]</a:t>
            </a:r>
            <a:r>
              <a:rPr lang="en-US" sz="1500" dirty="0"/>
              <a:t> have the spring loaded contacts on the Plug-In Module</a:t>
            </a:r>
          </a:p>
          <a:p>
            <a:pPr>
              <a:lnSpc>
                <a:spcPct val="100000"/>
              </a:lnSpc>
              <a:spcBef>
                <a:spcPts val="600"/>
              </a:spcBef>
            </a:pPr>
            <a:r>
              <a:rPr lang="en-US" sz="1500" dirty="0">
                <a:hlinkClick r:id="rId2" action="ppaction://hlinksldjump"/>
              </a:rPr>
              <a:t>[VITA 67.3]</a:t>
            </a:r>
            <a:r>
              <a:rPr lang="en-US" sz="1500" dirty="0"/>
              <a:t> has spring loaded contacts on the backplane instead of the Plug-In Module </a:t>
            </a:r>
          </a:p>
          <a:p>
            <a:pPr marL="457200" lvl="1" indent="-174625">
              <a:lnSpc>
                <a:spcPct val="100000"/>
              </a:lnSpc>
              <a:spcBef>
                <a:spcPts val="300"/>
              </a:spcBef>
            </a:pPr>
            <a:r>
              <a:rPr lang="en-US" sz="1400" b="0" dirty="0"/>
              <a:t>Having the fixed contacts on the Plug-In Module enables it to use edge-launched connections</a:t>
            </a:r>
          </a:p>
          <a:p>
            <a:pPr marL="457200" lvl="1" indent="-174625">
              <a:lnSpc>
                <a:spcPct val="100000"/>
              </a:lnSpc>
              <a:spcBef>
                <a:spcPts val="300"/>
              </a:spcBef>
            </a:pPr>
            <a:r>
              <a:rPr lang="en-US" sz="1400" b="0" dirty="0"/>
              <a:t>A motivation behind support for variety of contact locations is the ability to position edge launched to where the Plug-In Module PCB is and the where the PCB of a mezzanine on the Plug-In Module is</a:t>
            </a:r>
          </a:p>
        </p:txBody>
      </p:sp>
      <p:pic>
        <p:nvPicPr>
          <p:cNvPr id="13" name="Picture 12">
            <a:extLst>
              <a:ext uri="{FF2B5EF4-FFF2-40B4-BE49-F238E27FC236}">
                <a16:creationId xmlns:a16="http://schemas.microsoft.com/office/drawing/2014/main" id="{844E19EC-8FC3-478A-9DA4-FCDB1B1256A4}"/>
              </a:ext>
            </a:extLst>
          </p:cNvPr>
          <p:cNvPicPr>
            <a:picLocks noChangeAspect="1"/>
          </p:cNvPicPr>
          <p:nvPr/>
        </p:nvPicPr>
        <p:blipFill>
          <a:blip r:embed="rId4"/>
          <a:stretch>
            <a:fillRect/>
          </a:stretch>
        </p:blipFill>
        <p:spPr>
          <a:xfrm>
            <a:off x="8063013" y="2621026"/>
            <a:ext cx="3719518" cy="2167782"/>
          </a:xfrm>
          <a:prstGeom prst="rect">
            <a:avLst/>
          </a:prstGeom>
        </p:spPr>
      </p:pic>
      <p:pic>
        <p:nvPicPr>
          <p:cNvPr id="9" name="Picture 8">
            <a:extLst>
              <a:ext uri="{FF2B5EF4-FFF2-40B4-BE49-F238E27FC236}">
                <a16:creationId xmlns:a16="http://schemas.microsoft.com/office/drawing/2014/main" id="{C1007990-D73E-44C4-A04B-BFEDDA8D646F}"/>
              </a:ext>
            </a:extLst>
          </p:cNvPr>
          <p:cNvPicPr>
            <a:picLocks noChangeAspect="1"/>
          </p:cNvPicPr>
          <p:nvPr/>
        </p:nvPicPr>
        <p:blipFill>
          <a:blip r:embed="rId5"/>
          <a:stretch>
            <a:fillRect/>
          </a:stretch>
        </p:blipFill>
        <p:spPr>
          <a:xfrm>
            <a:off x="227012" y="2691159"/>
            <a:ext cx="4572000" cy="2071687"/>
          </a:xfrm>
          <a:prstGeom prst="rect">
            <a:avLst/>
          </a:prstGeom>
        </p:spPr>
      </p:pic>
      <p:pic>
        <p:nvPicPr>
          <p:cNvPr id="21" name="Picture 20">
            <a:extLst>
              <a:ext uri="{FF2B5EF4-FFF2-40B4-BE49-F238E27FC236}">
                <a16:creationId xmlns:a16="http://schemas.microsoft.com/office/drawing/2014/main" id="{63FAC712-A8EB-43F6-8F36-BF7F2D0E43C5}"/>
              </a:ext>
            </a:extLst>
          </p:cNvPr>
          <p:cNvPicPr>
            <a:picLocks noChangeAspect="1"/>
          </p:cNvPicPr>
          <p:nvPr/>
        </p:nvPicPr>
        <p:blipFill>
          <a:blip r:embed="rId6"/>
          <a:stretch>
            <a:fillRect/>
          </a:stretch>
        </p:blipFill>
        <p:spPr>
          <a:xfrm>
            <a:off x="3808412" y="4191000"/>
            <a:ext cx="4343400" cy="1538288"/>
          </a:xfrm>
          <a:prstGeom prst="rect">
            <a:avLst/>
          </a:prstGeom>
        </p:spPr>
      </p:pic>
      <p:sp>
        <p:nvSpPr>
          <p:cNvPr id="38" name="TextBox 37">
            <a:extLst>
              <a:ext uri="{FF2B5EF4-FFF2-40B4-BE49-F238E27FC236}">
                <a16:creationId xmlns:a16="http://schemas.microsoft.com/office/drawing/2014/main" id="{BB707012-C1D9-4C05-8856-371FABE67662}"/>
              </a:ext>
            </a:extLst>
          </p:cNvPr>
          <p:cNvSpPr txBox="1"/>
          <p:nvPr/>
        </p:nvSpPr>
        <p:spPr>
          <a:xfrm>
            <a:off x="8019289" y="5494441"/>
            <a:ext cx="1981200" cy="738664"/>
          </a:xfrm>
          <a:prstGeom prst="rect">
            <a:avLst/>
          </a:prstGeom>
          <a:solidFill>
            <a:schemeClr val="bg1"/>
          </a:solidFill>
        </p:spPr>
        <p:txBody>
          <a:bodyPr wrap="square" rtlCol="0">
            <a:spAutoFit/>
          </a:bodyPr>
          <a:lstStyle/>
          <a:p>
            <a:r>
              <a:rPr lang="en-US" sz="1400" b="1" dirty="0">
                <a:solidFill>
                  <a:srgbClr val="0070C0"/>
                </a:solidFill>
              </a:rPr>
              <a:t>Edge-launched connections from Plug-In Module</a:t>
            </a:r>
          </a:p>
        </p:txBody>
      </p:sp>
      <p:sp>
        <p:nvSpPr>
          <p:cNvPr id="39" name="TextBox 38">
            <a:extLst>
              <a:ext uri="{FF2B5EF4-FFF2-40B4-BE49-F238E27FC236}">
                <a16:creationId xmlns:a16="http://schemas.microsoft.com/office/drawing/2014/main" id="{23261F9D-530B-408A-91F0-30BE8096E6B1}"/>
              </a:ext>
            </a:extLst>
          </p:cNvPr>
          <p:cNvSpPr txBox="1"/>
          <p:nvPr/>
        </p:nvSpPr>
        <p:spPr>
          <a:xfrm>
            <a:off x="10209212" y="4277958"/>
            <a:ext cx="1680160" cy="954107"/>
          </a:xfrm>
          <a:prstGeom prst="rect">
            <a:avLst/>
          </a:prstGeom>
          <a:solidFill>
            <a:schemeClr val="bg1"/>
          </a:solidFill>
        </p:spPr>
        <p:txBody>
          <a:bodyPr wrap="square" rtlCol="0">
            <a:spAutoFit/>
          </a:bodyPr>
          <a:lstStyle/>
          <a:p>
            <a:r>
              <a:rPr lang="en-US" sz="1400" b="1" dirty="0">
                <a:solidFill>
                  <a:srgbClr val="0070C0"/>
                </a:solidFill>
              </a:rPr>
              <a:t>Edge-launched connections from Mezzanine on Plug-In Module</a:t>
            </a:r>
          </a:p>
        </p:txBody>
      </p:sp>
      <p:cxnSp>
        <p:nvCxnSpPr>
          <p:cNvPr id="43" name="Straight Connector 42">
            <a:extLst>
              <a:ext uri="{FF2B5EF4-FFF2-40B4-BE49-F238E27FC236}">
                <a16:creationId xmlns:a16="http://schemas.microsoft.com/office/drawing/2014/main" id="{C861B6EF-A834-4654-A326-48523A086733}"/>
              </a:ext>
            </a:extLst>
          </p:cNvPr>
          <p:cNvCxnSpPr>
            <a:cxnSpLocks/>
          </p:cNvCxnSpPr>
          <p:nvPr/>
        </p:nvCxnSpPr>
        <p:spPr>
          <a:xfrm flipH="1" flipV="1">
            <a:off x="9508815" y="4199956"/>
            <a:ext cx="776597" cy="372044"/>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45" name="Freeform 17">
            <a:extLst>
              <a:ext uri="{FF2B5EF4-FFF2-40B4-BE49-F238E27FC236}">
                <a16:creationId xmlns:a16="http://schemas.microsoft.com/office/drawing/2014/main" id="{246BD3C5-9CD7-4430-A639-796C508E9207}"/>
              </a:ext>
            </a:extLst>
          </p:cNvPr>
          <p:cNvSpPr/>
          <p:nvPr/>
        </p:nvSpPr>
        <p:spPr bwMode="auto">
          <a:xfrm rot="10800000">
            <a:off x="9444490" y="4418776"/>
            <a:ext cx="560373" cy="1223513"/>
          </a:xfrm>
          <a:custGeom>
            <a:avLst/>
            <a:gdLst>
              <a:gd name="connsiteX0" fmla="*/ 391160 w 391160"/>
              <a:gd name="connsiteY0" fmla="*/ 993 h 615673"/>
              <a:gd name="connsiteX1" fmla="*/ 71120 w 391160"/>
              <a:gd name="connsiteY1" fmla="*/ 97513 h 615673"/>
              <a:gd name="connsiteX2" fmla="*/ 0 w 391160"/>
              <a:gd name="connsiteY2" fmla="*/ 615673 h 615673"/>
              <a:gd name="connsiteX0" fmla="*/ 328014 w 328014"/>
              <a:gd name="connsiteY0" fmla="*/ 993 h 895536"/>
              <a:gd name="connsiteX1" fmla="*/ 7974 w 328014"/>
              <a:gd name="connsiteY1" fmla="*/ 97513 h 895536"/>
              <a:gd name="connsiteX2" fmla="*/ 295882 w 328014"/>
              <a:gd name="connsiteY2" fmla="*/ 895536 h 895536"/>
              <a:gd name="connsiteX0" fmla="*/ 373229 w 373229"/>
              <a:gd name="connsiteY0" fmla="*/ 993 h 895536"/>
              <a:gd name="connsiteX1" fmla="*/ 53189 w 373229"/>
              <a:gd name="connsiteY1" fmla="*/ 97513 h 895536"/>
              <a:gd name="connsiteX2" fmla="*/ 341097 w 373229"/>
              <a:gd name="connsiteY2" fmla="*/ 895536 h 895536"/>
              <a:gd name="connsiteX0" fmla="*/ 420762 w 420762"/>
              <a:gd name="connsiteY0" fmla="*/ 21 h 894564"/>
              <a:gd name="connsiteX1" fmla="*/ 35274 w 420762"/>
              <a:gd name="connsiteY1" fmla="*/ 425076 h 894564"/>
              <a:gd name="connsiteX2" fmla="*/ 388630 w 420762"/>
              <a:gd name="connsiteY2" fmla="*/ 894564 h 894564"/>
              <a:gd name="connsiteX0" fmla="*/ 420762 w 420762"/>
              <a:gd name="connsiteY0" fmla="*/ 22 h 894565"/>
              <a:gd name="connsiteX1" fmla="*/ 35274 w 420762"/>
              <a:gd name="connsiteY1" fmla="*/ 425077 h 894565"/>
              <a:gd name="connsiteX2" fmla="*/ 388630 w 420762"/>
              <a:gd name="connsiteY2" fmla="*/ 894565 h 894565"/>
              <a:gd name="connsiteX0" fmla="*/ 390387 w 390387"/>
              <a:gd name="connsiteY0" fmla="*/ 22 h 894565"/>
              <a:gd name="connsiteX1" fmla="*/ 4899 w 390387"/>
              <a:gd name="connsiteY1" fmla="*/ 425077 h 894565"/>
              <a:gd name="connsiteX2" fmla="*/ 358255 w 390387"/>
              <a:gd name="connsiteY2" fmla="*/ 894565 h 894565"/>
              <a:gd name="connsiteX0" fmla="*/ 437230 w 437230"/>
              <a:gd name="connsiteY0" fmla="*/ 22 h 894565"/>
              <a:gd name="connsiteX1" fmla="*/ 3124 w 437230"/>
              <a:gd name="connsiteY1" fmla="*/ 431161 h 894565"/>
              <a:gd name="connsiteX2" fmla="*/ 405098 w 437230"/>
              <a:gd name="connsiteY2" fmla="*/ 894565 h 894565"/>
              <a:gd name="connsiteX0" fmla="*/ 468776 w 468776"/>
              <a:gd name="connsiteY0" fmla="*/ 22 h 894565"/>
              <a:gd name="connsiteX1" fmla="*/ 2881 w 468776"/>
              <a:gd name="connsiteY1" fmla="*/ 438766 h 894565"/>
              <a:gd name="connsiteX2" fmla="*/ 436644 w 468776"/>
              <a:gd name="connsiteY2" fmla="*/ 894565 h 894565"/>
              <a:gd name="connsiteX0" fmla="*/ 468776 w 468776"/>
              <a:gd name="connsiteY0" fmla="*/ 22 h 894565"/>
              <a:gd name="connsiteX1" fmla="*/ 2881 w 468776"/>
              <a:gd name="connsiteY1" fmla="*/ 438766 h 894565"/>
              <a:gd name="connsiteX2" fmla="*/ 436644 w 468776"/>
              <a:gd name="connsiteY2" fmla="*/ 894565 h 894565"/>
              <a:gd name="connsiteX0" fmla="*/ 465895 w 465895"/>
              <a:gd name="connsiteY0" fmla="*/ 23 h 894566"/>
              <a:gd name="connsiteX1" fmla="*/ 0 w 465895"/>
              <a:gd name="connsiteY1" fmla="*/ 438767 h 894566"/>
              <a:gd name="connsiteX2" fmla="*/ 433763 w 465895"/>
              <a:gd name="connsiteY2" fmla="*/ 894566 h 894566"/>
              <a:gd name="connsiteX0" fmla="*/ 467643 w 467643"/>
              <a:gd name="connsiteY0" fmla="*/ 26 h 894569"/>
              <a:gd name="connsiteX1" fmla="*/ 1748 w 467643"/>
              <a:gd name="connsiteY1" fmla="*/ 438770 h 894569"/>
              <a:gd name="connsiteX2" fmla="*/ 435511 w 467643"/>
              <a:gd name="connsiteY2" fmla="*/ 894569 h 894569"/>
              <a:gd name="connsiteX0" fmla="*/ 468562 w 468562"/>
              <a:gd name="connsiteY0" fmla="*/ 0 h 894543"/>
              <a:gd name="connsiteX1" fmla="*/ 2667 w 468562"/>
              <a:gd name="connsiteY1" fmla="*/ 438744 h 894543"/>
              <a:gd name="connsiteX2" fmla="*/ 436430 w 468562"/>
              <a:gd name="connsiteY2" fmla="*/ 894543 h 894543"/>
              <a:gd name="connsiteX0" fmla="*/ 474116 w 474116"/>
              <a:gd name="connsiteY0" fmla="*/ 0 h 894543"/>
              <a:gd name="connsiteX1" fmla="*/ 2611 w 474116"/>
              <a:gd name="connsiteY1" fmla="*/ 435702 h 894543"/>
              <a:gd name="connsiteX2" fmla="*/ 441984 w 474116"/>
              <a:gd name="connsiteY2" fmla="*/ 894543 h 894543"/>
              <a:gd name="connsiteX0" fmla="*/ 474116 w 474116"/>
              <a:gd name="connsiteY0" fmla="*/ 0 h 894543"/>
              <a:gd name="connsiteX1" fmla="*/ 2611 w 474116"/>
              <a:gd name="connsiteY1" fmla="*/ 435702 h 894543"/>
              <a:gd name="connsiteX2" fmla="*/ 441984 w 474116"/>
              <a:gd name="connsiteY2" fmla="*/ 894543 h 894543"/>
              <a:gd name="connsiteX0" fmla="*/ 474116 w 474116"/>
              <a:gd name="connsiteY0" fmla="*/ 0 h 894543"/>
              <a:gd name="connsiteX1" fmla="*/ 2611 w 474116"/>
              <a:gd name="connsiteY1" fmla="*/ 435702 h 894543"/>
              <a:gd name="connsiteX2" fmla="*/ 441984 w 474116"/>
              <a:gd name="connsiteY2" fmla="*/ 894543 h 894543"/>
              <a:gd name="connsiteX0" fmla="*/ 473307 w 473307"/>
              <a:gd name="connsiteY0" fmla="*/ 0 h 894543"/>
              <a:gd name="connsiteX1" fmla="*/ 1802 w 473307"/>
              <a:gd name="connsiteY1" fmla="*/ 435702 h 894543"/>
              <a:gd name="connsiteX2" fmla="*/ 441175 w 473307"/>
              <a:gd name="connsiteY2" fmla="*/ 894543 h 894543"/>
              <a:gd name="connsiteX0" fmla="*/ 525359 w 525359"/>
              <a:gd name="connsiteY0" fmla="*/ 0 h 902147"/>
              <a:gd name="connsiteX1" fmla="*/ 1495 w 525359"/>
              <a:gd name="connsiteY1" fmla="*/ 443306 h 902147"/>
              <a:gd name="connsiteX2" fmla="*/ 440868 w 525359"/>
              <a:gd name="connsiteY2" fmla="*/ 902147 h 902147"/>
              <a:gd name="connsiteX0" fmla="*/ 506869 w 506869"/>
              <a:gd name="connsiteY0" fmla="*/ 0 h 874936"/>
              <a:gd name="connsiteX1" fmla="*/ 1590 w 506869"/>
              <a:gd name="connsiteY1" fmla="*/ 416095 h 874936"/>
              <a:gd name="connsiteX2" fmla="*/ 440963 w 506869"/>
              <a:gd name="connsiteY2" fmla="*/ 874936 h 874936"/>
              <a:gd name="connsiteX0" fmla="*/ 507024 w 507024"/>
              <a:gd name="connsiteY0" fmla="*/ 0 h 874936"/>
              <a:gd name="connsiteX1" fmla="*/ 1745 w 507024"/>
              <a:gd name="connsiteY1" fmla="*/ 416095 h 874936"/>
              <a:gd name="connsiteX2" fmla="*/ 441118 w 507024"/>
              <a:gd name="connsiteY2" fmla="*/ 874936 h 874936"/>
            </a:gdLst>
            <a:ahLst/>
            <a:cxnLst>
              <a:cxn ang="0">
                <a:pos x="connsiteX0" y="connsiteY0"/>
              </a:cxn>
              <a:cxn ang="0">
                <a:pos x="connsiteX1" y="connsiteY1"/>
              </a:cxn>
              <a:cxn ang="0">
                <a:pos x="connsiteX2" y="connsiteY2"/>
              </a:cxn>
            </a:cxnLst>
            <a:rect l="l" t="t" r="r" b="b"/>
            <a:pathLst>
              <a:path w="507024" h="874936">
                <a:moveTo>
                  <a:pt x="507024" y="0"/>
                </a:moveTo>
                <a:cubicBezTo>
                  <a:pt x="215206" y="47025"/>
                  <a:pt x="-22820" y="260412"/>
                  <a:pt x="1745" y="416095"/>
                </a:cubicBezTo>
                <a:cubicBezTo>
                  <a:pt x="13219" y="517021"/>
                  <a:pt x="2775" y="644264"/>
                  <a:pt x="441118" y="874936"/>
                </a:cubicBezTo>
              </a:path>
            </a:pathLst>
          </a:custGeom>
          <a:noFill/>
          <a:ln w="28575" cap="rnd" cmpd="sng" algn="ctr">
            <a:solidFill>
              <a:srgbClr val="0070C0"/>
            </a:solidFill>
            <a:prstDash val="solid"/>
            <a:round/>
            <a:headEnd type="none" w="sm" len="sm"/>
            <a:tailEnd type="stealth" w="med" len="lg"/>
          </a:ln>
          <a:effectLst/>
        </p:spPr>
        <p:txBody>
          <a:bodyPr rtlCol="0" anchor="ctr"/>
          <a:lstStyle/>
          <a:p>
            <a:pPr algn="ctr"/>
            <a:endParaRPr lang="en-US" dirty="0"/>
          </a:p>
        </p:txBody>
      </p:sp>
      <p:cxnSp>
        <p:nvCxnSpPr>
          <p:cNvPr id="46" name="Straight Connector 45">
            <a:extLst>
              <a:ext uri="{FF2B5EF4-FFF2-40B4-BE49-F238E27FC236}">
                <a16:creationId xmlns:a16="http://schemas.microsoft.com/office/drawing/2014/main" id="{F0E553BA-5E20-452E-BACF-7F81B980EC99}"/>
              </a:ext>
            </a:extLst>
          </p:cNvPr>
          <p:cNvCxnSpPr>
            <a:cxnSpLocks/>
          </p:cNvCxnSpPr>
          <p:nvPr/>
        </p:nvCxnSpPr>
        <p:spPr>
          <a:xfrm flipH="1" flipV="1">
            <a:off x="6723889" y="5319804"/>
            <a:ext cx="1291026" cy="341010"/>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F290E8D-ED1C-4A11-B527-E5459FAEBA63}"/>
              </a:ext>
            </a:extLst>
          </p:cNvPr>
          <p:cNvSpPr txBox="1"/>
          <p:nvPr/>
        </p:nvSpPr>
        <p:spPr>
          <a:xfrm>
            <a:off x="2284412" y="5494441"/>
            <a:ext cx="1981200" cy="738664"/>
          </a:xfrm>
          <a:prstGeom prst="rect">
            <a:avLst/>
          </a:prstGeom>
          <a:solidFill>
            <a:schemeClr val="bg1"/>
          </a:solidFill>
        </p:spPr>
        <p:txBody>
          <a:bodyPr wrap="square" rtlCol="0">
            <a:spAutoFit/>
          </a:bodyPr>
          <a:lstStyle/>
          <a:p>
            <a:r>
              <a:rPr lang="en-US" sz="1400" b="1" dirty="0">
                <a:solidFill>
                  <a:srgbClr val="0070C0"/>
                </a:solidFill>
              </a:rPr>
              <a:t>Springs within Backplane Connector Module</a:t>
            </a:r>
          </a:p>
        </p:txBody>
      </p:sp>
      <p:sp>
        <p:nvSpPr>
          <p:cNvPr id="48" name="TextBox 47">
            <a:extLst>
              <a:ext uri="{FF2B5EF4-FFF2-40B4-BE49-F238E27FC236}">
                <a16:creationId xmlns:a16="http://schemas.microsoft.com/office/drawing/2014/main" id="{456CC29E-6E81-47B6-BB56-2F0DA0BACAC2}"/>
              </a:ext>
            </a:extLst>
          </p:cNvPr>
          <p:cNvSpPr txBox="1"/>
          <p:nvPr/>
        </p:nvSpPr>
        <p:spPr>
          <a:xfrm>
            <a:off x="4475163" y="3120626"/>
            <a:ext cx="3581400" cy="338554"/>
          </a:xfrm>
          <a:prstGeom prst="rect">
            <a:avLst/>
          </a:prstGeom>
          <a:solidFill>
            <a:schemeClr val="bg1"/>
          </a:solidFill>
        </p:spPr>
        <p:txBody>
          <a:bodyPr wrap="square" rtlCol="0">
            <a:spAutoFit/>
          </a:bodyPr>
          <a:lstStyle/>
          <a:p>
            <a:pPr algn="ctr"/>
            <a:r>
              <a:rPr lang="en-US" sz="1600" b="1" dirty="0">
                <a:solidFill>
                  <a:srgbClr val="0070C0"/>
                </a:solidFill>
              </a:rPr>
              <a:t>Examples using SMPS contacts</a:t>
            </a:r>
          </a:p>
        </p:txBody>
      </p:sp>
      <p:cxnSp>
        <p:nvCxnSpPr>
          <p:cNvPr id="49" name="Straight Connector 48">
            <a:extLst>
              <a:ext uri="{FF2B5EF4-FFF2-40B4-BE49-F238E27FC236}">
                <a16:creationId xmlns:a16="http://schemas.microsoft.com/office/drawing/2014/main" id="{993EC3D4-0781-4E19-8E86-3BFDBC12B957}"/>
              </a:ext>
            </a:extLst>
          </p:cNvPr>
          <p:cNvCxnSpPr>
            <a:cxnSpLocks/>
          </p:cNvCxnSpPr>
          <p:nvPr/>
        </p:nvCxnSpPr>
        <p:spPr>
          <a:xfrm flipV="1">
            <a:off x="3656012" y="5035384"/>
            <a:ext cx="1638302" cy="606906"/>
          </a:xfrm>
          <a:prstGeom prst="line">
            <a:avLst/>
          </a:prstGeom>
          <a:ln w="31750" cap="rnd">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2F682C6-DA18-484B-A353-36C8074D2E05}"/>
              </a:ext>
            </a:extLst>
          </p:cNvPr>
          <p:cNvSpPr txBox="1">
            <a:spLocks noChangeArrowheads="1"/>
          </p:cNvSpPr>
          <p:nvPr/>
        </p:nvSpPr>
        <p:spPr bwMode="auto">
          <a:xfrm>
            <a:off x="1674813" y="6581001"/>
            <a:ext cx="2438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defTabSz="457200" eaLnBrk="1" hangingPunct="1"/>
            <a:r>
              <a:rPr lang="en-US" sz="1200" dirty="0"/>
              <a:t>Images courtesy of SV Microwave</a:t>
            </a:r>
          </a:p>
        </p:txBody>
      </p:sp>
    </p:spTree>
    <p:extLst>
      <p:ext uri="{BB962C8B-B14F-4D97-AF65-F5344CB8AC3E}">
        <p14:creationId xmlns:p14="http://schemas.microsoft.com/office/powerpoint/2010/main" val="38203193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Summary of VITA 67.x Options</a:t>
            </a:r>
          </a:p>
        </p:txBody>
      </p:sp>
      <p:sp>
        <p:nvSpPr>
          <p:cNvPr id="8" name="Rectangle 7">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1" name="TextBox 10"/>
          <p:cNvSpPr txBox="1"/>
          <p:nvPr/>
        </p:nvSpPr>
        <p:spPr>
          <a:xfrm>
            <a:off x="1821068" y="6642556"/>
            <a:ext cx="7110148" cy="215444"/>
          </a:xfrm>
          <a:prstGeom prst="rect">
            <a:avLst/>
          </a:prstGeom>
          <a:noFill/>
        </p:spPr>
        <p:txBody>
          <a:bodyPr wrap="square" rtlCol="0">
            <a:spAutoFit/>
          </a:bodyPr>
          <a:lstStyle/>
          <a:p>
            <a:pPr>
              <a:defRPr/>
            </a:pPr>
            <a:r>
              <a:rPr lang="en-US" sz="800" b="1" dirty="0"/>
              <a:t>Links to name construction: </a:t>
            </a:r>
            <a:r>
              <a:rPr lang="en-US" sz="800" b="1" dirty="0">
                <a:hlinkClick r:id="rId4" action="ppaction://hlinksldjump"/>
              </a:rPr>
              <a:t>VITA 67 Options</a:t>
            </a:r>
            <a:r>
              <a:rPr lang="en-US" sz="800" b="1" dirty="0"/>
              <a:t>, </a:t>
            </a:r>
            <a:r>
              <a:rPr lang="en-US" sz="800" b="1" dirty="0">
                <a:hlinkClick r:id="rId5" action="ppaction://hlinksldjump"/>
              </a:rPr>
              <a:t>Radial Clocks</a:t>
            </a:r>
            <a:r>
              <a:rPr lang="en-US" sz="800" b="1" dirty="0"/>
              <a:t>, </a:t>
            </a:r>
            <a:r>
              <a:rPr lang="en-US" sz="800" b="1" dirty="0">
                <a:hlinkClick r:id="rId6" action="ppaction://hlinksldjump"/>
              </a:rPr>
              <a:t>Slot Profile</a:t>
            </a:r>
            <a:r>
              <a:rPr lang="en-US" sz="800" b="1" dirty="0"/>
              <a:t>, </a:t>
            </a:r>
            <a:r>
              <a:rPr lang="en-US" sz="800" b="1" dirty="0">
                <a:hlinkClick r:id="rId7" action="ppaction://hlinksldjump"/>
              </a:rPr>
              <a:t>Backplane Profile</a:t>
            </a:r>
            <a:r>
              <a:rPr lang="en-US" sz="800" b="1" dirty="0"/>
              <a:t>, </a:t>
            </a:r>
            <a:r>
              <a:rPr lang="en-US" sz="800" b="1" dirty="0">
                <a:hlinkClick r:id="rId8" action="ppaction://hlinksldjump"/>
              </a:rPr>
              <a:t>Module Profile</a:t>
            </a:r>
            <a:endParaRPr lang="en-US" sz="800" b="1" dirty="0"/>
          </a:p>
        </p:txBody>
      </p:sp>
      <p:graphicFrame>
        <p:nvGraphicFramePr>
          <p:cNvPr id="9" name="Content Placeholder 3">
            <a:extLst>
              <a:ext uri="{FF2B5EF4-FFF2-40B4-BE49-F238E27FC236}">
                <a16:creationId xmlns:a16="http://schemas.microsoft.com/office/drawing/2014/main" id="{6DC36383-41CA-4511-A992-879F28920676}"/>
              </a:ext>
            </a:extLst>
          </p:cNvPr>
          <p:cNvGraphicFramePr>
            <a:graphicFrameLocks/>
          </p:cNvGraphicFramePr>
          <p:nvPr>
            <p:extLst>
              <p:ext uri="{D42A27DB-BD31-4B8C-83A1-F6EECF244321}">
                <p14:modId xmlns:p14="http://schemas.microsoft.com/office/powerpoint/2010/main" val="2226937207"/>
              </p:ext>
            </p:extLst>
          </p:nvPr>
        </p:nvGraphicFramePr>
        <p:xfrm>
          <a:off x="301688" y="2601073"/>
          <a:ext cx="11585448" cy="3718560"/>
        </p:xfrm>
        <a:graphic>
          <a:graphicData uri="http://schemas.openxmlformats.org/drawingml/2006/table">
            <a:tbl>
              <a:tblPr firstRow="1" bandRow="1">
                <a:tableStyleId>{5940675A-B579-460E-94D1-54222C63F5DA}</a:tableStyleId>
              </a:tblPr>
              <a:tblGrid>
                <a:gridCol w="1271016">
                  <a:extLst>
                    <a:ext uri="{9D8B030D-6E8A-4147-A177-3AD203B41FA5}">
                      <a16:colId xmlns:a16="http://schemas.microsoft.com/office/drawing/2014/main" val="20000"/>
                    </a:ext>
                  </a:extLst>
                </a:gridCol>
                <a:gridCol w="960120">
                  <a:extLst>
                    <a:ext uri="{9D8B030D-6E8A-4147-A177-3AD203B41FA5}">
                      <a16:colId xmlns:a16="http://schemas.microsoft.com/office/drawing/2014/main" val="3937767033"/>
                    </a:ext>
                  </a:extLst>
                </a:gridCol>
                <a:gridCol w="1051560">
                  <a:extLst>
                    <a:ext uri="{9D8B030D-6E8A-4147-A177-3AD203B41FA5}">
                      <a16:colId xmlns:a16="http://schemas.microsoft.com/office/drawing/2014/main" val="20001"/>
                    </a:ext>
                  </a:extLst>
                </a:gridCol>
                <a:gridCol w="1005840">
                  <a:extLst>
                    <a:ext uri="{9D8B030D-6E8A-4147-A177-3AD203B41FA5}">
                      <a16:colId xmlns:a16="http://schemas.microsoft.com/office/drawing/2014/main" val="20002"/>
                    </a:ext>
                  </a:extLst>
                </a:gridCol>
                <a:gridCol w="896112">
                  <a:extLst>
                    <a:ext uri="{9D8B030D-6E8A-4147-A177-3AD203B41FA5}">
                      <a16:colId xmlns:a16="http://schemas.microsoft.com/office/drawing/2014/main" val="20003"/>
                    </a:ext>
                  </a:extLst>
                </a:gridCol>
                <a:gridCol w="6400800">
                  <a:extLst>
                    <a:ext uri="{9D8B030D-6E8A-4147-A177-3AD203B41FA5}">
                      <a16:colId xmlns:a16="http://schemas.microsoft.com/office/drawing/2014/main" val="20004"/>
                    </a:ext>
                  </a:extLst>
                </a:gridCol>
              </a:tblGrid>
              <a:tr h="133380">
                <a:tc>
                  <a:txBody>
                    <a:bodyPr/>
                    <a:lstStyle/>
                    <a:p>
                      <a:pPr algn="ctr"/>
                      <a:r>
                        <a:rPr lang="en-US" sz="1400" b="1" dirty="0"/>
                        <a:t>VITA Standard </a:t>
                      </a: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400" b="1" dirty="0"/>
                        <a:t>VITA 65 Aperture Pattern</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400" b="1" baseline="0" dirty="0"/>
                        <a:t>Width</a:t>
                      </a:r>
                      <a:endParaRPr lang="en-US" sz="1400" b="1" dirty="0"/>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400" b="1" dirty="0"/>
                        <a:t>Min Slot Pitch (in)</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400" b="1" dirty="0"/>
                        <a:t>Number of</a:t>
                      </a:r>
                      <a:r>
                        <a:rPr lang="en-US" sz="1400" b="1" baseline="0" dirty="0"/>
                        <a:t> coax</a:t>
                      </a:r>
                      <a:endParaRPr lang="en-US" sz="1400" b="1" dirty="0"/>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400" b="1" dirty="0"/>
                        <a:t>Comments</a:t>
                      </a: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274320">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sym typeface="Wingdings"/>
                        </a:rPr>
                        <a:t>67.1</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728" marR="0" indent="0" algn="ctr"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sym typeface="Wingdings"/>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Half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300" b="0" baseline="0" dirty="0">
                          <a:solidFill>
                            <a:schemeClr val="tx1"/>
                          </a:solidFill>
                        </a:rPr>
                        <a:t>Can fit in </a:t>
                      </a:r>
                      <a:r>
                        <a:rPr lang="en-US" sz="1300" b="0" baseline="0" dirty="0">
                          <a:solidFill>
                            <a:schemeClr val="tx1"/>
                          </a:solidFill>
                          <a:hlinkClick r:id="rId9" action="ppaction://hlinksldjump"/>
                        </a:rPr>
                        <a:t>[VITA 66.4]</a:t>
                      </a:r>
                      <a:r>
                        <a:rPr lang="en-US" sz="1300" b="0" baseline="0" dirty="0">
                          <a:solidFill>
                            <a:schemeClr val="tx1"/>
                          </a:solidFill>
                        </a:rPr>
                        <a:t> footprint (see caveats on earlier slide).</a:t>
                      </a:r>
                      <a:endParaRPr lang="en-US" sz="1300" b="0" dirty="0">
                        <a:solidFill>
                          <a:schemeClr val="tx1"/>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4320">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67.2</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728" marR="0" indent="0" algn="ctr"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Full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endParaRPr lang="en-US" sz="1300" b="0" baseline="0" dirty="0">
                        <a:solidFill>
                          <a:schemeClr val="tx1"/>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74320">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67.3 Type A</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728" marR="0" indent="0" algn="ctr"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Half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varies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300" b="0" baseline="0" dirty="0">
                          <a:solidFill>
                            <a:schemeClr val="tx1"/>
                          </a:solidFill>
                        </a:rPr>
                        <a:t>Can fit in </a:t>
                      </a:r>
                      <a:r>
                        <a:rPr lang="en-US" sz="1300" b="0" baseline="0" dirty="0">
                          <a:solidFill>
                            <a:schemeClr val="tx1"/>
                          </a:solidFill>
                          <a:hlinkClick r:id="rId9" action="ppaction://hlinksldjump"/>
                        </a:rPr>
                        <a:t>[VITA 67.1]</a:t>
                      </a:r>
                      <a:r>
                        <a:rPr lang="en-US" sz="1300" b="0" baseline="0" dirty="0">
                          <a:solidFill>
                            <a:schemeClr val="tx1"/>
                          </a:solidFill>
                        </a:rPr>
                        <a:t> or </a:t>
                      </a:r>
                      <a:r>
                        <a:rPr lang="en-US" sz="1300" b="0" baseline="0" dirty="0">
                          <a:solidFill>
                            <a:schemeClr val="tx1"/>
                          </a:solidFill>
                          <a:hlinkClick r:id="rId9" action="ppaction://hlinksldjump"/>
                        </a:rPr>
                        <a:t>[VITA 66.4]</a:t>
                      </a:r>
                      <a:r>
                        <a:rPr lang="en-US" sz="1300" b="0" baseline="0" dirty="0">
                          <a:solidFill>
                            <a:schemeClr val="tx1"/>
                          </a:solidFill>
                        </a:rPr>
                        <a:t> footprint (see caveats on earlier slide).</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74320">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67.3 Type</a:t>
                      </a:r>
                      <a:r>
                        <a:rPr lang="en-US" sz="1400" b="1" baseline="0" dirty="0">
                          <a:solidFill>
                            <a:schemeClr val="tx1"/>
                          </a:solidFill>
                        </a:rPr>
                        <a:t> </a:t>
                      </a:r>
                      <a:r>
                        <a:rPr lang="en-US" sz="1400" b="1" dirty="0">
                          <a:solidFill>
                            <a:schemeClr val="tx1"/>
                          </a:solidFill>
                        </a:rPr>
                        <a:t>B</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109728" marR="0" indent="0" algn="ctr"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Full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varies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300" b="0" baseline="0" dirty="0">
                          <a:solidFill>
                            <a:schemeClr val="tx1"/>
                          </a:solidFill>
                        </a:rPr>
                        <a:t>Can fit in </a:t>
                      </a:r>
                      <a:r>
                        <a:rPr lang="en-US" sz="1300" b="0" baseline="0" dirty="0">
                          <a:solidFill>
                            <a:schemeClr val="tx1"/>
                          </a:solidFill>
                          <a:hlinkClick r:id="rId9" action="ppaction://hlinksldjump"/>
                        </a:rPr>
                        <a:t>[VITA 67.2]</a:t>
                      </a:r>
                      <a:r>
                        <a:rPr lang="en-US" sz="1300" b="0" baseline="0" dirty="0">
                          <a:solidFill>
                            <a:schemeClr val="tx1"/>
                          </a:solidFill>
                        </a:rPr>
                        <a:t> footprint.</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65856">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67.3 Type C</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728" marR="0" indent="0" algn="ctr"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Full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varies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300" b="0" baseline="0" dirty="0">
                          <a:solidFill>
                            <a:schemeClr val="tx1"/>
                          </a:solidFill>
                        </a:rPr>
                        <a:t>Backplane Connector Modules that fit into these footprints and mate with </a:t>
                      </a:r>
                      <a:r>
                        <a:rPr lang="en-US" sz="1300" b="0" baseline="0" dirty="0">
                          <a:solidFill>
                            <a:schemeClr val="tx1"/>
                          </a:solidFill>
                          <a:hlinkClick r:id="rId9" action="ppaction://hlinksldjump"/>
                        </a:rPr>
                        <a:t>[VITA 67.1]</a:t>
                      </a:r>
                      <a:r>
                        <a:rPr lang="en-US" sz="1300" b="0" baseline="0" dirty="0">
                          <a:solidFill>
                            <a:schemeClr val="tx1"/>
                          </a:solidFill>
                        </a:rPr>
                        <a:t> and </a:t>
                      </a:r>
                      <a:r>
                        <a:rPr lang="en-US" sz="1300" b="0" baseline="0" dirty="0">
                          <a:solidFill>
                            <a:schemeClr val="tx1"/>
                          </a:solidFill>
                          <a:hlinkClick r:id="rId9" action="ppaction://hlinksldjump"/>
                        </a:rPr>
                        <a:t>[VITA 66.4]</a:t>
                      </a:r>
                      <a:r>
                        <a:rPr lang="en-US" sz="1300" b="0" baseline="0" dirty="0">
                          <a:solidFill>
                            <a:schemeClr val="tx1"/>
                          </a:solidFill>
                        </a:rPr>
                        <a:t> Connector Modules, on Plug-In Modules (P2 only), are available.</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65856">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67.3 Type</a:t>
                      </a:r>
                      <a:r>
                        <a:rPr lang="en-US" sz="1400" b="1" baseline="0" dirty="0">
                          <a:solidFill>
                            <a:schemeClr val="tx1"/>
                          </a:solidFill>
                        </a:rPr>
                        <a:t> </a:t>
                      </a:r>
                      <a:r>
                        <a:rPr lang="en-US" sz="1400" b="1" dirty="0">
                          <a:solidFill>
                            <a:schemeClr val="tx1"/>
                          </a:solidFill>
                        </a:rPr>
                        <a:t>D</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728" marR="0" indent="0" algn="ctr"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Half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varies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300" b="0" baseline="0" dirty="0">
                          <a:solidFill>
                            <a:schemeClr val="tx1"/>
                          </a:solidFill>
                        </a:rPr>
                        <a:t>Backplane Connector Modules that fit into these footprints and mate with </a:t>
                      </a:r>
                      <a:r>
                        <a:rPr lang="en-US" sz="1300" b="0" baseline="0" dirty="0">
                          <a:solidFill>
                            <a:schemeClr val="tx1"/>
                          </a:solidFill>
                          <a:hlinkClick r:id="rId9" action="ppaction://hlinksldjump"/>
                        </a:rPr>
                        <a:t>[VITA 66.4]</a:t>
                      </a:r>
                      <a:r>
                        <a:rPr lang="en-US" sz="1300" b="0" baseline="0" dirty="0">
                          <a:solidFill>
                            <a:schemeClr val="tx1"/>
                          </a:solidFill>
                        </a:rPr>
                        <a:t> Connector Modules, on Plug-In Modules, are available.</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74320">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67.3 Type E</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728" marR="0" indent="0" algn="ctr"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Full + Half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varies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300" b="0" baseline="0" dirty="0">
                          <a:solidFill>
                            <a:schemeClr val="tx1"/>
                          </a:solidFill>
                        </a:rPr>
                        <a:t>Backplane Connector Modules that fit into these footprints and mate with </a:t>
                      </a:r>
                      <a:r>
                        <a:rPr lang="en-US" sz="1300" b="0" baseline="0" dirty="0">
                          <a:solidFill>
                            <a:schemeClr val="tx1"/>
                          </a:solidFill>
                          <a:hlinkClick r:id="rId10" action="ppaction://hlinksldjump"/>
                        </a:rPr>
                        <a:t>[VITA 67.1]</a:t>
                      </a:r>
                      <a:r>
                        <a:rPr lang="en-US" sz="1300" b="0" baseline="0" dirty="0">
                          <a:solidFill>
                            <a:schemeClr val="tx1"/>
                          </a:solidFill>
                        </a:rPr>
                        <a:t> Connector Modules, on Plug-In Modules (P1B+P2 only), are available.</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74320">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67.3 Type F</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109728" marR="0" indent="0" algn="ctr"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Half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varies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300" b="0" baseline="0" dirty="0">
                          <a:solidFill>
                            <a:schemeClr val="tx1"/>
                          </a:solidFill>
                        </a:rPr>
                        <a:t>Footprint of </a:t>
                      </a:r>
                      <a:r>
                        <a:rPr lang="en-US" sz="1300" b="0" baseline="0" dirty="0">
                          <a:solidFill>
                            <a:schemeClr val="tx1"/>
                          </a:solidFill>
                          <a:hlinkClick r:id="rId10" action="ppaction://hlinksldjump"/>
                        </a:rPr>
                        <a:t>[VITA 66.4]</a:t>
                      </a:r>
                      <a:endParaRPr lang="en-US" sz="1300" b="0" baseline="0" dirty="0">
                        <a:solidFill>
                          <a:schemeClr val="tx1"/>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277166"/>
                  </a:ext>
                </a:extLst>
              </a:tr>
            </a:tbl>
          </a:graphicData>
        </a:graphic>
      </p:graphicFrame>
      <p:sp>
        <p:nvSpPr>
          <p:cNvPr id="5" name="Content Placeholder 4"/>
          <p:cNvSpPr>
            <a:spLocks noGrp="1"/>
          </p:cNvSpPr>
          <p:nvPr>
            <p:ph idx="1"/>
          </p:nvPr>
        </p:nvSpPr>
        <p:spPr>
          <a:xfrm>
            <a:off x="730694" y="1066800"/>
            <a:ext cx="10727436" cy="1534273"/>
          </a:xfrm>
        </p:spPr>
        <p:txBody>
          <a:bodyPr/>
          <a:lstStyle/>
          <a:p>
            <a:pPr marL="169863" indent="-169863">
              <a:lnSpc>
                <a:spcPct val="100000"/>
              </a:lnSpc>
              <a:spcBef>
                <a:spcPts val="900"/>
              </a:spcBef>
            </a:pPr>
            <a:r>
              <a:rPr lang="en-US" sz="1400" dirty="0">
                <a:hlinkClick r:id="rId9" action="ppaction://hlinksldjump"/>
              </a:rPr>
              <a:t>[VITA 67.1]</a:t>
            </a:r>
            <a:r>
              <a:rPr lang="en-US" sz="1400" dirty="0"/>
              <a:t> and </a:t>
            </a:r>
            <a:r>
              <a:rPr lang="en-US" sz="1400" dirty="0">
                <a:hlinkClick r:id="rId9" action="ppaction://hlinksldjump"/>
              </a:rPr>
              <a:t>[VITA 67.2]</a:t>
            </a:r>
            <a:r>
              <a:rPr lang="en-US" sz="1400" dirty="0"/>
              <a:t> have spring-loaded contacts on the Plug-In Module and fixed on the backplane</a:t>
            </a:r>
          </a:p>
          <a:p>
            <a:pPr marL="169863" indent="-169863">
              <a:lnSpc>
                <a:spcPct val="100000"/>
              </a:lnSpc>
              <a:spcBef>
                <a:spcPts val="900"/>
              </a:spcBef>
            </a:pPr>
            <a:r>
              <a:rPr lang="en-US" sz="1400" dirty="0">
                <a:hlinkClick r:id="rId9" action="ppaction://hlinksldjump"/>
              </a:rPr>
              <a:t>[VITA 67.3]</a:t>
            </a:r>
            <a:r>
              <a:rPr lang="en-US" sz="1400" dirty="0"/>
              <a:t> has fixed contacts on the Plug-In Module and spring-loaded on the backplane</a:t>
            </a:r>
          </a:p>
          <a:p>
            <a:pPr marL="169863" indent="-169863">
              <a:lnSpc>
                <a:spcPct val="100000"/>
              </a:lnSpc>
              <a:spcBef>
                <a:spcPts val="900"/>
              </a:spcBef>
            </a:pPr>
            <a:r>
              <a:rPr lang="en-US" sz="1400" dirty="0">
                <a:hlinkClick r:id="rId9" action="ppaction://hlinksldjump"/>
              </a:rPr>
              <a:t>[VITA 67.3]</a:t>
            </a:r>
            <a:r>
              <a:rPr lang="en-US" sz="1400" dirty="0"/>
              <a:t> allows for interface contact type and configuration to vary</a:t>
            </a:r>
          </a:p>
          <a:p>
            <a:pPr marL="169863" indent="-169863">
              <a:lnSpc>
                <a:spcPct val="100000"/>
              </a:lnSpc>
              <a:spcBef>
                <a:spcPts val="900"/>
              </a:spcBef>
            </a:pPr>
            <a:r>
              <a:rPr lang="en-US" sz="1400" dirty="0"/>
              <a:t>“VITA 65 Aperture Pattern” column give apertures that accept the indicated 67.x Connector Module.</a:t>
            </a:r>
          </a:p>
          <a:p>
            <a:pPr marL="471615" lvl="1" indent="-169863">
              <a:lnSpc>
                <a:spcPct val="100000"/>
              </a:lnSpc>
              <a:spcBef>
                <a:spcPts val="100"/>
              </a:spcBef>
            </a:pPr>
            <a:r>
              <a:rPr lang="en-US" sz="1200" b="0" dirty="0"/>
              <a:t>In some cases the VITA65 Aperture Pattern has additional features in order to accept some VITA 66.x Connector Modules</a:t>
            </a:r>
          </a:p>
        </p:txBody>
      </p:sp>
    </p:spTree>
    <p:extLst>
      <p:ext uri="{BB962C8B-B14F-4D97-AF65-F5344CB8AC3E}">
        <p14:creationId xmlns:p14="http://schemas.microsoft.com/office/powerpoint/2010/main" val="5115292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Summary of VITA 65 Optical and Coax Apertures</a:t>
            </a:r>
          </a:p>
        </p:txBody>
      </p:sp>
      <p:sp>
        <p:nvSpPr>
          <p:cNvPr id="5" name="Content Placeholder 4"/>
          <p:cNvSpPr>
            <a:spLocks noGrp="1"/>
          </p:cNvSpPr>
          <p:nvPr>
            <p:ph idx="1"/>
          </p:nvPr>
        </p:nvSpPr>
        <p:spPr>
          <a:xfrm>
            <a:off x="730694" y="1066800"/>
            <a:ext cx="10727436" cy="533400"/>
          </a:xfrm>
        </p:spPr>
        <p:txBody>
          <a:bodyPr/>
          <a:lstStyle/>
          <a:p>
            <a:pPr marL="169863" indent="-169863">
              <a:lnSpc>
                <a:spcPct val="100000"/>
              </a:lnSpc>
              <a:spcBef>
                <a:spcPts val="1800"/>
              </a:spcBef>
            </a:pPr>
            <a:r>
              <a:rPr lang="en-US" sz="1600" dirty="0"/>
              <a:t>Although 0.8 inch Slot Pitch is supported, as time has gone on the OpenVPX ecosystem has evolved to primarily use slot pitches of at least 1.0 inches.</a:t>
            </a:r>
          </a:p>
        </p:txBody>
      </p:sp>
      <p:sp>
        <p:nvSpPr>
          <p:cNvPr id="8" name="Rectangle 7">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graphicFrame>
        <p:nvGraphicFramePr>
          <p:cNvPr id="7" name="Content Placeholder 3"/>
          <p:cNvGraphicFramePr>
            <a:graphicFrameLocks/>
          </p:cNvGraphicFramePr>
          <p:nvPr>
            <p:extLst>
              <p:ext uri="{D42A27DB-BD31-4B8C-83A1-F6EECF244321}">
                <p14:modId xmlns:p14="http://schemas.microsoft.com/office/powerpoint/2010/main" val="110061247"/>
              </p:ext>
            </p:extLst>
          </p:nvPr>
        </p:nvGraphicFramePr>
        <p:xfrm>
          <a:off x="303212" y="1752600"/>
          <a:ext cx="10311136" cy="4558832"/>
        </p:xfrm>
        <a:graphic>
          <a:graphicData uri="http://schemas.openxmlformats.org/drawingml/2006/table">
            <a:tbl>
              <a:tblPr firstRow="1" bandRow="1">
                <a:tableStyleId>{5940675A-B579-460E-94D1-54222C63F5DA}</a:tableStyleId>
              </a:tblPr>
              <a:tblGrid>
                <a:gridCol w="1115234">
                  <a:extLst>
                    <a:ext uri="{9D8B030D-6E8A-4147-A177-3AD203B41FA5}">
                      <a16:colId xmlns:a16="http://schemas.microsoft.com/office/drawing/2014/main" val="2481571700"/>
                    </a:ext>
                  </a:extLst>
                </a:gridCol>
                <a:gridCol w="1554480">
                  <a:extLst>
                    <a:ext uri="{9D8B030D-6E8A-4147-A177-3AD203B41FA5}">
                      <a16:colId xmlns:a16="http://schemas.microsoft.com/office/drawing/2014/main" val="20000"/>
                    </a:ext>
                  </a:extLst>
                </a:gridCol>
                <a:gridCol w="950015">
                  <a:extLst>
                    <a:ext uri="{9D8B030D-6E8A-4147-A177-3AD203B41FA5}">
                      <a16:colId xmlns:a16="http://schemas.microsoft.com/office/drawing/2014/main" val="20001"/>
                    </a:ext>
                  </a:extLst>
                </a:gridCol>
                <a:gridCol w="908710">
                  <a:extLst>
                    <a:ext uri="{9D8B030D-6E8A-4147-A177-3AD203B41FA5}">
                      <a16:colId xmlns:a16="http://schemas.microsoft.com/office/drawing/2014/main" val="20002"/>
                    </a:ext>
                  </a:extLst>
                </a:gridCol>
                <a:gridCol w="5782697">
                  <a:extLst>
                    <a:ext uri="{9D8B030D-6E8A-4147-A177-3AD203B41FA5}">
                      <a16:colId xmlns:a16="http://schemas.microsoft.com/office/drawing/2014/main" val="20004"/>
                    </a:ext>
                  </a:extLst>
                </a:gridCol>
              </a:tblGrid>
              <a:tr h="133380">
                <a:tc>
                  <a:txBody>
                    <a:bodyPr/>
                    <a:lstStyle/>
                    <a:p>
                      <a:pPr algn="ctr"/>
                      <a:r>
                        <a:rPr lang="en-US" sz="1400" b="1" dirty="0"/>
                        <a:t>VITA 65 Aperture Pattern</a:t>
                      </a: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400" b="1" dirty="0"/>
                        <a:t>VITA Standards that use the Aperture </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400" b="1" baseline="0" dirty="0"/>
                        <a:t>Width</a:t>
                      </a:r>
                      <a:endParaRPr lang="en-US" sz="1400" b="1" dirty="0"/>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400" b="1" dirty="0"/>
                        <a:t>Min Slot Pitch (in)</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400" b="1" dirty="0"/>
                        <a:t>Comments</a:t>
                      </a: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274320">
                <a:tc>
                  <a:txBody>
                    <a:bodyPr/>
                    <a:lstStyle/>
                    <a:p>
                      <a:pPr marL="109728" marR="0" indent="0" algn="ctr"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sym typeface="Wingdings"/>
                        </a:rPr>
                        <a:t>A</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sym typeface="Wingdings"/>
                        </a:rPr>
                        <a:t>66.1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Full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300" b="0" dirty="0">
                          <a:solidFill>
                            <a:schemeClr val="tx1"/>
                          </a:solidFill>
                        </a:rPr>
                        <a:t>Only used in VITA 65 Slot Profile SLT6-PAY-4F1Q1H2U2T1H-10.6.1-n</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4320">
                <a:tc>
                  <a:txBody>
                    <a:bodyPr/>
                    <a:lstStyle/>
                    <a:p>
                      <a:pPr marL="109728" marR="0" indent="0" algn="ctr"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B</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66.2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Full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300" b="0" dirty="0">
                          <a:solidFill>
                            <a:schemeClr val="tx1"/>
                          </a:solidFill>
                        </a:rPr>
                        <a:t>Not used in any VITA 65 Slot Profiles.</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2992842"/>
                  </a:ext>
                </a:extLst>
              </a:tr>
              <a:tr h="274320">
                <a:tc>
                  <a:txBody>
                    <a:bodyPr/>
                    <a:lstStyle/>
                    <a:p>
                      <a:pPr marL="109728" marR="0" indent="0" algn="ctr"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C</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728" marR="0" lvl="0" indent="0" algn="l" defTabSz="914400" rtl="0" eaLnBrk="1" fontAlgn="auto" latinLnBrk="0" hangingPunct="1">
                        <a:lnSpc>
                          <a:spcPct val="100000"/>
                        </a:lnSpc>
                        <a:spcBef>
                          <a:spcPts val="600"/>
                        </a:spcBef>
                        <a:spcAft>
                          <a:spcPts val="0"/>
                        </a:spcAft>
                        <a:buClrTx/>
                        <a:buSzTx/>
                        <a:buFontTx/>
                        <a:buNone/>
                        <a:tabLst/>
                        <a:defRPr/>
                      </a:pPr>
                      <a:r>
                        <a:rPr lang="en-US" sz="1400" b="1" dirty="0">
                          <a:solidFill>
                            <a:schemeClr val="tx1"/>
                          </a:solidFill>
                        </a:rPr>
                        <a:t>66.3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Full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300" b="0" dirty="0">
                          <a:solidFill>
                            <a:schemeClr val="tx1"/>
                          </a:solidFill>
                        </a:rPr>
                        <a:t>Not used in any VITA 65 Slot Profiles.</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5855175"/>
                  </a:ext>
                </a:extLst>
              </a:tr>
              <a:tr h="274320">
                <a:tc>
                  <a:txBody>
                    <a:bodyPr/>
                    <a:lstStyle/>
                    <a:p>
                      <a:pPr marL="109728" marR="0" indent="0" algn="ctr"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E</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728" marR="0" lvl="0" indent="0" algn="l" defTabSz="914400" rtl="0" eaLnBrk="1" fontAlgn="auto" latinLnBrk="0" hangingPunct="1">
                        <a:lnSpc>
                          <a:spcPct val="100000"/>
                        </a:lnSpc>
                        <a:spcBef>
                          <a:spcPts val="600"/>
                        </a:spcBef>
                        <a:spcAft>
                          <a:spcPts val="0"/>
                        </a:spcAft>
                        <a:buClrTx/>
                        <a:buSzTx/>
                        <a:buFontTx/>
                        <a:buNone/>
                        <a:tabLst/>
                        <a:defRPr/>
                      </a:pPr>
                      <a:r>
                        <a:rPr lang="en-US" sz="1400" b="1" dirty="0">
                          <a:solidFill>
                            <a:schemeClr val="tx1"/>
                          </a:solidFill>
                          <a:sym typeface="Wingdings"/>
                        </a:rPr>
                        <a:t>66.4</a:t>
                      </a:r>
                      <a:br>
                        <a:rPr lang="en-US" sz="1400" b="1" dirty="0">
                          <a:solidFill>
                            <a:schemeClr val="tx1"/>
                          </a:solidFill>
                          <a:sym typeface="Wingdings"/>
                        </a:rPr>
                      </a:br>
                      <a:r>
                        <a:rPr lang="en-US" sz="1400" b="1" dirty="0">
                          <a:solidFill>
                            <a:schemeClr val="tx1"/>
                          </a:solidFill>
                          <a:sym typeface="Wingdings"/>
                        </a:rPr>
                        <a:t>67.1</a:t>
                      </a:r>
                      <a:br>
                        <a:rPr lang="en-US" sz="1400" b="1" dirty="0">
                          <a:solidFill>
                            <a:schemeClr val="tx1"/>
                          </a:solidFill>
                          <a:sym typeface="Wingdings"/>
                        </a:rPr>
                      </a:br>
                      <a:r>
                        <a:rPr lang="en-US" sz="1400" b="1" dirty="0">
                          <a:solidFill>
                            <a:schemeClr val="tx1"/>
                          </a:solidFill>
                        </a:rPr>
                        <a:t>67.3 Type A</a:t>
                      </a:r>
                      <a:br>
                        <a:rPr lang="en-US" sz="1400" b="1" dirty="0">
                          <a:solidFill>
                            <a:schemeClr val="tx1"/>
                          </a:solidFill>
                        </a:rPr>
                      </a:br>
                      <a:r>
                        <a:rPr lang="en-US" sz="1400" b="1" dirty="0">
                          <a:solidFill>
                            <a:schemeClr val="tx1"/>
                          </a:solidFill>
                        </a:rPr>
                        <a:t>67.3 Type 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Half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300" b="0" baseline="0" dirty="0">
                          <a:solidFill>
                            <a:schemeClr val="tx1"/>
                          </a:solidFill>
                        </a:rPr>
                        <a:t>Used by lots of 3U Slot Profiles that are in [</a:t>
                      </a:r>
                      <a:r>
                        <a:rPr lang="en-US" sz="1300" b="0" baseline="0" dirty="0">
                          <a:solidFill>
                            <a:schemeClr val="tx1"/>
                          </a:solidFill>
                          <a:hlinkClick r:id="rId4" action="ppaction://hlinksldjump"/>
                        </a:rPr>
                        <a:t>VITA 65.0-2017</a:t>
                      </a:r>
                      <a:r>
                        <a:rPr lang="en-US" sz="1300" b="0" baseline="0" dirty="0">
                          <a:solidFill>
                            <a:schemeClr val="tx1"/>
                          </a:solidFill>
                        </a:rPr>
                        <a:t>]. Not used in any VITA 65 Slot Profiles after 2017.</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74320">
                <a:tc>
                  <a:txBody>
                    <a:bodyPr/>
                    <a:lstStyle/>
                    <a:p>
                      <a:pPr marL="109728" marR="0" indent="0" algn="ctr"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G</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67.2</a:t>
                      </a:r>
                      <a:br>
                        <a:rPr lang="en-US" sz="1400" b="1" dirty="0">
                          <a:solidFill>
                            <a:schemeClr val="tx1"/>
                          </a:solidFill>
                        </a:rPr>
                      </a:br>
                      <a:r>
                        <a:rPr lang="en-US" sz="1400" b="1" dirty="0">
                          <a:solidFill>
                            <a:schemeClr val="tx1"/>
                          </a:solidFill>
                        </a:rPr>
                        <a:t>67.3 Type</a:t>
                      </a:r>
                      <a:r>
                        <a:rPr lang="en-US" sz="1400" b="1" baseline="0" dirty="0">
                          <a:solidFill>
                            <a:schemeClr val="tx1"/>
                          </a:solidFill>
                        </a:rPr>
                        <a:t> </a:t>
                      </a:r>
                      <a:r>
                        <a:rPr lang="en-US" sz="1400" b="1" dirty="0">
                          <a:solidFill>
                            <a:schemeClr val="tx1"/>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Full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300" b="0" dirty="0">
                          <a:solidFill>
                            <a:schemeClr val="tx1"/>
                          </a:solidFill>
                        </a:rPr>
                        <a:t>Not used in any VITA 65 Slot Profiles.</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65856">
                <a:tc>
                  <a:txBody>
                    <a:bodyPr/>
                    <a:lstStyle/>
                    <a:p>
                      <a:pPr marL="109728" marR="0" indent="0" algn="ctr"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H</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67.3 Type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Full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eaLnBrk="1" fontAlgn="auto" latinLnBrk="0" hangingPunct="1">
                        <a:lnSpc>
                          <a:spcPct val="100000"/>
                        </a:lnSpc>
                        <a:spcBef>
                          <a:spcPts val="600"/>
                        </a:spcBef>
                        <a:spcAft>
                          <a:spcPts val="0"/>
                        </a:spcAft>
                        <a:buClrTx/>
                        <a:buSzTx/>
                        <a:buFontTx/>
                        <a:buNone/>
                        <a:tabLst/>
                        <a:defRPr/>
                      </a:pPr>
                      <a:r>
                        <a:rPr lang="en-US" sz="1300" b="0" baseline="0" dirty="0">
                          <a:solidFill>
                            <a:schemeClr val="tx1"/>
                          </a:solidFill>
                        </a:rPr>
                        <a:t>Used in lots of </a:t>
                      </a:r>
                      <a:r>
                        <a:rPr lang="en-US" sz="1300" b="0" dirty="0">
                          <a:solidFill>
                            <a:schemeClr val="tx1"/>
                          </a:solidFill>
                        </a:rPr>
                        <a:t>VITA 65 </a:t>
                      </a:r>
                      <a:r>
                        <a:rPr lang="en-US" sz="1300" b="0" baseline="0" dirty="0">
                          <a:solidFill>
                            <a:schemeClr val="tx1"/>
                          </a:solidFill>
                        </a:rPr>
                        <a:t>Slot Profiles, both 3U and 6U.</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65856">
                <a:tc>
                  <a:txBody>
                    <a:bodyPr/>
                    <a:lstStyle/>
                    <a:p>
                      <a:pPr marL="109728" marR="0" indent="0" algn="ctr"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J</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67.3 Type</a:t>
                      </a:r>
                      <a:r>
                        <a:rPr lang="en-US" sz="1400" b="1" baseline="0" dirty="0">
                          <a:solidFill>
                            <a:schemeClr val="tx1"/>
                          </a:solidFill>
                        </a:rPr>
                        <a:t> </a:t>
                      </a:r>
                      <a:r>
                        <a:rPr lang="en-US" sz="1400" b="1" dirty="0">
                          <a:solidFill>
                            <a:schemeClr val="tx1"/>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Half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300" b="0" baseline="0" dirty="0">
                          <a:solidFill>
                            <a:schemeClr val="tx1"/>
                          </a:solidFill>
                        </a:rPr>
                        <a:t>Used in lots of </a:t>
                      </a:r>
                      <a:r>
                        <a:rPr lang="en-US" sz="1300" b="0" dirty="0">
                          <a:solidFill>
                            <a:schemeClr val="tx1"/>
                          </a:solidFill>
                        </a:rPr>
                        <a:t>VITA 65 </a:t>
                      </a:r>
                      <a:r>
                        <a:rPr lang="en-US" sz="1300" b="0" baseline="0" dirty="0">
                          <a:solidFill>
                            <a:schemeClr val="tx1"/>
                          </a:solidFill>
                        </a:rPr>
                        <a:t>Slot Profiles, both 3U and 6U.</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74320">
                <a:tc>
                  <a:txBody>
                    <a:bodyPr/>
                    <a:lstStyle/>
                    <a:p>
                      <a:pPr marL="109728" marR="0" indent="0" algn="ctr"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K</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109728" marR="0" indent="0" algn="l" defTabSz="914400" eaLnBrk="1" fontAlgn="auto" latinLnBrk="0" hangingPunct="1">
                        <a:lnSpc>
                          <a:spcPct val="100000"/>
                        </a:lnSpc>
                        <a:spcBef>
                          <a:spcPts val="600"/>
                        </a:spcBef>
                        <a:spcAft>
                          <a:spcPts val="0"/>
                        </a:spcAft>
                        <a:buClrTx/>
                        <a:buSzTx/>
                        <a:buFontTx/>
                        <a:buNone/>
                        <a:tabLst/>
                        <a:defRPr/>
                      </a:pPr>
                      <a:r>
                        <a:rPr lang="en-US" sz="1400" b="1" dirty="0">
                          <a:solidFill>
                            <a:schemeClr val="tx1"/>
                          </a:solidFill>
                        </a:rPr>
                        <a:t>67.3 Type 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Full + Half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eaLnBrk="1" fontAlgn="auto" latinLnBrk="0" hangingPunct="1">
                        <a:lnSpc>
                          <a:spcPct val="100000"/>
                        </a:lnSpc>
                        <a:spcBef>
                          <a:spcPts val="600"/>
                        </a:spcBef>
                        <a:spcAft>
                          <a:spcPts val="0"/>
                        </a:spcAft>
                        <a:buClrTx/>
                        <a:buSzTx/>
                        <a:buFontTx/>
                        <a:buNone/>
                        <a:tabLst/>
                        <a:defRPr/>
                      </a:pPr>
                      <a:r>
                        <a:rPr lang="en-US" sz="1400" b="1" baseline="0" dirty="0">
                          <a:solidFill>
                            <a:schemeClr val="tx1"/>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300" b="0" baseline="0" dirty="0">
                          <a:solidFill>
                            <a:schemeClr val="tx1"/>
                          </a:solidFill>
                        </a:rPr>
                        <a:t>Used in a few 3U </a:t>
                      </a:r>
                      <a:r>
                        <a:rPr lang="en-US" sz="1300" b="0" dirty="0">
                          <a:solidFill>
                            <a:schemeClr val="tx1"/>
                          </a:solidFill>
                        </a:rPr>
                        <a:t>VITA 65 </a:t>
                      </a:r>
                      <a:r>
                        <a:rPr lang="en-US" sz="1300" b="0" baseline="0" dirty="0">
                          <a:solidFill>
                            <a:schemeClr val="tx1"/>
                          </a:solidFill>
                        </a:rPr>
                        <a:t>Slot Profiles.</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11" name="TextBox 10"/>
          <p:cNvSpPr txBox="1"/>
          <p:nvPr/>
        </p:nvSpPr>
        <p:spPr>
          <a:xfrm>
            <a:off x="1821068" y="6642556"/>
            <a:ext cx="7110148" cy="215444"/>
          </a:xfrm>
          <a:prstGeom prst="rect">
            <a:avLst/>
          </a:prstGeom>
          <a:noFill/>
        </p:spPr>
        <p:txBody>
          <a:bodyPr wrap="square" rtlCol="0">
            <a:spAutoFit/>
          </a:bodyPr>
          <a:lstStyle/>
          <a:p>
            <a:pPr>
              <a:defRPr/>
            </a:pPr>
            <a:r>
              <a:rPr lang="en-US" sz="800" b="1" dirty="0"/>
              <a:t>Links to name construction: </a:t>
            </a:r>
            <a:r>
              <a:rPr lang="en-US" sz="800" b="1" dirty="0">
                <a:hlinkClick r:id="rId5" action="ppaction://hlinksldjump"/>
              </a:rPr>
              <a:t>VITA 67 Options</a:t>
            </a:r>
            <a:r>
              <a:rPr lang="en-US" sz="800" b="1" dirty="0"/>
              <a:t>, </a:t>
            </a:r>
            <a:r>
              <a:rPr lang="en-US" sz="800" b="1" dirty="0">
                <a:hlinkClick r:id="rId6" action="ppaction://hlinksldjump"/>
              </a:rPr>
              <a:t>Radial Clocks</a:t>
            </a:r>
            <a:r>
              <a:rPr lang="en-US" sz="800" b="1" dirty="0"/>
              <a:t>, </a:t>
            </a:r>
            <a:r>
              <a:rPr lang="en-US" sz="800" b="1" dirty="0">
                <a:hlinkClick r:id="rId7" action="ppaction://hlinksldjump"/>
              </a:rPr>
              <a:t>Slot Profile</a:t>
            </a:r>
            <a:r>
              <a:rPr lang="en-US" sz="800" b="1" dirty="0"/>
              <a:t>, </a:t>
            </a:r>
            <a:r>
              <a:rPr lang="en-US" sz="800" b="1" dirty="0">
                <a:hlinkClick r:id="rId8" action="ppaction://hlinksldjump"/>
              </a:rPr>
              <a:t>Backplane Profile</a:t>
            </a:r>
            <a:r>
              <a:rPr lang="en-US" sz="800" b="1" dirty="0"/>
              <a:t>, </a:t>
            </a:r>
            <a:r>
              <a:rPr lang="en-US" sz="800" b="1" dirty="0">
                <a:hlinkClick r:id="rId9" action="ppaction://hlinksldjump"/>
              </a:rPr>
              <a:t>Module Profile</a:t>
            </a:r>
            <a:endParaRPr lang="en-US" sz="800" b="1" dirty="0"/>
          </a:p>
        </p:txBody>
      </p:sp>
    </p:spTree>
    <p:extLst>
      <p:ext uri="{BB962C8B-B14F-4D97-AF65-F5344CB8AC3E}">
        <p14:creationId xmlns:p14="http://schemas.microsoft.com/office/powerpoint/2010/main" val="26348493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C000E7-E4EA-4C94-9F87-676B70E1F91A}"/>
              </a:ext>
            </a:extLst>
          </p:cNvPr>
          <p:cNvSpPr/>
          <p:nvPr/>
        </p:nvSpPr>
        <p:spPr bwMode="auto">
          <a:xfrm>
            <a:off x="303212" y="1075964"/>
            <a:ext cx="11582400" cy="2661448"/>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 name="Title 1">
            <a:extLst>
              <a:ext uri="{FF2B5EF4-FFF2-40B4-BE49-F238E27FC236}">
                <a16:creationId xmlns:a16="http://schemas.microsoft.com/office/drawing/2014/main" id="{05CE93FE-856E-428F-B1D5-D314C37A3C95}"/>
              </a:ext>
            </a:extLst>
          </p:cNvPr>
          <p:cNvSpPr>
            <a:spLocks noGrp="1"/>
          </p:cNvSpPr>
          <p:nvPr>
            <p:ph type="title"/>
          </p:nvPr>
        </p:nvSpPr>
        <p:spPr/>
        <p:txBody>
          <a:bodyPr/>
          <a:lstStyle/>
          <a:p>
            <a:r>
              <a:rPr lang="en-US" dirty="0"/>
              <a:t>Connector Modules Standardized In </a:t>
            </a:r>
            <a:r>
              <a:rPr lang="en-US" dirty="0">
                <a:hlinkClick r:id="rId2" action="ppaction://hlinksldjump"/>
              </a:rPr>
              <a:t>[VITA 65.1-2017]</a:t>
            </a:r>
            <a:endParaRPr lang="en-US" dirty="0"/>
          </a:p>
        </p:txBody>
      </p:sp>
      <p:sp>
        <p:nvSpPr>
          <p:cNvPr id="4" name="Content Placeholder 3">
            <a:extLst>
              <a:ext uri="{FF2B5EF4-FFF2-40B4-BE49-F238E27FC236}">
                <a16:creationId xmlns:a16="http://schemas.microsoft.com/office/drawing/2014/main" id="{414FC640-E92D-4092-8231-11EBE201A157}"/>
              </a:ext>
            </a:extLst>
          </p:cNvPr>
          <p:cNvSpPr>
            <a:spLocks noGrp="1"/>
          </p:cNvSpPr>
          <p:nvPr>
            <p:ph idx="1"/>
          </p:nvPr>
        </p:nvSpPr>
        <p:spPr>
          <a:xfrm>
            <a:off x="6551613" y="3991470"/>
            <a:ext cx="5230918" cy="2256930"/>
          </a:xfrm>
        </p:spPr>
        <p:txBody>
          <a:bodyPr/>
          <a:lstStyle/>
          <a:p>
            <a:pPr>
              <a:lnSpc>
                <a:spcPct val="100000"/>
              </a:lnSpc>
            </a:pPr>
            <a:r>
              <a:rPr lang="en-US" sz="1400" dirty="0">
                <a:hlinkClick r:id="rId3" action="ppaction://hlinksldjump"/>
              </a:rPr>
              <a:t>[VITA 65.1-2017]</a:t>
            </a:r>
            <a:r>
              <a:rPr lang="en-US" sz="1400" dirty="0"/>
              <a:t> is  the first version of VITA 65.1</a:t>
            </a:r>
          </a:p>
          <a:p>
            <a:pPr>
              <a:lnSpc>
                <a:spcPct val="100000"/>
              </a:lnSpc>
              <a:spcBef>
                <a:spcPts val="900"/>
              </a:spcBef>
            </a:pPr>
            <a:r>
              <a:rPr lang="en-US" sz="1400" dirty="0"/>
              <a:t>Prior to 2017 there were only two Slot Profiles with Coax Connector Modules in </a:t>
            </a:r>
            <a:r>
              <a:rPr lang="en-US" sz="1400" dirty="0">
                <a:hlinkClick r:id="rId2" action="ppaction://hlinksldjump"/>
              </a:rPr>
              <a:t>[VITA 65-2012]</a:t>
            </a:r>
            <a:endParaRPr lang="en-US" sz="1400" dirty="0"/>
          </a:p>
          <a:p>
            <a:pPr lvl="1">
              <a:lnSpc>
                <a:spcPct val="100000"/>
              </a:lnSpc>
              <a:spcBef>
                <a:spcPts val="400"/>
              </a:spcBef>
            </a:pPr>
            <a:r>
              <a:rPr lang="en-US" sz="1400" b="0" dirty="0"/>
              <a:t>They referenced </a:t>
            </a:r>
            <a:r>
              <a:rPr lang="en-US" sz="1400" b="0" dirty="0">
                <a:hlinkClick r:id="rId4" action="ppaction://hlinksldjump"/>
              </a:rPr>
              <a:t>[VITA 67.1]</a:t>
            </a:r>
            <a:r>
              <a:rPr lang="en-US" sz="1400" b="0" dirty="0"/>
              <a:t>, which specified the locations of the 4 coax contacts</a:t>
            </a:r>
          </a:p>
          <a:p>
            <a:pPr lvl="1">
              <a:lnSpc>
                <a:spcPct val="100000"/>
              </a:lnSpc>
              <a:spcBef>
                <a:spcPts val="400"/>
              </a:spcBef>
            </a:pPr>
            <a:r>
              <a:rPr lang="en-US" sz="1400" b="0" dirty="0"/>
              <a:t>No Slot Profiles with Optical Connector Modules</a:t>
            </a:r>
          </a:p>
          <a:p>
            <a:pPr marL="237744" lvl="1" indent="-237744">
              <a:lnSpc>
                <a:spcPct val="100000"/>
              </a:lnSpc>
              <a:spcBef>
                <a:spcPts val="900"/>
              </a:spcBef>
              <a:buFont typeface="Arial"/>
              <a:buChar char="•"/>
            </a:pPr>
            <a:r>
              <a:rPr lang="en-US" sz="1400" dirty="0">
                <a:ea typeface="+mn-ea"/>
                <a:cs typeface="+mn-cs"/>
              </a:rPr>
              <a:t>Images are from </a:t>
            </a:r>
            <a:r>
              <a:rPr lang="en-US" sz="1400" dirty="0">
                <a:ea typeface="+mn-ea"/>
                <a:cs typeface="+mn-cs"/>
                <a:hlinkClick r:id="rId3" action="ppaction://hlinksldjump">
                  <a:extLst>
                    <a:ext uri="{A12FA001-AC4F-418D-AE19-62706E023703}">
                      <ahyp:hlinkClr xmlns:ahyp="http://schemas.microsoft.com/office/drawing/2018/hyperlinkcolor" val="tx"/>
                    </a:ext>
                  </a:extLst>
                </a:hlinkClick>
              </a:rPr>
              <a:t>[VITA 65.1-2021]</a:t>
            </a:r>
            <a:r>
              <a:rPr lang="en-US" sz="1400" dirty="0">
                <a:ea typeface="+mn-ea"/>
                <a:cs typeface="+mn-cs"/>
              </a:rPr>
              <a:t> and show Backplane Connector Modules viewed from Plug-In Module side of the backplane</a:t>
            </a:r>
          </a:p>
        </p:txBody>
      </p:sp>
      <p:sp>
        <p:nvSpPr>
          <p:cNvPr id="5" name="Rectangle 4">
            <a:hlinkClick r:id="rId5" action="ppaction://hlinksldjump"/>
            <a:extLst>
              <a:ext uri="{FF2B5EF4-FFF2-40B4-BE49-F238E27FC236}">
                <a16:creationId xmlns:a16="http://schemas.microsoft.com/office/drawing/2014/main" id="{1D4F9EA0-6E2F-40A5-8AAB-D259F1E1E11C}"/>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8" name="Picture 7">
            <a:extLst>
              <a:ext uri="{FF2B5EF4-FFF2-40B4-BE49-F238E27FC236}">
                <a16:creationId xmlns:a16="http://schemas.microsoft.com/office/drawing/2014/main" id="{7058871B-EC16-415D-A4BB-B595FD3141C7}"/>
              </a:ext>
            </a:extLst>
          </p:cNvPr>
          <p:cNvPicPr>
            <a:picLocks noChangeAspect="1"/>
          </p:cNvPicPr>
          <p:nvPr/>
        </p:nvPicPr>
        <p:blipFill rotWithShape="1">
          <a:blip r:embed="rId6">
            <a:extLst>
              <a:ext uri="{28A0092B-C50C-407E-A947-70E740481C1C}">
                <a14:useLocalDpi xmlns:a14="http://schemas.microsoft.com/office/drawing/2010/main" val="0"/>
              </a:ext>
            </a:extLst>
          </a:blip>
          <a:srcRect l="31974" t="32064" r="42265" b="39796"/>
          <a:stretch/>
        </p:blipFill>
        <p:spPr>
          <a:xfrm>
            <a:off x="962587" y="1541171"/>
            <a:ext cx="2087548" cy="1762073"/>
          </a:xfrm>
          <a:prstGeom prst="rect">
            <a:avLst/>
          </a:prstGeom>
        </p:spPr>
      </p:pic>
      <p:pic>
        <p:nvPicPr>
          <p:cNvPr id="9" name="Picture 8">
            <a:extLst>
              <a:ext uri="{FF2B5EF4-FFF2-40B4-BE49-F238E27FC236}">
                <a16:creationId xmlns:a16="http://schemas.microsoft.com/office/drawing/2014/main" id="{5DA69BE9-49C0-4413-9BFC-65FA31D835AA}"/>
              </a:ext>
            </a:extLst>
          </p:cNvPr>
          <p:cNvPicPr>
            <a:picLocks noChangeAspect="1"/>
          </p:cNvPicPr>
          <p:nvPr/>
        </p:nvPicPr>
        <p:blipFill rotWithShape="1">
          <a:blip r:embed="rId7"/>
          <a:srcRect b="15850"/>
          <a:stretch/>
        </p:blipFill>
        <p:spPr>
          <a:xfrm>
            <a:off x="5114186" y="1541171"/>
            <a:ext cx="1981200" cy="1762073"/>
          </a:xfrm>
          <a:prstGeom prst="rect">
            <a:avLst/>
          </a:prstGeom>
        </p:spPr>
      </p:pic>
      <p:pic>
        <p:nvPicPr>
          <p:cNvPr id="10" name="Picture 9">
            <a:extLst>
              <a:ext uri="{FF2B5EF4-FFF2-40B4-BE49-F238E27FC236}">
                <a16:creationId xmlns:a16="http://schemas.microsoft.com/office/drawing/2014/main" id="{A56F2265-ADA9-4E8B-AB50-FEAE06640F7F}"/>
              </a:ext>
            </a:extLst>
          </p:cNvPr>
          <p:cNvPicPr>
            <a:picLocks noChangeAspect="1"/>
          </p:cNvPicPr>
          <p:nvPr/>
        </p:nvPicPr>
        <p:blipFill>
          <a:blip r:embed="rId8"/>
          <a:stretch>
            <a:fillRect/>
          </a:stretch>
        </p:blipFill>
        <p:spPr>
          <a:xfrm>
            <a:off x="8931052" y="1519468"/>
            <a:ext cx="2295187" cy="1805479"/>
          </a:xfrm>
          <a:prstGeom prst="rect">
            <a:avLst/>
          </a:prstGeom>
        </p:spPr>
      </p:pic>
      <p:pic>
        <p:nvPicPr>
          <p:cNvPr id="11" name="Picture 10">
            <a:extLst>
              <a:ext uri="{FF2B5EF4-FFF2-40B4-BE49-F238E27FC236}">
                <a16:creationId xmlns:a16="http://schemas.microsoft.com/office/drawing/2014/main" id="{453A067D-407C-437F-9EE4-38B013473DF3}"/>
              </a:ext>
            </a:extLst>
          </p:cNvPr>
          <p:cNvPicPr>
            <a:picLocks noChangeAspect="1"/>
          </p:cNvPicPr>
          <p:nvPr/>
        </p:nvPicPr>
        <p:blipFill rotWithShape="1">
          <a:blip r:embed="rId9">
            <a:extLst>
              <a:ext uri="{28A0092B-C50C-407E-A947-70E740481C1C}">
                <a14:useLocalDpi xmlns:a14="http://schemas.microsoft.com/office/drawing/2010/main" val="0"/>
              </a:ext>
            </a:extLst>
          </a:blip>
          <a:srcRect l="34778" t="40985" r="51811" b="30776"/>
          <a:stretch/>
        </p:blipFill>
        <p:spPr>
          <a:xfrm>
            <a:off x="1059600" y="3991470"/>
            <a:ext cx="1078025" cy="1752600"/>
          </a:xfrm>
          <a:prstGeom prst="rect">
            <a:avLst/>
          </a:prstGeom>
        </p:spPr>
      </p:pic>
      <p:pic>
        <p:nvPicPr>
          <p:cNvPr id="12" name="Picture 11">
            <a:extLst>
              <a:ext uri="{FF2B5EF4-FFF2-40B4-BE49-F238E27FC236}">
                <a16:creationId xmlns:a16="http://schemas.microsoft.com/office/drawing/2014/main" id="{72644FA2-8D02-4FCE-BEF2-FDB7221DBED0}"/>
              </a:ext>
            </a:extLst>
          </p:cNvPr>
          <p:cNvPicPr>
            <a:picLocks noChangeAspect="1"/>
          </p:cNvPicPr>
          <p:nvPr/>
        </p:nvPicPr>
        <p:blipFill rotWithShape="1">
          <a:blip r:embed="rId10">
            <a:extLst>
              <a:ext uri="{28A0092B-C50C-407E-A947-70E740481C1C}">
                <a14:useLocalDpi xmlns:a14="http://schemas.microsoft.com/office/drawing/2010/main" val="0"/>
              </a:ext>
            </a:extLst>
          </a:blip>
          <a:srcRect l="29776" t="31671" r="32719" b="39894"/>
          <a:stretch/>
        </p:blipFill>
        <p:spPr>
          <a:xfrm>
            <a:off x="3216997" y="3979659"/>
            <a:ext cx="3032560" cy="1776223"/>
          </a:xfrm>
          <a:prstGeom prst="rect">
            <a:avLst/>
          </a:prstGeom>
        </p:spPr>
      </p:pic>
      <p:sp>
        <p:nvSpPr>
          <p:cNvPr id="13" name="TextBox 12">
            <a:extLst>
              <a:ext uri="{FF2B5EF4-FFF2-40B4-BE49-F238E27FC236}">
                <a16:creationId xmlns:a16="http://schemas.microsoft.com/office/drawing/2014/main" id="{EB9BAC7B-D95C-4B40-B617-B3579A827687}"/>
              </a:ext>
            </a:extLst>
          </p:cNvPr>
          <p:cNvSpPr txBox="1"/>
          <p:nvPr/>
        </p:nvSpPr>
        <p:spPr>
          <a:xfrm>
            <a:off x="638302" y="3372314"/>
            <a:ext cx="2943615" cy="276999"/>
          </a:xfrm>
          <a:prstGeom prst="rect">
            <a:avLst/>
          </a:prstGeom>
          <a:noFill/>
        </p:spPr>
        <p:txBody>
          <a:bodyPr wrap="square" rtlCol="0" anchor="ctr" anchorCtr="0">
            <a:spAutoFit/>
          </a:bodyPr>
          <a:lstStyle/>
          <a:p>
            <a:pPr algn="ctr"/>
            <a:r>
              <a:rPr lang="en-US" sz="1200" b="1" dirty="0"/>
              <a:t>Hybrid_66.4+67.1-6.4.5.6.1</a:t>
            </a:r>
          </a:p>
        </p:txBody>
      </p:sp>
      <p:sp>
        <p:nvSpPr>
          <p:cNvPr id="14" name="TextBox 13">
            <a:extLst>
              <a:ext uri="{FF2B5EF4-FFF2-40B4-BE49-F238E27FC236}">
                <a16:creationId xmlns:a16="http://schemas.microsoft.com/office/drawing/2014/main" id="{01B52622-9EE4-4742-B8E3-8A9DC47CD047}"/>
              </a:ext>
            </a:extLst>
          </p:cNvPr>
          <p:cNvSpPr txBox="1"/>
          <p:nvPr/>
        </p:nvSpPr>
        <p:spPr>
          <a:xfrm>
            <a:off x="4623623" y="3372314"/>
            <a:ext cx="2943615" cy="276999"/>
          </a:xfrm>
          <a:prstGeom prst="rect">
            <a:avLst/>
          </a:prstGeom>
          <a:noFill/>
        </p:spPr>
        <p:txBody>
          <a:bodyPr wrap="square" rtlCol="0" anchor="ctr" anchorCtr="0">
            <a:spAutoFit/>
          </a:bodyPr>
          <a:lstStyle/>
          <a:p>
            <a:pPr algn="ctr"/>
            <a:r>
              <a:rPr lang="en-US" sz="1200" b="1" dirty="0"/>
              <a:t>9_SMPM_contacts-6.4.5.6.2</a:t>
            </a:r>
          </a:p>
        </p:txBody>
      </p:sp>
      <p:sp>
        <p:nvSpPr>
          <p:cNvPr id="15" name="TextBox 14">
            <a:extLst>
              <a:ext uri="{FF2B5EF4-FFF2-40B4-BE49-F238E27FC236}">
                <a16:creationId xmlns:a16="http://schemas.microsoft.com/office/drawing/2014/main" id="{6C23A511-E512-49B3-9C18-9E1B53617755}"/>
              </a:ext>
            </a:extLst>
          </p:cNvPr>
          <p:cNvSpPr txBox="1"/>
          <p:nvPr/>
        </p:nvSpPr>
        <p:spPr>
          <a:xfrm>
            <a:off x="8608944" y="3372314"/>
            <a:ext cx="2943615" cy="276999"/>
          </a:xfrm>
          <a:prstGeom prst="rect">
            <a:avLst/>
          </a:prstGeom>
          <a:noFill/>
        </p:spPr>
        <p:txBody>
          <a:bodyPr wrap="square" rtlCol="0" anchor="ctr" anchorCtr="0">
            <a:spAutoFit/>
          </a:bodyPr>
          <a:lstStyle/>
          <a:p>
            <a:pPr algn="ctr"/>
            <a:r>
              <a:rPr lang="en-US" sz="1200" b="1" dirty="0"/>
              <a:t>10_SMPM_contacts-6.4.5.6.3</a:t>
            </a:r>
          </a:p>
        </p:txBody>
      </p:sp>
      <p:sp>
        <p:nvSpPr>
          <p:cNvPr id="16" name="TextBox 15">
            <a:extLst>
              <a:ext uri="{FF2B5EF4-FFF2-40B4-BE49-F238E27FC236}">
                <a16:creationId xmlns:a16="http://schemas.microsoft.com/office/drawing/2014/main" id="{2461D4BA-1CE3-4D75-A50F-8AD12CE4A58D}"/>
              </a:ext>
            </a:extLst>
          </p:cNvPr>
          <p:cNvSpPr txBox="1"/>
          <p:nvPr/>
        </p:nvSpPr>
        <p:spPr>
          <a:xfrm>
            <a:off x="303213" y="5830616"/>
            <a:ext cx="2590800" cy="461665"/>
          </a:xfrm>
          <a:prstGeom prst="rect">
            <a:avLst/>
          </a:prstGeom>
          <a:solidFill>
            <a:schemeClr val="bg1"/>
          </a:solidFill>
        </p:spPr>
        <p:txBody>
          <a:bodyPr wrap="square" rtlCol="0" anchor="ctr" anchorCtr="0">
            <a:spAutoFit/>
          </a:bodyPr>
          <a:lstStyle/>
          <a:p>
            <a:pPr algn="ctr"/>
            <a:r>
              <a:rPr lang="en-US" sz="1200" b="1" dirty="0"/>
              <a:t>66.4_in_67.3D-6.4.5.7.1 – V</a:t>
            </a:r>
            <a:r>
              <a:rPr lang="it-IT" sz="1200" b="1" dirty="0"/>
              <a:t>ITA 65</a:t>
            </a:r>
            <a:br>
              <a:rPr lang="it-IT" sz="1200" b="1" dirty="0"/>
            </a:br>
            <a:r>
              <a:rPr lang="it-IT" sz="1200" b="1" dirty="0"/>
              <a:t>Aperture J (VITA 67.3D Footprint)</a:t>
            </a:r>
            <a:endParaRPr lang="en-US" sz="1200" b="1" dirty="0"/>
          </a:p>
        </p:txBody>
      </p:sp>
      <p:sp>
        <p:nvSpPr>
          <p:cNvPr id="17" name="TextBox 16">
            <a:extLst>
              <a:ext uri="{FF2B5EF4-FFF2-40B4-BE49-F238E27FC236}">
                <a16:creationId xmlns:a16="http://schemas.microsoft.com/office/drawing/2014/main" id="{E184EAB7-FD1D-45C7-89B4-AD4A26427DF3}"/>
              </a:ext>
            </a:extLst>
          </p:cNvPr>
          <p:cNvSpPr txBox="1"/>
          <p:nvPr/>
        </p:nvSpPr>
        <p:spPr>
          <a:xfrm>
            <a:off x="3261470" y="5830616"/>
            <a:ext cx="2943615" cy="461665"/>
          </a:xfrm>
          <a:prstGeom prst="rect">
            <a:avLst/>
          </a:prstGeom>
          <a:solidFill>
            <a:schemeClr val="bg1"/>
          </a:solidFill>
        </p:spPr>
        <p:txBody>
          <a:bodyPr wrap="square" rtlCol="0" anchor="ctr" anchorCtr="0">
            <a:spAutoFit/>
          </a:bodyPr>
          <a:lstStyle/>
          <a:p>
            <a:pPr algn="ctr"/>
            <a:r>
              <a:rPr lang="en-US" sz="1200" b="1" dirty="0"/>
              <a:t>3_of_67.1_in_67.3E-6.4.5.8.1 – </a:t>
            </a:r>
            <a:r>
              <a:rPr lang="it-IT" sz="1200" b="1" dirty="0"/>
              <a:t>VITA 65</a:t>
            </a:r>
            <a:br>
              <a:rPr lang="it-IT" sz="1200" b="1" dirty="0"/>
            </a:br>
            <a:r>
              <a:rPr lang="it-IT" sz="1200" b="1" dirty="0"/>
              <a:t>Aperture K (VITA 67.3E Footprint)</a:t>
            </a:r>
            <a:endParaRPr lang="en-US" sz="1200" b="1" dirty="0"/>
          </a:p>
        </p:txBody>
      </p:sp>
      <p:sp>
        <p:nvSpPr>
          <p:cNvPr id="19" name="TextBox 18">
            <a:extLst>
              <a:ext uri="{FF2B5EF4-FFF2-40B4-BE49-F238E27FC236}">
                <a16:creationId xmlns:a16="http://schemas.microsoft.com/office/drawing/2014/main" id="{68750E10-7DDB-40AB-B58F-93D4B4F42B5B}"/>
              </a:ext>
            </a:extLst>
          </p:cNvPr>
          <p:cNvSpPr txBox="1"/>
          <p:nvPr/>
        </p:nvSpPr>
        <p:spPr>
          <a:xfrm>
            <a:off x="2592102" y="1114518"/>
            <a:ext cx="7004620" cy="338554"/>
          </a:xfrm>
          <a:prstGeom prst="rect">
            <a:avLst/>
          </a:prstGeom>
          <a:noFill/>
        </p:spPr>
        <p:txBody>
          <a:bodyPr wrap="square" rtlCol="0" anchor="ctr" anchorCtr="0">
            <a:spAutoFit/>
          </a:bodyPr>
          <a:lstStyle/>
          <a:p>
            <a:pPr algn="ctr"/>
            <a:r>
              <a:rPr lang="it-IT" sz="1600" b="1" dirty="0"/>
              <a:t>All three of these are VITA 65 Aperture H (VITA 67.3C Footprint)</a:t>
            </a:r>
            <a:endParaRPr lang="en-US" sz="1600" b="1" dirty="0"/>
          </a:p>
        </p:txBody>
      </p:sp>
    </p:spTree>
    <p:extLst>
      <p:ext uri="{BB962C8B-B14F-4D97-AF65-F5344CB8AC3E}">
        <p14:creationId xmlns:p14="http://schemas.microsoft.com/office/powerpoint/2010/main" val="41791725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93FE-856E-428F-B1D5-D314C37A3C95}"/>
              </a:ext>
            </a:extLst>
          </p:cNvPr>
          <p:cNvSpPr>
            <a:spLocks noGrp="1"/>
          </p:cNvSpPr>
          <p:nvPr>
            <p:ph type="title"/>
          </p:nvPr>
        </p:nvSpPr>
        <p:spPr/>
        <p:txBody>
          <a:bodyPr/>
          <a:lstStyle/>
          <a:p>
            <a:r>
              <a:rPr lang="en-US" sz="2400" dirty="0"/>
              <a:t>Connector Modules Standardized In </a:t>
            </a:r>
            <a:r>
              <a:rPr lang="en-US" sz="2400" dirty="0">
                <a:hlinkClick r:id="rId2" action="ppaction://hlinksldjump"/>
              </a:rPr>
              <a:t>[VITA 65.1-2019]</a:t>
            </a:r>
            <a:r>
              <a:rPr lang="en-US" sz="2400" dirty="0"/>
              <a:t> – </a:t>
            </a:r>
            <a:br>
              <a:rPr lang="en-US" sz="2400" dirty="0"/>
            </a:br>
            <a:r>
              <a:rPr lang="en-US" sz="2400" dirty="0"/>
              <a:t>VITA 65 Aperture H (VITA 67.3C Footprint)</a:t>
            </a:r>
          </a:p>
        </p:txBody>
      </p:sp>
      <p:sp>
        <p:nvSpPr>
          <p:cNvPr id="4" name="Content Placeholder 3">
            <a:extLst>
              <a:ext uri="{FF2B5EF4-FFF2-40B4-BE49-F238E27FC236}">
                <a16:creationId xmlns:a16="http://schemas.microsoft.com/office/drawing/2014/main" id="{AB6B161B-AB63-4BB0-9DA4-C458B1AD7052}"/>
              </a:ext>
            </a:extLst>
          </p:cNvPr>
          <p:cNvSpPr>
            <a:spLocks noGrp="1"/>
          </p:cNvSpPr>
          <p:nvPr>
            <p:ph idx="1"/>
          </p:nvPr>
        </p:nvSpPr>
        <p:spPr>
          <a:xfrm>
            <a:off x="227012" y="4038600"/>
            <a:ext cx="8085801" cy="2085375"/>
          </a:xfrm>
        </p:spPr>
        <p:txBody>
          <a:bodyPr/>
          <a:lstStyle/>
          <a:p>
            <a:pPr>
              <a:lnSpc>
                <a:spcPct val="100000"/>
              </a:lnSpc>
            </a:pPr>
            <a:r>
              <a:rPr lang="en-US" sz="1400" dirty="0">
                <a:solidFill>
                  <a:srgbClr val="C00000"/>
                </a:solidFill>
              </a:rPr>
              <a:t>* 2_Style_B_66.5_inserts-6.4.5.6.5 should not be used for new designs</a:t>
            </a:r>
          </a:p>
          <a:p>
            <a:pPr lvl="1">
              <a:lnSpc>
                <a:spcPct val="100000"/>
              </a:lnSpc>
            </a:pPr>
            <a:r>
              <a:rPr lang="en-US" sz="1400" b="0" dirty="0">
                <a:solidFill>
                  <a:srgbClr val="C00000"/>
                </a:solidFill>
              </a:rPr>
              <a:t>Connector Modules using [VITA 66.5] Style B are not recommended for new designs</a:t>
            </a:r>
          </a:p>
          <a:p>
            <a:pPr lvl="1">
              <a:lnSpc>
                <a:spcPct val="100000"/>
              </a:lnSpc>
            </a:pPr>
            <a:r>
              <a:rPr lang="en-US" sz="1400" b="0" dirty="0">
                <a:solidFill>
                  <a:srgbClr val="C00000"/>
                </a:solidFill>
              </a:rPr>
              <a:t>Use 2_Style_D_inserts-6.4.5.6.11 with the MTC1 and MTC2 locations depopulated.</a:t>
            </a:r>
          </a:p>
          <a:p>
            <a:pPr lvl="2">
              <a:lnSpc>
                <a:spcPct val="100000"/>
              </a:lnSpc>
              <a:spcBef>
                <a:spcPts val="300"/>
              </a:spcBef>
            </a:pPr>
            <a:r>
              <a:rPr lang="en-US" sz="1200" b="0" dirty="0">
                <a:solidFill>
                  <a:srgbClr val="C00000"/>
                </a:solidFill>
              </a:rPr>
              <a:t>Has 6 MTs, see </a:t>
            </a:r>
            <a:r>
              <a:rPr lang="en-US" sz="1200" b="0" dirty="0">
                <a:solidFill>
                  <a:srgbClr val="C00000"/>
                </a:solidFill>
                <a:hlinkClick r:id="rId3" action="ppaction://hlinksldjump">
                  <a:extLst>
                    <a:ext uri="{A12FA001-AC4F-418D-AE19-62706E023703}">
                      <ahyp:hlinkClr xmlns:ahyp="http://schemas.microsoft.com/office/drawing/2018/hyperlinkcolor" val="tx"/>
                    </a:ext>
                  </a:extLst>
                </a:hlinkClick>
              </a:rPr>
              <a:t>VITA 65 Aperture H Connector Modules standardized by [VITA 65.1-2021] </a:t>
            </a:r>
            <a:endParaRPr lang="en-US" sz="1200" b="0" dirty="0">
              <a:solidFill>
                <a:srgbClr val="C00000"/>
              </a:solidFill>
            </a:endParaRPr>
          </a:p>
          <a:p>
            <a:pPr lvl="1">
              <a:lnSpc>
                <a:spcPct val="100000"/>
              </a:lnSpc>
            </a:pPr>
            <a:r>
              <a:rPr lang="en-US" sz="1400" b="0" dirty="0">
                <a:solidFill>
                  <a:srgbClr val="C00000"/>
                </a:solidFill>
              </a:rPr>
              <a:t>If need be, the empty MT locations can be blocked, in order to not cause air flow problems.</a:t>
            </a:r>
          </a:p>
          <a:p>
            <a:pPr>
              <a:lnSpc>
                <a:spcPct val="100000"/>
              </a:lnSpc>
            </a:pPr>
            <a:r>
              <a:rPr lang="en-US" sz="1400" dirty="0"/>
              <a:t>Images are from </a:t>
            </a:r>
            <a:r>
              <a:rPr lang="en-US" sz="1400" dirty="0">
                <a:hlinkClick r:id="rId4" action="ppaction://hlinksldjump">
                  <a:extLst>
                    <a:ext uri="{A12FA001-AC4F-418D-AE19-62706E023703}">
                      <ahyp:hlinkClr xmlns:ahyp="http://schemas.microsoft.com/office/drawing/2018/hyperlinkcolor" val="tx"/>
                    </a:ext>
                  </a:extLst>
                </a:hlinkClick>
              </a:rPr>
              <a:t>[VITA 65.1-2021]</a:t>
            </a:r>
            <a:r>
              <a:rPr lang="en-US" sz="1400" dirty="0"/>
              <a:t> and show Backplane Connector Modules viewed from Plug-In Module side of the backplane</a:t>
            </a:r>
          </a:p>
        </p:txBody>
      </p:sp>
      <p:sp>
        <p:nvSpPr>
          <p:cNvPr id="5" name="Rectangle 4">
            <a:hlinkClick r:id="rId5" action="ppaction://hlinksldjump"/>
            <a:extLst>
              <a:ext uri="{FF2B5EF4-FFF2-40B4-BE49-F238E27FC236}">
                <a16:creationId xmlns:a16="http://schemas.microsoft.com/office/drawing/2014/main" id="{AE6B52A5-44CA-4CE6-9221-B44B261F0C12}"/>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8" name="Picture 7">
            <a:extLst>
              <a:ext uri="{FF2B5EF4-FFF2-40B4-BE49-F238E27FC236}">
                <a16:creationId xmlns:a16="http://schemas.microsoft.com/office/drawing/2014/main" id="{00000000-0008-0000-0100-000002000000}"/>
              </a:ext>
            </a:extLst>
          </p:cNvPr>
          <p:cNvPicPr>
            <a:picLocks noChangeAspect="1"/>
          </p:cNvPicPr>
          <p:nvPr/>
        </p:nvPicPr>
        <p:blipFill>
          <a:blip r:embed="rId6"/>
          <a:stretch>
            <a:fillRect/>
          </a:stretch>
        </p:blipFill>
        <p:spPr>
          <a:xfrm>
            <a:off x="392643" y="1175480"/>
            <a:ext cx="2080354" cy="2276908"/>
          </a:xfrm>
          <a:prstGeom prst="rect">
            <a:avLst/>
          </a:prstGeom>
          <a:ln>
            <a:solidFill>
              <a:srgbClr val="FFC000"/>
            </a:solidFill>
          </a:ln>
        </p:spPr>
      </p:pic>
      <p:pic>
        <p:nvPicPr>
          <p:cNvPr id="9" name="Picture 8">
            <a:extLst>
              <a:ext uri="{FF2B5EF4-FFF2-40B4-BE49-F238E27FC236}">
                <a16:creationId xmlns:a16="http://schemas.microsoft.com/office/drawing/2014/main" id="{1350A179-88AA-48F5-9D15-EBC8CE1C5D89}"/>
              </a:ext>
            </a:extLst>
          </p:cNvPr>
          <p:cNvPicPr>
            <a:picLocks noChangeAspect="1"/>
          </p:cNvPicPr>
          <p:nvPr/>
        </p:nvPicPr>
        <p:blipFill>
          <a:blip r:embed="rId7"/>
          <a:stretch>
            <a:fillRect/>
          </a:stretch>
        </p:blipFill>
        <p:spPr>
          <a:xfrm>
            <a:off x="4554754" y="1131464"/>
            <a:ext cx="2277302" cy="2022032"/>
          </a:xfrm>
          <a:prstGeom prst="rect">
            <a:avLst/>
          </a:prstGeom>
        </p:spPr>
      </p:pic>
      <p:sp>
        <p:nvSpPr>
          <p:cNvPr id="49" name="TextBox 48">
            <a:extLst>
              <a:ext uri="{FF2B5EF4-FFF2-40B4-BE49-F238E27FC236}">
                <a16:creationId xmlns:a16="http://schemas.microsoft.com/office/drawing/2014/main" id="{967D57F8-3D04-4B56-8BCB-67FA046371D5}"/>
              </a:ext>
            </a:extLst>
          </p:cNvPr>
          <p:cNvSpPr txBox="1"/>
          <p:nvPr/>
        </p:nvSpPr>
        <p:spPr>
          <a:xfrm>
            <a:off x="148631" y="3429000"/>
            <a:ext cx="2524375" cy="276999"/>
          </a:xfrm>
          <a:prstGeom prst="rect">
            <a:avLst/>
          </a:prstGeom>
          <a:solidFill>
            <a:schemeClr val="bg1"/>
          </a:solidFill>
        </p:spPr>
        <p:txBody>
          <a:bodyPr wrap="square" rtlCol="0" anchor="ctr" anchorCtr="0">
            <a:spAutoFit/>
          </a:bodyPr>
          <a:lstStyle/>
          <a:p>
            <a:pPr algn="ctr"/>
            <a:r>
              <a:rPr lang="en-US" sz="1200" b="1" dirty="0"/>
              <a:t>14_SMPM_contacts-6.4.5.6.4</a:t>
            </a:r>
          </a:p>
        </p:txBody>
      </p:sp>
      <p:sp>
        <p:nvSpPr>
          <p:cNvPr id="50" name="TextBox 49">
            <a:extLst>
              <a:ext uri="{FF2B5EF4-FFF2-40B4-BE49-F238E27FC236}">
                <a16:creationId xmlns:a16="http://schemas.microsoft.com/office/drawing/2014/main" id="{A2AA119C-5AE2-4E89-95E9-6EC4743D7650}"/>
              </a:ext>
            </a:extLst>
          </p:cNvPr>
          <p:cNvSpPr txBox="1"/>
          <p:nvPr/>
        </p:nvSpPr>
        <p:spPr>
          <a:xfrm>
            <a:off x="4341812" y="3429000"/>
            <a:ext cx="2943615" cy="276999"/>
          </a:xfrm>
          <a:prstGeom prst="rect">
            <a:avLst/>
          </a:prstGeom>
          <a:solidFill>
            <a:schemeClr val="bg1"/>
          </a:solidFill>
        </p:spPr>
        <p:txBody>
          <a:bodyPr wrap="square" rtlCol="0" anchor="ctr" anchorCtr="0">
            <a:spAutoFit/>
          </a:bodyPr>
          <a:lstStyle/>
          <a:p>
            <a:pPr algn="ctr"/>
            <a:r>
              <a:rPr lang="en-US" sz="1200" b="1" dirty="0">
                <a:solidFill>
                  <a:srgbClr val="C00000"/>
                </a:solidFill>
              </a:rPr>
              <a:t>2_Style_B_66.5_inserts-6.4.5.6.5*</a:t>
            </a:r>
          </a:p>
        </p:txBody>
      </p:sp>
      <p:sp>
        <p:nvSpPr>
          <p:cNvPr id="51" name="TextBox 50">
            <a:extLst>
              <a:ext uri="{FF2B5EF4-FFF2-40B4-BE49-F238E27FC236}">
                <a16:creationId xmlns:a16="http://schemas.microsoft.com/office/drawing/2014/main" id="{1E98AE2F-A4ED-492F-8E66-856C06E6C784}"/>
              </a:ext>
            </a:extLst>
          </p:cNvPr>
          <p:cNvSpPr txBox="1"/>
          <p:nvPr/>
        </p:nvSpPr>
        <p:spPr>
          <a:xfrm>
            <a:off x="8685212" y="3429000"/>
            <a:ext cx="2943615" cy="276999"/>
          </a:xfrm>
          <a:prstGeom prst="rect">
            <a:avLst/>
          </a:prstGeom>
          <a:solidFill>
            <a:schemeClr val="bg1"/>
          </a:solidFill>
        </p:spPr>
        <p:txBody>
          <a:bodyPr wrap="square" rtlCol="0" anchor="ctr" anchorCtr="0">
            <a:spAutoFit/>
          </a:bodyPr>
          <a:lstStyle/>
          <a:p>
            <a:pPr algn="ctr"/>
            <a:r>
              <a:rPr lang="en-US" sz="1200" b="1" dirty="0"/>
              <a:t>2_Style_C_66.5_inserts-6.4.5.6.6</a:t>
            </a:r>
          </a:p>
        </p:txBody>
      </p:sp>
      <p:sp>
        <p:nvSpPr>
          <p:cNvPr id="27" name="TextBox 26">
            <a:extLst>
              <a:ext uri="{FF2B5EF4-FFF2-40B4-BE49-F238E27FC236}">
                <a16:creationId xmlns:a16="http://schemas.microsoft.com/office/drawing/2014/main" id="{131C2FC9-7642-4C57-94D2-0BDB9594E0DC}"/>
              </a:ext>
            </a:extLst>
          </p:cNvPr>
          <p:cNvSpPr txBox="1"/>
          <p:nvPr/>
        </p:nvSpPr>
        <p:spPr>
          <a:xfrm>
            <a:off x="1702997" y="6581001"/>
            <a:ext cx="2943615" cy="276999"/>
          </a:xfrm>
          <a:prstGeom prst="rect">
            <a:avLst/>
          </a:prstGeom>
          <a:solidFill>
            <a:schemeClr val="bg1"/>
          </a:solidFill>
        </p:spPr>
        <p:txBody>
          <a:bodyPr wrap="square" rtlCol="0" anchor="ctr" anchorCtr="0">
            <a:spAutoFit/>
          </a:bodyPr>
          <a:lstStyle/>
          <a:p>
            <a:r>
              <a:rPr lang="en-US" sz="1200" b="1" dirty="0">
                <a:solidFill>
                  <a:srgbClr val="C00000"/>
                </a:solidFill>
              </a:rPr>
              <a:t>* Should not be used for new designs</a:t>
            </a:r>
          </a:p>
        </p:txBody>
      </p:sp>
      <p:pic>
        <p:nvPicPr>
          <p:cNvPr id="28" name="Picture 27">
            <a:extLst>
              <a:ext uri="{FF2B5EF4-FFF2-40B4-BE49-F238E27FC236}">
                <a16:creationId xmlns:a16="http://schemas.microsoft.com/office/drawing/2014/main" id="{325B1AEF-F915-4794-8A86-23972D526B0D}"/>
              </a:ext>
            </a:extLst>
          </p:cNvPr>
          <p:cNvPicPr>
            <a:picLocks noChangeAspect="1"/>
          </p:cNvPicPr>
          <p:nvPr/>
        </p:nvPicPr>
        <p:blipFill>
          <a:blip r:embed="rId8"/>
          <a:stretch>
            <a:fillRect/>
          </a:stretch>
        </p:blipFill>
        <p:spPr>
          <a:xfrm>
            <a:off x="8913812" y="1144606"/>
            <a:ext cx="2277302" cy="2031729"/>
          </a:xfrm>
          <a:prstGeom prst="rect">
            <a:avLst/>
          </a:prstGeom>
        </p:spPr>
      </p:pic>
    </p:spTree>
    <p:extLst>
      <p:ext uri="{BB962C8B-B14F-4D97-AF65-F5344CB8AC3E}">
        <p14:creationId xmlns:p14="http://schemas.microsoft.com/office/powerpoint/2010/main" val="28391702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93FE-856E-428F-B1D5-D314C37A3C95}"/>
              </a:ext>
            </a:extLst>
          </p:cNvPr>
          <p:cNvSpPr>
            <a:spLocks noGrp="1"/>
          </p:cNvSpPr>
          <p:nvPr>
            <p:ph type="title"/>
          </p:nvPr>
        </p:nvSpPr>
        <p:spPr/>
        <p:txBody>
          <a:bodyPr/>
          <a:lstStyle/>
          <a:p>
            <a:r>
              <a:rPr lang="en-US" sz="2400" dirty="0"/>
              <a:t>Connector Modules Standardized In </a:t>
            </a:r>
            <a:r>
              <a:rPr lang="en-US" sz="2400" dirty="0">
                <a:hlinkClick r:id="rId3" action="ppaction://hlinksldjump"/>
              </a:rPr>
              <a:t>[VITA 65.1-2019]</a:t>
            </a:r>
            <a:r>
              <a:rPr lang="en-US" sz="2400" dirty="0"/>
              <a:t> – </a:t>
            </a:r>
            <a:br>
              <a:rPr lang="en-US" sz="2400" dirty="0"/>
            </a:br>
            <a:r>
              <a:rPr lang="en-US" sz="2400" dirty="0"/>
              <a:t>VITA 65 Aperture K (VITA 67.3E Footprint)</a:t>
            </a:r>
          </a:p>
        </p:txBody>
      </p:sp>
      <p:sp>
        <p:nvSpPr>
          <p:cNvPr id="4" name="Content Placeholder 3">
            <a:extLst>
              <a:ext uri="{FF2B5EF4-FFF2-40B4-BE49-F238E27FC236}">
                <a16:creationId xmlns:a16="http://schemas.microsoft.com/office/drawing/2014/main" id="{033EC4A8-BB37-447B-B599-6FDB6C26F202}"/>
              </a:ext>
            </a:extLst>
          </p:cNvPr>
          <p:cNvSpPr>
            <a:spLocks noGrp="1"/>
          </p:cNvSpPr>
          <p:nvPr>
            <p:ph idx="1"/>
          </p:nvPr>
        </p:nvSpPr>
        <p:spPr>
          <a:xfrm>
            <a:off x="227011" y="4038600"/>
            <a:ext cx="7239001" cy="2285999"/>
          </a:xfrm>
        </p:spPr>
        <p:txBody>
          <a:bodyPr/>
          <a:lstStyle/>
          <a:p>
            <a:pPr>
              <a:lnSpc>
                <a:spcPct val="100000"/>
              </a:lnSpc>
            </a:pPr>
            <a:r>
              <a:rPr lang="en-US" sz="1400" dirty="0">
                <a:solidFill>
                  <a:srgbClr val="C00000"/>
                </a:solidFill>
              </a:rPr>
              <a:t>* 1_Style_B_66.5_insert_and_14_SMPM_contact-6.4.5.8.2 should not be used for new designs</a:t>
            </a:r>
          </a:p>
          <a:p>
            <a:pPr lvl="1">
              <a:lnSpc>
                <a:spcPct val="100000"/>
              </a:lnSpc>
            </a:pPr>
            <a:r>
              <a:rPr lang="en-US" sz="1400" b="0" dirty="0">
                <a:solidFill>
                  <a:srgbClr val="C00000"/>
                </a:solidFill>
              </a:rPr>
              <a:t>Use 1_Style_D_insert_and_14_SMPM_contacts-6.4.5.8.7 with MTC1 depopulated.</a:t>
            </a:r>
          </a:p>
          <a:p>
            <a:pPr lvl="2">
              <a:lnSpc>
                <a:spcPct val="100000"/>
              </a:lnSpc>
              <a:spcBef>
                <a:spcPts val="300"/>
              </a:spcBef>
            </a:pPr>
            <a:r>
              <a:rPr lang="en-US" sz="1200" b="0" dirty="0">
                <a:solidFill>
                  <a:srgbClr val="C00000"/>
                </a:solidFill>
              </a:rPr>
              <a:t>Has 3 MTs, see </a:t>
            </a:r>
            <a:r>
              <a:rPr lang="en-US" sz="1200" b="0" dirty="0">
                <a:solidFill>
                  <a:srgbClr val="C00000"/>
                </a:solidFill>
                <a:hlinkClick r:id="rId4" action="ppaction://hlinksldjump">
                  <a:extLst>
                    <a:ext uri="{A12FA001-AC4F-418D-AE19-62706E023703}">
                      <ahyp:hlinkClr xmlns:ahyp="http://schemas.microsoft.com/office/drawing/2018/hyperlinkcolor" val="tx"/>
                    </a:ext>
                  </a:extLst>
                </a:hlinkClick>
              </a:rPr>
              <a:t>VITA 65 Aperture K Connector Modules standardized by [VITA 65.1-2021] </a:t>
            </a:r>
            <a:endParaRPr lang="en-US" sz="1200" b="0" dirty="0">
              <a:solidFill>
                <a:srgbClr val="C00000"/>
              </a:solidFill>
            </a:endParaRPr>
          </a:p>
          <a:p>
            <a:pPr>
              <a:lnSpc>
                <a:spcPct val="100000"/>
              </a:lnSpc>
            </a:pPr>
            <a:r>
              <a:rPr lang="en-US" sz="1400" dirty="0"/>
              <a:t>There were no additional Aperture J (VITA 67.3D Footprint) Connector Modules standardized with </a:t>
            </a:r>
            <a:r>
              <a:rPr lang="en-US" sz="1400" dirty="0">
                <a:hlinkClick r:id="rId5" action="ppaction://hlinksldjump"/>
              </a:rPr>
              <a:t>[VITA 65.1-2019]</a:t>
            </a:r>
            <a:endParaRPr lang="en-US" sz="1400" dirty="0"/>
          </a:p>
          <a:p>
            <a:pPr>
              <a:lnSpc>
                <a:spcPct val="100000"/>
              </a:lnSpc>
            </a:pPr>
            <a:r>
              <a:rPr lang="en-US" sz="1400" dirty="0"/>
              <a:t>Images are from </a:t>
            </a:r>
            <a:r>
              <a:rPr lang="en-US" sz="1400" dirty="0">
                <a:hlinkClick r:id="rId5" action="ppaction://hlinksldjump">
                  <a:extLst>
                    <a:ext uri="{A12FA001-AC4F-418D-AE19-62706E023703}">
                      <ahyp:hlinkClr xmlns:ahyp="http://schemas.microsoft.com/office/drawing/2018/hyperlinkcolor" val="tx"/>
                    </a:ext>
                  </a:extLst>
                </a:hlinkClick>
              </a:rPr>
              <a:t>[VITA 65.1-2021]</a:t>
            </a:r>
            <a:r>
              <a:rPr lang="en-US" sz="1400" dirty="0"/>
              <a:t> and show Backplane Connector Modules viewed from Plug-In Module side of the backplane</a:t>
            </a:r>
          </a:p>
        </p:txBody>
      </p:sp>
      <p:sp>
        <p:nvSpPr>
          <p:cNvPr id="5" name="Rectangle 4">
            <a:hlinkClick r:id="rId6" action="ppaction://hlinksldjump"/>
            <a:extLst>
              <a:ext uri="{FF2B5EF4-FFF2-40B4-BE49-F238E27FC236}">
                <a16:creationId xmlns:a16="http://schemas.microsoft.com/office/drawing/2014/main" id="{AE6B52A5-44CA-4CE6-9221-B44B261F0C12}"/>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28" name="Picture 27">
            <a:extLst>
              <a:ext uri="{FF2B5EF4-FFF2-40B4-BE49-F238E27FC236}">
                <a16:creationId xmlns:a16="http://schemas.microsoft.com/office/drawing/2014/main" id="{781802C6-1396-44FA-B193-9D1562DDAC32}"/>
              </a:ext>
            </a:extLst>
          </p:cNvPr>
          <p:cNvPicPr>
            <a:picLocks noChangeAspect="1"/>
          </p:cNvPicPr>
          <p:nvPr/>
        </p:nvPicPr>
        <p:blipFill>
          <a:blip r:embed="rId7"/>
          <a:stretch>
            <a:fillRect/>
          </a:stretch>
        </p:blipFill>
        <p:spPr>
          <a:xfrm>
            <a:off x="978522" y="1148675"/>
            <a:ext cx="3272624" cy="1907801"/>
          </a:xfrm>
          <a:prstGeom prst="rect">
            <a:avLst/>
          </a:prstGeom>
        </p:spPr>
      </p:pic>
      <p:sp>
        <p:nvSpPr>
          <p:cNvPr id="52" name="TextBox 51">
            <a:extLst>
              <a:ext uri="{FF2B5EF4-FFF2-40B4-BE49-F238E27FC236}">
                <a16:creationId xmlns:a16="http://schemas.microsoft.com/office/drawing/2014/main" id="{0DBE5DE1-295D-4E48-A8D0-B1BDD476FF0B}"/>
              </a:ext>
            </a:extLst>
          </p:cNvPr>
          <p:cNvSpPr txBox="1"/>
          <p:nvPr/>
        </p:nvSpPr>
        <p:spPr>
          <a:xfrm>
            <a:off x="379412" y="3229165"/>
            <a:ext cx="4471479" cy="276999"/>
          </a:xfrm>
          <a:prstGeom prst="rect">
            <a:avLst/>
          </a:prstGeom>
          <a:solidFill>
            <a:schemeClr val="bg1"/>
          </a:solidFill>
        </p:spPr>
        <p:txBody>
          <a:bodyPr wrap="square" rtlCol="0" anchor="ctr" anchorCtr="0">
            <a:spAutoFit/>
          </a:bodyPr>
          <a:lstStyle/>
          <a:p>
            <a:pPr algn="ctr"/>
            <a:r>
              <a:rPr lang="en-US" sz="1200" b="1" dirty="0">
                <a:solidFill>
                  <a:srgbClr val="C00000"/>
                </a:solidFill>
              </a:rPr>
              <a:t>1_Style_B_66.5_insert_and_14_SMPM_contact-6.4.5.8.2*</a:t>
            </a:r>
          </a:p>
        </p:txBody>
      </p:sp>
      <p:sp>
        <p:nvSpPr>
          <p:cNvPr id="53" name="TextBox 52">
            <a:extLst>
              <a:ext uri="{FF2B5EF4-FFF2-40B4-BE49-F238E27FC236}">
                <a16:creationId xmlns:a16="http://schemas.microsoft.com/office/drawing/2014/main" id="{F41490B0-AFAC-43B4-AD4A-CAC72497A31E}"/>
              </a:ext>
            </a:extLst>
          </p:cNvPr>
          <p:cNvSpPr txBox="1"/>
          <p:nvPr/>
        </p:nvSpPr>
        <p:spPr>
          <a:xfrm>
            <a:off x="7389812" y="3229165"/>
            <a:ext cx="4310656" cy="276999"/>
          </a:xfrm>
          <a:prstGeom prst="rect">
            <a:avLst/>
          </a:prstGeom>
          <a:solidFill>
            <a:schemeClr val="bg1"/>
          </a:solidFill>
        </p:spPr>
        <p:txBody>
          <a:bodyPr wrap="square" rtlCol="0" anchor="ctr" anchorCtr="0">
            <a:spAutoFit/>
          </a:bodyPr>
          <a:lstStyle/>
          <a:p>
            <a:pPr algn="ctr"/>
            <a:r>
              <a:rPr lang="en-US" sz="1200" b="1" dirty="0"/>
              <a:t>1_Style_C_66.5_insert_and_14_SMPM_contact-6.4.5.8.3</a:t>
            </a:r>
          </a:p>
        </p:txBody>
      </p:sp>
      <p:sp>
        <p:nvSpPr>
          <p:cNvPr id="49" name="TextBox 48">
            <a:extLst>
              <a:ext uri="{FF2B5EF4-FFF2-40B4-BE49-F238E27FC236}">
                <a16:creationId xmlns:a16="http://schemas.microsoft.com/office/drawing/2014/main" id="{1AB2AAF7-2625-4E7A-B730-F1838C5B76EA}"/>
              </a:ext>
            </a:extLst>
          </p:cNvPr>
          <p:cNvSpPr txBox="1"/>
          <p:nvPr/>
        </p:nvSpPr>
        <p:spPr>
          <a:xfrm>
            <a:off x="1702997" y="6581001"/>
            <a:ext cx="2943615" cy="276999"/>
          </a:xfrm>
          <a:prstGeom prst="rect">
            <a:avLst/>
          </a:prstGeom>
          <a:solidFill>
            <a:schemeClr val="bg1"/>
          </a:solidFill>
        </p:spPr>
        <p:txBody>
          <a:bodyPr wrap="square" rtlCol="0" anchor="ctr" anchorCtr="0">
            <a:spAutoFit/>
          </a:bodyPr>
          <a:lstStyle/>
          <a:p>
            <a:r>
              <a:rPr lang="en-US" sz="1200" b="1" dirty="0">
                <a:solidFill>
                  <a:srgbClr val="C00000"/>
                </a:solidFill>
              </a:rPr>
              <a:t>* Should not be used for new designs</a:t>
            </a:r>
          </a:p>
        </p:txBody>
      </p:sp>
      <p:pic>
        <p:nvPicPr>
          <p:cNvPr id="50" name="Picture 49">
            <a:extLst>
              <a:ext uri="{FF2B5EF4-FFF2-40B4-BE49-F238E27FC236}">
                <a16:creationId xmlns:a16="http://schemas.microsoft.com/office/drawing/2014/main" id="{EB0D8F16-1B16-4079-8CD4-B9360E1112CD}"/>
              </a:ext>
            </a:extLst>
          </p:cNvPr>
          <p:cNvPicPr>
            <a:picLocks noChangeAspect="1"/>
          </p:cNvPicPr>
          <p:nvPr/>
        </p:nvPicPr>
        <p:blipFill>
          <a:blip r:embed="rId8"/>
          <a:stretch>
            <a:fillRect/>
          </a:stretch>
        </p:blipFill>
        <p:spPr>
          <a:xfrm>
            <a:off x="7923212" y="1188316"/>
            <a:ext cx="3256176" cy="1907801"/>
          </a:xfrm>
          <a:prstGeom prst="rect">
            <a:avLst/>
          </a:prstGeom>
        </p:spPr>
      </p:pic>
    </p:spTree>
    <p:extLst>
      <p:ext uri="{BB962C8B-B14F-4D97-AF65-F5344CB8AC3E}">
        <p14:creationId xmlns:p14="http://schemas.microsoft.com/office/powerpoint/2010/main" val="35371902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A2697F-ECF9-4DCD-95AB-DB30306DD23E}"/>
              </a:ext>
            </a:extLst>
          </p:cNvPr>
          <p:cNvPicPr>
            <a:picLocks noChangeAspect="1"/>
          </p:cNvPicPr>
          <p:nvPr/>
        </p:nvPicPr>
        <p:blipFill rotWithShape="1">
          <a:blip r:embed="rId2">
            <a:extLst>
              <a:ext uri="{28A0092B-C50C-407E-A947-70E740481C1C}">
                <a14:useLocalDpi xmlns:a14="http://schemas.microsoft.com/office/drawing/2010/main" val="0"/>
              </a:ext>
            </a:extLst>
          </a:blip>
          <a:srcRect t="3753"/>
          <a:stretch/>
        </p:blipFill>
        <p:spPr>
          <a:xfrm>
            <a:off x="4898146" y="1013993"/>
            <a:ext cx="2580806" cy="1967289"/>
          </a:xfrm>
          <a:prstGeom prst="rect">
            <a:avLst/>
          </a:prstGeom>
        </p:spPr>
      </p:pic>
      <p:sp>
        <p:nvSpPr>
          <p:cNvPr id="2" name="Title 1">
            <a:extLst>
              <a:ext uri="{FF2B5EF4-FFF2-40B4-BE49-F238E27FC236}">
                <a16:creationId xmlns:a16="http://schemas.microsoft.com/office/drawing/2014/main" id="{05CE93FE-856E-428F-B1D5-D314C37A3C95}"/>
              </a:ext>
            </a:extLst>
          </p:cNvPr>
          <p:cNvSpPr>
            <a:spLocks noGrp="1"/>
          </p:cNvSpPr>
          <p:nvPr>
            <p:ph type="title"/>
          </p:nvPr>
        </p:nvSpPr>
        <p:spPr/>
        <p:txBody>
          <a:bodyPr/>
          <a:lstStyle/>
          <a:p>
            <a:r>
              <a:rPr lang="en-US" sz="2400" dirty="0"/>
              <a:t>Connector Modules Standardized In </a:t>
            </a:r>
            <a:r>
              <a:rPr lang="en-US" sz="2400" dirty="0">
                <a:hlinkClick r:id="rId3" action="ppaction://hlinksldjump"/>
              </a:rPr>
              <a:t>[VITA 65.1-2021]</a:t>
            </a:r>
            <a:r>
              <a:rPr lang="en-US" sz="2400" dirty="0"/>
              <a:t> –</a:t>
            </a:r>
            <a:br>
              <a:rPr lang="en-US" sz="2400" dirty="0"/>
            </a:br>
            <a:r>
              <a:rPr lang="en-US" sz="2400" dirty="0"/>
              <a:t>VITA 65 Aperture H (VITA 67.3C Footprint)</a:t>
            </a:r>
          </a:p>
        </p:txBody>
      </p:sp>
      <p:sp>
        <p:nvSpPr>
          <p:cNvPr id="3" name="Content Placeholder 2">
            <a:extLst>
              <a:ext uri="{FF2B5EF4-FFF2-40B4-BE49-F238E27FC236}">
                <a16:creationId xmlns:a16="http://schemas.microsoft.com/office/drawing/2014/main" id="{AFCD78B7-EBE2-4730-A0B8-3396433880F4}"/>
              </a:ext>
            </a:extLst>
          </p:cNvPr>
          <p:cNvSpPr>
            <a:spLocks noGrp="1"/>
          </p:cNvSpPr>
          <p:nvPr>
            <p:ph idx="1"/>
          </p:nvPr>
        </p:nvSpPr>
        <p:spPr>
          <a:xfrm>
            <a:off x="7565133" y="4267200"/>
            <a:ext cx="4091879" cy="1850136"/>
          </a:xfrm>
        </p:spPr>
        <p:txBody>
          <a:bodyPr/>
          <a:lstStyle/>
          <a:p>
            <a:pPr>
              <a:lnSpc>
                <a:spcPct val="100000"/>
              </a:lnSpc>
            </a:pPr>
            <a:r>
              <a:rPr lang="en-US" sz="1400" dirty="0"/>
              <a:t>Images are from </a:t>
            </a:r>
            <a:r>
              <a:rPr lang="en-US" sz="1400" dirty="0">
                <a:hlinkClick r:id="rId4" action="ppaction://hlinksldjump">
                  <a:extLst>
                    <a:ext uri="{A12FA001-AC4F-418D-AE19-62706E023703}">
                      <ahyp:hlinkClr xmlns:ahyp="http://schemas.microsoft.com/office/drawing/2018/hyperlinkcolor" val="tx"/>
                    </a:ext>
                  </a:extLst>
                </a:hlinkClick>
              </a:rPr>
              <a:t>[VITA 65.1-2021]</a:t>
            </a:r>
            <a:r>
              <a:rPr lang="en-US" sz="1400" dirty="0"/>
              <a:t> and show Backplane Connector Modules viewed from Plug-In Module side of the backplane</a:t>
            </a:r>
          </a:p>
        </p:txBody>
      </p:sp>
      <p:sp>
        <p:nvSpPr>
          <p:cNvPr id="5" name="Rectangle 4">
            <a:hlinkClick r:id="rId5" action="ppaction://hlinksldjump"/>
            <a:extLst>
              <a:ext uri="{FF2B5EF4-FFF2-40B4-BE49-F238E27FC236}">
                <a16:creationId xmlns:a16="http://schemas.microsoft.com/office/drawing/2014/main" id="{46A6BACA-54A6-42BD-AC20-2A367D69B4A7}"/>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7" name="Picture 6">
            <a:extLst>
              <a:ext uri="{FF2B5EF4-FFF2-40B4-BE49-F238E27FC236}">
                <a16:creationId xmlns:a16="http://schemas.microsoft.com/office/drawing/2014/main" id="{9B61134B-E80A-4630-B229-F9FAC5B2AF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1978" y="1013993"/>
            <a:ext cx="2518476" cy="2046909"/>
          </a:xfrm>
          <a:prstGeom prst="rect">
            <a:avLst/>
          </a:prstGeom>
        </p:spPr>
      </p:pic>
      <p:pic>
        <p:nvPicPr>
          <p:cNvPr id="8" name="Picture 7">
            <a:extLst>
              <a:ext uri="{FF2B5EF4-FFF2-40B4-BE49-F238E27FC236}">
                <a16:creationId xmlns:a16="http://schemas.microsoft.com/office/drawing/2014/main" id="{8F2C1277-C773-4EE2-8DD0-E1B94F97F4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5709" y="3788031"/>
            <a:ext cx="2368197" cy="2078002"/>
          </a:xfrm>
          <a:prstGeom prst="rect">
            <a:avLst/>
          </a:prstGeom>
        </p:spPr>
      </p:pic>
      <p:pic>
        <p:nvPicPr>
          <p:cNvPr id="9" name="Picture 8">
            <a:extLst>
              <a:ext uri="{FF2B5EF4-FFF2-40B4-BE49-F238E27FC236}">
                <a16:creationId xmlns:a16="http://schemas.microsoft.com/office/drawing/2014/main" id="{0996508E-0C20-4896-B809-24C156C0ADF1}"/>
              </a:ext>
            </a:extLst>
          </p:cNvPr>
          <p:cNvPicPr>
            <a:picLocks noChangeAspect="1"/>
          </p:cNvPicPr>
          <p:nvPr/>
        </p:nvPicPr>
        <p:blipFill>
          <a:blip r:embed="rId8"/>
          <a:stretch>
            <a:fillRect/>
          </a:stretch>
        </p:blipFill>
        <p:spPr>
          <a:xfrm>
            <a:off x="4945416" y="3785891"/>
            <a:ext cx="2295818" cy="2046909"/>
          </a:xfrm>
          <a:prstGeom prst="rect">
            <a:avLst/>
          </a:prstGeom>
        </p:spPr>
      </p:pic>
      <p:pic>
        <p:nvPicPr>
          <p:cNvPr id="23" name="Picture 22">
            <a:extLst>
              <a:ext uri="{FF2B5EF4-FFF2-40B4-BE49-F238E27FC236}">
                <a16:creationId xmlns:a16="http://schemas.microsoft.com/office/drawing/2014/main" id="{1B2AEEC6-30A8-48C9-A5AA-817E4296137A}"/>
              </a:ext>
            </a:extLst>
          </p:cNvPr>
          <p:cNvPicPr>
            <a:picLocks noChangeAspect="1"/>
          </p:cNvPicPr>
          <p:nvPr/>
        </p:nvPicPr>
        <p:blipFill rotWithShape="1">
          <a:blip r:embed="rId9"/>
          <a:srcRect l="-124" r="30906" b="28295"/>
          <a:stretch/>
        </p:blipFill>
        <p:spPr>
          <a:xfrm>
            <a:off x="1067350" y="1051589"/>
            <a:ext cx="2064916" cy="1815386"/>
          </a:xfrm>
          <a:prstGeom prst="rect">
            <a:avLst/>
          </a:prstGeom>
        </p:spPr>
      </p:pic>
      <p:sp>
        <p:nvSpPr>
          <p:cNvPr id="31" name="TextBox 30">
            <a:extLst>
              <a:ext uri="{FF2B5EF4-FFF2-40B4-BE49-F238E27FC236}">
                <a16:creationId xmlns:a16="http://schemas.microsoft.com/office/drawing/2014/main" id="{23AC52CA-9201-42BC-8B8B-3EAC1FFBC615}"/>
              </a:ext>
            </a:extLst>
          </p:cNvPr>
          <p:cNvSpPr txBox="1"/>
          <p:nvPr/>
        </p:nvSpPr>
        <p:spPr>
          <a:xfrm>
            <a:off x="636197" y="3016615"/>
            <a:ext cx="2943615" cy="276999"/>
          </a:xfrm>
          <a:prstGeom prst="rect">
            <a:avLst/>
          </a:prstGeom>
          <a:solidFill>
            <a:schemeClr val="bg1"/>
          </a:solidFill>
        </p:spPr>
        <p:txBody>
          <a:bodyPr wrap="square" rtlCol="0" anchor="ctr" anchorCtr="0">
            <a:spAutoFit/>
          </a:bodyPr>
          <a:lstStyle/>
          <a:p>
            <a:pPr algn="ctr"/>
            <a:r>
              <a:rPr lang="en-US" sz="1200" b="1" dirty="0"/>
              <a:t>19_SMPS_contacts-6.4.5.6.7</a:t>
            </a:r>
          </a:p>
        </p:txBody>
      </p:sp>
      <p:sp>
        <p:nvSpPr>
          <p:cNvPr id="32" name="TextBox 31">
            <a:extLst>
              <a:ext uri="{FF2B5EF4-FFF2-40B4-BE49-F238E27FC236}">
                <a16:creationId xmlns:a16="http://schemas.microsoft.com/office/drawing/2014/main" id="{047415AC-C521-460F-8179-8321FDB15B55}"/>
              </a:ext>
            </a:extLst>
          </p:cNvPr>
          <p:cNvSpPr txBox="1"/>
          <p:nvPr/>
        </p:nvSpPr>
        <p:spPr>
          <a:xfrm>
            <a:off x="4621518" y="3016615"/>
            <a:ext cx="2943615" cy="461665"/>
          </a:xfrm>
          <a:prstGeom prst="rect">
            <a:avLst/>
          </a:prstGeom>
          <a:solidFill>
            <a:schemeClr val="bg1"/>
          </a:solidFill>
        </p:spPr>
        <p:txBody>
          <a:bodyPr wrap="square" rtlCol="0" anchor="ctr" anchorCtr="0">
            <a:spAutoFit/>
          </a:bodyPr>
          <a:lstStyle/>
          <a:p>
            <a:pPr algn="ctr"/>
            <a:r>
              <a:rPr lang="en-US" sz="1200" b="1" dirty="0"/>
              <a:t>2_Style_C_inserts_and_</a:t>
            </a:r>
            <a:br>
              <a:rPr lang="en-US" sz="1200" b="1" dirty="0"/>
            </a:br>
            <a:r>
              <a:rPr lang="en-US" sz="1200" b="1" dirty="0"/>
              <a:t>10_NanoRF_contacts-6.4.5.6.8</a:t>
            </a:r>
          </a:p>
        </p:txBody>
      </p:sp>
      <p:sp>
        <p:nvSpPr>
          <p:cNvPr id="33" name="TextBox 32">
            <a:extLst>
              <a:ext uri="{FF2B5EF4-FFF2-40B4-BE49-F238E27FC236}">
                <a16:creationId xmlns:a16="http://schemas.microsoft.com/office/drawing/2014/main" id="{630D392C-6665-4411-B0C4-DF9E8EF713EC}"/>
              </a:ext>
            </a:extLst>
          </p:cNvPr>
          <p:cNvSpPr txBox="1"/>
          <p:nvPr/>
        </p:nvSpPr>
        <p:spPr>
          <a:xfrm>
            <a:off x="8606839" y="2924282"/>
            <a:ext cx="2943615" cy="461665"/>
          </a:xfrm>
          <a:prstGeom prst="rect">
            <a:avLst/>
          </a:prstGeom>
          <a:solidFill>
            <a:schemeClr val="bg1"/>
          </a:solidFill>
        </p:spPr>
        <p:txBody>
          <a:bodyPr wrap="square" rtlCol="0" anchor="ctr" anchorCtr="0">
            <a:spAutoFit/>
          </a:bodyPr>
          <a:lstStyle/>
          <a:p>
            <a:pPr algn="ctr"/>
            <a:r>
              <a:rPr lang="en-US" sz="1200" b="1" dirty="0"/>
              <a:t>1_Style_C_insert_and_</a:t>
            </a:r>
            <a:br>
              <a:rPr lang="en-US" sz="1200" b="1" dirty="0"/>
            </a:br>
            <a:r>
              <a:rPr lang="en-US" sz="1200" b="1" dirty="0"/>
              <a:t>14_NanoRF_contacts-6.4.5.6.9</a:t>
            </a:r>
          </a:p>
        </p:txBody>
      </p:sp>
      <p:sp>
        <p:nvSpPr>
          <p:cNvPr id="34" name="TextBox 33">
            <a:extLst>
              <a:ext uri="{FF2B5EF4-FFF2-40B4-BE49-F238E27FC236}">
                <a16:creationId xmlns:a16="http://schemas.microsoft.com/office/drawing/2014/main" id="{987B3045-18C3-4BDF-8781-04537E66282C}"/>
              </a:ext>
            </a:extLst>
          </p:cNvPr>
          <p:cNvSpPr txBox="1"/>
          <p:nvPr/>
        </p:nvSpPr>
        <p:spPr>
          <a:xfrm>
            <a:off x="636197" y="5832800"/>
            <a:ext cx="2943615" cy="461665"/>
          </a:xfrm>
          <a:prstGeom prst="rect">
            <a:avLst/>
          </a:prstGeom>
          <a:solidFill>
            <a:schemeClr val="bg1"/>
          </a:solidFill>
        </p:spPr>
        <p:txBody>
          <a:bodyPr wrap="square" rtlCol="0" anchor="ctr" anchorCtr="0">
            <a:spAutoFit/>
          </a:bodyPr>
          <a:lstStyle/>
          <a:p>
            <a:pPr algn="ctr"/>
            <a:r>
              <a:rPr lang="en-US" sz="1200" b="1" dirty="0"/>
              <a:t>2_Style_C_inserts_and_20 NanoRF_contacts-6.4.5.6.10</a:t>
            </a:r>
          </a:p>
        </p:txBody>
      </p:sp>
      <p:sp>
        <p:nvSpPr>
          <p:cNvPr id="35" name="TextBox 34">
            <a:extLst>
              <a:ext uri="{FF2B5EF4-FFF2-40B4-BE49-F238E27FC236}">
                <a16:creationId xmlns:a16="http://schemas.microsoft.com/office/drawing/2014/main" id="{51504AD5-523A-4079-A1E6-60534B73C741}"/>
              </a:ext>
            </a:extLst>
          </p:cNvPr>
          <p:cNvSpPr txBox="1"/>
          <p:nvPr/>
        </p:nvSpPr>
        <p:spPr>
          <a:xfrm>
            <a:off x="4621518" y="5925133"/>
            <a:ext cx="2943615" cy="276999"/>
          </a:xfrm>
          <a:prstGeom prst="rect">
            <a:avLst/>
          </a:prstGeom>
          <a:solidFill>
            <a:schemeClr val="bg1"/>
          </a:solidFill>
        </p:spPr>
        <p:txBody>
          <a:bodyPr wrap="square" rtlCol="0" anchor="ctr" anchorCtr="0">
            <a:spAutoFit/>
          </a:bodyPr>
          <a:lstStyle/>
          <a:p>
            <a:pPr algn="ctr"/>
            <a:r>
              <a:rPr lang="en-US" sz="1200" b="1" dirty="0"/>
              <a:t>2_Style_D_inserts-6.4.5.6.11</a:t>
            </a:r>
          </a:p>
        </p:txBody>
      </p:sp>
    </p:spTree>
    <p:extLst>
      <p:ext uri="{BB962C8B-B14F-4D97-AF65-F5344CB8AC3E}">
        <p14:creationId xmlns:p14="http://schemas.microsoft.com/office/powerpoint/2010/main" val="2587837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93FE-856E-428F-B1D5-D314C37A3C95}"/>
              </a:ext>
            </a:extLst>
          </p:cNvPr>
          <p:cNvSpPr>
            <a:spLocks noGrp="1"/>
          </p:cNvSpPr>
          <p:nvPr>
            <p:ph type="title"/>
          </p:nvPr>
        </p:nvSpPr>
        <p:spPr/>
        <p:txBody>
          <a:bodyPr/>
          <a:lstStyle/>
          <a:p>
            <a:r>
              <a:rPr lang="en-US" sz="2400" dirty="0"/>
              <a:t>Connector Modules Standardized In </a:t>
            </a:r>
            <a:r>
              <a:rPr lang="en-US" sz="2400" dirty="0">
                <a:hlinkClick r:id="rId2" action="ppaction://hlinksldjump"/>
              </a:rPr>
              <a:t>[VITA 65.1-2021]</a:t>
            </a:r>
            <a:r>
              <a:rPr lang="en-US" sz="2400" dirty="0"/>
              <a:t> –</a:t>
            </a:r>
            <a:br>
              <a:rPr lang="en-US" sz="2400" dirty="0"/>
            </a:br>
            <a:r>
              <a:rPr lang="en-US" sz="2400" dirty="0"/>
              <a:t>VITA 65 Aperture J (VITA 67.3D Footprint)</a:t>
            </a:r>
          </a:p>
        </p:txBody>
      </p:sp>
      <p:sp>
        <p:nvSpPr>
          <p:cNvPr id="5" name="Rectangle 4">
            <a:hlinkClick r:id="rId3" action="ppaction://hlinksldjump"/>
            <a:extLst>
              <a:ext uri="{FF2B5EF4-FFF2-40B4-BE49-F238E27FC236}">
                <a16:creationId xmlns:a16="http://schemas.microsoft.com/office/drawing/2014/main" id="{46A6BACA-54A6-42BD-AC20-2A367D69B4A7}"/>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32" name="TextBox 31">
            <a:extLst>
              <a:ext uri="{FF2B5EF4-FFF2-40B4-BE49-F238E27FC236}">
                <a16:creationId xmlns:a16="http://schemas.microsoft.com/office/drawing/2014/main" id="{5515B033-0DEE-47A3-B866-BC3D355F22C1}"/>
              </a:ext>
            </a:extLst>
          </p:cNvPr>
          <p:cNvSpPr txBox="1"/>
          <p:nvPr/>
        </p:nvSpPr>
        <p:spPr>
          <a:xfrm>
            <a:off x="1702997" y="6581001"/>
            <a:ext cx="2943615" cy="276999"/>
          </a:xfrm>
          <a:prstGeom prst="rect">
            <a:avLst/>
          </a:prstGeom>
          <a:solidFill>
            <a:schemeClr val="bg1"/>
          </a:solidFill>
        </p:spPr>
        <p:txBody>
          <a:bodyPr wrap="square" rtlCol="0" anchor="ctr" anchorCtr="0">
            <a:spAutoFit/>
          </a:bodyPr>
          <a:lstStyle/>
          <a:p>
            <a:r>
              <a:rPr lang="en-US" sz="1200" b="1" dirty="0">
                <a:solidFill>
                  <a:srgbClr val="C00000"/>
                </a:solidFill>
              </a:rPr>
              <a:t>* Should not be used for new designs</a:t>
            </a:r>
          </a:p>
        </p:txBody>
      </p:sp>
      <p:sp>
        <p:nvSpPr>
          <p:cNvPr id="30" name="Content Placeholder 2">
            <a:extLst>
              <a:ext uri="{FF2B5EF4-FFF2-40B4-BE49-F238E27FC236}">
                <a16:creationId xmlns:a16="http://schemas.microsoft.com/office/drawing/2014/main" id="{A98460C4-FF9A-4E9E-9A68-F39785355B85}"/>
              </a:ext>
            </a:extLst>
          </p:cNvPr>
          <p:cNvSpPr>
            <a:spLocks noGrp="1"/>
          </p:cNvSpPr>
          <p:nvPr>
            <p:ph idx="1"/>
          </p:nvPr>
        </p:nvSpPr>
        <p:spPr>
          <a:xfrm>
            <a:off x="7565133" y="4267200"/>
            <a:ext cx="4091880" cy="1850136"/>
          </a:xfrm>
        </p:spPr>
        <p:txBody>
          <a:bodyPr/>
          <a:lstStyle/>
          <a:p>
            <a:pPr>
              <a:lnSpc>
                <a:spcPct val="100000"/>
              </a:lnSpc>
            </a:pPr>
            <a:r>
              <a:rPr lang="en-US" sz="1400" dirty="0"/>
              <a:t>Images are from </a:t>
            </a:r>
            <a:r>
              <a:rPr lang="en-US" sz="1400" dirty="0">
                <a:hlinkClick r:id="rId4" action="ppaction://hlinksldjump">
                  <a:extLst>
                    <a:ext uri="{A12FA001-AC4F-418D-AE19-62706E023703}">
                      <ahyp:hlinkClr xmlns:ahyp="http://schemas.microsoft.com/office/drawing/2018/hyperlinkcolor" val="tx"/>
                    </a:ext>
                  </a:extLst>
                </a:hlinkClick>
              </a:rPr>
              <a:t>[VITA 65.1-2021]</a:t>
            </a:r>
            <a:r>
              <a:rPr lang="en-US" sz="1400" dirty="0"/>
              <a:t> and show Backplane Connector Modules viewed from Plug-In Module side of the backplane</a:t>
            </a:r>
          </a:p>
          <a:p>
            <a:pPr>
              <a:lnSpc>
                <a:spcPct val="100000"/>
              </a:lnSpc>
            </a:pPr>
            <a:endParaRPr lang="en-US" sz="1400" dirty="0"/>
          </a:p>
        </p:txBody>
      </p:sp>
      <p:pic>
        <p:nvPicPr>
          <p:cNvPr id="31" name="Picture 30">
            <a:extLst>
              <a:ext uri="{FF2B5EF4-FFF2-40B4-BE49-F238E27FC236}">
                <a16:creationId xmlns:a16="http://schemas.microsoft.com/office/drawing/2014/main" id="{21DDE043-FD58-4D65-A794-81E00F21CB70}"/>
              </a:ext>
            </a:extLst>
          </p:cNvPr>
          <p:cNvPicPr>
            <a:picLocks noChangeAspect="1"/>
          </p:cNvPicPr>
          <p:nvPr/>
        </p:nvPicPr>
        <p:blipFill>
          <a:blip r:embed="rId5"/>
          <a:stretch>
            <a:fillRect/>
          </a:stretch>
        </p:blipFill>
        <p:spPr>
          <a:xfrm>
            <a:off x="1598612" y="990600"/>
            <a:ext cx="1325118" cy="1933956"/>
          </a:xfrm>
          <a:prstGeom prst="rect">
            <a:avLst/>
          </a:prstGeom>
        </p:spPr>
      </p:pic>
      <p:pic>
        <p:nvPicPr>
          <p:cNvPr id="33" name="Picture 32">
            <a:extLst>
              <a:ext uri="{FF2B5EF4-FFF2-40B4-BE49-F238E27FC236}">
                <a16:creationId xmlns:a16="http://schemas.microsoft.com/office/drawing/2014/main" id="{F58D1593-290E-418D-A18F-2103A7062950}"/>
              </a:ext>
            </a:extLst>
          </p:cNvPr>
          <p:cNvPicPr>
            <a:picLocks noChangeAspect="1"/>
          </p:cNvPicPr>
          <p:nvPr/>
        </p:nvPicPr>
        <p:blipFill>
          <a:blip r:embed="rId6"/>
          <a:stretch>
            <a:fillRect/>
          </a:stretch>
        </p:blipFill>
        <p:spPr>
          <a:xfrm>
            <a:off x="5484812" y="989348"/>
            <a:ext cx="1365409" cy="2014538"/>
          </a:xfrm>
          <a:prstGeom prst="rect">
            <a:avLst/>
          </a:prstGeom>
        </p:spPr>
      </p:pic>
      <p:pic>
        <p:nvPicPr>
          <p:cNvPr id="34" name="Picture 33">
            <a:extLst>
              <a:ext uri="{FF2B5EF4-FFF2-40B4-BE49-F238E27FC236}">
                <a16:creationId xmlns:a16="http://schemas.microsoft.com/office/drawing/2014/main" id="{C45CDC05-F45F-459E-A815-89CEA55C35D5}"/>
              </a:ext>
            </a:extLst>
          </p:cNvPr>
          <p:cNvPicPr>
            <a:picLocks noChangeAspect="1"/>
          </p:cNvPicPr>
          <p:nvPr/>
        </p:nvPicPr>
        <p:blipFill>
          <a:blip r:embed="rId7"/>
          <a:stretch>
            <a:fillRect/>
          </a:stretch>
        </p:blipFill>
        <p:spPr>
          <a:xfrm>
            <a:off x="9523412" y="1001792"/>
            <a:ext cx="1271397" cy="1911572"/>
          </a:xfrm>
          <a:prstGeom prst="rect">
            <a:avLst/>
          </a:prstGeom>
        </p:spPr>
      </p:pic>
      <p:pic>
        <p:nvPicPr>
          <p:cNvPr id="35" name="Picture 34">
            <a:extLst>
              <a:ext uri="{FF2B5EF4-FFF2-40B4-BE49-F238E27FC236}">
                <a16:creationId xmlns:a16="http://schemas.microsoft.com/office/drawing/2014/main" id="{B48B6633-1FF8-4F38-BC99-D44ECF6A55F6}"/>
              </a:ext>
            </a:extLst>
          </p:cNvPr>
          <p:cNvPicPr>
            <a:picLocks noChangeAspect="1"/>
          </p:cNvPicPr>
          <p:nvPr/>
        </p:nvPicPr>
        <p:blipFill>
          <a:blip r:embed="rId8"/>
          <a:stretch>
            <a:fillRect/>
          </a:stretch>
        </p:blipFill>
        <p:spPr>
          <a:xfrm>
            <a:off x="5332412" y="3810000"/>
            <a:ext cx="1315204" cy="1982835"/>
          </a:xfrm>
          <a:prstGeom prst="rect">
            <a:avLst/>
          </a:prstGeom>
        </p:spPr>
      </p:pic>
      <p:pic>
        <p:nvPicPr>
          <p:cNvPr id="36" name="Picture 35">
            <a:extLst>
              <a:ext uri="{FF2B5EF4-FFF2-40B4-BE49-F238E27FC236}">
                <a16:creationId xmlns:a16="http://schemas.microsoft.com/office/drawing/2014/main" id="{327CDDB7-9EA6-4636-9ED7-659F9D508177}"/>
              </a:ext>
            </a:extLst>
          </p:cNvPr>
          <p:cNvPicPr>
            <a:picLocks noChangeAspect="1"/>
          </p:cNvPicPr>
          <p:nvPr/>
        </p:nvPicPr>
        <p:blipFill>
          <a:blip r:embed="rId9"/>
          <a:stretch>
            <a:fillRect/>
          </a:stretch>
        </p:blipFill>
        <p:spPr>
          <a:xfrm>
            <a:off x="1446212" y="3810000"/>
            <a:ext cx="1265311" cy="1982835"/>
          </a:xfrm>
          <a:prstGeom prst="rect">
            <a:avLst/>
          </a:prstGeom>
        </p:spPr>
      </p:pic>
      <p:sp>
        <p:nvSpPr>
          <p:cNvPr id="37" name="TextBox 36">
            <a:extLst>
              <a:ext uri="{FF2B5EF4-FFF2-40B4-BE49-F238E27FC236}">
                <a16:creationId xmlns:a16="http://schemas.microsoft.com/office/drawing/2014/main" id="{12E49152-3B7B-47D3-AC43-64B2C7AA3630}"/>
              </a:ext>
            </a:extLst>
          </p:cNvPr>
          <p:cNvSpPr txBox="1"/>
          <p:nvPr/>
        </p:nvSpPr>
        <p:spPr>
          <a:xfrm>
            <a:off x="636197" y="3016615"/>
            <a:ext cx="2943615" cy="276999"/>
          </a:xfrm>
          <a:prstGeom prst="rect">
            <a:avLst/>
          </a:prstGeom>
          <a:solidFill>
            <a:schemeClr val="bg1"/>
          </a:solidFill>
        </p:spPr>
        <p:txBody>
          <a:bodyPr wrap="square" rtlCol="0" anchor="ctr" anchorCtr="0">
            <a:spAutoFit/>
          </a:bodyPr>
          <a:lstStyle/>
          <a:p>
            <a:pPr algn="ctr"/>
            <a:r>
              <a:rPr lang="en-US" sz="1200" b="1" dirty="0"/>
              <a:t>9_NanoRF_contacts-6.4.5.7.2</a:t>
            </a:r>
          </a:p>
        </p:txBody>
      </p:sp>
      <p:sp>
        <p:nvSpPr>
          <p:cNvPr id="38" name="TextBox 37">
            <a:extLst>
              <a:ext uri="{FF2B5EF4-FFF2-40B4-BE49-F238E27FC236}">
                <a16:creationId xmlns:a16="http://schemas.microsoft.com/office/drawing/2014/main" id="{E4CE3DBD-A4E4-4EF1-90CD-2896443689D1}"/>
              </a:ext>
            </a:extLst>
          </p:cNvPr>
          <p:cNvSpPr txBox="1"/>
          <p:nvPr/>
        </p:nvSpPr>
        <p:spPr>
          <a:xfrm>
            <a:off x="4621518" y="3016615"/>
            <a:ext cx="2943615" cy="461665"/>
          </a:xfrm>
          <a:prstGeom prst="rect">
            <a:avLst/>
          </a:prstGeom>
          <a:solidFill>
            <a:schemeClr val="bg1"/>
          </a:solidFill>
        </p:spPr>
        <p:txBody>
          <a:bodyPr wrap="square" rtlCol="0" anchor="ctr" anchorCtr="0">
            <a:spAutoFit/>
          </a:bodyPr>
          <a:lstStyle/>
          <a:p>
            <a:pPr algn="ctr"/>
            <a:r>
              <a:rPr lang="en-US" sz="1200" b="1" dirty="0"/>
              <a:t>1_Style_C_insert_and_</a:t>
            </a:r>
            <a:br>
              <a:rPr lang="en-US" sz="1200" b="1" dirty="0"/>
            </a:br>
            <a:r>
              <a:rPr lang="en-US" sz="1200" b="1" dirty="0"/>
              <a:t>5_NanoRF_contacts-6.4.5.7.3</a:t>
            </a:r>
          </a:p>
        </p:txBody>
      </p:sp>
      <p:sp>
        <p:nvSpPr>
          <p:cNvPr id="39" name="TextBox 38">
            <a:extLst>
              <a:ext uri="{FF2B5EF4-FFF2-40B4-BE49-F238E27FC236}">
                <a16:creationId xmlns:a16="http://schemas.microsoft.com/office/drawing/2014/main" id="{4DEEA789-C285-46A3-BDEC-5C291727DDAD}"/>
              </a:ext>
            </a:extLst>
          </p:cNvPr>
          <p:cNvSpPr txBox="1"/>
          <p:nvPr/>
        </p:nvSpPr>
        <p:spPr>
          <a:xfrm>
            <a:off x="8606839" y="3015494"/>
            <a:ext cx="2943615" cy="461665"/>
          </a:xfrm>
          <a:prstGeom prst="rect">
            <a:avLst/>
          </a:prstGeom>
          <a:solidFill>
            <a:schemeClr val="bg1"/>
          </a:solidFill>
        </p:spPr>
        <p:txBody>
          <a:bodyPr wrap="square" rtlCol="0" anchor="ctr" anchorCtr="0">
            <a:spAutoFit/>
          </a:bodyPr>
          <a:lstStyle/>
          <a:p>
            <a:pPr algn="ctr"/>
            <a:r>
              <a:rPr lang="en-US" sz="1200" b="1" dirty="0"/>
              <a:t>1_Style_C_insert_and_</a:t>
            </a:r>
            <a:br>
              <a:rPr lang="en-US" sz="1200" b="1" dirty="0"/>
            </a:br>
            <a:r>
              <a:rPr lang="en-US" sz="1200" b="1" dirty="0"/>
              <a:t>10_NanoRF_contacts-6.4.5.7.4</a:t>
            </a:r>
          </a:p>
        </p:txBody>
      </p:sp>
      <p:sp>
        <p:nvSpPr>
          <p:cNvPr id="40" name="TextBox 39">
            <a:extLst>
              <a:ext uri="{FF2B5EF4-FFF2-40B4-BE49-F238E27FC236}">
                <a16:creationId xmlns:a16="http://schemas.microsoft.com/office/drawing/2014/main" id="{4B3783B6-3088-4BDD-9527-1FAB11D390E5}"/>
              </a:ext>
            </a:extLst>
          </p:cNvPr>
          <p:cNvSpPr txBox="1"/>
          <p:nvPr/>
        </p:nvSpPr>
        <p:spPr>
          <a:xfrm>
            <a:off x="636197" y="5832800"/>
            <a:ext cx="2943615" cy="276999"/>
          </a:xfrm>
          <a:prstGeom prst="rect">
            <a:avLst/>
          </a:prstGeom>
          <a:solidFill>
            <a:schemeClr val="bg1"/>
          </a:solidFill>
        </p:spPr>
        <p:txBody>
          <a:bodyPr wrap="square" rtlCol="0" anchor="ctr" anchorCtr="0">
            <a:spAutoFit/>
          </a:bodyPr>
          <a:lstStyle/>
          <a:p>
            <a:pPr algn="ctr"/>
            <a:r>
              <a:rPr lang="en-US" sz="1200" b="1" dirty="0">
                <a:solidFill>
                  <a:srgbClr val="C00000"/>
                </a:solidFill>
              </a:rPr>
              <a:t>1_Style_B_insert-6.4.5.7.5*</a:t>
            </a:r>
          </a:p>
        </p:txBody>
      </p:sp>
      <p:sp>
        <p:nvSpPr>
          <p:cNvPr id="41" name="TextBox 40">
            <a:extLst>
              <a:ext uri="{FF2B5EF4-FFF2-40B4-BE49-F238E27FC236}">
                <a16:creationId xmlns:a16="http://schemas.microsoft.com/office/drawing/2014/main" id="{F1886777-514D-48F7-8016-BB4302092436}"/>
              </a:ext>
            </a:extLst>
          </p:cNvPr>
          <p:cNvSpPr txBox="1"/>
          <p:nvPr/>
        </p:nvSpPr>
        <p:spPr>
          <a:xfrm>
            <a:off x="4621518" y="5838560"/>
            <a:ext cx="2943615" cy="276999"/>
          </a:xfrm>
          <a:prstGeom prst="rect">
            <a:avLst/>
          </a:prstGeom>
          <a:solidFill>
            <a:schemeClr val="bg1"/>
          </a:solidFill>
        </p:spPr>
        <p:txBody>
          <a:bodyPr wrap="square" rtlCol="0" anchor="ctr" anchorCtr="0">
            <a:spAutoFit/>
          </a:bodyPr>
          <a:lstStyle/>
          <a:p>
            <a:pPr algn="ctr"/>
            <a:r>
              <a:rPr lang="en-US" sz="1200" b="1" dirty="0"/>
              <a:t>1_Style_D_insert-6.4.5.7.6</a:t>
            </a:r>
          </a:p>
        </p:txBody>
      </p:sp>
    </p:spTree>
    <p:extLst>
      <p:ext uri="{BB962C8B-B14F-4D97-AF65-F5344CB8AC3E}">
        <p14:creationId xmlns:p14="http://schemas.microsoft.com/office/powerpoint/2010/main" val="13880270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93FE-856E-428F-B1D5-D314C37A3C95}"/>
              </a:ext>
            </a:extLst>
          </p:cNvPr>
          <p:cNvSpPr>
            <a:spLocks noGrp="1"/>
          </p:cNvSpPr>
          <p:nvPr>
            <p:ph type="title"/>
          </p:nvPr>
        </p:nvSpPr>
        <p:spPr/>
        <p:txBody>
          <a:bodyPr/>
          <a:lstStyle/>
          <a:p>
            <a:r>
              <a:rPr lang="en-US" sz="2400" dirty="0"/>
              <a:t>Connector Modules Standardized In </a:t>
            </a:r>
            <a:r>
              <a:rPr lang="en-US" sz="2400" dirty="0">
                <a:hlinkClick r:id="rId2" action="ppaction://hlinksldjump"/>
              </a:rPr>
              <a:t>[VITA 65.1-2021]</a:t>
            </a:r>
            <a:r>
              <a:rPr lang="en-US" sz="2400" dirty="0"/>
              <a:t> –</a:t>
            </a:r>
            <a:br>
              <a:rPr lang="en-US" sz="2400" dirty="0"/>
            </a:br>
            <a:r>
              <a:rPr lang="en-US" sz="2400" dirty="0"/>
              <a:t>VITA 65 Aperture K (VITA 67.3E Footprint)</a:t>
            </a:r>
          </a:p>
        </p:txBody>
      </p:sp>
      <p:sp>
        <p:nvSpPr>
          <p:cNvPr id="5" name="Rectangle 4">
            <a:hlinkClick r:id="rId3" action="ppaction://hlinksldjump"/>
            <a:extLst>
              <a:ext uri="{FF2B5EF4-FFF2-40B4-BE49-F238E27FC236}">
                <a16:creationId xmlns:a16="http://schemas.microsoft.com/office/drawing/2014/main" id="{46A6BACA-54A6-42BD-AC20-2A367D69B4A7}"/>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17" name="Picture 16">
            <a:extLst>
              <a:ext uri="{FF2B5EF4-FFF2-40B4-BE49-F238E27FC236}">
                <a16:creationId xmlns:a16="http://schemas.microsoft.com/office/drawing/2014/main" id="{350C7861-4D59-4CCC-9ED2-AADE687B85ED}"/>
              </a:ext>
            </a:extLst>
          </p:cNvPr>
          <p:cNvPicPr>
            <a:picLocks noChangeAspect="1"/>
          </p:cNvPicPr>
          <p:nvPr/>
        </p:nvPicPr>
        <p:blipFill>
          <a:blip r:embed="rId4"/>
          <a:stretch>
            <a:fillRect/>
          </a:stretch>
        </p:blipFill>
        <p:spPr>
          <a:xfrm>
            <a:off x="4341812" y="971291"/>
            <a:ext cx="3302246" cy="2045324"/>
          </a:xfrm>
          <a:prstGeom prst="rect">
            <a:avLst/>
          </a:prstGeom>
        </p:spPr>
      </p:pic>
      <p:pic>
        <p:nvPicPr>
          <p:cNvPr id="18" name="Picture 17">
            <a:extLst>
              <a:ext uri="{FF2B5EF4-FFF2-40B4-BE49-F238E27FC236}">
                <a16:creationId xmlns:a16="http://schemas.microsoft.com/office/drawing/2014/main" id="{13C72308-1ABC-425E-AF05-42E136424AB6}"/>
              </a:ext>
            </a:extLst>
          </p:cNvPr>
          <p:cNvPicPr>
            <a:picLocks noChangeAspect="1"/>
          </p:cNvPicPr>
          <p:nvPr/>
        </p:nvPicPr>
        <p:blipFill>
          <a:blip r:embed="rId5"/>
          <a:stretch>
            <a:fillRect/>
          </a:stretch>
        </p:blipFill>
        <p:spPr>
          <a:xfrm>
            <a:off x="8513362" y="971291"/>
            <a:ext cx="3219851" cy="1996241"/>
          </a:xfrm>
          <a:prstGeom prst="rect">
            <a:avLst/>
          </a:prstGeom>
        </p:spPr>
      </p:pic>
      <p:pic>
        <p:nvPicPr>
          <p:cNvPr id="19" name="Picture 18">
            <a:extLst>
              <a:ext uri="{FF2B5EF4-FFF2-40B4-BE49-F238E27FC236}">
                <a16:creationId xmlns:a16="http://schemas.microsoft.com/office/drawing/2014/main" id="{84AEE358-EC89-44BA-A0CD-7B384B51E68A}"/>
              </a:ext>
            </a:extLst>
          </p:cNvPr>
          <p:cNvPicPr>
            <a:picLocks noChangeAspect="1"/>
          </p:cNvPicPr>
          <p:nvPr/>
        </p:nvPicPr>
        <p:blipFill>
          <a:blip r:embed="rId6"/>
          <a:stretch>
            <a:fillRect/>
          </a:stretch>
        </p:blipFill>
        <p:spPr>
          <a:xfrm>
            <a:off x="405114" y="3846929"/>
            <a:ext cx="3264990" cy="1956855"/>
          </a:xfrm>
          <a:prstGeom prst="rect">
            <a:avLst/>
          </a:prstGeom>
        </p:spPr>
      </p:pic>
      <p:pic>
        <p:nvPicPr>
          <p:cNvPr id="20" name="Picture 19">
            <a:extLst>
              <a:ext uri="{FF2B5EF4-FFF2-40B4-BE49-F238E27FC236}">
                <a16:creationId xmlns:a16="http://schemas.microsoft.com/office/drawing/2014/main" id="{F61AFC41-7703-47E4-8E6D-58697F66690F}"/>
              </a:ext>
            </a:extLst>
          </p:cNvPr>
          <p:cNvPicPr>
            <a:picLocks noChangeAspect="1"/>
          </p:cNvPicPr>
          <p:nvPr/>
        </p:nvPicPr>
        <p:blipFill>
          <a:blip r:embed="rId7"/>
          <a:stretch>
            <a:fillRect/>
          </a:stretch>
        </p:blipFill>
        <p:spPr>
          <a:xfrm>
            <a:off x="4341812" y="3841386"/>
            <a:ext cx="3302246" cy="2076386"/>
          </a:xfrm>
          <a:prstGeom prst="rect">
            <a:avLst/>
          </a:prstGeom>
        </p:spPr>
      </p:pic>
      <p:pic>
        <p:nvPicPr>
          <p:cNvPr id="21" name="Picture 20">
            <a:extLst>
              <a:ext uri="{FF2B5EF4-FFF2-40B4-BE49-F238E27FC236}">
                <a16:creationId xmlns:a16="http://schemas.microsoft.com/office/drawing/2014/main" id="{AE70850B-F465-435D-86EE-AD8C17D1ECF0}"/>
              </a:ext>
            </a:extLst>
          </p:cNvPr>
          <p:cNvPicPr>
            <a:picLocks noChangeAspect="1"/>
          </p:cNvPicPr>
          <p:nvPr/>
        </p:nvPicPr>
        <p:blipFill>
          <a:blip r:embed="rId8"/>
          <a:stretch>
            <a:fillRect/>
          </a:stretch>
        </p:blipFill>
        <p:spPr>
          <a:xfrm>
            <a:off x="8546923" y="3839569"/>
            <a:ext cx="3186290" cy="1955839"/>
          </a:xfrm>
          <a:prstGeom prst="rect">
            <a:avLst/>
          </a:prstGeom>
        </p:spPr>
      </p:pic>
      <p:sp>
        <p:nvSpPr>
          <p:cNvPr id="26" name="TextBox 25">
            <a:extLst>
              <a:ext uri="{FF2B5EF4-FFF2-40B4-BE49-F238E27FC236}">
                <a16:creationId xmlns:a16="http://schemas.microsoft.com/office/drawing/2014/main" id="{95B71FF6-7DE0-42AE-AC79-83DC6237F56E}"/>
              </a:ext>
            </a:extLst>
          </p:cNvPr>
          <p:cNvSpPr txBox="1"/>
          <p:nvPr/>
        </p:nvSpPr>
        <p:spPr>
          <a:xfrm>
            <a:off x="636197" y="3016615"/>
            <a:ext cx="2943615" cy="276999"/>
          </a:xfrm>
          <a:prstGeom prst="rect">
            <a:avLst/>
          </a:prstGeom>
          <a:solidFill>
            <a:schemeClr val="bg1"/>
          </a:solidFill>
        </p:spPr>
        <p:txBody>
          <a:bodyPr wrap="square" rtlCol="0" anchor="ctr" anchorCtr="0">
            <a:spAutoFit/>
          </a:bodyPr>
          <a:lstStyle/>
          <a:p>
            <a:pPr algn="ctr"/>
            <a:r>
              <a:rPr lang="en-US" sz="1200" b="1" dirty="0"/>
              <a:t>31_SMPS_contacts-6.4.5.8.4</a:t>
            </a:r>
          </a:p>
        </p:txBody>
      </p:sp>
      <p:pic>
        <p:nvPicPr>
          <p:cNvPr id="16" name="Picture 15">
            <a:extLst>
              <a:ext uri="{FF2B5EF4-FFF2-40B4-BE49-F238E27FC236}">
                <a16:creationId xmlns:a16="http://schemas.microsoft.com/office/drawing/2014/main" id="{00000000-0008-0000-0100-00006C000000}"/>
              </a:ext>
            </a:extLst>
          </p:cNvPr>
          <p:cNvPicPr>
            <a:picLocks noChangeAspect="1"/>
          </p:cNvPicPr>
          <p:nvPr/>
        </p:nvPicPr>
        <p:blipFill rotWithShape="1">
          <a:blip r:embed="rId9"/>
          <a:srcRect l="568" r="26872" b="35664"/>
          <a:stretch/>
        </p:blipFill>
        <p:spPr>
          <a:xfrm>
            <a:off x="545904" y="1052409"/>
            <a:ext cx="3124200" cy="1883087"/>
          </a:xfrm>
          <a:prstGeom prst="rect">
            <a:avLst/>
          </a:prstGeom>
        </p:spPr>
      </p:pic>
      <p:sp>
        <p:nvSpPr>
          <p:cNvPr id="29" name="TextBox 28">
            <a:extLst>
              <a:ext uri="{FF2B5EF4-FFF2-40B4-BE49-F238E27FC236}">
                <a16:creationId xmlns:a16="http://schemas.microsoft.com/office/drawing/2014/main" id="{17DDB966-547C-4CF5-8CF2-7B0D96B66476}"/>
              </a:ext>
            </a:extLst>
          </p:cNvPr>
          <p:cNvSpPr txBox="1"/>
          <p:nvPr/>
        </p:nvSpPr>
        <p:spPr>
          <a:xfrm>
            <a:off x="4621518" y="3016615"/>
            <a:ext cx="2943615" cy="461665"/>
          </a:xfrm>
          <a:prstGeom prst="rect">
            <a:avLst/>
          </a:prstGeom>
          <a:solidFill>
            <a:schemeClr val="bg1"/>
          </a:solidFill>
        </p:spPr>
        <p:txBody>
          <a:bodyPr wrap="square" rtlCol="0" anchor="ctr" anchorCtr="0">
            <a:spAutoFit/>
          </a:bodyPr>
          <a:lstStyle/>
          <a:p>
            <a:pPr algn="ctr"/>
            <a:r>
              <a:rPr lang="en-US" sz="1200" b="1" dirty="0">
                <a:solidFill>
                  <a:srgbClr val="C00000"/>
                </a:solidFill>
              </a:rPr>
              <a:t>1_Style_B_insert_and_19_SMPS_</a:t>
            </a:r>
            <a:br>
              <a:rPr lang="en-US" sz="1200" b="1" dirty="0">
                <a:solidFill>
                  <a:srgbClr val="C00000"/>
                </a:solidFill>
              </a:rPr>
            </a:br>
            <a:r>
              <a:rPr lang="en-US" sz="1200" b="1" dirty="0">
                <a:solidFill>
                  <a:srgbClr val="C00000"/>
                </a:solidFill>
              </a:rPr>
              <a:t>contacts-6.4.5.8.5*</a:t>
            </a:r>
          </a:p>
        </p:txBody>
      </p:sp>
      <p:sp>
        <p:nvSpPr>
          <p:cNvPr id="30" name="TextBox 29">
            <a:extLst>
              <a:ext uri="{FF2B5EF4-FFF2-40B4-BE49-F238E27FC236}">
                <a16:creationId xmlns:a16="http://schemas.microsoft.com/office/drawing/2014/main" id="{6550BDC9-DFC5-4DAE-A4B1-2357577EB66F}"/>
              </a:ext>
            </a:extLst>
          </p:cNvPr>
          <p:cNvSpPr txBox="1"/>
          <p:nvPr/>
        </p:nvSpPr>
        <p:spPr>
          <a:xfrm>
            <a:off x="8606839" y="3016615"/>
            <a:ext cx="2943615" cy="276999"/>
          </a:xfrm>
          <a:prstGeom prst="rect">
            <a:avLst/>
          </a:prstGeom>
          <a:solidFill>
            <a:schemeClr val="bg1"/>
          </a:solidFill>
        </p:spPr>
        <p:txBody>
          <a:bodyPr wrap="square" rtlCol="0" anchor="ctr" anchorCtr="0">
            <a:spAutoFit/>
          </a:bodyPr>
          <a:lstStyle/>
          <a:p>
            <a:pPr algn="ctr"/>
            <a:r>
              <a:rPr lang="en-US" sz="1200" b="1" dirty="0">
                <a:solidFill>
                  <a:srgbClr val="C00000"/>
                </a:solidFill>
              </a:rPr>
              <a:t>3_Style_B_inserts-6.4.5.8.6*</a:t>
            </a:r>
          </a:p>
        </p:txBody>
      </p:sp>
      <p:sp>
        <p:nvSpPr>
          <p:cNvPr id="32" name="TextBox 31">
            <a:extLst>
              <a:ext uri="{FF2B5EF4-FFF2-40B4-BE49-F238E27FC236}">
                <a16:creationId xmlns:a16="http://schemas.microsoft.com/office/drawing/2014/main" id="{43A7B85D-CB91-4558-BA9E-C72E2D780D46}"/>
              </a:ext>
            </a:extLst>
          </p:cNvPr>
          <p:cNvSpPr txBox="1"/>
          <p:nvPr/>
        </p:nvSpPr>
        <p:spPr>
          <a:xfrm>
            <a:off x="636197" y="5832800"/>
            <a:ext cx="2943615" cy="461665"/>
          </a:xfrm>
          <a:prstGeom prst="rect">
            <a:avLst/>
          </a:prstGeom>
          <a:solidFill>
            <a:schemeClr val="bg1"/>
          </a:solidFill>
        </p:spPr>
        <p:txBody>
          <a:bodyPr wrap="square" rtlCol="0" anchor="ctr" anchorCtr="0">
            <a:spAutoFit/>
          </a:bodyPr>
          <a:lstStyle/>
          <a:p>
            <a:pPr algn="ctr"/>
            <a:r>
              <a:rPr lang="en-US" sz="1200" b="1" dirty="0"/>
              <a:t>1_Style_D_insert_and_</a:t>
            </a:r>
            <a:br>
              <a:rPr lang="en-US" sz="1200" b="1" dirty="0"/>
            </a:br>
            <a:r>
              <a:rPr lang="en-US" sz="1200" b="1" dirty="0"/>
              <a:t>14_SMPM_contacts-6.4.5.8.7</a:t>
            </a:r>
          </a:p>
        </p:txBody>
      </p:sp>
      <p:sp>
        <p:nvSpPr>
          <p:cNvPr id="33" name="TextBox 32">
            <a:extLst>
              <a:ext uri="{FF2B5EF4-FFF2-40B4-BE49-F238E27FC236}">
                <a16:creationId xmlns:a16="http://schemas.microsoft.com/office/drawing/2014/main" id="{33065068-1C05-4F9D-B267-0EC7F9CBCD57}"/>
              </a:ext>
            </a:extLst>
          </p:cNvPr>
          <p:cNvSpPr txBox="1"/>
          <p:nvPr/>
        </p:nvSpPr>
        <p:spPr>
          <a:xfrm>
            <a:off x="4621518" y="5832800"/>
            <a:ext cx="2943615" cy="461665"/>
          </a:xfrm>
          <a:prstGeom prst="rect">
            <a:avLst/>
          </a:prstGeom>
          <a:solidFill>
            <a:schemeClr val="bg1"/>
          </a:solidFill>
        </p:spPr>
        <p:txBody>
          <a:bodyPr wrap="square" rtlCol="0" anchor="ctr" anchorCtr="0">
            <a:spAutoFit/>
          </a:bodyPr>
          <a:lstStyle/>
          <a:p>
            <a:pPr algn="ctr"/>
            <a:r>
              <a:rPr lang="en-US" sz="1200" b="1" dirty="0"/>
              <a:t>1_Style_D_insert_and_</a:t>
            </a:r>
            <a:br>
              <a:rPr lang="en-US" sz="1200" b="1" dirty="0"/>
            </a:br>
            <a:r>
              <a:rPr lang="en-US" sz="1200" b="1" dirty="0"/>
              <a:t>19_SMPS_contacts-6.4.5.8.8</a:t>
            </a:r>
          </a:p>
        </p:txBody>
      </p:sp>
      <p:sp>
        <p:nvSpPr>
          <p:cNvPr id="34" name="TextBox 33">
            <a:extLst>
              <a:ext uri="{FF2B5EF4-FFF2-40B4-BE49-F238E27FC236}">
                <a16:creationId xmlns:a16="http://schemas.microsoft.com/office/drawing/2014/main" id="{69C6AC78-1E19-4768-9BC5-8163CD9B4AE1}"/>
              </a:ext>
            </a:extLst>
          </p:cNvPr>
          <p:cNvSpPr txBox="1"/>
          <p:nvPr/>
        </p:nvSpPr>
        <p:spPr>
          <a:xfrm>
            <a:off x="8606839" y="5832800"/>
            <a:ext cx="2943615" cy="276999"/>
          </a:xfrm>
          <a:prstGeom prst="rect">
            <a:avLst/>
          </a:prstGeom>
          <a:solidFill>
            <a:schemeClr val="bg1"/>
          </a:solidFill>
        </p:spPr>
        <p:txBody>
          <a:bodyPr wrap="square" rtlCol="0" anchor="ctr" anchorCtr="0">
            <a:spAutoFit/>
          </a:bodyPr>
          <a:lstStyle/>
          <a:p>
            <a:pPr algn="ctr"/>
            <a:r>
              <a:rPr lang="en-US" sz="1200" b="1" dirty="0"/>
              <a:t>3_Style_D_inserts-6.4.5.8.9</a:t>
            </a:r>
          </a:p>
        </p:txBody>
      </p:sp>
      <p:sp>
        <p:nvSpPr>
          <p:cNvPr id="3" name="Content Placeholder 2">
            <a:extLst>
              <a:ext uri="{FF2B5EF4-FFF2-40B4-BE49-F238E27FC236}">
                <a16:creationId xmlns:a16="http://schemas.microsoft.com/office/drawing/2014/main" id="{F816FDB8-FD3C-4795-9960-53C3B738EFB9}"/>
              </a:ext>
            </a:extLst>
          </p:cNvPr>
          <p:cNvSpPr>
            <a:spLocks noGrp="1"/>
          </p:cNvSpPr>
          <p:nvPr>
            <p:ph idx="1"/>
          </p:nvPr>
        </p:nvSpPr>
        <p:spPr>
          <a:xfrm>
            <a:off x="684212" y="3550630"/>
            <a:ext cx="10972799" cy="305009"/>
          </a:xfrm>
        </p:spPr>
        <p:txBody>
          <a:bodyPr/>
          <a:lstStyle/>
          <a:p>
            <a:pPr>
              <a:lnSpc>
                <a:spcPct val="100000"/>
              </a:lnSpc>
            </a:pPr>
            <a:r>
              <a:rPr lang="en-US" sz="1400" dirty="0"/>
              <a:t>Images are from </a:t>
            </a:r>
            <a:r>
              <a:rPr lang="en-US" sz="1400" dirty="0">
                <a:hlinkClick r:id="rId10" action="ppaction://hlinksldjump">
                  <a:extLst>
                    <a:ext uri="{A12FA001-AC4F-418D-AE19-62706E023703}">
                      <ahyp:hlinkClr xmlns:ahyp="http://schemas.microsoft.com/office/drawing/2018/hyperlinkcolor" val="tx"/>
                    </a:ext>
                  </a:extLst>
                </a:hlinkClick>
              </a:rPr>
              <a:t>[VITA 65.1-2021]</a:t>
            </a:r>
            <a:r>
              <a:rPr lang="en-US" sz="1400" dirty="0"/>
              <a:t> and show Backplane Connector Modules viewed from Plug-In Module side of the backplane</a:t>
            </a:r>
          </a:p>
          <a:p>
            <a:pPr>
              <a:lnSpc>
                <a:spcPct val="100000"/>
              </a:lnSpc>
            </a:pPr>
            <a:endParaRPr lang="en-US" sz="1400" dirty="0"/>
          </a:p>
        </p:txBody>
      </p:sp>
      <p:sp>
        <p:nvSpPr>
          <p:cNvPr id="22" name="TextBox 21">
            <a:extLst>
              <a:ext uri="{FF2B5EF4-FFF2-40B4-BE49-F238E27FC236}">
                <a16:creationId xmlns:a16="http://schemas.microsoft.com/office/drawing/2014/main" id="{51C0B4F6-E71A-4497-A88E-B2CE64911FEA}"/>
              </a:ext>
            </a:extLst>
          </p:cNvPr>
          <p:cNvSpPr txBox="1"/>
          <p:nvPr/>
        </p:nvSpPr>
        <p:spPr>
          <a:xfrm>
            <a:off x="1702997" y="6581001"/>
            <a:ext cx="2943615" cy="276999"/>
          </a:xfrm>
          <a:prstGeom prst="rect">
            <a:avLst/>
          </a:prstGeom>
          <a:solidFill>
            <a:schemeClr val="bg1"/>
          </a:solidFill>
        </p:spPr>
        <p:txBody>
          <a:bodyPr wrap="square" rtlCol="0" anchor="ctr" anchorCtr="0">
            <a:spAutoFit/>
          </a:bodyPr>
          <a:lstStyle/>
          <a:p>
            <a:r>
              <a:rPr lang="en-US" sz="1200" b="1" dirty="0">
                <a:solidFill>
                  <a:srgbClr val="C00000"/>
                </a:solidFill>
              </a:rPr>
              <a:t>* Should not be used for new designs</a:t>
            </a:r>
          </a:p>
        </p:txBody>
      </p:sp>
    </p:spTree>
    <p:extLst>
      <p:ext uri="{BB962C8B-B14F-4D97-AF65-F5344CB8AC3E}">
        <p14:creationId xmlns:p14="http://schemas.microsoft.com/office/powerpoint/2010/main" val="24240324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56395C8-FB2C-4461-B039-FC3A14098534}"/>
              </a:ext>
            </a:extLst>
          </p:cNvPr>
          <p:cNvPicPr>
            <a:picLocks noChangeAspect="1"/>
          </p:cNvPicPr>
          <p:nvPr/>
        </p:nvPicPr>
        <p:blipFill>
          <a:blip r:embed="rId2"/>
          <a:stretch>
            <a:fillRect/>
          </a:stretch>
        </p:blipFill>
        <p:spPr>
          <a:xfrm>
            <a:off x="8532812" y="1170937"/>
            <a:ext cx="1455801" cy="1969769"/>
          </a:xfrm>
          <a:prstGeom prst="rect">
            <a:avLst/>
          </a:prstGeom>
        </p:spPr>
      </p:pic>
      <p:sp>
        <p:nvSpPr>
          <p:cNvPr id="2" name="Title 1">
            <a:extLst>
              <a:ext uri="{FF2B5EF4-FFF2-40B4-BE49-F238E27FC236}">
                <a16:creationId xmlns:a16="http://schemas.microsoft.com/office/drawing/2014/main" id="{05CE93FE-856E-428F-B1D5-D314C37A3C95}"/>
              </a:ext>
            </a:extLst>
          </p:cNvPr>
          <p:cNvSpPr>
            <a:spLocks noGrp="1"/>
          </p:cNvSpPr>
          <p:nvPr>
            <p:ph type="title"/>
          </p:nvPr>
        </p:nvSpPr>
        <p:spPr/>
        <p:txBody>
          <a:bodyPr/>
          <a:lstStyle/>
          <a:p>
            <a:r>
              <a:rPr lang="en-US" sz="2400" dirty="0"/>
              <a:t>Connector Modules Standardized In </a:t>
            </a:r>
            <a:r>
              <a:rPr lang="en-US" sz="2400" dirty="0">
                <a:hlinkClick r:id="rId3" action="ppaction://hlinksldjump"/>
              </a:rPr>
              <a:t>[VITA 65.1-2023]</a:t>
            </a:r>
            <a:r>
              <a:rPr lang="en-US" sz="2400" dirty="0"/>
              <a:t> –</a:t>
            </a:r>
            <a:br>
              <a:rPr lang="en-US" sz="2400" dirty="0"/>
            </a:br>
            <a:r>
              <a:rPr lang="en-US" sz="2400" dirty="0"/>
              <a:t>Adding 75 </a:t>
            </a:r>
            <a:r>
              <a:rPr lang="el-GR" sz="2400" dirty="0"/>
              <a:t>Ω</a:t>
            </a:r>
            <a:r>
              <a:rPr lang="en-US" sz="2400" dirty="0"/>
              <a:t> Coax Contacts</a:t>
            </a:r>
          </a:p>
        </p:txBody>
      </p:sp>
      <p:sp>
        <p:nvSpPr>
          <p:cNvPr id="5" name="Rectangle 4">
            <a:hlinkClick r:id="rId4" action="ppaction://hlinksldjump"/>
            <a:extLst>
              <a:ext uri="{FF2B5EF4-FFF2-40B4-BE49-F238E27FC236}">
                <a16:creationId xmlns:a16="http://schemas.microsoft.com/office/drawing/2014/main" id="{46A6BACA-54A6-42BD-AC20-2A367D69B4A7}"/>
              </a:ext>
            </a:extLst>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30" name="Content Placeholder 2">
            <a:extLst>
              <a:ext uri="{FF2B5EF4-FFF2-40B4-BE49-F238E27FC236}">
                <a16:creationId xmlns:a16="http://schemas.microsoft.com/office/drawing/2014/main" id="{A98460C4-FF9A-4E9E-9A68-F39785355B85}"/>
              </a:ext>
            </a:extLst>
          </p:cNvPr>
          <p:cNvSpPr>
            <a:spLocks noGrp="1"/>
          </p:cNvSpPr>
          <p:nvPr>
            <p:ph idx="1"/>
          </p:nvPr>
        </p:nvSpPr>
        <p:spPr>
          <a:xfrm>
            <a:off x="2894012" y="4775561"/>
            <a:ext cx="6400801" cy="1240536"/>
          </a:xfrm>
        </p:spPr>
        <p:txBody>
          <a:bodyPr/>
          <a:lstStyle/>
          <a:p>
            <a:pPr>
              <a:lnSpc>
                <a:spcPct val="100000"/>
              </a:lnSpc>
            </a:pPr>
            <a:r>
              <a:rPr lang="en-US" sz="1400" dirty="0"/>
              <a:t>Images are from </a:t>
            </a:r>
            <a:r>
              <a:rPr lang="en-US" sz="1400" dirty="0">
                <a:hlinkClick r:id="rId5" action="ppaction://hlinksldjump">
                  <a:extLst>
                    <a:ext uri="{A12FA001-AC4F-418D-AE19-62706E023703}">
                      <ahyp:hlinkClr xmlns:ahyp="http://schemas.microsoft.com/office/drawing/2018/hyperlinkcolor" val="tx"/>
                    </a:ext>
                  </a:extLst>
                </a:hlinkClick>
              </a:rPr>
              <a:t>[VITA 65.1-2023]</a:t>
            </a:r>
            <a:r>
              <a:rPr lang="en-US" sz="1400" dirty="0"/>
              <a:t> and show Backplane Connector Modules viewed from Plug-In Module side of the backplane</a:t>
            </a:r>
          </a:p>
          <a:p>
            <a:pPr>
              <a:lnSpc>
                <a:spcPct val="100000"/>
              </a:lnSpc>
            </a:pPr>
            <a:endParaRPr lang="en-US" sz="1400" dirty="0"/>
          </a:p>
        </p:txBody>
      </p:sp>
      <p:sp>
        <p:nvSpPr>
          <p:cNvPr id="38" name="TextBox 37">
            <a:extLst>
              <a:ext uri="{FF2B5EF4-FFF2-40B4-BE49-F238E27FC236}">
                <a16:creationId xmlns:a16="http://schemas.microsoft.com/office/drawing/2014/main" id="{E4CE3DBD-A4E4-4EF1-90CD-2896443689D1}"/>
              </a:ext>
            </a:extLst>
          </p:cNvPr>
          <p:cNvSpPr txBox="1"/>
          <p:nvPr/>
        </p:nvSpPr>
        <p:spPr>
          <a:xfrm>
            <a:off x="6780212" y="2946339"/>
            <a:ext cx="4673294" cy="276999"/>
          </a:xfrm>
          <a:prstGeom prst="rect">
            <a:avLst/>
          </a:prstGeom>
          <a:solidFill>
            <a:schemeClr val="bg1"/>
          </a:solidFill>
        </p:spPr>
        <p:txBody>
          <a:bodyPr wrap="square" rtlCol="0" anchor="ctr" anchorCtr="0">
            <a:spAutoFit/>
          </a:bodyPr>
          <a:lstStyle/>
          <a:p>
            <a:pPr algn="ctr"/>
            <a:r>
              <a:rPr lang="en-US" sz="1200" b="1" dirty="0"/>
              <a:t>1_Style_C_insert_and_6_75-OhmNanoRF_contacts-6.4.5.7.7</a:t>
            </a:r>
          </a:p>
        </p:txBody>
      </p:sp>
      <p:pic>
        <p:nvPicPr>
          <p:cNvPr id="16" name="Picture 15">
            <a:extLst>
              <a:ext uri="{FF2B5EF4-FFF2-40B4-BE49-F238E27FC236}">
                <a16:creationId xmlns:a16="http://schemas.microsoft.com/office/drawing/2014/main" id="{832543E9-DF94-4238-970D-9D2085612FEB}"/>
              </a:ext>
            </a:extLst>
          </p:cNvPr>
          <p:cNvPicPr>
            <a:picLocks noChangeAspect="1"/>
          </p:cNvPicPr>
          <p:nvPr/>
        </p:nvPicPr>
        <p:blipFill>
          <a:blip r:embed="rId6"/>
          <a:stretch>
            <a:fillRect/>
          </a:stretch>
        </p:blipFill>
        <p:spPr>
          <a:xfrm>
            <a:off x="1979613" y="1140902"/>
            <a:ext cx="2368560" cy="2058651"/>
          </a:xfrm>
          <a:prstGeom prst="rect">
            <a:avLst/>
          </a:prstGeom>
        </p:spPr>
      </p:pic>
      <p:sp>
        <p:nvSpPr>
          <p:cNvPr id="37" name="TextBox 36">
            <a:extLst>
              <a:ext uri="{FF2B5EF4-FFF2-40B4-BE49-F238E27FC236}">
                <a16:creationId xmlns:a16="http://schemas.microsoft.com/office/drawing/2014/main" id="{12E49152-3B7B-47D3-AC43-64B2C7AA3630}"/>
              </a:ext>
            </a:extLst>
          </p:cNvPr>
          <p:cNvSpPr txBox="1"/>
          <p:nvPr/>
        </p:nvSpPr>
        <p:spPr>
          <a:xfrm>
            <a:off x="531813" y="2946339"/>
            <a:ext cx="4876800" cy="276999"/>
          </a:xfrm>
          <a:prstGeom prst="rect">
            <a:avLst/>
          </a:prstGeom>
          <a:solidFill>
            <a:schemeClr val="bg1"/>
          </a:solidFill>
        </p:spPr>
        <p:txBody>
          <a:bodyPr wrap="square" rtlCol="0" anchor="ctr" anchorCtr="0">
            <a:spAutoFit/>
          </a:bodyPr>
          <a:lstStyle>
            <a:defPPr>
              <a:defRPr lang="en-US"/>
            </a:defPPr>
            <a:lvl1pPr algn="ctr">
              <a:defRPr sz="1200" b="1"/>
            </a:lvl1pPr>
          </a:lstStyle>
          <a:p>
            <a:r>
              <a:rPr lang="en-US" dirty="0"/>
              <a:t>2_Style_C_inserts_and_12_75-OhmNanoRF_contacts-6.4.5.6.12 </a:t>
            </a:r>
          </a:p>
        </p:txBody>
      </p:sp>
      <p:sp>
        <p:nvSpPr>
          <p:cNvPr id="18" name="TextBox 17">
            <a:extLst>
              <a:ext uri="{FF2B5EF4-FFF2-40B4-BE49-F238E27FC236}">
                <a16:creationId xmlns:a16="http://schemas.microsoft.com/office/drawing/2014/main" id="{BE80DB8D-2CBD-4B96-996C-1A30326A03C0}"/>
              </a:ext>
            </a:extLst>
          </p:cNvPr>
          <p:cNvSpPr txBox="1"/>
          <p:nvPr/>
        </p:nvSpPr>
        <p:spPr>
          <a:xfrm>
            <a:off x="725493" y="3435576"/>
            <a:ext cx="4876800" cy="276999"/>
          </a:xfrm>
          <a:prstGeom prst="rect">
            <a:avLst/>
          </a:prstGeom>
          <a:solidFill>
            <a:schemeClr val="bg1"/>
          </a:solidFill>
        </p:spPr>
        <p:txBody>
          <a:bodyPr wrap="square" rtlCol="0" anchor="ctr" anchorCtr="0">
            <a:spAutoFit/>
          </a:bodyPr>
          <a:lstStyle>
            <a:defPPr>
              <a:defRPr lang="en-US"/>
            </a:defPPr>
            <a:lvl1pPr algn="ctr">
              <a:defRPr sz="1200" b="1"/>
            </a:lvl1pPr>
          </a:lstStyle>
          <a:p>
            <a:r>
              <a:rPr lang="it-IT" dirty="0"/>
              <a:t>VITA 65 Aperture H (VITA 67.3C Footprint)</a:t>
            </a:r>
            <a:endParaRPr lang="en-US" dirty="0"/>
          </a:p>
        </p:txBody>
      </p:sp>
      <p:sp>
        <p:nvSpPr>
          <p:cNvPr id="20" name="TextBox 19">
            <a:extLst>
              <a:ext uri="{FF2B5EF4-FFF2-40B4-BE49-F238E27FC236}">
                <a16:creationId xmlns:a16="http://schemas.microsoft.com/office/drawing/2014/main" id="{149AD679-3B95-4535-856A-64F8053BFC19}"/>
              </a:ext>
            </a:extLst>
          </p:cNvPr>
          <p:cNvSpPr txBox="1"/>
          <p:nvPr/>
        </p:nvSpPr>
        <p:spPr>
          <a:xfrm>
            <a:off x="6822312" y="3435576"/>
            <a:ext cx="4876800" cy="276999"/>
          </a:xfrm>
          <a:prstGeom prst="rect">
            <a:avLst/>
          </a:prstGeom>
          <a:solidFill>
            <a:schemeClr val="bg1"/>
          </a:solidFill>
        </p:spPr>
        <p:txBody>
          <a:bodyPr wrap="square" rtlCol="0" anchor="ctr" anchorCtr="0">
            <a:spAutoFit/>
          </a:bodyPr>
          <a:lstStyle>
            <a:defPPr>
              <a:defRPr lang="en-US"/>
            </a:defPPr>
            <a:lvl1pPr algn="ctr">
              <a:defRPr sz="1200" b="1"/>
            </a:lvl1pPr>
          </a:lstStyle>
          <a:p>
            <a:r>
              <a:rPr lang="it-IT" dirty="0"/>
              <a:t>VITA 65 Aperture J (VITA 67.3D Footprint)</a:t>
            </a:r>
            <a:endParaRPr lang="en-US" dirty="0"/>
          </a:p>
        </p:txBody>
      </p:sp>
    </p:spTree>
    <p:extLst>
      <p:ext uri="{BB962C8B-B14F-4D97-AF65-F5344CB8AC3E}">
        <p14:creationId xmlns:p14="http://schemas.microsoft.com/office/powerpoint/2010/main" val="974791038"/>
      </p:ext>
    </p:extLst>
  </p:cSld>
  <p:clrMapOvr>
    <a:masterClrMapping/>
  </p:clrMapOvr>
</p:sld>
</file>

<file path=ppt/theme/theme1.xml><?xml version="1.0" encoding="utf-8"?>
<a:theme xmlns:a="http://schemas.openxmlformats.org/drawingml/2006/main" name="Lincoln_2012_v1">
  <a:themeElements>
    <a:clrScheme name="Custom 1">
      <a:dk1>
        <a:srgbClr val="000000"/>
      </a:dk1>
      <a:lt1>
        <a:srgbClr val="FFFFFF"/>
      </a:lt1>
      <a:dk2>
        <a:srgbClr val="000000"/>
      </a:dk2>
      <a:lt2>
        <a:srgbClr val="919191"/>
      </a:lt2>
      <a:accent1>
        <a:srgbClr val="618FFD"/>
      </a:accent1>
      <a:accent2>
        <a:srgbClr val="00AE00"/>
      </a:accent2>
      <a:accent3>
        <a:srgbClr val="FFFFFF"/>
      </a:accent3>
      <a:accent4>
        <a:srgbClr val="003767"/>
      </a:accent4>
      <a:accent5>
        <a:srgbClr val="D2DCF2"/>
      </a:accent5>
      <a:accent6>
        <a:srgbClr val="009D00"/>
      </a:accent6>
      <a:hlink>
        <a:srgbClr val="000000"/>
      </a:hlink>
      <a:folHlink>
        <a:srgbClr val="0000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solidFill>
        <a:ln w="12700" cap="flat" cmpd="sng" algn="ctr">
          <a:solidFill>
            <a:schemeClr val="tx1"/>
          </a:solidFill>
          <a:prstDash val="solid"/>
          <a:round/>
          <a:headEnd type="none" w="sm" len="sm"/>
          <a:tailEnd type="none" w="sm"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1" i="0" u="none" strike="noStrike" cap="none" normalizeH="0" baseline="0" dirty="0" smtClean="0">
            <a:ln>
              <a:noFill/>
            </a:ln>
            <a:solidFill>
              <a:schemeClr val="tx1"/>
            </a:solidFill>
            <a:effectLst/>
            <a:latin typeface="Arial" pitchFamily="-110" charset="0"/>
          </a:defRPr>
        </a:defPPr>
      </a:lstStyle>
    </a:spDef>
    <a:lnDef>
      <a:spPr bwMode="auto">
        <a:solidFill>
          <a:schemeClr val="accent1"/>
        </a:solidFill>
        <a:ln w="12700" cap="flat" cmpd="sng" algn="ctr">
          <a:solidFill>
            <a:schemeClr val="tx1"/>
          </a:solidFill>
          <a:prstDash val="solid"/>
          <a:round/>
          <a:headEnd type="none" w="sm" len="sm"/>
          <a:tailEnd type="none" w="sm" len="sm"/>
        </a:ln>
        <a:effectLst/>
      </a:spPr>
      <a:bodyPr/>
      <a:lstStyle/>
    </a:lnDef>
    <a:txDef>
      <a:spPr>
        <a:noFill/>
      </a:spPr>
      <a:bodyPr wrap="square" rtlCol="0">
        <a:spAutoFit/>
      </a:bodyPr>
      <a:lstStyle>
        <a:defPPr algn="ctr">
          <a:defRPr sz="1400" b="1" dirty="0"/>
        </a:defPPr>
      </a:lstStyle>
    </a:txDef>
  </a:objectDefaults>
  <a:extraClrSchemeLst>
    <a:extraClrScheme>
      <a:clrScheme name="Office Them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Lincoln_2012_v1.potx</Template>
  <TotalTime>50983</TotalTime>
  <Pages>1</Pages>
  <Words>35542</Words>
  <Application>Microsoft Office PowerPoint</Application>
  <PresentationFormat>Custom</PresentationFormat>
  <Paragraphs>3069</Paragraphs>
  <Slides>212</Slides>
  <Notes>108</Notes>
  <HiddenSlides>0</HiddenSlides>
  <MMClips>0</MMClips>
  <ScaleCrop>false</ScaleCrop>
  <HeadingPairs>
    <vt:vector size="10" baseType="variant">
      <vt:variant>
        <vt:lpstr>Fonts Used</vt:lpstr>
      </vt:variant>
      <vt:variant>
        <vt:i4>7</vt:i4>
      </vt:variant>
      <vt:variant>
        <vt:lpstr>Theme</vt:lpstr>
      </vt:variant>
      <vt:variant>
        <vt:i4>1</vt:i4>
      </vt:variant>
      <vt:variant>
        <vt:lpstr>Embedded OLE Servers</vt:lpstr>
      </vt:variant>
      <vt:variant>
        <vt:i4>4</vt:i4>
      </vt:variant>
      <vt:variant>
        <vt:lpstr>Slide Titles</vt:lpstr>
      </vt:variant>
      <vt:variant>
        <vt:i4>212</vt:i4>
      </vt:variant>
      <vt:variant>
        <vt:lpstr>Custom Shows</vt:lpstr>
      </vt:variant>
      <vt:variant>
        <vt:i4>12</vt:i4>
      </vt:variant>
    </vt:vector>
  </HeadingPairs>
  <TitlesOfParts>
    <vt:vector size="236" baseType="lpstr">
      <vt:lpstr>Arial</vt:lpstr>
      <vt:lpstr>Avenir Black</vt:lpstr>
      <vt:lpstr>Calibri</vt:lpstr>
      <vt:lpstr>Courier New</vt:lpstr>
      <vt:lpstr>Helvetica</vt:lpstr>
      <vt:lpstr>Times New Roman</vt:lpstr>
      <vt:lpstr>Wingdings</vt:lpstr>
      <vt:lpstr>Lincoln_2012_v1</vt:lpstr>
      <vt:lpstr>Visio</vt:lpstr>
      <vt:lpstr>Worksheet</vt:lpstr>
      <vt:lpstr>Microsoft Excel Worksheet</vt:lpstr>
      <vt:lpstr>Document</vt:lpstr>
      <vt:lpstr>Tutorial and Common Practices</vt:lpstr>
      <vt:lpstr>Outline</vt:lpstr>
      <vt:lpstr>Subsection Outline: Introduction</vt:lpstr>
      <vt:lpstr>OpenVPX and Associated Standards</vt:lpstr>
      <vt:lpstr>OpenVPX Is Widely Used In Embedded Systems</vt:lpstr>
      <vt:lpstr>Goals of This Tutorial</vt:lpstr>
      <vt:lpstr>Conduction Cooled OpenVPX Plug-In Module</vt:lpstr>
      <vt:lpstr>Vision for Data Conversion Subsystem</vt:lpstr>
      <vt:lpstr>OpenVPX Profiles</vt:lpstr>
      <vt:lpstr>Slot Profiles Dash Options</vt:lpstr>
      <vt:lpstr>VITA 65.0 and 65.1 Partitioning Starting with [VITA-2017] </vt:lpstr>
      <vt:lpstr>OpenVPX Plans and Trends</vt:lpstr>
      <vt:lpstr>Recommend 12 VDC Only for Plug-In Module Power</vt:lpstr>
      <vt:lpstr>6U Slot Profiles Added by [VITA 65.0-2019] &amp; [VITA 65.0-2021] </vt:lpstr>
      <vt:lpstr>3U Slot Profiles Added by [VITA 65.0-2019]</vt:lpstr>
      <vt:lpstr>Isolating User Defined Pins to a Small Number of Slots</vt:lpstr>
      <vt:lpstr>Slot Profiles with Lots of User Defined Pins</vt:lpstr>
      <vt:lpstr>Overview Wrap-Up</vt:lpstr>
      <vt:lpstr>Timeline VME, VXS, VPX, and OpenVPX Thru 2017</vt:lpstr>
      <vt:lpstr>The VMEbus</vt:lpstr>
      <vt:lpstr>VMEbus (continued)</vt:lpstr>
      <vt:lpstr>Connectors – VME &amp; VME64</vt:lpstr>
      <vt:lpstr>The VMEbus (Secondary Buses)</vt:lpstr>
      <vt:lpstr>Transition to Serial Fabrics</vt:lpstr>
      <vt:lpstr>VME to VXS</vt:lpstr>
      <vt:lpstr>VXS P0 Connector</vt:lpstr>
      <vt:lpstr>The Need for More Pins – VPX is Started</vt:lpstr>
      <vt:lpstr>VPX</vt:lpstr>
      <vt:lpstr>VPX Connector</vt:lpstr>
      <vt:lpstr>PMC and XMC Modules</vt:lpstr>
      <vt:lpstr>FMC (FPGA Mezzanine Card)</vt:lpstr>
      <vt:lpstr>FMC (FPGA Mezzanine Card) Connectors</vt:lpstr>
      <vt:lpstr>[VITA 57.4] FPGA Mezzanine Card Plus (FMC+) Standard</vt:lpstr>
      <vt:lpstr>FMC and FMC+ Regions</vt:lpstr>
      <vt:lpstr>RTM (Rear-Transition Modules)</vt:lpstr>
      <vt:lpstr>Lanes, Pipes, Planes, and Ports</vt:lpstr>
      <vt:lpstr>User Defined and Reserved Pins in Slot Profiles</vt:lpstr>
      <vt:lpstr>Two-Level Maintenance</vt:lpstr>
      <vt:lpstr>Subsection Outline: Protocols</vt:lpstr>
      <vt:lpstr>Baud Rate</vt:lpstr>
      <vt:lpstr>Relating Frequency in Hertz to Baud Rate</vt:lpstr>
      <vt:lpstr>Ethernet Baud Rates and Data Rates – BASE-T</vt:lpstr>
      <vt:lpstr>Ethernet Baud Rates and Data Rates – Non BASE-T</vt:lpstr>
      <vt:lpstr>PCIe Baud Rates and Data Rates</vt:lpstr>
      <vt:lpstr>Digital Video Baud Rates and Data Rates</vt:lpstr>
      <vt:lpstr>Effect That Can Reduce Signaling Margin</vt:lpstr>
      <vt:lpstr>Single-Ended Utility Plane and GP I/O Electrical Characteristics</vt:lpstr>
      <vt:lpstr>Differential General Purpose I/O Electrical Characteristics</vt:lpstr>
      <vt:lpstr>Subsection Outline: Cooling, Form Factors &amp; Copper Connectors</vt:lpstr>
      <vt:lpstr>Cooling Options</vt:lpstr>
      <vt:lpstr>[VITA 48.1] Air Cooling</vt:lpstr>
      <vt:lpstr>[VITA 48.2] Conduction Cooling</vt:lpstr>
      <vt:lpstr>[VITA 48.2] Cooling – Primary vs. Secondary Side Wedge Locks</vt:lpstr>
      <vt:lpstr>Extended Covers for Protecting Connectors</vt:lpstr>
      <vt:lpstr>[VITA 48.4] Liquid Flow Through Cooling</vt:lpstr>
      <vt:lpstr>[VITA 48.5] Air Flow Through Cooling</vt:lpstr>
      <vt:lpstr>[VITA 48.7] Air Flow-By Cooling</vt:lpstr>
      <vt:lpstr>[VITA 48.8] Air Flow Through Cooling</vt:lpstr>
      <vt:lpstr>Comparison of [VITA 48.8] with [VITA 48.5] Air Flow Through Cooling</vt:lpstr>
      <vt:lpstr>[IEEE 1101.10] vs. [VITA 48.1] Plug-In Module Front Panels</vt:lpstr>
      <vt:lpstr>1.0 Inch Pitch Is By Far the Most Popular Pitch with OpenVPX</vt:lpstr>
      <vt:lpstr>VITA 48 Plug-In Modules – 3U vs. 6U </vt:lpstr>
      <vt:lpstr>VPX Backplane Connector Options</vt:lpstr>
      <vt:lpstr>Plug-In Module Vibration Response</vt:lpstr>
      <vt:lpstr>VITA 46 Qualification and HALT Vibration Testing of Original RT 2 Connector</vt:lpstr>
      <vt:lpstr>Curtiss-Wright Vibration Testing (VITA 46 Plus)</vt:lpstr>
      <vt:lpstr>Summary of Testing Done to Qualify Original VITA 46 Connector (RT 2)</vt:lpstr>
      <vt:lpstr>Torturous Vibration Testing of VITA 46 Connectors</vt:lpstr>
      <vt:lpstr>Fretting Corrosion with Original RT 2 Connector Resulting From Torturous Vibration Testing</vt:lpstr>
      <vt:lpstr>RT 2-R Enhanced Contact Design (Backplane Side)</vt:lpstr>
      <vt:lpstr>RT 2-R Enhancement – Extended Pads (Plug-In Module Side)</vt:lpstr>
      <vt:lpstr>Minimizing Fretting Requires Attention to More Than Just Connectors</vt:lpstr>
      <vt:lpstr>Comparison of Highest Wear Locations Under Torturous Vibration Testing of RT 2 and RT 2-R</vt:lpstr>
      <vt:lpstr>Summary of [VITA 46.0] Connector Testing and Connector Fretting</vt:lpstr>
      <vt:lpstr>XMC Connectors</vt:lpstr>
      <vt:lpstr>Subsection Outline: Blind mate Optical and Coax Connectors</vt:lpstr>
      <vt:lpstr>VITA 66 – Blind-Mate VPX Optical Connectors</vt:lpstr>
      <vt:lpstr>VITA 66.x Standards</vt:lpstr>
      <vt:lpstr>[VITA 66.5] Features</vt:lpstr>
      <vt:lpstr>VITA 66 and Two-Level Maintenance</vt:lpstr>
      <vt:lpstr>[VITA 66.4] and [VITA 66.5] Half-Width MT</vt:lpstr>
      <vt:lpstr>[VITA 66.4] Half-Width MT Variant on 3U Backplane</vt:lpstr>
      <vt:lpstr>VITA Standards Defining Mechanical Interface of Optical/Coax Connector Modules</vt:lpstr>
      <vt:lpstr>VITA Standards Defining Mechanical Interface of Optical/Coax Connector Modules – More Detailed</vt:lpstr>
      <vt:lpstr>[VITA 66.1], [VITA 66.4], [VITA 66.5],  and [VITA 65.0] Fiber Numbering Conventions</vt:lpstr>
      <vt:lpstr>VITA 67 – Blind-Mate VPX Coax Connectors</vt:lpstr>
      <vt:lpstr>VITA 66 and VITA 67 PCB Footprint Compatibility</vt:lpstr>
      <vt:lpstr>[VITA 67.3] Allows Contact Type and Configuration to Vary</vt:lpstr>
      <vt:lpstr>[VITA 67.3] Coax Contact Interfaces</vt:lpstr>
      <vt:lpstr>[VITA 67.3] Has Spring Loaded Contacts on Backplane Side</vt:lpstr>
      <vt:lpstr>Summary of VITA 67.x Options</vt:lpstr>
      <vt:lpstr>Summary of VITA 65 Optical and Coax Apertures</vt:lpstr>
      <vt:lpstr>Connector Modules Standardized In [VITA 65.1-2017]</vt:lpstr>
      <vt:lpstr>Connector Modules Standardized In [VITA 65.1-2019] –  VITA 65 Aperture H (VITA 67.3C Footprint)</vt:lpstr>
      <vt:lpstr>Connector Modules Standardized In [VITA 65.1-2019] –  VITA 65 Aperture K (VITA 67.3E Footprint)</vt:lpstr>
      <vt:lpstr>Connector Modules Standardized In [VITA 65.1-2021] – VITA 65 Aperture H (VITA 67.3C Footprint)</vt:lpstr>
      <vt:lpstr>Connector Modules Standardized In [VITA 65.1-2021] – VITA 65 Aperture J (VITA 67.3D Footprint)</vt:lpstr>
      <vt:lpstr>Connector Modules Standardized In [VITA 65.1-2021] – VITA 65 Aperture K (VITA 67.3E Footprint)</vt:lpstr>
      <vt:lpstr>Connector Modules Standardized In [VITA 65.1-2023] – Adding 75 Ω Coax Contacts</vt:lpstr>
      <vt:lpstr>Some Connector Configurations Can Cause Damage</vt:lpstr>
      <vt:lpstr>A Configuration That Will Mate Without Damage</vt:lpstr>
      <vt:lpstr>Subsection Outline: Utility Plane Including Radial Clocks and VITA 62 Power Supply Plug-In Modules</vt:lpstr>
      <vt:lpstr>Utility Plane Introduction</vt:lpstr>
      <vt:lpstr>Bussed Control Signals</vt:lpstr>
      <vt:lpstr>Other Control Signals</vt:lpstr>
      <vt:lpstr>Clocks</vt:lpstr>
      <vt:lpstr>Introduction to Radial Clocks</vt:lpstr>
      <vt:lpstr>Location of Drivers and Other Requirements</vt:lpstr>
      <vt:lpstr>Driver and Receiver Voltage Level Requirements</vt:lpstr>
      <vt:lpstr>Parallel vs. Series Termination</vt:lpstr>
      <vt:lpstr>Radial REF_CLK &amp; AUX_CLK with Parallel Termination</vt:lpstr>
      <vt:lpstr>Series Termination at The Source</vt:lpstr>
      <vt:lpstr>Series Termination Requirements</vt:lpstr>
      <vt:lpstr>Slot and Module Profile Naming to Indicate Termination Type</vt:lpstr>
      <vt:lpstr>Slot and Module Profile Naming to Indicate Termination Type (Cont.)</vt:lpstr>
      <vt:lpstr>Moving Plug-In Modules Between Radial‑Clock and Bussed‑Clock</vt:lpstr>
      <vt:lpstr>Inter-Operability of Clock Termination Options</vt:lpstr>
      <vt:lpstr>Clock Utilization</vt:lpstr>
      <vt:lpstr>REF_CLK and AUX_CLK Phase Relationship</vt:lpstr>
      <vt:lpstr>Timing Compliance Points</vt:lpstr>
      <vt:lpstr>Radial REF_CLK &amp; AUX_CLK Length Matching – Backplane </vt:lpstr>
      <vt:lpstr>PCIe Clocks</vt:lpstr>
      <vt:lpstr>Power Distribution – Backplane Buses</vt:lpstr>
      <vt:lpstr>[VITA 62] Modular Power Supply Standard</vt:lpstr>
      <vt:lpstr>[VITA 62] Modular Power Supply Form Factor</vt:lpstr>
      <vt:lpstr>[VITA 62] Connectors</vt:lpstr>
      <vt:lpstr>[VITA 46.11] System Management On VPX </vt:lpstr>
      <vt:lpstr>Logical Layers of System Management</vt:lpstr>
      <vt:lpstr>System IPMB (Intelligent Platform Management Bus) &amp; Geo Address</vt:lpstr>
      <vt:lpstr>Multiple Tiers of Functionality Chassis Manager and IPMCs</vt:lpstr>
      <vt:lpstr>Chassis Manager Physical Location</vt:lpstr>
      <vt:lpstr>Prognostics and Predictive Maintenance – A Way to Deal With Connector Fretting Corrosion</vt:lpstr>
      <vt:lpstr>Subsection Outline: Slot, Backplane, and Module Profiles (Including AMPS)</vt:lpstr>
      <vt:lpstr>Slot Profiles</vt:lpstr>
      <vt:lpstr>Slot Profile Name Construction</vt:lpstr>
      <vt:lpstr>OpenVPX Connector Pin Numbering – Differential Wafers</vt:lpstr>
      <vt:lpstr>Physical vs. Logical Connector Modules</vt:lpstr>
      <vt:lpstr>[VITA 65.1] Excerpt – Slot Profile Table of Dash Options </vt:lpstr>
      <vt:lpstr>Optical Profiles</vt:lpstr>
      <vt:lpstr>Unused Ports and Lanes</vt:lpstr>
      <vt:lpstr>Repartitioning of Data and Expansion Planes</vt:lpstr>
      <vt:lpstr>OpenVPX Communication Planes</vt:lpstr>
      <vt:lpstr>Backplane Profile Topology Examples</vt:lpstr>
      <vt:lpstr>Typical Communication Plane Hierarchy</vt:lpstr>
      <vt:lpstr>Example of 6U OpenVPX Backplane Profile –  BKP6-CEN05-11.2.5-n</vt:lpstr>
      <vt:lpstr>Example of 6U OpenVPX Backplane Profile –  Expansion Plane of BKP6-CEN10-11.2.6-n</vt:lpstr>
      <vt:lpstr>[VITA 65.1] Excerpt – Backplane Profile Table of Dash Options</vt:lpstr>
      <vt:lpstr>A Plug-In Module Can Comply with Multiple Slot Profiles</vt:lpstr>
      <vt:lpstr>Pick Backplanes with Less Restrictive Profiles</vt:lpstr>
      <vt:lpstr>[VITA 65.1] Excerpt – Classic Module Profiles</vt:lpstr>
      <vt:lpstr>Alternative Module Profile Scheme (AMPS)</vt:lpstr>
      <vt:lpstr>Protocol Sections of [VITA 65.0] (1 of 3)</vt:lpstr>
      <vt:lpstr>Protocol Sections of [VITA 65.0] (2 of 3)</vt:lpstr>
      <vt:lpstr>Protocol Sections of [VITA 65.0] (3 of 3)</vt:lpstr>
      <vt:lpstr>Protocol Fields</vt:lpstr>
      <vt:lpstr>Protocol Modifiers</vt:lpstr>
      <vt:lpstr>Protocol Field Examples Where ANS Specifies One Fat Pipe</vt:lpstr>
      <vt:lpstr>Protocol Field Examples Where ANS Specifies 4 Ports of FPs</vt:lpstr>
      <vt:lpstr>Protocol Field Examples Where ANS Specifies 8 Lanes</vt:lpstr>
      <vt:lpstr>Miscellaneous Protocol Field Examples</vt:lpstr>
      <vt:lpstr>How Smaller Pipes Map Into Larger Ports – 3U Example</vt:lpstr>
      <vt:lpstr>Alternative Naming Structure (ANS)</vt:lpstr>
      <vt:lpstr>AMPS String Name Construct</vt:lpstr>
      <vt:lpstr>AMPS String Examples</vt:lpstr>
      <vt:lpstr>Protocol Fields for Apertures with Optical Connectors</vt:lpstr>
      <vt:lpstr>Examples of Protocol Fields for Apertures with Optical Connectors</vt:lpstr>
      <vt:lpstr>Examples of Repartitioning Ports – Among Ports of Same Width</vt:lpstr>
      <vt:lpstr>Examples of Repartitioning Ports – Among Ports of Two Sizes </vt:lpstr>
      <vt:lpstr>3U Slot Profiles SLT3-PAY-2F2U-14.2.3 and SLT3-PAY-2F2T-14.2.5</vt:lpstr>
      <vt:lpstr>OpenVPX Intended Usage and RTMs</vt:lpstr>
      <vt:lpstr>Interoperability – Dealing with User Defined Pins</vt:lpstr>
      <vt:lpstr>Examples of Methods for Customizing Backplanes</vt:lpstr>
      <vt:lpstr>Subsection Outline: Slot Profile and Backplane Profile examples</vt:lpstr>
      <vt:lpstr>Slot Profiles With Expansion Plane</vt:lpstr>
      <vt:lpstr>3U Payload Slot Profiles With VITA 66.x and 67.x Optical and/or Coax</vt:lpstr>
      <vt:lpstr>6U Payload Slot Profiles With VITA 66.x and 67.x Optical and/or Coax</vt:lpstr>
      <vt:lpstr>3U Slot Profiles With Expansion Plane and all of P2/J2 for Optical and/or Coax </vt:lpstr>
      <vt:lpstr>3U Slot Profile with 2 FPs of Expansion Plane and all of P2/J2 for Optical and/or Coax</vt:lpstr>
      <vt:lpstr>3U Slot Profile for I/O Intensive SBCs with No User Defined Pins</vt:lpstr>
      <vt:lpstr>3U Slot Profile for I/O Intensive SBCs – XMC Mapping</vt:lpstr>
      <vt:lpstr>6U RF Payload and SBC With XMC</vt:lpstr>
      <vt:lpstr>6U RF Payload and SBC With XMC</vt:lpstr>
      <vt:lpstr>6U Slot RF Payload and SBC Without XMC</vt:lpstr>
      <vt:lpstr>6U Slot RF Payload with Less Expansion Plane and More Optical/Coax</vt:lpstr>
      <vt:lpstr>Switch Slot Profiles with VITA 66.x and 67.x Optical and/or Coax </vt:lpstr>
      <vt:lpstr>3U Control Plane Switch Slot Profile with UTPs, TPs and Optical</vt:lpstr>
      <vt:lpstr>3U Control Plane Switch Slot Profiles and Stacking Ports</vt:lpstr>
      <vt:lpstr>3U Data Plane Switch Slot Profile with Optical</vt:lpstr>
      <vt:lpstr>Repartitioning of Data Plane FPs of SLT3‑SWH‑6F1E-14.8.4-n and SLT3‑SWH‑6F1J-14.8.3-n</vt:lpstr>
      <vt:lpstr>3U Control and Data Plane Switch Slot Profile with Optical</vt:lpstr>
      <vt:lpstr>3U Control and Data Plane Switch Slot Profile</vt:lpstr>
      <vt:lpstr>3U Switch Slot Profiles with [VITA 67.3] Type E Connector</vt:lpstr>
      <vt:lpstr>6U Switch with Aperture for Optical/Coax</vt:lpstr>
      <vt:lpstr>6U Switch with Aperture for Optical/Coax – Port Numbering</vt:lpstr>
      <vt:lpstr>3U Slot Profile for Driving Radial Clocks</vt:lpstr>
      <vt:lpstr>3U Slot Profile for Driving Radial Clocks with No User Defined Pins </vt:lpstr>
      <vt:lpstr>3U Slot Profile for Driving Radial Clocks – P1-VBAT for High‑Precision Frequency Source</vt:lpstr>
      <vt:lpstr>3-Slot 3U Backplane Profile: BKP3-CEN03-15.3.5-n </vt:lpstr>
      <vt:lpstr>12-Slot 3U Backplane Implementing Radial Clocks: BKP3-TIM12-15.3.4-n</vt:lpstr>
      <vt:lpstr>12-Slot 3U Backplane Implementing Radial Clocks: BKP3-TIM12-15.3.4-n</vt:lpstr>
      <vt:lpstr>12-Slot 3U Backplane Implementing Radial Clocks: BKP3-TIM12-15.3.4-n – Additional Details</vt:lpstr>
      <vt:lpstr>12-Slot 3U Backplane Implementing Radial Clocks: BKP3-TIM12-15.3.4-n – Slot Numbering</vt:lpstr>
      <vt:lpstr>Second 12-Slot 3U Backplane Example: BKP3-TIM12-15.3.6-n</vt:lpstr>
      <vt:lpstr>Second 12-Slot 3U Backplane Example: BKP3-TIM12-15.3.6-n</vt:lpstr>
      <vt:lpstr>XMCs vs. 3U VPX For Fiber-Optic Sensor I/O</vt:lpstr>
      <vt:lpstr>Example Hybrid 3U/6U Backplane – 2 DFP From Each 3U</vt:lpstr>
      <vt:lpstr>Summary</vt:lpstr>
      <vt:lpstr>Referenced VITA Standards (VITA 46 thru VITA 49)</vt:lpstr>
      <vt:lpstr>Referenced VITA Standards (VITA 60 thru VITA 65)</vt:lpstr>
      <vt:lpstr>Referenced VITA Standards (VITA 66 thru VITA 68)</vt:lpstr>
      <vt:lpstr>Other References (1 of 2)</vt:lpstr>
      <vt:lpstr>Other References (2 of 2)</vt:lpstr>
      <vt:lpstr>Sections</vt:lpstr>
      <vt:lpstr>Intro_Moderate_With_Overview</vt:lpstr>
      <vt:lpstr>Profiles_Moderate</vt:lpstr>
      <vt:lpstr>Cooling FF Connectors Moderate</vt:lpstr>
      <vt:lpstr>Utility Plane Moderate</vt:lpstr>
      <vt:lpstr>Bline_Mate_Connectors_Moderate</vt:lpstr>
      <vt:lpstr>Overview</vt:lpstr>
      <vt:lpstr>Full_Detail_Connector_Fretting</vt:lpstr>
      <vt:lpstr>Slot_Backplane_Examples_Moderate</vt:lpstr>
      <vt:lpstr>Moderate_Overall</vt:lpstr>
      <vt:lpstr>Protocols_Moderate</vt:lpstr>
      <vt:lpstr>VITA_F2F_2024-03</vt:lpstr>
    </vt:vector>
  </TitlesOfParts>
  <Company>Group 18</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OpenVPX Tutorial and Common Practices</dc:title>
  <dc:creator>Greg Rocco</dc:creator>
  <cp:lastModifiedBy>Rocco, Greg - 0339 - MITLL</cp:lastModifiedBy>
  <cp:revision>4059</cp:revision>
  <cp:lastPrinted>2024-01-27T22:17:32Z</cp:lastPrinted>
  <dcterms:created xsi:type="dcterms:W3CDTF">2008-05-27T20:28:58Z</dcterms:created>
  <dcterms:modified xsi:type="dcterms:W3CDTF">2024-02-07T01:00:44Z</dcterms:modified>
</cp:coreProperties>
</file>