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5"/>
  </p:notesMasterIdLst>
  <p:handoutMasterIdLst>
    <p:handoutMasterId r:id="rId26"/>
  </p:handoutMasterIdLst>
  <p:sldIdLst>
    <p:sldId id="302" r:id="rId3"/>
    <p:sldId id="261" r:id="rId4"/>
    <p:sldId id="262" r:id="rId5"/>
    <p:sldId id="263" r:id="rId6"/>
    <p:sldId id="357" r:id="rId7"/>
    <p:sldId id="382" r:id="rId8"/>
    <p:sldId id="383" r:id="rId9"/>
    <p:sldId id="386" r:id="rId10"/>
    <p:sldId id="354" r:id="rId11"/>
    <p:sldId id="365" r:id="rId12"/>
    <p:sldId id="370" r:id="rId13"/>
    <p:sldId id="299" r:id="rId14"/>
    <p:sldId id="265" r:id="rId15"/>
    <p:sldId id="292" r:id="rId16"/>
    <p:sldId id="294" r:id="rId17"/>
    <p:sldId id="266" r:id="rId18"/>
    <p:sldId id="372" r:id="rId19"/>
    <p:sldId id="371" r:id="rId20"/>
    <p:sldId id="271" r:id="rId21"/>
    <p:sldId id="272" r:id="rId22"/>
    <p:sldId id="374" r:id="rId23"/>
    <p:sldId id="279" r:id="rId24"/>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19" autoAdjust="0"/>
    <p:restoredTop sz="94306" autoAdjust="0"/>
  </p:normalViewPr>
  <p:slideViewPr>
    <p:cSldViewPr>
      <p:cViewPr varScale="1">
        <p:scale>
          <a:sx n="125" d="100"/>
          <a:sy n="125" d="100"/>
        </p:scale>
        <p:origin x="810" y="66"/>
      </p:cViewPr>
      <p:guideLst>
        <p:guide orient="horz" pos="1620"/>
        <p:guide pos="2880"/>
      </p:guideLst>
    </p:cSldViewPr>
  </p:slideViewPr>
  <p:outlineViewPr>
    <p:cViewPr>
      <p:scale>
        <a:sx n="33" d="100"/>
        <a:sy n="33" d="100"/>
      </p:scale>
      <p:origin x="0" y="-2392"/>
    </p:cViewPr>
  </p:outlineViewPr>
  <p:notesTextViewPr>
    <p:cViewPr>
      <p:scale>
        <a:sx n="3" d="2"/>
        <a:sy n="3" d="2"/>
      </p:scale>
      <p:origin x="0" y="0"/>
    </p:cViewPr>
  </p:notesTextViewPr>
  <p:sorterViewPr>
    <p:cViewPr>
      <p:scale>
        <a:sx n="100" d="100"/>
        <a:sy n="100" d="100"/>
      </p:scale>
      <p:origin x="0" y="-22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0A1D94FE-5F90-4A1E-B4F1-A9B854B021CB}" type="datetimeFigureOut">
              <a:rPr lang="en-CA" smtClean="0"/>
              <a:t>2023-05-31</a:t>
            </a:fld>
            <a:endParaRPr lang="en-CA"/>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4F100A87-110C-4179-A513-1DEFA1BCE74F}" type="slidenum">
              <a:rPr lang="en-CA" smtClean="0"/>
              <a:t>‹#›</a:t>
            </a:fld>
            <a:endParaRPr lang="en-CA"/>
          </a:p>
        </p:txBody>
      </p:sp>
    </p:spTree>
    <p:extLst>
      <p:ext uri="{BB962C8B-B14F-4D97-AF65-F5344CB8AC3E}">
        <p14:creationId xmlns:p14="http://schemas.microsoft.com/office/powerpoint/2010/main" val="31735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AA443779-E0C0-49C8-B6DD-39768C241381}" type="datetimeFigureOut">
              <a:rPr lang="en-CA" smtClean="0"/>
              <a:t>2023-05-31</a:t>
            </a:fld>
            <a:endParaRPr lang="en-CA"/>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2830" tIns="46415" rIns="92830" bIns="46415" rtlCol="0" anchor="ctr"/>
          <a:lstStyle/>
          <a:p>
            <a:endParaRPr lang="en-CA"/>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6ACC4EC5-DE1F-43B9-B835-6FEE3AAAFF24}" type="slidenum">
              <a:rPr lang="en-CA" smtClean="0"/>
              <a:t>‹#›</a:t>
            </a:fld>
            <a:endParaRPr lang="en-CA"/>
          </a:p>
        </p:txBody>
      </p:sp>
    </p:spTree>
    <p:extLst>
      <p:ext uri="{BB962C8B-B14F-4D97-AF65-F5344CB8AC3E}">
        <p14:creationId xmlns:p14="http://schemas.microsoft.com/office/powerpoint/2010/main" val="4729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dirty="0"/>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81697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823414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391353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232377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270598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2629100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932040" y="4875789"/>
            <a:ext cx="1317243" cy="273844"/>
          </a:xfrm>
          <a:prstGeom prst="rect">
            <a:avLst/>
          </a:prstGeom>
        </p:spPr>
        <p:txBody>
          <a:bodyPr/>
          <a:lstStyle/>
          <a:p>
            <a:endParaRPr lang="en-CA"/>
          </a:p>
        </p:txBody>
      </p:sp>
      <p:sp>
        <p:nvSpPr>
          <p:cNvPr id="6" name="Footer Placeholder 5"/>
          <p:cNvSpPr>
            <a:spLocks noGrp="1"/>
          </p:cNvSpPr>
          <p:nvPr>
            <p:ph type="ftr" sz="quarter" idx="11"/>
          </p:nvPr>
        </p:nvSpPr>
        <p:spPr/>
        <p:txBody>
          <a:bodyPr/>
          <a:lstStyle/>
          <a:p>
            <a:r>
              <a:rPr lang="sv-SE"/>
              <a:t>VSO F2F Atlanta, GA  2023-05-24/25  1-309-205-3325   ID:814.9101.7656   PC:502.681.6852</a:t>
            </a:r>
            <a:endParaRPr lang="en-CA"/>
          </a:p>
        </p:txBody>
      </p:sp>
      <p:sp>
        <p:nvSpPr>
          <p:cNvPr id="7" name="Slide Number Placeholder 6"/>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983347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932040" y="4875789"/>
            <a:ext cx="1317243" cy="273844"/>
          </a:xfrm>
          <a:prstGeom prst="rect">
            <a:avLst/>
          </a:prstGeom>
        </p:spPr>
        <p:txBody>
          <a:bodyPr/>
          <a:lstStyle/>
          <a:p>
            <a:endParaRPr lang="en-CA"/>
          </a:p>
        </p:txBody>
      </p:sp>
      <p:sp>
        <p:nvSpPr>
          <p:cNvPr id="8" name="Footer Placeholder 7"/>
          <p:cNvSpPr>
            <a:spLocks noGrp="1"/>
          </p:cNvSpPr>
          <p:nvPr>
            <p:ph type="ftr" sz="quarter" idx="11"/>
          </p:nvPr>
        </p:nvSpPr>
        <p:spPr/>
        <p:txBody>
          <a:bodyPr/>
          <a:lstStyle/>
          <a:p>
            <a:r>
              <a:rPr lang="sv-SE"/>
              <a:t>VSO F2F Atlanta, GA  2023-05-24/25  1-309-205-3325   ID:814.9101.7656   PC:502.681.6852</a:t>
            </a:r>
            <a:endParaRPr lang="en-CA"/>
          </a:p>
        </p:txBody>
      </p:sp>
      <p:sp>
        <p:nvSpPr>
          <p:cNvPr id="9" name="Slide Number Placeholder 8"/>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844524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4932040" y="4875789"/>
            <a:ext cx="1317243" cy="273844"/>
          </a:xfrm>
          <a:prstGeom prst="rect">
            <a:avLst/>
          </a:prstGeom>
        </p:spPr>
        <p:txBody>
          <a:bodyPr/>
          <a:lstStyle/>
          <a:p>
            <a:endParaRPr lang="en-CA"/>
          </a:p>
        </p:txBody>
      </p:sp>
      <p:sp>
        <p:nvSpPr>
          <p:cNvPr id="4" name="Footer Placeholder 3"/>
          <p:cNvSpPr>
            <a:spLocks noGrp="1"/>
          </p:cNvSpPr>
          <p:nvPr>
            <p:ph type="ftr" sz="quarter" idx="11"/>
          </p:nvPr>
        </p:nvSpPr>
        <p:spPr/>
        <p:txBody>
          <a:bodyPr/>
          <a:lstStyle/>
          <a:p>
            <a:r>
              <a:rPr lang="sv-SE"/>
              <a:t>VSO F2F Atlanta, GA  2023-05-24/25  1-309-205-3325   ID:814.9101.7656   PC:502.681.6852</a:t>
            </a:r>
            <a:endParaRPr lang="en-CA" dirty="0"/>
          </a:p>
        </p:txBody>
      </p:sp>
      <p:sp>
        <p:nvSpPr>
          <p:cNvPr id="5" name="Slide Number Placeholder 4"/>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20303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32040" y="4875789"/>
            <a:ext cx="1317243" cy="273844"/>
          </a:xfrm>
          <a:prstGeom prst="rect">
            <a:avLst/>
          </a:prstGeom>
        </p:spPr>
        <p:txBody>
          <a:bodyPr/>
          <a:lstStyle/>
          <a:p>
            <a:endParaRPr lang="en-CA"/>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a:p>
        </p:txBody>
      </p:sp>
      <p:sp>
        <p:nvSpPr>
          <p:cNvPr id="4" name="Slide Number Placeholder 3"/>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740621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32040" y="4875789"/>
            <a:ext cx="1317243" cy="273844"/>
          </a:xfrm>
          <a:prstGeom prst="rect">
            <a:avLst/>
          </a:prstGeom>
        </p:spPr>
        <p:txBody>
          <a:bodyPr/>
          <a:lstStyle/>
          <a:p>
            <a:endParaRPr lang="en-CA"/>
          </a:p>
        </p:txBody>
      </p:sp>
      <p:sp>
        <p:nvSpPr>
          <p:cNvPr id="6" name="Footer Placeholder 5"/>
          <p:cNvSpPr>
            <a:spLocks noGrp="1"/>
          </p:cNvSpPr>
          <p:nvPr>
            <p:ph type="ftr" sz="quarter" idx="11"/>
          </p:nvPr>
        </p:nvSpPr>
        <p:spPr/>
        <p:txBody>
          <a:bodyPr/>
          <a:lstStyle/>
          <a:p>
            <a:r>
              <a:rPr lang="sv-SE"/>
              <a:t>VSO F2F Atlanta, GA  2023-05-24/25  1-309-205-3325   ID:814.9101.7656   PC:502.681.6852</a:t>
            </a:r>
            <a:endParaRPr lang="en-CA"/>
          </a:p>
        </p:txBody>
      </p:sp>
      <p:sp>
        <p:nvSpPr>
          <p:cNvPr id="7" name="Slide Number Placeholder 6"/>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290967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dirty="0"/>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57138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32040" y="4875789"/>
            <a:ext cx="1317243" cy="273844"/>
          </a:xfrm>
          <a:prstGeom prst="rect">
            <a:avLst/>
          </a:prstGeom>
        </p:spPr>
        <p:txBody>
          <a:bodyPr/>
          <a:lstStyle/>
          <a:p>
            <a:endParaRPr lang="en-CA"/>
          </a:p>
        </p:txBody>
      </p:sp>
      <p:sp>
        <p:nvSpPr>
          <p:cNvPr id="6" name="Footer Placeholder 5"/>
          <p:cNvSpPr>
            <a:spLocks noGrp="1"/>
          </p:cNvSpPr>
          <p:nvPr>
            <p:ph type="ftr" sz="quarter" idx="11"/>
          </p:nvPr>
        </p:nvSpPr>
        <p:spPr/>
        <p:txBody>
          <a:bodyPr/>
          <a:lstStyle/>
          <a:p>
            <a:r>
              <a:rPr lang="sv-SE"/>
              <a:t>VSO F2F Atlanta, GA  2023-05-24/25  1-309-205-3325   ID:814.9101.7656   PC:502.681.6852</a:t>
            </a:r>
            <a:endParaRPr lang="en-CA"/>
          </a:p>
        </p:txBody>
      </p:sp>
      <p:sp>
        <p:nvSpPr>
          <p:cNvPr id="7" name="Slide Number Placeholder 6"/>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4212681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030364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386470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932040" y="4875789"/>
            <a:ext cx="1317243" cy="273844"/>
          </a:xfrm>
          <a:prstGeom prst="rect">
            <a:avLst/>
          </a:prstGeom>
        </p:spPr>
        <p:txBody>
          <a:bodyPr/>
          <a:lstStyle/>
          <a:p>
            <a:endParaRPr lang="en-CA"/>
          </a:p>
        </p:txBody>
      </p:sp>
      <p:sp>
        <p:nvSpPr>
          <p:cNvPr id="5" name="Footer Placeholder 4"/>
          <p:cNvSpPr>
            <a:spLocks noGrp="1"/>
          </p:cNvSpPr>
          <p:nvPr>
            <p:ph type="ftr" sz="quarter" idx="11"/>
          </p:nvPr>
        </p:nvSpPr>
        <p:spPr/>
        <p:txBody>
          <a:bodyPr/>
          <a:lstStyle/>
          <a:p>
            <a:r>
              <a:rPr lang="sv-SE"/>
              <a:t>VSO F2F Atlanta, GA  2023-05-24/25  1-309-205-3325   ID:814.9101.7656   PC:502.681.6852</a:t>
            </a:r>
            <a:endParaRPr lang="en-CA" dirty="0"/>
          </a:p>
        </p:txBody>
      </p:sp>
      <p:sp>
        <p:nvSpPr>
          <p:cNvPr id="6" name="Slide Number Placeholder 5"/>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204234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932040" y="4875789"/>
            <a:ext cx="1317243" cy="273844"/>
          </a:xfrm>
          <a:prstGeom prst="rect">
            <a:avLst/>
          </a:prstGeom>
        </p:spPr>
        <p:txBody>
          <a:bodyPr/>
          <a:lstStyle/>
          <a:p>
            <a:endParaRPr lang="en-CA"/>
          </a:p>
        </p:txBody>
      </p:sp>
      <p:sp>
        <p:nvSpPr>
          <p:cNvPr id="6" name="Footer Placeholder 5"/>
          <p:cNvSpPr>
            <a:spLocks noGrp="1"/>
          </p:cNvSpPr>
          <p:nvPr>
            <p:ph type="ftr" sz="quarter" idx="11"/>
          </p:nvPr>
        </p:nvSpPr>
        <p:spPr/>
        <p:txBody>
          <a:bodyPr/>
          <a:lstStyle/>
          <a:p>
            <a:r>
              <a:rPr lang="sv-SE"/>
              <a:t>VSO F2F Atlanta, GA  2023-05-24/25  1-309-205-3325   ID:814.9101.7656   PC:502.681.6852</a:t>
            </a:r>
            <a:endParaRPr lang="en-CA" dirty="0"/>
          </a:p>
        </p:txBody>
      </p:sp>
      <p:sp>
        <p:nvSpPr>
          <p:cNvPr id="7" name="Slide Number Placeholder 6"/>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400644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932040" y="4875789"/>
            <a:ext cx="1317243" cy="273844"/>
          </a:xfrm>
          <a:prstGeom prst="rect">
            <a:avLst/>
          </a:prstGeom>
        </p:spPr>
        <p:txBody>
          <a:bodyPr/>
          <a:lstStyle/>
          <a:p>
            <a:endParaRPr lang="en-CA"/>
          </a:p>
        </p:txBody>
      </p:sp>
      <p:sp>
        <p:nvSpPr>
          <p:cNvPr id="8" name="Footer Placeholder 7"/>
          <p:cNvSpPr>
            <a:spLocks noGrp="1"/>
          </p:cNvSpPr>
          <p:nvPr>
            <p:ph type="ftr" sz="quarter" idx="11"/>
          </p:nvPr>
        </p:nvSpPr>
        <p:spPr/>
        <p:txBody>
          <a:bodyPr/>
          <a:lstStyle/>
          <a:p>
            <a:r>
              <a:rPr lang="sv-SE"/>
              <a:t>VSO F2F Atlanta, GA  2023-05-24/25  1-309-205-3325   ID:814.9101.7656   PC:502.681.6852</a:t>
            </a:r>
            <a:endParaRPr lang="en-CA"/>
          </a:p>
        </p:txBody>
      </p:sp>
      <p:sp>
        <p:nvSpPr>
          <p:cNvPr id="9" name="Slide Number Placeholder 8"/>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12605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4932040" y="4875789"/>
            <a:ext cx="1317243" cy="273844"/>
          </a:xfrm>
          <a:prstGeom prst="rect">
            <a:avLst/>
          </a:prstGeom>
        </p:spPr>
        <p:txBody>
          <a:bodyPr/>
          <a:lstStyle/>
          <a:p>
            <a:endParaRPr lang="en-CA"/>
          </a:p>
        </p:txBody>
      </p:sp>
      <p:sp>
        <p:nvSpPr>
          <p:cNvPr id="4" name="Footer Placeholder 3"/>
          <p:cNvSpPr>
            <a:spLocks noGrp="1"/>
          </p:cNvSpPr>
          <p:nvPr>
            <p:ph type="ftr" sz="quarter" idx="11"/>
          </p:nvPr>
        </p:nvSpPr>
        <p:spPr/>
        <p:txBody>
          <a:bodyPr/>
          <a:lstStyle/>
          <a:p>
            <a:r>
              <a:rPr lang="sv-SE"/>
              <a:t>VSO F2F Atlanta, GA  2023-05-24/25  1-309-205-3325   ID:814.9101.7656   PC:502.681.6852</a:t>
            </a:r>
            <a:endParaRPr lang="en-CA" dirty="0"/>
          </a:p>
        </p:txBody>
      </p:sp>
      <p:sp>
        <p:nvSpPr>
          <p:cNvPr id="5" name="Slide Number Placeholder 4"/>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157798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932040" y="4875789"/>
            <a:ext cx="1317243" cy="273844"/>
          </a:xfrm>
          <a:prstGeom prst="rect">
            <a:avLst/>
          </a:prstGeom>
        </p:spPr>
        <p:txBody>
          <a:bodyPr/>
          <a:lstStyle/>
          <a:p>
            <a:endParaRPr lang="en-CA"/>
          </a:p>
        </p:txBody>
      </p:sp>
      <p:sp>
        <p:nvSpPr>
          <p:cNvPr id="3" name="Footer Placeholder 2"/>
          <p:cNvSpPr>
            <a:spLocks noGrp="1"/>
          </p:cNvSpPr>
          <p:nvPr>
            <p:ph type="ftr" sz="quarter" idx="11"/>
          </p:nvPr>
        </p:nvSpPr>
        <p:spPr>
          <a:xfrm>
            <a:off x="383976" y="4869656"/>
            <a:ext cx="7788424" cy="273844"/>
          </a:xfrm>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277872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32040" y="4875789"/>
            <a:ext cx="1317243" cy="273844"/>
          </a:xfrm>
          <a:prstGeom prst="rect">
            <a:avLst/>
          </a:prstGeom>
        </p:spPr>
        <p:txBody>
          <a:bodyPr/>
          <a:lstStyle/>
          <a:p>
            <a:endParaRPr lang="en-CA"/>
          </a:p>
        </p:txBody>
      </p:sp>
      <p:sp>
        <p:nvSpPr>
          <p:cNvPr id="6" name="Footer Placeholder 5"/>
          <p:cNvSpPr>
            <a:spLocks noGrp="1"/>
          </p:cNvSpPr>
          <p:nvPr>
            <p:ph type="ftr" sz="quarter" idx="11"/>
          </p:nvPr>
        </p:nvSpPr>
        <p:spPr/>
        <p:txBody>
          <a:bodyPr/>
          <a:lstStyle/>
          <a:p>
            <a:r>
              <a:rPr lang="sv-SE"/>
              <a:t>VSO F2F Atlanta, GA  2023-05-24/25  1-309-205-3325   ID:814.9101.7656   PC:502.681.6852</a:t>
            </a:r>
            <a:endParaRPr lang="en-CA"/>
          </a:p>
        </p:txBody>
      </p:sp>
      <p:sp>
        <p:nvSpPr>
          <p:cNvPr id="7" name="Slide Number Placeholder 6"/>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13497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932040" y="4875789"/>
            <a:ext cx="1317243" cy="273844"/>
          </a:xfrm>
          <a:prstGeom prst="rect">
            <a:avLst/>
          </a:prstGeom>
        </p:spPr>
        <p:txBody>
          <a:bodyPr/>
          <a:lstStyle/>
          <a:p>
            <a:endParaRPr lang="en-CA"/>
          </a:p>
        </p:txBody>
      </p:sp>
      <p:sp>
        <p:nvSpPr>
          <p:cNvPr id="6" name="Footer Placeholder 5"/>
          <p:cNvSpPr>
            <a:spLocks noGrp="1"/>
          </p:cNvSpPr>
          <p:nvPr>
            <p:ph type="ftr" sz="quarter" idx="11"/>
          </p:nvPr>
        </p:nvSpPr>
        <p:spPr/>
        <p:txBody>
          <a:bodyPr/>
          <a:lstStyle/>
          <a:p>
            <a:r>
              <a:rPr lang="sv-SE"/>
              <a:t>VSO F2F Atlanta, GA  2023-05-24/25  1-309-205-3325   ID:814.9101.7656   PC:502.681.6852</a:t>
            </a:r>
            <a:endParaRPr lang="en-CA"/>
          </a:p>
        </p:txBody>
      </p:sp>
      <p:sp>
        <p:nvSpPr>
          <p:cNvPr id="7" name="Slide Number Placeholder 6"/>
          <p:cNvSpPr>
            <a:spLocks noGrp="1"/>
          </p:cNvSpPr>
          <p:nvPr>
            <p:ph type="sldNum" sz="quarter" idx="12"/>
          </p:nvPr>
        </p:nvSpPr>
        <p:spPr/>
        <p:txBody>
          <a:bodyPr/>
          <a:lstStyle/>
          <a:p>
            <a:fld id="{80050315-516D-4AAD-962E-ADED14359B29}" type="slidenum">
              <a:rPr lang="en-CA" smtClean="0"/>
              <a:t>‹#›</a:t>
            </a:fld>
            <a:endParaRPr lang="en-CA"/>
          </a:p>
        </p:txBody>
      </p:sp>
    </p:spTree>
    <p:extLst>
      <p:ext uri="{BB962C8B-B14F-4D97-AF65-F5344CB8AC3E}">
        <p14:creationId xmlns:p14="http://schemas.microsoft.com/office/powerpoint/2010/main" val="1495122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 name="Group 4"/>
          <p:cNvGrpSpPr/>
          <p:nvPr userDrawn="1"/>
        </p:nvGrpSpPr>
        <p:grpSpPr>
          <a:xfrm>
            <a:off x="2538809" y="1007858"/>
            <a:ext cx="6605191" cy="3940156"/>
            <a:chOff x="0" y="0"/>
            <a:chExt cx="9394049" cy="6718300"/>
          </a:xfrm>
        </p:grpSpPr>
        <p:pic>
          <p:nvPicPr>
            <p:cNvPr id="21" name="Life Cycle.png"/>
            <p:cNvPicPr/>
            <p:nvPr/>
          </p:nvPicPr>
          <p:blipFill>
            <a:blip r:embed="rId13"/>
            <a:srcRect l="19163" t="46919" r="50285" b="14408"/>
            <a:stretch>
              <a:fillRect/>
            </a:stretch>
          </p:blipFill>
          <p:spPr>
            <a:xfrm>
              <a:off x="182979" y="101600"/>
              <a:ext cx="9211071" cy="6286500"/>
            </a:xfrm>
            <a:prstGeom prst="rect">
              <a:avLst/>
            </a:prstGeom>
            <a:ln w="12700" cap="flat">
              <a:noFill/>
              <a:miter lim="400000"/>
            </a:ln>
            <a:effectLst/>
          </p:spPr>
        </p:pic>
        <p:sp>
          <p:nvSpPr>
            <p:cNvPr id="22" name="Shape 3"/>
            <p:cNvSpPr/>
            <p:nvPr/>
          </p:nvSpPr>
          <p:spPr>
            <a:xfrm>
              <a:off x="0" y="0"/>
              <a:ext cx="9319436" cy="6718300"/>
            </a:xfrm>
            <a:prstGeom prst="rect">
              <a:avLst/>
            </a:prstGeom>
            <a:solidFill>
              <a:srgbClr val="FFFFFF">
                <a:alpha val="69802"/>
              </a:srgbClr>
            </a:solidFill>
            <a:ln w="25400" cap="flat">
              <a:noFill/>
              <a:miter lim="400000"/>
            </a:ln>
            <a:effectLst/>
          </p:spPr>
          <p:txBody>
            <a:bodyPr wrap="square" lIns="0" tIns="0" rIns="0" bIns="0" numCol="1" anchor="ctr">
              <a:noAutofit/>
            </a:bodyPr>
            <a:lstStyle/>
            <a:p>
              <a:pPr lvl="0"/>
              <a:endParaRPr/>
            </a:p>
          </p:txBody>
        </p:sp>
      </p:grpSp>
      <p:sp>
        <p:nvSpPr>
          <p:cNvPr id="5" name="Footer Placeholder 4"/>
          <p:cNvSpPr>
            <a:spLocks noGrp="1"/>
          </p:cNvSpPr>
          <p:nvPr>
            <p:ph type="ftr" sz="quarter" idx="3"/>
          </p:nvPr>
        </p:nvSpPr>
        <p:spPr>
          <a:xfrm>
            <a:off x="383976" y="4869656"/>
            <a:ext cx="721236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VSO F2F Atlanta, GA  2023-05-24/25  1-309-205-3325   ID:814.9101.7656   PC:502.681.6852</a:t>
            </a:r>
            <a:endParaRPr lang="en-CA" dirty="0"/>
          </a:p>
        </p:txBody>
      </p:sp>
      <p:sp>
        <p:nvSpPr>
          <p:cNvPr id="6" name="Slide Number Placeholder 5"/>
          <p:cNvSpPr>
            <a:spLocks noGrp="1"/>
          </p:cNvSpPr>
          <p:nvPr>
            <p:ph type="sldNum" sz="quarter" idx="4"/>
          </p:nvPr>
        </p:nvSpPr>
        <p:spPr>
          <a:xfrm>
            <a:off x="7003327" y="486965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050315-516D-4AAD-962E-ADED14359B29}" type="slidenum">
              <a:rPr lang="en-CA" smtClean="0"/>
              <a:t>‹#›</a:t>
            </a:fld>
            <a:endParaRPr lang="en-CA"/>
          </a:p>
        </p:txBody>
      </p:sp>
      <p:sp>
        <p:nvSpPr>
          <p:cNvPr id="17" name="Shape 5"/>
          <p:cNvSpPr/>
          <p:nvPr userDrawn="1"/>
        </p:nvSpPr>
        <p:spPr>
          <a:xfrm>
            <a:off x="0" y="0"/>
            <a:ext cx="9144000" cy="971104"/>
          </a:xfrm>
          <a:prstGeom prst="rect">
            <a:avLst/>
          </a:prstGeom>
          <a:solidFill>
            <a:srgbClr val="D77A00"/>
          </a:solidFill>
          <a:ln w="25400">
            <a:miter lim="400000"/>
          </a:ln>
        </p:spPr>
        <p:txBody>
          <a:bodyPr lIns="0" tIns="0" rIns="0" bIns="0" anchor="ctr"/>
          <a:lstStyle/>
          <a:p>
            <a:pPr lvl="0"/>
            <a:endParaRPr/>
          </a:p>
        </p:txBody>
      </p:sp>
      <p:pic>
        <p:nvPicPr>
          <p:cNvPr id="18" name="VSO.jpg"/>
          <p:cNvPicPr/>
          <p:nvPr userDrawn="1"/>
        </p:nvPicPr>
        <p:blipFill>
          <a:blip r:embed="rId14"/>
          <a:srcRect l="6500" t="37297" b="12432"/>
          <a:stretch>
            <a:fillRect/>
          </a:stretch>
        </p:blipFill>
        <p:spPr>
          <a:xfrm>
            <a:off x="383977" y="174129"/>
            <a:ext cx="3339703" cy="622846"/>
          </a:xfrm>
          <a:prstGeom prst="rect">
            <a:avLst/>
          </a:prstGeom>
          <a:ln>
            <a:round/>
          </a:ln>
        </p:spPr>
      </p:pic>
      <p:sp>
        <p:nvSpPr>
          <p:cNvPr id="19" name="Shape 6"/>
          <p:cNvSpPr/>
          <p:nvPr userDrawn="1"/>
        </p:nvSpPr>
        <p:spPr>
          <a:xfrm>
            <a:off x="0" y="971104"/>
            <a:ext cx="383977" cy="4172396"/>
          </a:xfrm>
          <a:prstGeom prst="rect">
            <a:avLst/>
          </a:prstGeom>
          <a:gradFill>
            <a:gsLst>
              <a:gs pos="0">
                <a:srgbClr val="FBEAE4"/>
              </a:gs>
              <a:gs pos="50000">
                <a:srgbClr val="F8D3C5"/>
              </a:gs>
              <a:gs pos="100000">
                <a:srgbClr val="D77A00"/>
              </a:gs>
            </a:gsLst>
            <a:lin ang="16200000"/>
          </a:gradFill>
          <a:ln w="25400">
            <a:miter lim="400000"/>
          </a:ln>
        </p:spPr>
        <p:txBody>
          <a:bodyPr lIns="0" tIns="0" rIns="0" bIns="0" anchor="ctr"/>
          <a:lstStyle/>
          <a:p>
            <a:pPr lvl="0"/>
            <a:endParaRPr/>
          </a:p>
        </p:txBody>
      </p:sp>
      <p:sp>
        <p:nvSpPr>
          <p:cNvPr id="2" name="Title Placeholder 1"/>
          <p:cNvSpPr>
            <a:spLocks noGrp="1"/>
          </p:cNvSpPr>
          <p:nvPr>
            <p:ph type="title"/>
          </p:nvPr>
        </p:nvSpPr>
        <p:spPr>
          <a:xfrm>
            <a:off x="3995936" y="0"/>
            <a:ext cx="4968552" cy="971104"/>
          </a:xfrm>
          <a:prstGeom prst="rect">
            <a:avLst/>
          </a:prstGeom>
        </p:spPr>
        <p:txBody>
          <a:bodyPr vert="horz" lIns="91440" tIns="45720" rIns="91440" bIns="45720" rtlCol="0" anchor="ctr">
            <a:normAutofit/>
          </a:bodyPr>
          <a:lstStyle/>
          <a:p>
            <a:r>
              <a:rPr lang="en-US" dirty="0"/>
              <a:t>Master title style</a:t>
            </a:r>
            <a:endParaRPr lang="en-CA" dirty="0"/>
          </a:p>
        </p:txBody>
      </p:sp>
      <p:sp>
        <p:nvSpPr>
          <p:cNvPr id="3" name="Text Placeholder 2"/>
          <p:cNvSpPr>
            <a:spLocks noGrp="1"/>
          </p:cNvSpPr>
          <p:nvPr>
            <p:ph type="body" idx="1"/>
          </p:nvPr>
        </p:nvSpPr>
        <p:spPr>
          <a:xfrm>
            <a:off x="457200" y="1067443"/>
            <a:ext cx="8229600" cy="368691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413093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r" defTabSz="914400"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179388" indent="-1793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539750" indent="-2698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20725" indent="-1809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98425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254125"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0" name="Group 4"/>
          <p:cNvGrpSpPr/>
          <p:nvPr userDrawn="1"/>
        </p:nvGrpSpPr>
        <p:grpSpPr>
          <a:xfrm>
            <a:off x="2538809" y="411510"/>
            <a:ext cx="6605191" cy="4536504"/>
            <a:chOff x="0" y="0"/>
            <a:chExt cx="9394049" cy="6718300"/>
          </a:xfrm>
        </p:grpSpPr>
        <p:pic>
          <p:nvPicPr>
            <p:cNvPr id="21" name="Life Cycle.png"/>
            <p:cNvPicPr/>
            <p:nvPr/>
          </p:nvPicPr>
          <p:blipFill>
            <a:blip r:embed="rId13"/>
            <a:srcRect l="19163" t="46919" r="50285" b="14408"/>
            <a:stretch>
              <a:fillRect/>
            </a:stretch>
          </p:blipFill>
          <p:spPr>
            <a:xfrm>
              <a:off x="182979" y="101600"/>
              <a:ext cx="9211071" cy="6286500"/>
            </a:xfrm>
            <a:prstGeom prst="rect">
              <a:avLst/>
            </a:prstGeom>
            <a:ln w="12700" cap="flat">
              <a:noFill/>
              <a:miter lim="400000"/>
            </a:ln>
            <a:effectLst/>
          </p:spPr>
        </p:pic>
        <p:sp>
          <p:nvSpPr>
            <p:cNvPr id="22" name="Shape 3"/>
            <p:cNvSpPr/>
            <p:nvPr/>
          </p:nvSpPr>
          <p:spPr>
            <a:xfrm>
              <a:off x="0" y="0"/>
              <a:ext cx="9319436" cy="6718300"/>
            </a:xfrm>
            <a:prstGeom prst="rect">
              <a:avLst/>
            </a:prstGeom>
            <a:solidFill>
              <a:srgbClr val="FFFFFF">
                <a:alpha val="69802"/>
              </a:srgbClr>
            </a:solidFill>
            <a:ln w="25400" cap="flat">
              <a:noFill/>
              <a:miter lim="400000"/>
            </a:ln>
            <a:effectLst/>
          </p:spPr>
          <p:txBody>
            <a:bodyPr wrap="square" lIns="0" tIns="0" rIns="0" bIns="0" numCol="1" anchor="ctr">
              <a:noAutofit/>
            </a:bodyPr>
            <a:lstStyle/>
            <a:p>
              <a:pPr lvl="0"/>
              <a:endParaRPr/>
            </a:p>
          </p:txBody>
        </p:sp>
      </p:grpSp>
      <p:sp>
        <p:nvSpPr>
          <p:cNvPr id="5" name="Footer Placeholder 4"/>
          <p:cNvSpPr>
            <a:spLocks noGrp="1"/>
          </p:cNvSpPr>
          <p:nvPr>
            <p:ph type="ftr" sz="quarter" idx="3"/>
          </p:nvPr>
        </p:nvSpPr>
        <p:spPr>
          <a:xfrm>
            <a:off x="383977" y="4869656"/>
            <a:ext cx="2895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VSO F2F Atlanta, GA  2023-05-24/25  1-309-205-3325   ID:814.9101.7656   PC:502.681.6852</a:t>
            </a:r>
            <a:endParaRPr lang="en-CA" dirty="0"/>
          </a:p>
        </p:txBody>
      </p:sp>
      <p:sp>
        <p:nvSpPr>
          <p:cNvPr id="6" name="Slide Number Placeholder 5"/>
          <p:cNvSpPr>
            <a:spLocks noGrp="1"/>
          </p:cNvSpPr>
          <p:nvPr>
            <p:ph type="sldNum" sz="quarter" idx="4"/>
          </p:nvPr>
        </p:nvSpPr>
        <p:spPr>
          <a:xfrm>
            <a:off x="7003327" y="4869656"/>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0050315-516D-4AAD-962E-ADED14359B29}" type="slidenum">
              <a:rPr lang="en-CA" smtClean="0"/>
              <a:t>‹#›</a:t>
            </a:fld>
            <a:endParaRPr lang="en-CA"/>
          </a:p>
        </p:txBody>
      </p:sp>
      <p:sp>
        <p:nvSpPr>
          <p:cNvPr id="17" name="Shape 5"/>
          <p:cNvSpPr/>
          <p:nvPr userDrawn="1"/>
        </p:nvSpPr>
        <p:spPr>
          <a:xfrm>
            <a:off x="0" y="0"/>
            <a:ext cx="9144000" cy="411510"/>
          </a:xfrm>
          <a:prstGeom prst="rect">
            <a:avLst/>
          </a:prstGeom>
          <a:solidFill>
            <a:srgbClr val="D77A00"/>
          </a:solidFill>
          <a:ln w="25400">
            <a:miter lim="400000"/>
          </a:ln>
        </p:spPr>
        <p:txBody>
          <a:bodyPr lIns="0" tIns="0" rIns="0" bIns="0" anchor="ctr"/>
          <a:lstStyle/>
          <a:p>
            <a:pPr lvl="0"/>
            <a:endParaRPr/>
          </a:p>
        </p:txBody>
      </p:sp>
      <p:pic>
        <p:nvPicPr>
          <p:cNvPr id="18" name="VSO.jpg"/>
          <p:cNvPicPr/>
          <p:nvPr userDrawn="1"/>
        </p:nvPicPr>
        <p:blipFill>
          <a:blip r:embed="rId14"/>
          <a:srcRect l="6500" t="37297" b="12432"/>
          <a:stretch>
            <a:fillRect/>
          </a:stretch>
        </p:blipFill>
        <p:spPr>
          <a:xfrm>
            <a:off x="383978" y="51470"/>
            <a:ext cx="2099790" cy="311423"/>
          </a:xfrm>
          <a:prstGeom prst="rect">
            <a:avLst/>
          </a:prstGeom>
          <a:ln>
            <a:round/>
          </a:ln>
        </p:spPr>
      </p:pic>
      <p:sp>
        <p:nvSpPr>
          <p:cNvPr id="19" name="Shape 6"/>
          <p:cNvSpPr/>
          <p:nvPr userDrawn="1"/>
        </p:nvSpPr>
        <p:spPr>
          <a:xfrm>
            <a:off x="0" y="362893"/>
            <a:ext cx="383977" cy="4780607"/>
          </a:xfrm>
          <a:prstGeom prst="rect">
            <a:avLst/>
          </a:prstGeom>
          <a:gradFill>
            <a:gsLst>
              <a:gs pos="0">
                <a:srgbClr val="FBEAE4"/>
              </a:gs>
              <a:gs pos="50000">
                <a:srgbClr val="F8D3C5"/>
              </a:gs>
              <a:gs pos="100000">
                <a:srgbClr val="D77A00"/>
              </a:gs>
            </a:gsLst>
            <a:lin ang="16200000"/>
          </a:gradFill>
          <a:ln w="25400">
            <a:miter lim="400000"/>
          </a:ln>
        </p:spPr>
        <p:txBody>
          <a:bodyPr lIns="0" tIns="0" rIns="0" bIns="0" anchor="ctr"/>
          <a:lstStyle/>
          <a:p>
            <a:pPr lvl="0"/>
            <a:endParaRPr/>
          </a:p>
        </p:txBody>
      </p:sp>
      <p:sp>
        <p:nvSpPr>
          <p:cNvPr id="2" name="Title Placeholder 1"/>
          <p:cNvSpPr>
            <a:spLocks noGrp="1"/>
          </p:cNvSpPr>
          <p:nvPr>
            <p:ph type="title"/>
          </p:nvPr>
        </p:nvSpPr>
        <p:spPr>
          <a:xfrm>
            <a:off x="3995936" y="0"/>
            <a:ext cx="4834880" cy="411510"/>
          </a:xfrm>
          <a:prstGeom prst="rect">
            <a:avLst/>
          </a:prstGeom>
        </p:spPr>
        <p:txBody>
          <a:bodyPr vert="horz" lIns="91440" tIns="45720" rIns="91440" bIns="45720" rtlCol="0" anchor="ctr">
            <a:normAutofit/>
          </a:bodyPr>
          <a:lstStyle/>
          <a:p>
            <a:r>
              <a:rPr lang="en-US" dirty="0"/>
              <a:t>Master title style</a:t>
            </a:r>
            <a:endParaRPr lang="en-CA" dirty="0"/>
          </a:p>
        </p:txBody>
      </p:sp>
      <p:sp>
        <p:nvSpPr>
          <p:cNvPr id="3" name="Text Placeholder 2"/>
          <p:cNvSpPr>
            <a:spLocks noGrp="1"/>
          </p:cNvSpPr>
          <p:nvPr>
            <p:ph type="body" idx="1"/>
          </p:nvPr>
        </p:nvSpPr>
        <p:spPr>
          <a:xfrm>
            <a:off x="457200" y="411511"/>
            <a:ext cx="8229600" cy="434284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442192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r" defTabSz="914400" rtl="0" eaLnBrk="1" latinLnBrk="0" hangingPunct="1">
        <a:spcBef>
          <a:spcPct val="0"/>
        </a:spcBef>
        <a:buNone/>
        <a:defRPr sz="2400" kern="1200">
          <a:solidFill>
            <a:schemeClr val="bg1"/>
          </a:solidFill>
          <a:latin typeface="+mj-lt"/>
          <a:ea typeface="+mj-ea"/>
          <a:cs typeface="+mj-cs"/>
        </a:defRPr>
      </a:lvl1pPr>
    </p:titleStyle>
    <p:bodyStyle>
      <a:lvl1pPr marL="179388" indent="-1793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539750" indent="-2698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20725" indent="-1809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98425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254125"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orkspace.vita.com/apps/org/workgroup/vso/download.php/1582/04-%20vso-agenda-minutes-template-jk2015-0924.docx" TargetMode="External"/><Relationship Id="rId2" Type="http://schemas.openxmlformats.org/officeDocument/2006/relationships/hyperlink" Target="https://workspace.vita.com/apps/org/workgroup/vso/download.php/417/05-%20meeting-how-to.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orkspace.vita.com/apps/org/workgroup/vso/download.php/1582/04-%20vso-agenda-minutes-template-jk2015-0924.docx" TargetMode="External"/><Relationship Id="rId2" Type="http://schemas.openxmlformats.org/officeDocument/2006/relationships/hyperlink" Target="https://workspace.vita.com/apps/org/workgroup/vso/download.php/1692/10-VSO%20Policy%20and%20Procedures%20vso-pp-r2d8-jk2015-0901-final.pdf"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30.png"/><Relationship Id="rId2" Type="http://schemas.openxmlformats.org/officeDocument/2006/relationships/image" Target="../media/image24.png"/><Relationship Id="rId16" Type="http://schemas.openxmlformats.org/officeDocument/2006/relationships/image" Target="../media/image33.png"/><Relationship Id="rId1" Type="http://schemas.openxmlformats.org/officeDocument/2006/relationships/slideLayout" Target="../slideLayouts/slideLayout17.xml"/><Relationship Id="rId6" Type="http://schemas.openxmlformats.org/officeDocument/2006/relationships/image" Target="../media/image26.png"/><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5.png"/><Relationship Id="rId9" Type="http://schemas.microsoft.com/office/2007/relationships/hdphoto" Target="../media/hdphoto5.wdp"/><Relationship Id="rId1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jpeg"/><Relationship Id="rId11" Type="http://schemas.microsoft.com/office/2007/relationships/hdphoto" Target="../media/hdphoto1.wdp"/><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image" Target="../media/image8.png"/><Relationship Id="rId2" Type="http://schemas.openxmlformats.org/officeDocument/2006/relationships/image" Target="../media/image35.png"/><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VSO Meeting Rules</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a:t>
            </a:fld>
            <a:endParaRPr lang="en-CA"/>
          </a:p>
        </p:txBody>
      </p:sp>
      <p:sp>
        <p:nvSpPr>
          <p:cNvPr id="5" name="Shape 165"/>
          <p:cNvSpPr/>
          <p:nvPr/>
        </p:nvSpPr>
        <p:spPr>
          <a:xfrm>
            <a:off x="875109" y="1071563"/>
            <a:ext cx="7929563" cy="27699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a:defRPr sz="14400">
                <a:solidFill>
                  <a:srgbClr val="941100"/>
                </a:solidFill>
                <a:uFill>
                  <a:solidFill>
                    <a:srgbClr val="941100"/>
                  </a:solidFill>
                </a:uFill>
                <a:latin typeface="Arial Bold"/>
                <a:ea typeface="Arial Bold"/>
                <a:cs typeface="Arial Bold"/>
                <a:sym typeface="Arial Bold"/>
              </a:defRPr>
            </a:lvl1pPr>
          </a:lstStyle>
          <a:p>
            <a:pPr lvl="0">
              <a:defRPr sz="1800">
                <a:solidFill>
                  <a:srgbClr val="000000"/>
                </a:solidFill>
                <a:uFillTx/>
              </a:defRPr>
            </a:pPr>
            <a:r>
              <a:rPr sz="9000" dirty="0"/>
              <a:t>VSO Meeting Rules</a:t>
            </a:r>
          </a:p>
        </p:txBody>
      </p:sp>
    </p:spTree>
    <p:extLst>
      <p:ext uri="{BB962C8B-B14F-4D97-AF65-F5344CB8AC3E}">
        <p14:creationId xmlns:p14="http://schemas.microsoft.com/office/powerpoint/2010/main" val="35046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Posting Workspace Document </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10</a:t>
            </a:fld>
            <a:endParaRPr lang="en-CA"/>
          </a:p>
        </p:txBody>
      </p:sp>
      <p:sp>
        <p:nvSpPr>
          <p:cNvPr id="5" name="Text Placeholder 2"/>
          <p:cNvSpPr txBox="1">
            <a:spLocks/>
          </p:cNvSpPr>
          <p:nvPr/>
        </p:nvSpPr>
        <p:spPr>
          <a:xfrm>
            <a:off x="455414" y="1054149"/>
            <a:ext cx="8688586" cy="39446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lvl="0" indent="0">
              <a:buNone/>
              <a:defRPr/>
            </a:pPr>
            <a:endParaRPr lang="en-CA" kern="0" dirty="0">
              <a:solidFill>
                <a:sysClr val="windowText" lastClr="000000"/>
              </a:solidFill>
              <a:latin typeface="Arial"/>
              <a:cs typeface="Arial"/>
            </a:endParaRPr>
          </a:p>
        </p:txBody>
      </p:sp>
      <p:pic>
        <p:nvPicPr>
          <p:cNvPr id="6" name="Picture 5">
            <a:extLst>
              <a:ext uri="{FF2B5EF4-FFF2-40B4-BE49-F238E27FC236}">
                <a16:creationId xmlns:a16="http://schemas.microsoft.com/office/drawing/2014/main" id="{FEC9699B-B28A-4E1F-8921-10198CF02688}"/>
              </a:ext>
            </a:extLst>
          </p:cNvPr>
          <p:cNvPicPr>
            <a:picLocks noChangeAspect="1"/>
          </p:cNvPicPr>
          <p:nvPr/>
        </p:nvPicPr>
        <p:blipFill>
          <a:blip r:embed="rId2"/>
          <a:stretch>
            <a:fillRect/>
          </a:stretch>
        </p:blipFill>
        <p:spPr>
          <a:xfrm>
            <a:off x="456775" y="1203598"/>
            <a:ext cx="3539161" cy="1549888"/>
          </a:xfrm>
          <a:prstGeom prst="rect">
            <a:avLst/>
          </a:prstGeom>
        </p:spPr>
      </p:pic>
      <p:pic>
        <p:nvPicPr>
          <p:cNvPr id="7" name="Picture 6">
            <a:extLst>
              <a:ext uri="{FF2B5EF4-FFF2-40B4-BE49-F238E27FC236}">
                <a16:creationId xmlns:a16="http://schemas.microsoft.com/office/drawing/2014/main" id="{0C078FB8-1D49-4B84-945C-FA4068B81ADC}"/>
              </a:ext>
            </a:extLst>
          </p:cNvPr>
          <p:cNvPicPr>
            <a:picLocks noChangeAspect="1"/>
          </p:cNvPicPr>
          <p:nvPr/>
        </p:nvPicPr>
        <p:blipFill>
          <a:blip r:embed="rId3"/>
          <a:stretch>
            <a:fillRect/>
          </a:stretch>
        </p:blipFill>
        <p:spPr>
          <a:xfrm>
            <a:off x="4677885" y="1215513"/>
            <a:ext cx="4306973" cy="3080184"/>
          </a:xfrm>
          <a:prstGeom prst="rect">
            <a:avLst/>
          </a:prstGeom>
        </p:spPr>
      </p:pic>
      <p:sp>
        <p:nvSpPr>
          <p:cNvPr id="8" name="TextBox 7">
            <a:extLst>
              <a:ext uri="{FF2B5EF4-FFF2-40B4-BE49-F238E27FC236}">
                <a16:creationId xmlns:a16="http://schemas.microsoft.com/office/drawing/2014/main" id="{E6BA0359-4A77-4C0E-965F-602D5A3EF6D7}"/>
              </a:ext>
            </a:extLst>
          </p:cNvPr>
          <p:cNvSpPr txBox="1"/>
          <p:nvPr/>
        </p:nvSpPr>
        <p:spPr>
          <a:xfrm>
            <a:off x="755576" y="2859782"/>
            <a:ext cx="3744416" cy="1886569"/>
          </a:xfrm>
          <a:prstGeom prst="rect">
            <a:avLst/>
          </a:prstGeom>
        </p:spPr>
        <p:txBody>
          <a:bodyPr wrap="square" lIns="36000" tIns="36000" rIns="36000" bIns="36000" rtlCol="0" anchor="t" anchorCtr="0">
            <a:normAutofit/>
          </a:bodyPr>
          <a:lstStyle/>
          <a:p>
            <a:pPr marL="368410" indent="-342900">
              <a:buFont typeface="+mj-lt"/>
              <a:buAutoNum type="arabicPeriod"/>
            </a:pPr>
            <a:r>
              <a:rPr lang="en-CA" sz="1600" dirty="0">
                <a:latin typeface="Arial" panose="020B0604020202020204" pitchFamily="34" charset="0"/>
                <a:cs typeface="Arial" panose="020B0604020202020204" pitchFamily="34" charset="0"/>
              </a:rPr>
              <a:t>Click Add</a:t>
            </a:r>
          </a:p>
          <a:p>
            <a:pPr marL="368410" indent="-342900">
              <a:buFont typeface="+mj-lt"/>
              <a:buAutoNum type="arabicPeriod"/>
            </a:pPr>
            <a:r>
              <a:rPr lang="en-CA" sz="1600" dirty="0">
                <a:latin typeface="Arial" panose="020B0604020202020204" pitchFamily="34" charset="0"/>
                <a:cs typeface="Arial" panose="020B0604020202020204" pitchFamily="34" charset="0"/>
              </a:rPr>
              <a:t>Leave Document Display Title, Document Download name BLANK</a:t>
            </a:r>
          </a:p>
          <a:p>
            <a:pPr marL="368410" indent="-342900">
              <a:buFont typeface="+mj-lt"/>
              <a:buAutoNum type="arabicPeriod"/>
            </a:pPr>
            <a:r>
              <a:rPr lang="en-CA" sz="1600" dirty="0">
                <a:latin typeface="Arial" panose="020B0604020202020204" pitchFamily="34" charset="0"/>
                <a:cs typeface="Arial" panose="020B0604020202020204" pitchFamily="34" charset="0"/>
              </a:rPr>
              <a:t>Click Add File</a:t>
            </a:r>
          </a:p>
          <a:p>
            <a:pPr marL="368410" indent="-342900">
              <a:buFont typeface="+mj-lt"/>
              <a:buAutoNum type="arabicPeriod"/>
            </a:pPr>
            <a:r>
              <a:rPr lang="en-CA" sz="1600" dirty="0">
                <a:latin typeface="Arial" panose="020B0604020202020204" pitchFamily="34" charset="0"/>
                <a:cs typeface="Arial" panose="020B0604020202020204" pitchFamily="34" charset="0"/>
              </a:rPr>
              <a:t>Add Description as required </a:t>
            </a:r>
          </a:p>
          <a:p>
            <a:pPr marL="25510" indent="0">
              <a:buFont typeface="Arial" panose="020B0604020202020204" pitchFamily="34" charset="0"/>
              <a:buNone/>
            </a:pPr>
            <a:endParaRPr lang="en-CA" sz="1600" dirty="0" err="1">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39AC28EA-08C0-4076-B4C6-B9A4D11AFA79}"/>
              </a:ext>
            </a:extLst>
          </p:cNvPr>
          <p:cNvCxnSpPr/>
          <p:nvPr/>
        </p:nvCxnSpPr>
        <p:spPr>
          <a:xfrm flipV="1">
            <a:off x="2123728" y="2067694"/>
            <a:ext cx="1512168" cy="86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9D9113-FF03-4543-BA34-628FE45EBDE8}"/>
              </a:ext>
            </a:extLst>
          </p:cNvPr>
          <p:cNvCxnSpPr>
            <a:cxnSpLocks/>
          </p:cNvCxnSpPr>
          <p:nvPr/>
        </p:nvCxnSpPr>
        <p:spPr>
          <a:xfrm flipV="1">
            <a:off x="4355976" y="3163642"/>
            <a:ext cx="1385641" cy="241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F6EABC-1AA6-4E5D-846C-7D5EBAE55BD5}"/>
              </a:ext>
            </a:extLst>
          </p:cNvPr>
          <p:cNvCxnSpPr>
            <a:cxnSpLocks/>
          </p:cNvCxnSpPr>
          <p:nvPr/>
        </p:nvCxnSpPr>
        <p:spPr>
          <a:xfrm flipV="1">
            <a:off x="3886082" y="2380022"/>
            <a:ext cx="1677642" cy="880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F35D46C-6DBA-4BB5-BA36-EE07465F8983}"/>
              </a:ext>
            </a:extLst>
          </p:cNvPr>
          <p:cNvCxnSpPr>
            <a:cxnSpLocks/>
          </p:cNvCxnSpPr>
          <p:nvPr/>
        </p:nvCxnSpPr>
        <p:spPr>
          <a:xfrm>
            <a:off x="3851920" y="3939902"/>
            <a:ext cx="2011678" cy="374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BE09AD-DE32-4527-AF11-CF51921A1A23}"/>
              </a:ext>
            </a:extLst>
          </p:cNvPr>
          <p:cNvCxnSpPr>
            <a:cxnSpLocks/>
          </p:cNvCxnSpPr>
          <p:nvPr/>
        </p:nvCxnSpPr>
        <p:spPr>
          <a:xfrm flipV="1">
            <a:off x="2437035" y="3405482"/>
            <a:ext cx="3304582" cy="334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F650E02-129E-9D8D-A225-AF5E3795D851}"/>
              </a:ext>
            </a:extLst>
          </p:cNvPr>
          <p:cNvSpPr/>
          <p:nvPr/>
        </p:nvSpPr>
        <p:spPr>
          <a:xfrm rot="21149694">
            <a:off x="5407265" y="1917553"/>
            <a:ext cx="3552099" cy="1357808"/>
          </a:xfrm>
          <a:prstGeom prst="ellipse">
            <a:avLst/>
          </a:prstGeom>
          <a:noFill/>
          <a:ln w="38100">
            <a:solidFill>
              <a:srgbClr val="FFC000"/>
            </a:solidFill>
          </a:ln>
        </p:spPr>
        <p:txBody>
          <a:bodyPr lIns="36000" tIns="36000" rIns="36000" bIns="36000" rtlCol="0" anchor="ctr">
            <a:noAutofit/>
          </a:bodyPr>
          <a:lstStyle/>
          <a:p>
            <a:pPr algn="ctr"/>
            <a:endParaRPr lang="en-CA"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7CD39234-FB2D-FA98-E146-AECC82697F53}"/>
              </a:ext>
            </a:extLst>
          </p:cNvPr>
          <p:cNvSpPr txBox="1"/>
          <p:nvPr/>
        </p:nvSpPr>
        <p:spPr>
          <a:xfrm rot="20936636">
            <a:off x="6757901" y="2835930"/>
            <a:ext cx="1584176" cy="329673"/>
          </a:xfrm>
          <a:prstGeom prst="rect">
            <a:avLst/>
          </a:prstGeom>
        </p:spPr>
        <p:txBody>
          <a:bodyPr wrap="none" lIns="36000" tIns="36000" rIns="36000" bIns="36000" rtlCol="0" anchor="t" anchorCtr="0">
            <a:normAutofit fontScale="92500" lnSpcReduction="20000"/>
          </a:bodyPr>
          <a:lstStyle/>
          <a:p>
            <a:pPr marL="25510" indent="0">
              <a:buFont typeface="Arial" panose="020B0604020202020204" pitchFamily="34" charset="0"/>
              <a:buNone/>
            </a:pPr>
            <a:r>
              <a:rPr lang="en-CA" sz="2000" b="1" u="sng" dirty="0">
                <a:solidFill>
                  <a:srgbClr val="FFC000"/>
                </a:solidFill>
                <a:latin typeface="Arial" panose="020B0604020202020204" pitchFamily="34" charset="0"/>
                <a:cs typeface="Arial" panose="020B0604020202020204" pitchFamily="34" charset="0"/>
              </a:rPr>
              <a:t>Leave Blank</a:t>
            </a:r>
          </a:p>
        </p:txBody>
      </p:sp>
    </p:spTree>
    <p:extLst>
      <p:ext uri="{BB962C8B-B14F-4D97-AF65-F5344CB8AC3E}">
        <p14:creationId xmlns:p14="http://schemas.microsoft.com/office/powerpoint/2010/main" val="278220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rrow: Left 71">
            <a:extLst>
              <a:ext uri="{FF2B5EF4-FFF2-40B4-BE49-F238E27FC236}">
                <a16:creationId xmlns:a16="http://schemas.microsoft.com/office/drawing/2014/main" id="{9D981B7D-6EBD-40FD-8EFA-D2461AB5E2E1}"/>
              </a:ext>
            </a:extLst>
          </p:cNvPr>
          <p:cNvSpPr/>
          <p:nvPr/>
        </p:nvSpPr>
        <p:spPr>
          <a:xfrm rot="16200000">
            <a:off x="1511649" y="1350779"/>
            <a:ext cx="335157" cy="95950"/>
          </a:xfrm>
          <a:prstGeom prst="lef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3707904" y="0"/>
            <a:ext cx="5122912" cy="411510"/>
          </a:xfrm>
        </p:spPr>
        <p:txBody>
          <a:bodyPr>
            <a:normAutofit fontScale="90000"/>
          </a:bodyPr>
          <a:lstStyle/>
          <a:p>
            <a:r>
              <a:rPr lang="en-CA" dirty="0"/>
              <a:t>Setting up Events (Cheat Sheet)</a:t>
            </a:r>
          </a:p>
        </p:txBody>
      </p:sp>
      <p:sp>
        <p:nvSpPr>
          <p:cNvPr id="3" name="Footer Placeholder 2"/>
          <p:cNvSpPr>
            <a:spLocks noGrp="1"/>
          </p:cNvSpPr>
          <p:nvPr>
            <p:ph type="ftr" sz="quarter" idx="11"/>
          </p:nvPr>
        </p:nvSpPr>
        <p:spPr>
          <a:xfrm>
            <a:off x="383976" y="4869656"/>
            <a:ext cx="8446839" cy="273844"/>
          </a:xfrm>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11</a:t>
            </a:fld>
            <a:endParaRPr lang="en-CA"/>
          </a:p>
        </p:txBody>
      </p:sp>
      <p:sp>
        <p:nvSpPr>
          <p:cNvPr id="28" name="Title 1"/>
          <p:cNvSpPr txBox="1">
            <a:spLocks/>
          </p:cNvSpPr>
          <p:nvPr/>
        </p:nvSpPr>
        <p:spPr>
          <a:xfrm>
            <a:off x="383977" y="0"/>
            <a:ext cx="6051258" cy="430299"/>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2400" kern="1200">
                <a:solidFill>
                  <a:schemeClr val="bg1"/>
                </a:solidFill>
                <a:latin typeface="+mj-lt"/>
                <a:ea typeface="+mj-ea"/>
                <a:cs typeface="+mj-cs"/>
              </a:defRPr>
            </a:lvl1pPr>
          </a:lstStyle>
          <a:p>
            <a:endParaRPr lang="en-CA" dirty="0"/>
          </a:p>
        </p:txBody>
      </p:sp>
      <p:sp>
        <p:nvSpPr>
          <p:cNvPr id="39" name="Title 1"/>
          <p:cNvSpPr txBox="1">
            <a:spLocks/>
          </p:cNvSpPr>
          <p:nvPr/>
        </p:nvSpPr>
        <p:spPr>
          <a:xfrm>
            <a:off x="383977" y="0"/>
            <a:ext cx="6051258" cy="430299"/>
          </a:xfrm>
          <a:prstGeom prst="rect">
            <a:avLst/>
          </a:prstGeom>
        </p:spPr>
        <p:txBody>
          <a:bodyPr vert="horz" lIns="57397" tIns="28698" rIns="57397" bIns="28698" rtlCol="0" anchor="ctr">
            <a:normAutofit fontScale="62500" lnSpcReduction="20000"/>
          </a:bodyPr>
          <a:lstStyle>
            <a:lvl1pPr algn="l" defTabSz="914400" rtl="0" eaLnBrk="1" latinLnBrk="0" hangingPunct="1">
              <a:spcBef>
                <a:spcPct val="0"/>
              </a:spcBef>
              <a:buNone/>
              <a:defRPr sz="4400" kern="1200">
                <a:solidFill>
                  <a:schemeClr val="bg1"/>
                </a:solidFill>
                <a:latin typeface="+mj-lt"/>
                <a:ea typeface="+mj-ea"/>
                <a:cs typeface="+mj-cs"/>
              </a:defRPr>
            </a:lvl1pPr>
          </a:lstStyle>
          <a:p>
            <a:pPr marL="0" marR="0"/>
            <a:endParaRPr lang="en-CA" dirty="0">
              <a:uFillTx/>
            </a:endParaRPr>
          </a:p>
        </p:txBody>
      </p:sp>
      <p:sp>
        <p:nvSpPr>
          <p:cNvPr id="41" name="TextBox 40"/>
          <p:cNvSpPr txBox="1"/>
          <p:nvPr/>
        </p:nvSpPr>
        <p:spPr>
          <a:xfrm>
            <a:off x="573117" y="339502"/>
            <a:ext cx="5672978" cy="365733"/>
          </a:xfrm>
          <a:prstGeom prst="rect">
            <a:avLst/>
          </a:prstGeom>
          <a:noFill/>
        </p:spPr>
        <p:txBody>
          <a:bodyPr wrap="square" lIns="57397" tIns="28698" rIns="57397" bIns="28698" rtlCol="0">
            <a:spAutoFit/>
          </a:bodyPr>
          <a:lstStyle/>
          <a:p>
            <a:endParaRPr lang="en-CA" sz="1000" dirty="0"/>
          </a:p>
          <a:p>
            <a:r>
              <a:rPr lang="en-CA" sz="1000" b="1" dirty="0"/>
              <a:t> </a:t>
            </a:r>
            <a:endParaRPr lang="en-CA" sz="1000" dirty="0"/>
          </a:p>
        </p:txBody>
      </p:sp>
      <p:sp>
        <p:nvSpPr>
          <p:cNvPr id="6" name="TextBox 5">
            <a:extLst>
              <a:ext uri="{FF2B5EF4-FFF2-40B4-BE49-F238E27FC236}">
                <a16:creationId xmlns:a16="http://schemas.microsoft.com/office/drawing/2014/main" id="{214AC04B-21B0-4DE1-8D21-353B256BE69D}"/>
              </a:ext>
            </a:extLst>
          </p:cNvPr>
          <p:cNvSpPr txBox="1"/>
          <p:nvPr/>
        </p:nvSpPr>
        <p:spPr>
          <a:xfrm>
            <a:off x="3481537" y="448918"/>
            <a:ext cx="3106687" cy="2923877"/>
          </a:xfrm>
          <a:prstGeom prst="rect">
            <a:avLst/>
          </a:prstGeom>
          <a:noFill/>
        </p:spPr>
        <p:txBody>
          <a:bodyPr wrap="square" rtlCol="0">
            <a:spAutoFit/>
          </a:bodyPr>
          <a:lstStyle/>
          <a:p>
            <a:pPr marL="342900" indent="-342900">
              <a:buFont typeface="+mj-lt"/>
              <a:buAutoNum type="arabicPeriod"/>
            </a:pPr>
            <a:r>
              <a:rPr lang="en-CA" sz="1600" dirty="0"/>
              <a:t>Click Event Tab</a:t>
            </a:r>
          </a:p>
          <a:p>
            <a:pPr marL="342900" indent="-342900">
              <a:buFont typeface="+mj-lt"/>
              <a:buAutoNum type="arabicPeriod"/>
            </a:pPr>
            <a:r>
              <a:rPr lang="en-CA" sz="1600" dirty="0"/>
              <a:t>Click Down Arrow next to Add Event</a:t>
            </a:r>
          </a:p>
          <a:p>
            <a:pPr marL="342900" indent="-342900">
              <a:buFont typeface="+mj-lt"/>
              <a:buAutoNum type="arabicPeriod"/>
            </a:pPr>
            <a:r>
              <a:rPr lang="en-CA" sz="1600" dirty="0"/>
              <a:t>Select Repeating Events</a:t>
            </a:r>
          </a:p>
          <a:p>
            <a:pPr marL="800100" lvl="1" indent="-342900">
              <a:buFont typeface="Arial" panose="020B0604020202020204" pitchFamily="34" charset="0"/>
              <a:buChar char="•"/>
            </a:pPr>
            <a:r>
              <a:rPr lang="en-CA" sz="1200" dirty="0"/>
              <a:t>Repeating Event – YES</a:t>
            </a:r>
          </a:p>
          <a:p>
            <a:pPr marL="800100" lvl="1" indent="-342900">
              <a:buFont typeface="Arial" panose="020B0604020202020204" pitchFamily="34" charset="0"/>
              <a:buChar char="•"/>
            </a:pPr>
            <a:r>
              <a:rPr lang="en-CA" sz="1200" dirty="0"/>
              <a:t>Repeats Weekly</a:t>
            </a:r>
          </a:p>
          <a:p>
            <a:pPr marL="800100" lvl="1" indent="-342900">
              <a:buFont typeface="Arial" panose="020B0604020202020204" pitchFamily="34" charset="0"/>
              <a:buChar char="•"/>
            </a:pPr>
            <a:r>
              <a:rPr lang="en-CA" sz="1200" dirty="0"/>
              <a:t>Start and End Dates</a:t>
            </a:r>
          </a:p>
          <a:p>
            <a:pPr marL="800100" lvl="1" indent="-342900">
              <a:buFont typeface="Arial" panose="020B0604020202020204" pitchFamily="34" charset="0"/>
              <a:buChar char="•"/>
            </a:pPr>
            <a:r>
              <a:rPr lang="en-CA" sz="1200" dirty="0"/>
              <a:t>Set “Send Invitations” – YES</a:t>
            </a:r>
          </a:p>
          <a:p>
            <a:pPr marL="342900" indent="-342900">
              <a:buFont typeface="+mj-lt"/>
              <a:buAutoNum type="arabicPeriod"/>
            </a:pPr>
            <a:r>
              <a:rPr lang="en-CA" sz="1600" dirty="0"/>
              <a:t>Members should receive email which includes link to add to their personal calendars</a:t>
            </a:r>
          </a:p>
          <a:p>
            <a:pPr marL="800100" lvl="1" indent="-342900">
              <a:buFont typeface="Arial" panose="020B0604020202020204" pitchFamily="34" charset="0"/>
              <a:buChar char="•"/>
            </a:pPr>
            <a:r>
              <a:rPr lang="en-CA" sz="1200" dirty="0"/>
              <a:t>However removal needs to be made manually</a:t>
            </a:r>
          </a:p>
        </p:txBody>
      </p:sp>
      <p:sp>
        <p:nvSpPr>
          <p:cNvPr id="69" name="Arrow: Left 68">
            <a:extLst>
              <a:ext uri="{FF2B5EF4-FFF2-40B4-BE49-F238E27FC236}">
                <a16:creationId xmlns:a16="http://schemas.microsoft.com/office/drawing/2014/main" id="{E4713A52-0D44-4E41-92DA-5362DF05AD1D}"/>
              </a:ext>
            </a:extLst>
          </p:cNvPr>
          <p:cNvSpPr/>
          <p:nvPr/>
        </p:nvSpPr>
        <p:spPr>
          <a:xfrm rot="9643137">
            <a:off x="1490137" y="3563927"/>
            <a:ext cx="279310" cy="135151"/>
          </a:xfrm>
          <a:prstGeom prst="lef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Graphical user interface, text, application, email, website&#10;&#10;Description automatically generated">
            <a:extLst>
              <a:ext uri="{FF2B5EF4-FFF2-40B4-BE49-F238E27FC236}">
                <a16:creationId xmlns:a16="http://schemas.microsoft.com/office/drawing/2014/main" id="{434059D6-0EB5-435A-8FF0-5626A1FD612E}"/>
              </a:ext>
            </a:extLst>
          </p:cNvPr>
          <p:cNvPicPr>
            <a:picLocks noChangeAspect="1"/>
          </p:cNvPicPr>
          <p:nvPr/>
        </p:nvPicPr>
        <p:blipFill>
          <a:blip r:embed="rId2"/>
          <a:stretch>
            <a:fillRect/>
          </a:stretch>
        </p:blipFill>
        <p:spPr>
          <a:xfrm>
            <a:off x="406009" y="459428"/>
            <a:ext cx="2916371" cy="3306521"/>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06233158-5BA3-445D-9828-E15250EE2A35}"/>
              </a:ext>
            </a:extLst>
          </p:cNvPr>
          <p:cNvPicPr>
            <a:picLocks noChangeAspect="1"/>
          </p:cNvPicPr>
          <p:nvPr/>
        </p:nvPicPr>
        <p:blipFill>
          <a:blip r:embed="rId3"/>
          <a:stretch>
            <a:fillRect/>
          </a:stretch>
        </p:blipFill>
        <p:spPr>
          <a:xfrm>
            <a:off x="6588224" y="1022494"/>
            <a:ext cx="2446985" cy="2607841"/>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954898F2-E7B9-4A91-AA11-A1D0B4ED4221}"/>
              </a:ext>
            </a:extLst>
          </p:cNvPr>
          <p:cNvPicPr>
            <a:picLocks noChangeAspect="1"/>
          </p:cNvPicPr>
          <p:nvPr/>
        </p:nvPicPr>
        <p:blipFill>
          <a:blip r:embed="rId4"/>
          <a:stretch>
            <a:fillRect/>
          </a:stretch>
        </p:blipFill>
        <p:spPr>
          <a:xfrm>
            <a:off x="6660232" y="3720922"/>
            <a:ext cx="2374977" cy="608226"/>
          </a:xfrm>
          <a:prstGeom prst="rect">
            <a:avLst/>
          </a:prstGeom>
        </p:spPr>
      </p:pic>
      <p:cxnSp>
        <p:nvCxnSpPr>
          <p:cNvPr id="19" name="Straight Arrow Connector 18">
            <a:extLst>
              <a:ext uri="{FF2B5EF4-FFF2-40B4-BE49-F238E27FC236}">
                <a16:creationId xmlns:a16="http://schemas.microsoft.com/office/drawing/2014/main" id="{D7DCAF9E-E1E3-4F82-8A2C-DA1B7F2162A4}"/>
              </a:ext>
            </a:extLst>
          </p:cNvPr>
          <p:cNvCxnSpPr>
            <a:cxnSpLocks/>
          </p:cNvCxnSpPr>
          <p:nvPr/>
        </p:nvCxnSpPr>
        <p:spPr>
          <a:xfrm flipH="1">
            <a:off x="2843808" y="627535"/>
            <a:ext cx="7200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11ECCAB-AAA2-4124-B18D-0C5DC7B08B61}"/>
              </a:ext>
            </a:extLst>
          </p:cNvPr>
          <p:cNvCxnSpPr>
            <a:cxnSpLocks/>
          </p:cNvCxnSpPr>
          <p:nvPr/>
        </p:nvCxnSpPr>
        <p:spPr>
          <a:xfrm flipH="1">
            <a:off x="3275856" y="843558"/>
            <a:ext cx="288032"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2E4986D-A1BB-4A02-8978-FFB2101B2BB8}"/>
              </a:ext>
            </a:extLst>
          </p:cNvPr>
          <p:cNvCxnSpPr>
            <a:cxnSpLocks/>
          </p:cNvCxnSpPr>
          <p:nvPr/>
        </p:nvCxnSpPr>
        <p:spPr>
          <a:xfrm flipH="1">
            <a:off x="2411760" y="1221084"/>
            <a:ext cx="1152128" cy="2135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B465082-FA49-4C3B-AFFD-EC07005AEDEF}"/>
              </a:ext>
            </a:extLst>
          </p:cNvPr>
          <p:cNvCxnSpPr>
            <a:cxnSpLocks/>
          </p:cNvCxnSpPr>
          <p:nvPr/>
        </p:nvCxnSpPr>
        <p:spPr>
          <a:xfrm flipV="1">
            <a:off x="5724128" y="1263925"/>
            <a:ext cx="864096" cy="8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10F3867-0F99-48CF-8412-0578EDCD4004}"/>
              </a:ext>
            </a:extLst>
          </p:cNvPr>
          <p:cNvCxnSpPr>
            <a:cxnSpLocks/>
          </p:cNvCxnSpPr>
          <p:nvPr/>
        </p:nvCxnSpPr>
        <p:spPr>
          <a:xfrm>
            <a:off x="5870361" y="1940246"/>
            <a:ext cx="2446055" cy="2084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68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12</a:t>
            </a:fld>
            <a:endParaRPr lang="en-CA"/>
          </a:p>
        </p:txBody>
      </p:sp>
      <p:sp>
        <p:nvSpPr>
          <p:cNvPr id="5" name="Text Placeholder 2"/>
          <p:cNvSpPr txBox="1">
            <a:spLocks/>
          </p:cNvSpPr>
          <p:nvPr/>
        </p:nvSpPr>
        <p:spPr>
          <a:xfrm>
            <a:off x="455414" y="1198812"/>
            <a:ext cx="8233172" cy="3593108"/>
          </a:xfrm>
          <a:prstGeom prst="rect">
            <a:avLst/>
          </a:prstGeom>
        </p:spPr>
        <p:txBody>
          <a:bodyPr lIns="36000" tIns="36000" rIns="36000" bIns="36000" anchor="ctr">
            <a:normAutofit/>
          </a:bodyPr>
          <a:lstStyle>
            <a:lvl1pPr marL="179388" indent="-1793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539750" indent="-2698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20725" indent="-1809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98425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254125"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510" indent="0" algn="ctr">
              <a:buNone/>
            </a:pPr>
            <a:r>
              <a:rPr lang="en-CA" sz="3600" b="1" dirty="0">
                <a:latin typeface="Arial" panose="020B0604020202020204" pitchFamily="34" charset="0"/>
                <a:cs typeface="Arial" panose="020B0604020202020204" pitchFamily="34" charset="0"/>
              </a:rPr>
              <a:t>Review WG Meeting Rules</a:t>
            </a:r>
            <a:endParaRPr lang="en-CA" sz="3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25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1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WG Meeting Reminder</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13</a:t>
            </a:fld>
            <a:endParaRPr lang="en-CA"/>
          </a:p>
        </p:txBody>
      </p:sp>
      <p:sp>
        <p:nvSpPr>
          <p:cNvPr id="5" name="Text Placeholder 2"/>
          <p:cNvSpPr txBox="1">
            <a:spLocks/>
          </p:cNvSpPr>
          <p:nvPr/>
        </p:nvSpPr>
        <p:spPr>
          <a:xfrm>
            <a:off x="455414" y="1054149"/>
            <a:ext cx="8688586" cy="39446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92500" lnSpcReduction="20000"/>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a:pPr>
            <a:r>
              <a:rPr kumimoji="0" lang="en-CA" sz="1800" b="1" i="0" u="none" strike="noStrike" kern="0" cap="none" spc="0" normalizeH="0" baseline="0" noProof="0" dirty="0">
                <a:ln>
                  <a:noFill/>
                </a:ln>
                <a:solidFill>
                  <a:sysClr val="windowText" lastClr="000000"/>
                </a:solidFill>
                <a:effectLst/>
                <a:uLnTx/>
                <a:uFill>
                  <a:solidFill/>
                </a:uFill>
                <a:latin typeface="Arial"/>
                <a:cs typeface="Arial"/>
                <a:sym typeface="Arial"/>
              </a:rPr>
              <a:t>Standing Agenda …</a:t>
            </a:r>
          </a:p>
          <a:p>
            <a:pPr marL="24912" marR="36280" lvl="0" indent="309904" defTabSz="813123" eaLnBrk="1" fontAlgn="auto" latinLnBrk="0" hangingPunct="1">
              <a:lnSpc>
                <a:spcPct val="100000"/>
              </a:lnSpc>
              <a:spcBef>
                <a:spcPts val="377"/>
              </a:spcBef>
              <a:spcAft>
                <a:spcPts val="0"/>
              </a:spcAft>
              <a:buClr>
                <a:srgbClr val="000000"/>
              </a:buClr>
              <a:buSzPct val="100000"/>
              <a:buFont typeface="Arial"/>
              <a:buNone/>
              <a:tabLst/>
              <a:defRPr/>
            </a:pPr>
            <a:r>
              <a:rPr kumimoji="0" lang="en-CA" sz="1100" b="1" i="0" u="none" strike="noStrike" kern="0" cap="none" spc="0" normalizeH="0" baseline="0" noProof="0" dirty="0">
                <a:ln>
                  <a:noFill/>
                </a:ln>
                <a:solidFill>
                  <a:sysClr val="windowText" lastClr="000000"/>
                </a:solidFill>
                <a:effectLst/>
                <a:uLnTx/>
                <a:uFill>
                  <a:solidFill/>
                </a:uFill>
                <a:latin typeface="Arial"/>
                <a:cs typeface="Arial"/>
                <a:sym typeface="Arial"/>
              </a:rPr>
              <a:t> </a:t>
            </a:r>
            <a:r>
              <a:rPr kumimoji="0" lang="en-CA" sz="1100" b="1" i="0" u="none" strike="noStrike" kern="0" cap="none" spc="0" normalizeH="0" baseline="0" noProof="0" dirty="0">
                <a:ln>
                  <a:noFill/>
                </a:ln>
                <a:solidFill>
                  <a:sysClr val="windowText" lastClr="000000"/>
                </a:solidFill>
                <a:effectLst/>
                <a:uLnTx/>
                <a:uFill>
                  <a:solidFill/>
                </a:uFill>
                <a:latin typeface="Arial"/>
                <a:cs typeface="Arial"/>
                <a:sym typeface="Arial"/>
                <a:hlinkClick r:id="rId2"/>
              </a:rPr>
              <a:t>https://workspace.vita.com/apps/org/workgroup/vso/download.php/417/05-%20meeting-how-to.pdf</a:t>
            </a:r>
            <a:endParaRPr kumimoji="0" lang="en-CA" sz="1100" b="1" i="0" u="none" strike="noStrike" kern="0" cap="none" spc="0" normalizeH="0" baseline="0" noProof="0" dirty="0">
              <a:ln>
                <a:noFill/>
              </a:ln>
              <a:solidFill>
                <a:sysClr val="windowText" lastClr="000000"/>
              </a:solidFill>
              <a:effectLst/>
              <a:uLnTx/>
              <a:uFill>
                <a:solidFill/>
              </a:uFill>
              <a:latin typeface="Arial"/>
              <a:cs typeface="Arial"/>
              <a:sym typeface="Arial"/>
            </a:endParaRPr>
          </a:p>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a:pPr>
            <a:r>
              <a:rPr kumimoji="0" lang="en-CA" sz="1800" b="1" i="0" u="none" strike="noStrike" kern="0" cap="none" spc="0" normalizeH="0" baseline="0" noProof="0" dirty="0">
                <a:ln>
                  <a:noFill/>
                </a:ln>
                <a:solidFill>
                  <a:sysClr val="windowText" lastClr="000000"/>
                </a:solidFill>
                <a:effectLst/>
                <a:uLnTx/>
                <a:uFill>
                  <a:solidFill/>
                </a:uFill>
                <a:latin typeface="Arial"/>
                <a:cs typeface="Arial"/>
                <a:sym typeface="Arial"/>
              </a:rPr>
              <a:t>Remind WG 48 hrs ahead of WG call and send agenda </a:t>
            </a:r>
            <a:r>
              <a:rPr kumimoji="0" lang="en-CA" sz="1100" b="1" i="0" u="none" strike="noStrike" kern="0" cap="none" spc="0" normalizeH="0" baseline="0" noProof="0" dirty="0">
                <a:ln>
                  <a:noFill/>
                </a:ln>
                <a:solidFill>
                  <a:sysClr val="windowText" lastClr="000000"/>
                </a:solidFill>
                <a:effectLst/>
                <a:uLnTx/>
                <a:uFill>
                  <a:solidFill/>
                </a:uFill>
                <a:latin typeface="Arial"/>
                <a:cs typeface="Arial"/>
                <a:sym typeface="Arial"/>
              </a:rPr>
              <a:t>(P&amp;P 7.1.5)</a:t>
            </a:r>
            <a:endParaRPr kumimoji="0" lang="en-CA" sz="1800" b="1" i="0" u="none" strike="noStrike" kern="0" cap="none" spc="0" normalizeH="0" baseline="0" noProof="0" dirty="0">
              <a:ln>
                <a:noFill/>
              </a:ln>
              <a:solidFill>
                <a:sysClr val="windowText" lastClr="000000"/>
              </a:solidFill>
              <a:effectLst/>
              <a:uLnTx/>
              <a:uFill>
                <a:solidFill/>
              </a:uFill>
              <a:latin typeface="Arial"/>
              <a:cs typeface="Arial"/>
              <a:sym typeface="Arial"/>
            </a:endParaRPr>
          </a:p>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a:pPr>
            <a:r>
              <a:rPr kumimoji="0" lang="en-CA" sz="1800" b="1" i="0" u="none" strike="noStrike" kern="0" cap="none" spc="0" normalizeH="0" baseline="0" noProof="0" dirty="0">
                <a:ln>
                  <a:noFill/>
                </a:ln>
                <a:solidFill>
                  <a:sysClr val="windowText" lastClr="000000"/>
                </a:solidFill>
                <a:effectLst/>
                <a:uLnTx/>
                <a:uFill>
                  <a:solidFill/>
                </a:uFill>
                <a:latin typeface="Arial"/>
                <a:cs typeface="Arial"/>
                <a:sym typeface="Arial"/>
              </a:rPr>
              <a:t>At meeting – follows Robert’s rule of order for deliberation and debate </a:t>
            </a: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Take Attendance</a:t>
            </a: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Acknowledge Patent, Anti trust, ITAR Policy</a:t>
            </a: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Review minutes and get seconder and record</a:t>
            </a: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Review agenda and modify as required</a:t>
            </a: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Follow agenda, vote as required for consensus</a:t>
            </a:r>
          </a:p>
          <a:p>
            <a:pPr marL="422106" marR="36280" lvl="2" indent="-106622"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400" b="1" i="0" u="none" strike="noStrike" kern="0" cap="none" spc="0" normalizeH="0" baseline="0" noProof="0" dirty="0">
                <a:ln>
                  <a:noFill/>
                </a:ln>
                <a:solidFill>
                  <a:sysClr val="windowText" lastClr="000000"/>
                </a:solidFill>
                <a:effectLst/>
                <a:uLnTx/>
                <a:uFill>
                  <a:solidFill/>
                </a:uFill>
                <a:latin typeface="Arial"/>
                <a:cs typeface="Arial"/>
                <a:sym typeface="Arial"/>
              </a:rPr>
              <a:t>Voting eligibility rule set by WG … VSO is 2 of previous 4 meetings </a:t>
            </a:r>
            <a:r>
              <a:rPr kumimoji="0" lang="en-CA" sz="1100" b="1" i="0" u="none" strike="noStrike" kern="0" cap="none" spc="0" normalizeH="0" baseline="0" noProof="0" dirty="0">
                <a:ln>
                  <a:noFill/>
                </a:ln>
                <a:solidFill>
                  <a:sysClr val="windowText" lastClr="000000"/>
                </a:solidFill>
                <a:effectLst/>
                <a:uLnTx/>
                <a:uFill>
                  <a:solidFill/>
                </a:uFill>
                <a:latin typeface="Arial"/>
                <a:cs typeface="Arial"/>
                <a:sym typeface="Arial"/>
              </a:rPr>
              <a:t>(P&amp;P 5.1)</a:t>
            </a:r>
            <a:endParaRPr kumimoji="0" lang="en-CA" sz="1400" b="1" i="0" u="none" strike="noStrike" kern="0" cap="none" spc="0" normalizeH="0" baseline="0" noProof="0" dirty="0">
              <a:ln>
                <a:noFill/>
              </a:ln>
              <a:solidFill>
                <a:sysClr val="windowText" lastClr="000000"/>
              </a:solidFill>
              <a:effectLst/>
              <a:uLnTx/>
              <a:uFill>
                <a:solidFill/>
              </a:uFill>
              <a:latin typeface="Arial"/>
              <a:cs typeface="Arial"/>
              <a:sym typeface="Arial"/>
            </a:endParaRP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New business </a:t>
            </a: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Review Action Item list</a:t>
            </a:r>
          </a:p>
          <a:p>
            <a:pPr marL="315483" marR="36280" lvl="1" indent="-145485" defTabSz="813123" eaLnBrk="1" fontAlgn="auto" latinLnBrk="0" hangingPunct="1">
              <a:lnSpc>
                <a:spcPct val="100000"/>
              </a:lnSpc>
              <a:spcBef>
                <a:spcPts val="314"/>
              </a:spcBef>
              <a:spcAft>
                <a:spcPts val="0"/>
              </a:spcAft>
              <a:buClr>
                <a:srgbClr val="000000"/>
              </a:buClr>
              <a:buSzPct val="100000"/>
              <a:buFont typeface="Arial"/>
              <a:buChar char="–"/>
              <a:tabLst/>
              <a:defRPr/>
            </a:pPr>
            <a:r>
              <a:rPr kumimoji="0" lang="en-CA" sz="1500" b="1" i="0" u="none" strike="noStrike" kern="0" cap="none" spc="0" normalizeH="0" baseline="0" noProof="0" dirty="0">
                <a:ln>
                  <a:noFill/>
                </a:ln>
                <a:solidFill>
                  <a:sysClr val="windowText" lastClr="000000"/>
                </a:solidFill>
                <a:effectLst/>
                <a:uLnTx/>
                <a:uFill>
                  <a:solidFill/>
                </a:uFill>
                <a:latin typeface="Arial"/>
                <a:cs typeface="Arial"/>
                <a:sym typeface="Arial"/>
              </a:rPr>
              <a:t>Take late rollcall</a:t>
            </a:r>
          </a:p>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a:pPr>
            <a:r>
              <a:rPr kumimoji="0" lang="en-CA" sz="1800" b="1" i="0" u="none" strike="noStrike" kern="0" cap="none" spc="0" normalizeH="0" baseline="0" noProof="0" dirty="0">
                <a:ln>
                  <a:noFill/>
                </a:ln>
                <a:solidFill>
                  <a:sysClr val="windowText" lastClr="000000"/>
                </a:solidFill>
                <a:effectLst/>
                <a:uLnTx/>
                <a:uFill>
                  <a:solidFill/>
                </a:uFill>
                <a:latin typeface="Arial"/>
                <a:cs typeface="Arial"/>
                <a:sym typeface="Arial"/>
              </a:rPr>
              <a:t>Publish minutes … use vso-agenda-minutes-template.doc</a:t>
            </a:r>
          </a:p>
          <a:p>
            <a:pPr marL="24912" lvl="0" indent="365706">
              <a:buNone/>
              <a:defRPr/>
            </a:pPr>
            <a:r>
              <a:rPr lang="en-CA" sz="1200" kern="0" dirty="0">
                <a:solidFill>
                  <a:sysClr val="windowText" lastClr="000000"/>
                </a:solidFill>
                <a:latin typeface="Arial"/>
                <a:cs typeface="Arial"/>
                <a:hlinkClick r:id="rId3"/>
              </a:rPr>
              <a:t>https://workspace.vita.com/apps/org/workgroup/vso/download.php/1582/04-%20vso-agenda-minutes-template-jk2015-0924.docx</a:t>
            </a:r>
            <a:endParaRPr lang="en-CA" sz="1300" kern="0" dirty="0">
              <a:solidFill>
                <a:sysClr val="windowText" lastClr="000000"/>
              </a:solidFill>
              <a:latin typeface="Arial"/>
              <a:cs typeface="Arial"/>
            </a:endParaRPr>
          </a:p>
          <a:p>
            <a:pPr marL="24912" marR="36280" lvl="0" indent="365706" defTabSz="813123" eaLnBrk="1" fontAlgn="auto" latinLnBrk="0" hangingPunct="1">
              <a:lnSpc>
                <a:spcPct val="100000"/>
              </a:lnSpc>
              <a:spcBef>
                <a:spcPts val="377"/>
              </a:spcBef>
              <a:spcAft>
                <a:spcPts val="0"/>
              </a:spcAft>
              <a:buClr>
                <a:srgbClr val="000000"/>
              </a:buClr>
              <a:buSzPct val="100000"/>
              <a:buFont typeface="Arial"/>
              <a:buNone/>
              <a:tabLst/>
              <a:defRPr/>
            </a:pPr>
            <a:r>
              <a:rPr kumimoji="0" lang="en-CA" sz="1300" b="1" i="0" u="none" strike="noStrike" kern="0" cap="none" spc="0" normalizeH="0" baseline="0" noProof="0" dirty="0">
                <a:ln>
                  <a:noFill/>
                </a:ln>
                <a:solidFill>
                  <a:sysClr val="windowText" lastClr="000000"/>
                </a:solidFill>
                <a:effectLst/>
                <a:uLnTx/>
                <a:uFill>
                  <a:solidFill/>
                </a:uFill>
                <a:latin typeface="Arial"/>
                <a:cs typeface="Arial"/>
                <a:sym typeface="Arial"/>
              </a:rPr>
              <a:t>Hint: Minutes are a record of what is done and decided at a meeting, not what is said. Take them “live” on </a:t>
            </a:r>
            <a:r>
              <a:rPr kumimoji="0" lang="en-CA" sz="1300" b="1" i="0" u="none" strike="noStrike" kern="0" cap="none" spc="0" normalizeH="0" baseline="0" noProof="0" dirty="0" err="1">
                <a:ln>
                  <a:noFill/>
                </a:ln>
                <a:solidFill>
                  <a:sysClr val="windowText" lastClr="000000"/>
                </a:solidFill>
                <a:effectLst/>
                <a:uLnTx/>
                <a:uFill>
                  <a:solidFill/>
                </a:uFill>
                <a:latin typeface="Arial"/>
                <a:cs typeface="Arial"/>
                <a:sym typeface="Arial"/>
              </a:rPr>
              <a:t>webex</a:t>
            </a:r>
            <a:endParaRPr kumimoji="0" lang="en-CA" sz="1300" b="1" i="0" u="none" strike="noStrike" kern="0" cap="none" spc="0" normalizeH="0" baseline="0" noProof="0" dirty="0">
              <a:ln>
                <a:noFill/>
              </a:ln>
              <a:solidFill>
                <a:sysClr val="windowText" lastClr="000000"/>
              </a:solidFill>
              <a:effectLst/>
              <a:uLnTx/>
              <a:uFill>
                <a:solidFill/>
              </a:uFill>
              <a:latin typeface="Arial"/>
              <a:cs typeface="Arial"/>
              <a:sym typeface="Arial"/>
            </a:endParaRPr>
          </a:p>
          <a:p>
            <a:pPr marL="240150" marR="36280" lvl="0" indent="-215238" defTabSz="813123" eaLnBrk="1" fontAlgn="auto" latinLnBrk="0" hangingPunct="1">
              <a:lnSpc>
                <a:spcPct val="100000"/>
              </a:lnSpc>
              <a:spcBef>
                <a:spcPts val="377"/>
              </a:spcBef>
              <a:spcAft>
                <a:spcPts val="0"/>
              </a:spcAft>
              <a:buClr>
                <a:srgbClr val="000000"/>
              </a:buClr>
              <a:buSzPct val="100000"/>
              <a:buFont typeface="Arial"/>
              <a:buChar char="•"/>
              <a:tabLst/>
              <a:defRPr/>
            </a:pPr>
            <a:r>
              <a:rPr kumimoji="0" lang="en-CA" sz="1300" b="1" i="0" u="none" strike="noStrike" kern="0" cap="none" spc="0" normalizeH="0" baseline="0" noProof="0" dirty="0">
                <a:ln>
                  <a:noFill/>
                </a:ln>
                <a:solidFill>
                  <a:sysClr val="windowText" lastClr="000000"/>
                </a:solidFill>
                <a:effectLst/>
                <a:uLnTx/>
                <a:uFill>
                  <a:solidFill/>
                </a:uFill>
                <a:latin typeface="Arial"/>
                <a:cs typeface="Arial"/>
                <a:sym typeface="Arial"/>
              </a:rPr>
              <a:t>Minutes are important … we are an accredited ANSI standards developing organization (SDO) … we need to show evidence that we are following our procedures to remain accredited</a:t>
            </a:r>
          </a:p>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a:pPr>
            <a:endParaRPr kumimoji="0" lang="en-CA" sz="1800" b="1" i="0" u="none" strike="noStrike" kern="0" cap="none" spc="0" normalizeH="0" baseline="0" noProof="0" dirty="0">
              <a:ln>
                <a:noFill/>
              </a:ln>
              <a:solidFill>
                <a:sysClr val="windowText" lastClr="000000"/>
              </a:solidFill>
              <a:effectLst/>
              <a:uLnTx/>
              <a:uFill>
                <a:solidFill/>
              </a:uFill>
              <a:latin typeface="Arial"/>
              <a:cs typeface="Arial"/>
              <a:sym typeface="Arial"/>
            </a:endParaRPr>
          </a:p>
        </p:txBody>
      </p:sp>
    </p:spTree>
    <p:extLst>
      <p:ext uri="{BB962C8B-B14F-4D97-AF65-F5344CB8AC3E}">
        <p14:creationId xmlns:p14="http://schemas.microsoft.com/office/powerpoint/2010/main" val="59091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xEl>
                                              <p:pRg st="9" end="9"/>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xEl>
                                              <p:pRg st="11" end="1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xEl>
                                              <p:pRg st="13" end="1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xEl>
                                              <p:pRg st="15" end="15"/>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
                                            <p:txEl>
                                              <p:pRg st="14" end="1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WG meetings Policy Statements : VSO patent, Anti-Trust and ITAR</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14</a:t>
            </a:fld>
            <a:endParaRPr lang="en-CA" dirty="0"/>
          </a:p>
        </p:txBody>
      </p:sp>
      <p:sp>
        <p:nvSpPr>
          <p:cNvPr id="5" name="TextBox 4"/>
          <p:cNvSpPr txBox="1"/>
          <p:nvPr/>
        </p:nvSpPr>
        <p:spPr>
          <a:xfrm>
            <a:off x="539552" y="1203598"/>
            <a:ext cx="8280920" cy="3600400"/>
          </a:xfrm>
          <a:prstGeom prst="rect">
            <a:avLst/>
          </a:prstGeom>
        </p:spPr>
        <p:txBody>
          <a:bodyPr wrap="square" lIns="36000" tIns="36000" rIns="36000" bIns="36000" rtlCol="0" anchor="t" anchorCtr="0">
            <a:normAutofit/>
          </a:bodyPr>
          <a:lstStyle/>
          <a:p>
            <a:pPr marL="25510" indent="0">
              <a:buFont typeface="Arial" panose="020B0604020202020204" pitchFamily="34" charset="0"/>
              <a:buNone/>
            </a:pPr>
            <a:endParaRPr lang="en-CA" sz="1400" dirty="0" err="1">
              <a:latin typeface="Arial" panose="020B0604020202020204" pitchFamily="34" charset="0"/>
              <a:cs typeface="Arial" panose="020B0604020202020204" pitchFamily="34" charset="0"/>
            </a:endParaRPr>
          </a:p>
        </p:txBody>
      </p:sp>
      <p:sp>
        <p:nvSpPr>
          <p:cNvPr id="6" name="Rectangle 5"/>
          <p:cNvSpPr/>
          <p:nvPr/>
        </p:nvSpPr>
        <p:spPr>
          <a:xfrm>
            <a:off x="503548" y="997713"/>
            <a:ext cx="8352928" cy="3493264"/>
          </a:xfrm>
          <a:prstGeom prst="rect">
            <a:avLst/>
          </a:prstGeom>
        </p:spPr>
        <p:txBody>
          <a:bodyPr wrap="square">
            <a:spAutoFit/>
          </a:bodyPr>
          <a:lstStyle/>
          <a:p>
            <a:r>
              <a:rPr lang="en-CA" sz="1600" b="1" dirty="0"/>
              <a:t>Conduct WG meeting per VSO Policy and Procedure …</a:t>
            </a:r>
          </a:p>
          <a:p>
            <a:r>
              <a:rPr lang="en-CA" sz="1050" dirty="0">
                <a:hlinkClick r:id="rId2"/>
              </a:rPr>
              <a:t>https://workspace.vita.com/apps/org/workgroup/vso/download.php/1692/10-VSO%20Policy%20and%20Procedures%20vso-pp-r2d8-jk2015-0901-final.pdf</a:t>
            </a:r>
            <a:endParaRPr lang="en-CA" sz="1050" dirty="0"/>
          </a:p>
          <a:p>
            <a:endParaRPr lang="en-CA" sz="1600" dirty="0"/>
          </a:p>
          <a:p>
            <a:r>
              <a:rPr lang="en-CA" sz="1600" b="1" dirty="0"/>
              <a:t>Agenda/Minutes should follow template… </a:t>
            </a:r>
          </a:p>
          <a:p>
            <a:r>
              <a:rPr lang="en-CA" sz="1200" dirty="0">
                <a:hlinkClick r:id="rId3"/>
              </a:rPr>
              <a:t>https://workspace.vita.com/apps/org/workgroup/vso/download.php/1582/04-%20vso-agenda-minutes-template-jk2015-0924.docx</a:t>
            </a:r>
            <a:endParaRPr lang="en-CA" sz="1200" dirty="0"/>
          </a:p>
          <a:p>
            <a:endParaRPr lang="en-CA" sz="1200" dirty="0"/>
          </a:p>
          <a:p>
            <a:r>
              <a:rPr lang="en-CA" sz="1600" b="1" dirty="0"/>
              <a:t>Standard preamble …</a:t>
            </a:r>
          </a:p>
          <a:p>
            <a:endParaRPr lang="en-CA" sz="1600" dirty="0"/>
          </a:p>
          <a:p>
            <a:r>
              <a:rPr lang="en-CA" sz="1600" b="1" dirty="0"/>
              <a:t>1.1	VSO Patent, Anti-Trust and ITAR policy Acknowledgement</a:t>
            </a:r>
          </a:p>
          <a:p>
            <a:r>
              <a:rPr lang="en-CA" sz="1600" dirty="0"/>
              <a:t>This meeting is covered by the patent, anti-trust and ITAR policy statement per VSO policy and procedures posted on its website. These policy statements are re-printed in section 1.2. </a:t>
            </a:r>
          </a:p>
          <a:p>
            <a:pPr marL="171450" indent="-171450">
              <a:buFont typeface="Arial" panose="020B0604020202020204" pitchFamily="34" charset="0"/>
              <a:buChar char="•"/>
            </a:pPr>
            <a:r>
              <a:rPr lang="en-CA" sz="1600" dirty="0"/>
              <a:t>Are all participants aware of these policies? </a:t>
            </a:r>
            <a:r>
              <a:rPr lang="en-CA" sz="1600" u="sng" dirty="0"/>
              <a:t>_YES??_</a:t>
            </a:r>
          </a:p>
          <a:p>
            <a:pPr marL="171450" indent="-171450">
              <a:buFont typeface="Arial" panose="020B0604020202020204" pitchFamily="34" charset="0"/>
              <a:buChar char="•"/>
            </a:pPr>
            <a:r>
              <a:rPr lang="en-CA" sz="1600" dirty="0"/>
              <a:t>Are there any patent disclosures related to the contents of this meeting? </a:t>
            </a:r>
            <a:r>
              <a:rPr lang="en-CA" sz="1600" u="sng" dirty="0"/>
              <a:t>_NONE??_</a:t>
            </a:r>
          </a:p>
          <a:p>
            <a:endParaRPr lang="en-CA" sz="1600" dirty="0"/>
          </a:p>
        </p:txBody>
      </p:sp>
    </p:spTree>
    <p:extLst>
      <p:ext uri="{BB962C8B-B14F-4D97-AF65-F5344CB8AC3E}">
        <p14:creationId xmlns:p14="http://schemas.microsoft.com/office/powerpoint/2010/main" val="276996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WG meetings Policy Statements : VSO patent, Anti-Trust and ITAR</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15</a:t>
            </a:fld>
            <a:endParaRPr lang="en-CA" dirty="0"/>
          </a:p>
        </p:txBody>
      </p:sp>
      <p:sp>
        <p:nvSpPr>
          <p:cNvPr id="5" name="TextBox 4"/>
          <p:cNvSpPr txBox="1"/>
          <p:nvPr/>
        </p:nvSpPr>
        <p:spPr>
          <a:xfrm>
            <a:off x="539552" y="1203598"/>
            <a:ext cx="8280920" cy="3600400"/>
          </a:xfrm>
          <a:prstGeom prst="rect">
            <a:avLst/>
          </a:prstGeom>
        </p:spPr>
        <p:txBody>
          <a:bodyPr wrap="square" lIns="36000" tIns="36000" rIns="36000" bIns="36000" rtlCol="0" anchor="t" anchorCtr="0">
            <a:normAutofit/>
          </a:bodyPr>
          <a:lstStyle/>
          <a:p>
            <a:pPr marL="25510" indent="0">
              <a:buFont typeface="Arial" panose="020B0604020202020204" pitchFamily="34" charset="0"/>
              <a:buNone/>
            </a:pPr>
            <a:endParaRPr lang="en-CA" sz="1400" dirty="0" err="1">
              <a:latin typeface="Arial" panose="020B0604020202020204" pitchFamily="34" charset="0"/>
              <a:cs typeface="Arial" panose="020B0604020202020204" pitchFamily="34" charset="0"/>
            </a:endParaRPr>
          </a:p>
        </p:txBody>
      </p:sp>
      <p:sp>
        <p:nvSpPr>
          <p:cNvPr id="6" name="Rectangle 5"/>
          <p:cNvSpPr/>
          <p:nvPr/>
        </p:nvSpPr>
        <p:spPr>
          <a:xfrm>
            <a:off x="503548" y="997713"/>
            <a:ext cx="8352928" cy="3631763"/>
          </a:xfrm>
          <a:prstGeom prst="rect">
            <a:avLst/>
          </a:prstGeom>
        </p:spPr>
        <p:txBody>
          <a:bodyPr wrap="square">
            <a:spAutoFit/>
          </a:bodyPr>
          <a:lstStyle/>
          <a:p>
            <a:r>
              <a:rPr lang="en-CA" sz="1200" b="1" dirty="0"/>
              <a:t>1.2 	VSO patent, Anti-Trust and ITAR policy statements</a:t>
            </a:r>
          </a:p>
          <a:p>
            <a:r>
              <a:rPr lang="en-CA" sz="1200" b="1" dirty="0"/>
              <a:t>1.2.1	Patent Policy Statement</a:t>
            </a:r>
          </a:p>
          <a:p>
            <a:r>
              <a:rPr lang="en-CA" sz="1200" dirty="0"/>
              <a:t>VITA's patent policy regarding the use of patented technology in standards is posted on its website.  Working group members should read these policies.  Working group members who are aware of any patents or patent applications that might be essential to the standards proposed by this working group are required to disclose them.  </a:t>
            </a:r>
          </a:p>
          <a:p>
            <a:r>
              <a:rPr lang="en-CA" sz="1200" b="1" dirty="0"/>
              <a:t>1.2.2	Anti-Trust Statement</a:t>
            </a:r>
          </a:p>
          <a:p>
            <a:r>
              <a:rPr lang="en-CA" sz="1200" dirty="0"/>
              <a:t>These standards are developed in accordance with applicable antitrust and competition laws. Meetings amongst competitors to develop these standards are to be conducted in accordance with these laws. Hence don’t in fact or appearance, discuss or exchange information regarding:</a:t>
            </a:r>
          </a:p>
          <a:p>
            <a:pPr marL="171450" indent="-171450">
              <a:buFont typeface="Arial" panose="020B0604020202020204" pitchFamily="34" charset="0"/>
              <a:buChar char="•"/>
            </a:pPr>
            <a:r>
              <a:rPr lang="en-CA" sz="1200" dirty="0"/>
              <a:t>Individual company prices, terms and conditions of sale, profits, margins or cost.</a:t>
            </a:r>
          </a:p>
          <a:p>
            <a:pPr marL="171450" indent="-171450">
              <a:buFont typeface="Arial" panose="020B0604020202020204" pitchFamily="34" charset="0"/>
              <a:buChar char="•"/>
            </a:pPr>
            <a:r>
              <a:rPr lang="en-CA" sz="1200" dirty="0"/>
              <a:t>Industry pricing policies and levels.</a:t>
            </a:r>
          </a:p>
          <a:p>
            <a:pPr marL="171450" indent="-171450">
              <a:buFont typeface="Arial" panose="020B0604020202020204" pitchFamily="34" charset="0"/>
              <a:buChar char="•"/>
            </a:pPr>
            <a:r>
              <a:rPr lang="en-CA" sz="1200" dirty="0"/>
              <a:t>Changes in industry production, capability, or inventories.</a:t>
            </a:r>
          </a:p>
          <a:p>
            <a:pPr marL="171450" indent="-171450">
              <a:buFont typeface="Arial" panose="020B0604020202020204" pitchFamily="34" charset="0"/>
              <a:buChar char="•"/>
            </a:pPr>
            <a:r>
              <a:rPr lang="en-CA" sz="1200" dirty="0"/>
              <a:t>Individual company bids or bid procedures.</a:t>
            </a:r>
          </a:p>
          <a:p>
            <a:pPr marL="171450" indent="-171450">
              <a:buFont typeface="Arial" panose="020B0604020202020204" pitchFamily="34" charset="0"/>
              <a:buChar char="•"/>
            </a:pPr>
            <a:r>
              <a:rPr lang="en-CA" sz="1200" dirty="0"/>
              <a:t>Plans of individual companies concerning the design, characteristics, production, distribution, marketing, or introduction dates of particular products, including proposed territories or customers.</a:t>
            </a:r>
          </a:p>
          <a:p>
            <a:pPr marL="171450" indent="-171450">
              <a:buFont typeface="Arial" panose="020B0604020202020204" pitchFamily="34" charset="0"/>
              <a:buChar char="•"/>
            </a:pPr>
            <a:r>
              <a:rPr lang="en-CA" sz="1200" dirty="0"/>
              <a:t>Matters relating to individual suppliers that might have the effect of excluding them from any market.</a:t>
            </a:r>
          </a:p>
          <a:p>
            <a:pPr marL="171450" indent="-171450">
              <a:buFont typeface="Arial" panose="020B0604020202020204" pitchFamily="34" charset="0"/>
              <a:buChar char="•"/>
            </a:pPr>
            <a:r>
              <a:rPr lang="en-CA" sz="1200" dirty="0"/>
              <a:t>Individual company market shares for any products or for all products.</a:t>
            </a:r>
          </a:p>
          <a:p>
            <a:r>
              <a:rPr lang="en-CA" sz="1200" b="1" dirty="0"/>
              <a:t>1.2.3	ITAR Statement</a:t>
            </a:r>
          </a:p>
          <a:p>
            <a:r>
              <a:rPr lang="en-CA" sz="1200" dirty="0"/>
              <a:t>This working group is an international community, thus no ITAR </a:t>
            </a:r>
            <a:r>
              <a:rPr lang="en-CA" sz="1400" dirty="0"/>
              <a:t>sensitive</a:t>
            </a:r>
            <a:r>
              <a:rPr lang="en-CA" sz="1200" dirty="0"/>
              <a:t> information shall be exchanged during this meeting.</a:t>
            </a:r>
          </a:p>
        </p:txBody>
      </p:sp>
    </p:spTree>
    <p:extLst>
      <p:ext uri="{BB962C8B-B14F-4D97-AF65-F5344CB8AC3E}">
        <p14:creationId xmlns:p14="http://schemas.microsoft.com/office/powerpoint/2010/main" val="2481147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16</a:t>
            </a:fld>
            <a:endParaRPr lang="en-CA"/>
          </a:p>
        </p:txBody>
      </p:sp>
      <p:sp>
        <p:nvSpPr>
          <p:cNvPr id="5" name="Text Placeholder 2"/>
          <p:cNvSpPr txBox="1">
            <a:spLocks/>
          </p:cNvSpPr>
          <p:nvPr/>
        </p:nvSpPr>
        <p:spPr>
          <a:xfrm>
            <a:off x="455414" y="1198812"/>
            <a:ext cx="8233172" cy="3593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marR="36280" lvl="0" indent="0" algn="ctr" defTabSz="813123" eaLnBrk="1" fontAlgn="auto" latinLnBrk="0" hangingPunct="1">
              <a:lnSpc>
                <a:spcPct val="100000"/>
              </a:lnSpc>
              <a:spcBef>
                <a:spcPts val="377"/>
              </a:spcBef>
              <a:spcAft>
                <a:spcPts val="0"/>
              </a:spcAft>
              <a:buClr>
                <a:srgbClr val="000000"/>
              </a:buClr>
              <a:buSzPct val="100000"/>
              <a:buFont typeface="Arial"/>
              <a:buNone/>
              <a:tabLst/>
              <a:defRPr/>
            </a:pPr>
            <a:r>
              <a:rPr kumimoji="0" lang="en-CA" sz="6000" b="1" i="0" u="none" strike="noStrike" kern="0" cap="none" spc="0" normalizeH="0" baseline="0" noProof="0" dirty="0">
                <a:ln>
                  <a:noFill/>
                </a:ln>
                <a:solidFill>
                  <a:sysClr val="windowText" lastClr="000000"/>
                </a:solidFill>
                <a:effectLst/>
                <a:uLnTx/>
                <a:uFill>
                  <a:solidFill/>
                </a:uFill>
                <a:latin typeface="Arial"/>
                <a:cs typeface="Arial"/>
                <a:sym typeface="Arial"/>
              </a:rPr>
              <a:t>Working Group Chair Guidelines</a:t>
            </a:r>
          </a:p>
          <a:p>
            <a:pPr marL="25510" marR="36280" lvl="0" indent="0" defTabSz="813123" eaLnBrk="1" fontAlgn="auto" latinLnBrk="0" hangingPunct="1">
              <a:lnSpc>
                <a:spcPct val="100000"/>
              </a:lnSpc>
              <a:spcBef>
                <a:spcPts val="377"/>
              </a:spcBef>
              <a:spcAft>
                <a:spcPts val="0"/>
              </a:spcAft>
              <a:buClr>
                <a:srgbClr val="000000"/>
              </a:buClr>
              <a:buSzPct val="100000"/>
              <a:buFont typeface="Arial"/>
              <a:buNone/>
              <a:tabLst/>
              <a:defRPr/>
            </a:pPr>
            <a:endParaRPr kumimoji="0" lang="en-CA" sz="6000" b="1" i="0" u="none" strike="noStrike" kern="0" cap="none" spc="0" normalizeH="0" baseline="0" noProof="0" dirty="0">
              <a:ln>
                <a:noFill/>
              </a:ln>
              <a:solidFill>
                <a:sysClr val="windowText" lastClr="000000"/>
              </a:solidFill>
              <a:effectLst/>
              <a:uLnTx/>
              <a:uFill>
                <a:solidFill/>
              </a:uFill>
              <a:latin typeface="Arial"/>
              <a:cs typeface="Arial"/>
              <a:sym typeface="Arial"/>
            </a:endParaRPr>
          </a:p>
        </p:txBody>
      </p:sp>
    </p:spTree>
    <p:extLst>
      <p:ext uri="{BB962C8B-B14F-4D97-AF65-F5344CB8AC3E}">
        <p14:creationId xmlns:p14="http://schemas.microsoft.com/office/powerpoint/2010/main" val="65897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 WG Chair Guide</a:t>
            </a:r>
            <a:br>
              <a:rPr lang="en-CA" dirty="0"/>
            </a:br>
            <a:r>
              <a:rPr lang="en-CA" dirty="0"/>
              <a:t>Table of Contents</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17</a:t>
            </a:fld>
            <a:endParaRPr lang="en-CA"/>
          </a:p>
        </p:txBody>
      </p:sp>
      <p:sp>
        <p:nvSpPr>
          <p:cNvPr id="5" name="Text Placeholder 2"/>
          <p:cNvSpPr txBox="1">
            <a:spLocks/>
          </p:cNvSpPr>
          <p:nvPr/>
        </p:nvSpPr>
        <p:spPr>
          <a:xfrm>
            <a:off x="455414" y="1054149"/>
            <a:ext cx="8688586" cy="39446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fontScale="70000" lnSpcReduction="20000"/>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lvl="0" indent="0">
              <a:buNone/>
              <a:defRPr/>
            </a:pPr>
            <a:r>
              <a:rPr lang="en-CA" sz="2200" kern="0" dirty="0">
                <a:solidFill>
                  <a:sysClr val="windowText" lastClr="000000"/>
                </a:solidFill>
                <a:latin typeface="Arial"/>
                <a:cs typeface="Arial"/>
              </a:rPr>
              <a:t>See Resource folder/file – 08-</a:t>
            </a:r>
            <a:r>
              <a:rPr lang="en-US" sz="2200" kern="0" dirty="0">
                <a:solidFill>
                  <a:sysClr val="windowText" lastClr="000000"/>
                </a:solidFill>
                <a:latin typeface="Arial"/>
                <a:cs typeface="Arial"/>
              </a:rPr>
              <a:t>VSO Working Group Chair Guide</a:t>
            </a:r>
          </a:p>
          <a:p>
            <a:pPr marL="25510" lvl="0" indent="0">
              <a:buNone/>
              <a:defRPr/>
            </a:pPr>
            <a:r>
              <a:rPr lang="en-US" sz="2200" kern="0" dirty="0">
                <a:solidFill>
                  <a:sysClr val="windowText" lastClr="000000"/>
                </a:solidFill>
                <a:latin typeface="Arial"/>
                <a:cs typeface="Arial"/>
              </a:rPr>
              <a:t>workspace.vita.com &gt; 0-VSO &gt; Workspace &gt; Documents &gt; VSO Meeting Resources</a:t>
            </a:r>
          </a:p>
          <a:p>
            <a:pPr marL="25510" lvl="0" indent="0">
              <a:buNone/>
              <a:defRPr/>
            </a:pPr>
            <a:r>
              <a:rPr lang="en-CA" kern="0" dirty="0">
                <a:solidFill>
                  <a:sysClr val="windowText" lastClr="000000"/>
                </a:solidFill>
                <a:latin typeface="Arial"/>
                <a:cs typeface="Arial"/>
              </a:rPr>
              <a:t> </a:t>
            </a:r>
            <a:r>
              <a:rPr lang="en-US" kern="0" dirty="0">
                <a:solidFill>
                  <a:sysClr val="windowText" lastClr="000000"/>
                </a:solidFill>
                <a:latin typeface="Arial"/>
                <a:cs typeface="Arial"/>
              </a:rPr>
              <a:t>Table of Contents</a:t>
            </a:r>
          </a:p>
          <a:p>
            <a:pPr marL="170995" lvl="1" indent="0">
              <a:buNone/>
              <a:defRPr/>
            </a:pPr>
            <a:r>
              <a:rPr lang="en-CA" b="0" kern="0" dirty="0">
                <a:solidFill>
                  <a:sysClr val="windowText" lastClr="000000"/>
                </a:solidFill>
                <a:latin typeface="Arial"/>
                <a:cs typeface="Arial"/>
              </a:rPr>
              <a:t>1.	Overview	</a:t>
            </a:r>
          </a:p>
          <a:p>
            <a:pPr marL="170995" lvl="1" indent="0">
              <a:buNone/>
              <a:defRPr/>
            </a:pPr>
            <a:r>
              <a:rPr lang="en-CA" b="0" kern="0" dirty="0">
                <a:solidFill>
                  <a:sysClr val="windowText" lastClr="000000"/>
                </a:solidFill>
                <a:latin typeface="Arial"/>
                <a:cs typeface="Arial"/>
              </a:rPr>
              <a:t>2.	Soliciting membership for the working/study group. (WG/SG)	</a:t>
            </a:r>
          </a:p>
          <a:p>
            <a:pPr marL="170995" lvl="1" indent="0">
              <a:buNone/>
              <a:defRPr/>
            </a:pPr>
            <a:r>
              <a:rPr lang="en-CA" b="0" kern="0" dirty="0">
                <a:solidFill>
                  <a:sysClr val="windowText" lastClr="000000"/>
                </a:solidFill>
                <a:latin typeface="Arial"/>
                <a:cs typeface="Arial"/>
              </a:rPr>
              <a:t>3.	Maintaining a working group membership list.	</a:t>
            </a:r>
          </a:p>
          <a:p>
            <a:pPr marL="170995" lvl="1" indent="0">
              <a:buNone/>
              <a:defRPr/>
            </a:pPr>
            <a:r>
              <a:rPr lang="en-CA" b="0" kern="0" dirty="0">
                <a:solidFill>
                  <a:sysClr val="windowText" lastClr="000000"/>
                </a:solidFill>
                <a:latin typeface="Arial"/>
                <a:cs typeface="Arial"/>
              </a:rPr>
              <a:t>4.	Scheduling Meetings	</a:t>
            </a:r>
          </a:p>
          <a:p>
            <a:pPr marL="170995" lvl="1" indent="0">
              <a:buNone/>
              <a:defRPr/>
            </a:pPr>
            <a:r>
              <a:rPr lang="en-CA" b="0" kern="0" dirty="0">
                <a:solidFill>
                  <a:sysClr val="windowText" lastClr="000000"/>
                </a:solidFill>
                <a:latin typeface="Arial"/>
                <a:cs typeface="Arial"/>
              </a:rPr>
              <a:t>5.	Leading working group meetings.	</a:t>
            </a:r>
          </a:p>
          <a:p>
            <a:pPr marL="170995" lvl="1" indent="0">
              <a:buNone/>
              <a:defRPr/>
            </a:pPr>
            <a:r>
              <a:rPr lang="en-CA" b="0" kern="0" dirty="0">
                <a:solidFill>
                  <a:sysClr val="windowText" lastClr="000000"/>
                </a:solidFill>
                <a:latin typeface="Arial"/>
                <a:cs typeface="Arial"/>
              </a:rPr>
              <a:t>6.	Keep meeting minutes unless the working group has a secretary.	</a:t>
            </a:r>
          </a:p>
          <a:p>
            <a:pPr marL="170995" lvl="1" indent="0">
              <a:buNone/>
              <a:defRPr/>
            </a:pPr>
            <a:r>
              <a:rPr lang="en-CA" b="0" kern="0" dirty="0">
                <a:solidFill>
                  <a:sysClr val="windowText" lastClr="000000"/>
                </a:solidFill>
                <a:latin typeface="Arial"/>
                <a:cs typeface="Arial"/>
              </a:rPr>
              <a:t>7.	Reporting development status to the VSO Chair.	</a:t>
            </a:r>
          </a:p>
          <a:p>
            <a:pPr marL="170995" lvl="1" indent="0">
              <a:buNone/>
              <a:defRPr/>
            </a:pPr>
            <a:r>
              <a:rPr lang="en-CA" b="0" kern="0" dirty="0">
                <a:solidFill>
                  <a:sysClr val="windowText" lastClr="000000"/>
                </a:solidFill>
                <a:latin typeface="Arial"/>
                <a:cs typeface="Arial"/>
              </a:rPr>
              <a:t>8.	Completing development in a timely manner.	</a:t>
            </a:r>
          </a:p>
          <a:p>
            <a:pPr marL="170995" lvl="1" indent="0">
              <a:buNone/>
              <a:defRPr/>
            </a:pPr>
            <a:r>
              <a:rPr lang="en-CA" b="0" kern="0" dirty="0">
                <a:solidFill>
                  <a:sysClr val="windowText" lastClr="000000"/>
                </a:solidFill>
                <a:latin typeface="Arial"/>
                <a:cs typeface="Arial"/>
              </a:rPr>
              <a:t>9.	Submitting the draft for a working group ballot.	</a:t>
            </a:r>
          </a:p>
          <a:p>
            <a:pPr marL="170995" lvl="1" indent="0">
              <a:buNone/>
              <a:defRPr/>
            </a:pPr>
            <a:r>
              <a:rPr lang="en-CA" b="0" kern="0" dirty="0">
                <a:solidFill>
                  <a:sysClr val="windowText" lastClr="000000"/>
                </a:solidFill>
                <a:latin typeface="Arial"/>
                <a:cs typeface="Arial"/>
              </a:rPr>
              <a:t>10.	Behind the Scenes at VITA	</a:t>
            </a:r>
          </a:p>
          <a:p>
            <a:pPr marL="170995" lvl="1" indent="0">
              <a:buNone/>
              <a:defRPr/>
            </a:pPr>
            <a:r>
              <a:rPr lang="en-CA" b="0" kern="0" dirty="0">
                <a:solidFill>
                  <a:sysClr val="windowText" lastClr="000000"/>
                </a:solidFill>
                <a:latin typeface="Arial"/>
                <a:cs typeface="Arial"/>
              </a:rPr>
              <a:t>Appendix A -	Standard form (example) for starting a WG/SG page</a:t>
            </a:r>
          </a:p>
          <a:p>
            <a:pPr marL="170995" lvl="1" indent="0">
              <a:buNone/>
              <a:defRPr/>
            </a:pPr>
            <a:r>
              <a:rPr lang="en-CA" b="0" kern="0" dirty="0">
                <a:solidFill>
                  <a:sysClr val="windowText" lastClr="000000"/>
                </a:solidFill>
                <a:latin typeface="Arial"/>
                <a:cs typeface="Arial"/>
              </a:rPr>
              <a:t>Appendix B -	Standard form (example) for submitting the draft for ANSI/VITA public review	</a:t>
            </a:r>
          </a:p>
          <a:p>
            <a:pPr marL="170995" lvl="1" indent="0">
              <a:buNone/>
              <a:defRPr/>
            </a:pPr>
            <a:r>
              <a:rPr lang="en-CA" b="0" kern="0" dirty="0">
                <a:solidFill>
                  <a:sysClr val="windowText" lastClr="000000"/>
                </a:solidFill>
                <a:latin typeface="Arial"/>
                <a:cs typeface="Arial"/>
              </a:rPr>
              <a:t>Appendix C -	Two types of WG Ballot	</a:t>
            </a:r>
          </a:p>
          <a:p>
            <a:pPr marL="170995" lvl="1" indent="0">
              <a:buNone/>
              <a:defRPr/>
            </a:pPr>
            <a:r>
              <a:rPr lang="en-CA" b="0" kern="0" dirty="0">
                <a:solidFill>
                  <a:sysClr val="windowText" lastClr="000000"/>
                </a:solidFill>
                <a:latin typeface="Arial"/>
                <a:cs typeface="Arial"/>
              </a:rPr>
              <a:t>Appendix D -	Contents of a Ballot	</a:t>
            </a:r>
          </a:p>
          <a:p>
            <a:pPr marL="170995" lvl="1" indent="0">
              <a:buNone/>
              <a:defRPr/>
            </a:pPr>
            <a:r>
              <a:rPr lang="en-CA" b="0" kern="0" dirty="0">
                <a:solidFill>
                  <a:sysClr val="windowText" lastClr="000000"/>
                </a:solidFill>
                <a:latin typeface="Arial"/>
                <a:cs typeface="Arial"/>
              </a:rPr>
              <a:t>Appendix E -	Checklist for submittal to the ANSI/VITA public review process Ballot	</a:t>
            </a:r>
          </a:p>
          <a:p>
            <a:pPr marL="170995" lvl="1" indent="0">
              <a:buNone/>
              <a:defRPr/>
            </a:pPr>
            <a:r>
              <a:rPr lang="en-CA" b="0" kern="0" dirty="0">
                <a:solidFill>
                  <a:sysClr val="windowText" lastClr="000000"/>
                </a:solidFill>
                <a:latin typeface="Arial"/>
                <a:cs typeface="Arial"/>
              </a:rPr>
              <a:t>Appendix F -	Workspace Document File Naming Convention	</a:t>
            </a:r>
          </a:p>
          <a:p>
            <a:pPr marL="170995" lvl="1" indent="0">
              <a:buNone/>
              <a:defRPr/>
            </a:pPr>
            <a:r>
              <a:rPr lang="en-CA" b="0" kern="0" dirty="0">
                <a:solidFill>
                  <a:sysClr val="windowText" lastClr="000000"/>
                </a:solidFill>
                <a:latin typeface="Arial"/>
                <a:cs typeface="Arial"/>
              </a:rPr>
              <a:t>Appendix G -	WG member inclusion in VITA Draft Documents	</a:t>
            </a:r>
          </a:p>
          <a:p>
            <a:pPr marL="170995" lvl="1" indent="0">
              <a:buNone/>
              <a:defRPr/>
            </a:pPr>
            <a:endParaRPr lang="en-CA" b="0" kern="0" dirty="0">
              <a:solidFill>
                <a:sysClr val="windowText" lastClr="000000"/>
              </a:solidFill>
              <a:latin typeface="Arial"/>
              <a:cs typeface="Arial"/>
            </a:endParaRPr>
          </a:p>
          <a:p>
            <a:pPr marL="170995" lvl="1" indent="0">
              <a:buNone/>
              <a:defRPr/>
            </a:pPr>
            <a:r>
              <a:rPr lang="en-US" b="0" kern="0" dirty="0">
                <a:solidFill>
                  <a:sysClr val="windowText" lastClr="000000"/>
                </a:solidFill>
                <a:latin typeface="Arial"/>
                <a:cs typeface="Arial"/>
              </a:rPr>
              <a:t>	</a:t>
            </a:r>
          </a:p>
          <a:p>
            <a:pPr marL="25510" lvl="0" indent="0">
              <a:buNone/>
              <a:defRPr/>
            </a:pPr>
            <a:endParaRPr lang="en-CA" kern="0" dirty="0">
              <a:solidFill>
                <a:sysClr val="windowText" lastClr="000000"/>
              </a:solidFill>
              <a:latin typeface="Arial"/>
              <a:cs typeface="Arial"/>
            </a:endParaRPr>
          </a:p>
          <a:p>
            <a:pPr marL="170995" lvl="1" indent="0">
              <a:buNone/>
              <a:defRPr/>
            </a:pPr>
            <a:endParaRPr lang="en-CA" kern="0" dirty="0">
              <a:solidFill>
                <a:sysClr val="windowText" lastClr="000000"/>
              </a:solidFill>
              <a:latin typeface="Arial"/>
              <a:cs typeface="Arial"/>
            </a:endParaRPr>
          </a:p>
          <a:p>
            <a:pPr marL="25510" lvl="0" indent="0">
              <a:buNone/>
              <a:defRPr/>
            </a:pPr>
            <a:endParaRPr lang="en-CA" kern="0" dirty="0">
              <a:solidFill>
                <a:sysClr val="windowText" lastClr="000000"/>
              </a:solidFill>
              <a:latin typeface="Arial"/>
              <a:cs typeface="Arial"/>
            </a:endParaRPr>
          </a:p>
        </p:txBody>
      </p:sp>
    </p:spTree>
    <p:extLst>
      <p:ext uri="{BB962C8B-B14F-4D97-AF65-F5344CB8AC3E}">
        <p14:creationId xmlns:p14="http://schemas.microsoft.com/office/powerpoint/2010/main" val="38387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1" end="2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7" end="1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8" end="1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18</a:t>
            </a:fld>
            <a:endParaRPr lang="en-CA"/>
          </a:p>
        </p:txBody>
      </p:sp>
      <p:sp>
        <p:nvSpPr>
          <p:cNvPr id="5" name="Text Placeholder 2"/>
          <p:cNvSpPr txBox="1">
            <a:spLocks/>
          </p:cNvSpPr>
          <p:nvPr/>
        </p:nvSpPr>
        <p:spPr>
          <a:xfrm>
            <a:off x="455414" y="1198812"/>
            <a:ext cx="8233172" cy="359310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marR="36280" lvl="0" indent="0" algn="ctr" defTabSz="813123" eaLnBrk="1" fontAlgn="auto" latinLnBrk="0" hangingPunct="1">
              <a:lnSpc>
                <a:spcPct val="100000"/>
              </a:lnSpc>
              <a:spcBef>
                <a:spcPts val="377"/>
              </a:spcBef>
              <a:spcAft>
                <a:spcPts val="0"/>
              </a:spcAft>
              <a:buClr>
                <a:srgbClr val="000000"/>
              </a:buClr>
              <a:buSzPct val="100000"/>
              <a:buFont typeface="Arial"/>
              <a:buNone/>
              <a:tabLst/>
              <a:defRPr/>
            </a:pPr>
            <a:r>
              <a:rPr kumimoji="0" lang="en-CA" sz="6000" b="1" i="0" u="none" strike="noStrike" kern="0" cap="none" spc="0" normalizeH="0" baseline="0" noProof="0" dirty="0">
                <a:ln>
                  <a:noFill/>
                </a:ln>
                <a:solidFill>
                  <a:sysClr val="windowText" lastClr="000000"/>
                </a:solidFill>
                <a:effectLst/>
                <a:uLnTx/>
                <a:uFill>
                  <a:solidFill/>
                </a:uFill>
                <a:latin typeface="Arial"/>
                <a:cs typeface="Arial"/>
                <a:sym typeface="Arial"/>
              </a:rPr>
              <a:t>VSO / ANSI</a:t>
            </a:r>
          </a:p>
          <a:p>
            <a:pPr marL="25510" marR="36280" lvl="0" indent="0" algn="ctr" defTabSz="813123" eaLnBrk="1" fontAlgn="auto" latinLnBrk="0" hangingPunct="1">
              <a:lnSpc>
                <a:spcPct val="100000"/>
              </a:lnSpc>
              <a:spcBef>
                <a:spcPts val="377"/>
              </a:spcBef>
              <a:spcAft>
                <a:spcPts val="0"/>
              </a:spcAft>
              <a:buClr>
                <a:srgbClr val="000000"/>
              </a:buClr>
              <a:buSzPct val="100000"/>
              <a:buFont typeface="Arial"/>
              <a:buNone/>
              <a:tabLst/>
              <a:defRPr/>
            </a:pPr>
            <a:r>
              <a:rPr kumimoji="0" lang="en-CA" sz="6000" b="1" i="0" u="none" strike="noStrike" kern="0" cap="none" spc="0" normalizeH="0" baseline="0" noProof="0" dirty="0">
                <a:ln>
                  <a:noFill/>
                </a:ln>
                <a:solidFill>
                  <a:sysClr val="windowText" lastClr="000000"/>
                </a:solidFill>
                <a:effectLst/>
                <a:uLnTx/>
                <a:uFill>
                  <a:solidFill/>
                </a:uFill>
                <a:latin typeface="Arial"/>
                <a:cs typeface="Arial"/>
                <a:sym typeface="Arial"/>
              </a:rPr>
              <a:t>Process</a:t>
            </a:r>
          </a:p>
          <a:p>
            <a:pPr marL="25510" marR="36280" lvl="0" indent="0" algn="ctr" defTabSz="813123" eaLnBrk="1" fontAlgn="auto" latinLnBrk="0" hangingPunct="1">
              <a:lnSpc>
                <a:spcPct val="100000"/>
              </a:lnSpc>
              <a:spcBef>
                <a:spcPts val="377"/>
              </a:spcBef>
              <a:spcAft>
                <a:spcPts val="0"/>
              </a:spcAft>
              <a:buClr>
                <a:srgbClr val="000000"/>
              </a:buClr>
              <a:buSzPct val="100000"/>
              <a:buFont typeface="Arial"/>
              <a:buNone/>
              <a:tabLst/>
              <a:defRPr/>
            </a:pPr>
            <a:r>
              <a:rPr kumimoji="0" lang="en-CA" sz="6000" b="1" i="0" u="none" strike="noStrike" kern="0" cap="none" spc="0" normalizeH="0" baseline="0" noProof="0" dirty="0">
                <a:ln>
                  <a:noFill/>
                </a:ln>
                <a:solidFill>
                  <a:sysClr val="windowText" lastClr="000000"/>
                </a:solidFill>
                <a:effectLst/>
                <a:uLnTx/>
                <a:uFill>
                  <a:solidFill/>
                </a:uFill>
                <a:latin typeface="Arial"/>
                <a:cs typeface="Arial"/>
                <a:sym typeface="Arial"/>
              </a:rPr>
              <a:t>Cheat Sheet</a:t>
            </a:r>
          </a:p>
          <a:p>
            <a:pPr marL="25510" marR="36280" lvl="0" indent="0" defTabSz="813123" eaLnBrk="1" fontAlgn="auto" latinLnBrk="0" hangingPunct="1">
              <a:lnSpc>
                <a:spcPct val="100000"/>
              </a:lnSpc>
              <a:spcBef>
                <a:spcPts val="377"/>
              </a:spcBef>
              <a:spcAft>
                <a:spcPts val="0"/>
              </a:spcAft>
              <a:buClr>
                <a:srgbClr val="000000"/>
              </a:buClr>
              <a:buSzPct val="100000"/>
              <a:buFont typeface="Arial"/>
              <a:buNone/>
              <a:tabLst/>
              <a:defRPr/>
            </a:pPr>
            <a:endParaRPr kumimoji="0" lang="en-CA" sz="6000" b="1" i="0" u="none" strike="noStrike" kern="0" cap="none" spc="0" normalizeH="0" baseline="0" noProof="0" dirty="0">
              <a:ln>
                <a:noFill/>
              </a:ln>
              <a:solidFill>
                <a:sysClr val="windowText" lastClr="000000"/>
              </a:solidFill>
              <a:effectLst/>
              <a:uLnTx/>
              <a:uFill>
                <a:solidFill/>
              </a:uFill>
              <a:latin typeface="Arial"/>
              <a:cs typeface="Arial"/>
              <a:sym typeface="Arial"/>
            </a:endParaRPr>
          </a:p>
        </p:txBody>
      </p:sp>
    </p:spTree>
    <p:extLst>
      <p:ext uri="{BB962C8B-B14F-4D97-AF65-F5344CB8AC3E}">
        <p14:creationId xmlns:p14="http://schemas.microsoft.com/office/powerpoint/2010/main" val="130149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left)">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VSO Process (Cheat Sheet)</a:t>
            </a:r>
          </a:p>
        </p:txBody>
      </p:sp>
      <p:sp>
        <p:nvSpPr>
          <p:cNvPr id="3" name="Footer Placeholder 2"/>
          <p:cNvSpPr>
            <a:spLocks noGrp="1"/>
          </p:cNvSpPr>
          <p:nvPr>
            <p:ph type="ftr" sz="quarter" idx="11"/>
          </p:nvPr>
        </p:nvSpPr>
        <p:spPr>
          <a:xfrm>
            <a:off x="383976" y="4869656"/>
            <a:ext cx="8414583" cy="273844"/>
          </a:xfrm>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19</a:t>
            </a:fld>
            <a:endParaRPr lang="en-CA"/>
          </a:p>
        </p:txBody>
      </p:sp>
      <p:grpSp>
        <p:nvGrpSpPr>
          <p:cNvPr id="5" name="Group 4"/>
          <p:cNvGrpSpPr/>
          <p:nvPr/>
        </p:nvGrpSpPr>
        <p:grpSpPr>
          <a:xfrm>
            <a:off x="993559" y="519493"/>
            <a:ext cx="591383" cy="510469"/>
            <a:chOff x="3120055" y="1732056"/>
            <a:chExt cx="841078" cy="968001"/>
          </a:xfrm>
        </p:grpSpPr>
        <p:pic>
          <p:nvPicPr>
            <p:cNvPr id="6" name="Picture 3"/>
            <p:cNvPicPr>
              <a:picLocks noChangeAspect="1" noChangeArrowheads="1"/>
            </p:cNvPicPr>
            <p:nvPr/>
          </p:nvPicPr>
          <p:blipFill>
            <a:blip r:embed="rId2" cstate="print">
              <a:clrChange>
                <a:clrFrom>
                  <a:srgbClr val="FFFFFF"/>
                </a:clrFrom>
                <a:clrTo>
                  <a:srgbClr val="FFFFFF">
                    <a:alpha val="0"/>
                  </a:srgbClr>
                </a:clrTo>
              </a:clrChange>
              <a:biLevel thresh="75000"/>
              <a:extLst>
                <a:ext uri="{BEBA8EAE-BF5A-486C-A8C5-ECC9F3942E4B}">
                  <a14:imgProps xmlns:a14="http://schemas.microsoft.com/office/drawing/2010/main">
                    <a14:imgLayer r:embed="rId3">
                      <a14:imgEffect>
                        <a14:sharpenSoften amount="92000"/>
                      </a14:imgEffect>
                    </a14:imgLayer>
                  </a14:imgProps>
                </a:ext>
                <a:ext uri="{28A0092B-C50C-407E-A947-70E740481C1C}">
                  <a14:useLocalDpi xmlns:a14="http://schemas.microsoft.com/office/drawing/2010/main" val="0"/>
                </a:ext>
              </a:extLst>
            </a:blip>
            <a:srcRect/>
            <a:stretch>
              <a:fillRect/>
            </a:stretch>
          </p:blipFill>
          <p:spPr bwMode="auto">
            <a:xfrm>
              <a:off x="3343742" y="2221146"/>
              <a:ext cx="617391" cy="47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3120055" y="1732056"/>
              <a:ext cx="545259" cy="545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ounded Rectangle 7"/>
          <p:cNvSpPr/>
          <p:nvPr/>
        </p:nvSpPr>
        <p:spPr>
          <a:xfrm>
            <a:off x="1966632" y="723342"/>
            <a:ext cx="1011681" cy="1625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r>
              <a:rPr lang="en-CA" sz="900" b="1" dirty="0">
                <a:solidFill>
                  <a:prstClr val="black"/>
                </a:solidFill>
              </a:rPr>
              <a:t>IDEA</a:t>
            </a:r>
          </a:p>
        </p:txBody>
      </p:sp>
      <p:sp>
        <p:nvSpPr>
          <p:cNvPr id="10" name="Rounded Rectangle 9"/>
          <p:cNvSpPr/>
          <p:nvPr/>
        </p:nvSpPr>
        <p:spPr>
          <a:xfrm>
            <a:off x="1966632" y="1384770"/>
            <a:ext cx="1011681" cy="25670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628"/>
              </a:lnSpc>
            </a:pPr>
            <a:r>
              <a:rPr lang="en-CA" sz="900" b="1" dirty="0">
                <a:solidFill>
                  <a:prstClr val="black"/>
                </a:solidFill>
              </a:rPr>
              <a:t>FORM WG or SG</a:t>
            </a:r>
          </a:p>
        </p:txBody>
      </p:sp>
      <p:sp>
        <p:nvSpPr>
          <p:cNvPr id="11" name="Rounded Rectangle 10"/>
          <p:cNvSpPr/>
          <p:nvPr/>
        </p:nvSpPr>
        <p:spPr>
          <a:xfrm>
            <a:off x="1966631" y="1953251"/>
            <a:ext cx="1011682" cy="3357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628"/>
              </a:lnSpc>
            </a:pPr>
            <a:r>
              <a:rPr lang="en-CA" sz="900" b="1" dirty="0">
                <a:solidFill>
                  <a:prstClr val="black"/>
                </a:solidFill>
              </a:rPr>
              <a:t>DO WORK</a:t>
            </a:r>
          </a:p>
          <a:p>
            <a:pPr marL="0" algn="ctr">
              <a:lnSpc>
                <a:spcPts val="628"/>
              </a:lnSpc>
            </a:pPr>
            <a:r>
              <a:rPr lang="en-CA" sz="900" b="1" dirty="0">
                <a:solidFill>
                  <a:prstClr val="black"/>
                </a:solidFill>
              </a:rPr>
              <a:t>Write doc</a:t>
            </a:r>
          </a:p>
        </p:txBody>
      </p:sp>
      <p:pic>
        <p:nvPicPr>
          <p:cNvPr id="13" name="Picture 7"/>
          <p:cNvPicPr>
            <a:picLocks noChangeAspect="1" noChangeArrowheads="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1423649" y="1876184"/>
            <a:ext cx="400447" cy="305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7"/>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1298000" y="2601809"/>
            <a:ext cx="549635" cy="41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a:xfrm>
            <a:off x="1940899" y="3215182"/>
            <a:ext cx="1037415" cy="27150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628"/>
              </a:lnSpc>
            </a:pPr>
            <a:r>
              <a:rPr lang="en-CA" sz="900" b="1" dirty="0">
                <a:solidFill>
                  <a:prstClr val="black"/>
                </a:solidFill>
              </a:rPr>
              <a:t>WG ballot</a:t>
            </a:r>
          </a:p>
        </p:txBody>
      </p:sp>
      <p:sp>
        <p:nvSpPr>
          <p:cNvPr id="17" name="Rounded Rectangle 16"/>
          <p:cNvSpPr/>
          <p:nvPr/>
        </p:nvSpPr>
        <p:spPr>
          <a:xfrm>
            <a:off x="673925" y="4273474"/>
            <a:ext cx="654154" cy="27150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628"/>
              </a:lnSpc>
            </a:pPr>
            <a:r>
              <a:rPr lang="en-CA" sz="900" b="1" dirty="0">
                <a:solidFill>
                  <a:prstClr val="black"/>
                </a:solidFill>
              </a:rPr>
              <a:t>VDSTU</a:t>
            </a:r>
          </a:p>
        </p:txBody>
      </p:sp>
      <p:sp>
        <p:nvSpPr>
          <p:cNvPr id="18" name="Rounded Rectangle 17"/>
          <p:cNvSpPr/>
          <p:nvPr/>
        </p:nvSpPr>
        <p:spPr>
          <a:xfrm>
            <a:off x="2086912" y="4277348"/>
            <a:ext cx="668609" cy="27150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628"/>
              </a:lnSpc>
            </a:pPr>
            <a:r>
              <a:rPr lang="en-CA" sz="900" b="1" dirty="0">
                <a:solidFill>
                  <a:prstClr val="black"/>
                </a:solidFill>
              </a:rPr>
              <a:t>VITA</a:t>
            </a:r>
          </a:p>
        </p:txBody>
      </p:sp>
      <p:sp>
        <p:nvSpPr>
          <p:cNvPr id="19" name="Rounded Rectangle 18"/>
          <p:cNvSpPr/>
          <p:nvPr/>
        </p:nvSpPr>
        <p:spPr>
          <a:xfrm>
            <a:off x="1374848" y="4619693"/>
            <a:ext cx="668609" cy="27150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628"/>
              </a:lnSpc>
            </a:pPr>
            <a:r>
              <a:rPr lang="en-CA" sz="900" b="1" dirty="0">
                <a:solidFill>
                  <a:prstClr val="black"/>
                </a:solidFill>
              </a:rPr>
              <a:t>ANSI</a:t>
            </a:r>
          </a:p>
        </p:txBody>
      </p:sp>
      <p:sp>
        <p:nvSpPr>
          <p:cNvPr id="20" name="U-Turn Arrow 19"/>
          <p:cNvSpPr/>
          <p:nvPr/>
        </p:nvSpPr>
        <p:spPr>
          <a:xfrm rot="16200000" flipV="1">
            <a:off x="2510035" y="2497265"/>
            <a:ext cx="1337132" cy="400575"/>
          </a:xfrm>
          <a:prstGeom prst="uturnArrow">
            <a:avLst>
              <a:gd name="adj1" fmla="val 14299"/>
              <a:gd name="adj2" fmla="val 16083"/>
              <a:gd name="adj3" fmla="val 21826"/>
              <a:gd name="adj4" fmla="val 43750"/>
              <a:gd name="adj5" fmla="val 10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endParaRPr lang="en-CA" sz="900" dirty="0" err="1">
              <a:solidFill>
                <a:prstClr val="black"/>
              </a:solidFill>
            </a:endParaRPr>
          </a:p>
        </p:txBody>
      </p:sp>
      <p:pic>
        <p:nvPicPr>
          <p:cNvPr id="21" name="Picture 9"/>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0068" y="3584550"/>
            <a:ext cx="264031" cy="207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2"/>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a:off x="1477405" y="4197359"/>
            <a:ext cx="463495" cy="34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ounded Rectangle 22"/>
          <p:cNvSpPr/>
          <p:nvPr/>
        </p:nvSpPr>
        <p:spPr>
          <a:xfrm>
            <a:off x="1966632" y="2613885"/>
            <a:ext cx="1011682" cy="33573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628"/>
              </a:lnSpc>
            </a:pPr>
            <a:r>
              <a:rPr lang="en-CA" sz="900" b="1" dirty="0">
                <a:solidFill>
                  <a:prstClr val="black"/>
                </a:solidFill>
              </a:rPr>
              <a:t>Hold </a:t>
            </a:r>
            <a:r>
              <a:rPr lang="en-CA" sz="900" b="1" dirty="0" err="1">
                <a:solidFill>
                  <a:prstClr val="black"/>
                </a:solidFill>
              </a:rPr>
              <a:t>telecon</a:t>
            </a:r>
            <a:r>
              <a:rPr lang="en-CA" sz="900" b="1" dirty="0">
                <a:solidFill>
                  <a:prstClr val="black"/>
                </a:solidFill>
              </a:rPr>
              <a:t>/f2f</a:t>
            </a:r>
          </a:p>
        </p:txBody>
      </p:sp>
      <p:sp>
        <p:nvSpPr>
          <p:cNvPr id="24" name="Curved Right Arrow 23"/>
          <p:cNvSpPr/>
          <p:nvPr/>
        </p:nvSpPr>
        <p:spPr>
          <a:xfrm rot="10800000" flipV="1">
            <a:off x="2534100" y="2324566"/>
            <a:ext cx="283385" cy="240755"/>
          </a:xfrm>
          <a:prstGeom prst="curv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endParaRPr lang="en-CA" sz="900" dirty="0" err="1">
              <a:solidFill>
                <a:prstClr val="black"/>
              </a:solidFill>
            </a:endParaRPr>
          </a:p>
        </p:txBody>
      </p:sp>
      <p:sp>
        <p:nvSpPr>
          <p:cNvPr id="25" name="Curved Right Arrow 24"/>
          <p:cNvSpPr/>
          <p:nvPr/>
        </p:nvSpPr>
        <p:spPr>
          <a:xfrm flipV="1">
            <a:off x="2137831" y="2312491"/>
            <a:ext cx="283385" cy="252830"/>
          </a:xfrm>
          <a:prstGeom prst="curved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endParaRPr lang="en-CA" sz="900" dirty="0" err="1">
              <a:solidFill>
                <a:prstClr val="black"/>
              </a:solidFill>
            </a:endParaRPr>
          </a:p>
        </p:txBody>
      </p:sp>
      <p:pic>
        <p:nvPicPr>
          <p:cNvPr id="26"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935" y="3779585"/>
            <a:ext cx="956165" cy="337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356512" y="516810"/>
            <a:ext cx="5442048" cy="4628438"/>
          </a:xfrm>
          <a:prstGeom prst="rect">
            <a:avLst/>
          </a:prstGeom>
          <a:noFill/>
        </p:spPr>
        <p:txBody>
          <a:bodyPr wrap="square" lIns="57397" tIns="28698" rIns="57397" bIns="28698" rtlCol="0">
            <a:spAutoFit/>
          </a:bodyPr>
          <a:lstStyle/>
          <a:p>
            <a:r>
              <a:rPr lang="en-CA" sz="900" b="1" dirty="0"/>
              <a:t>VSO Policies and Procedures </a:t>
            </a:r>
          </a:p>
          <a:p>
            <a:r>
              <a:rPr lang="en-CA" sz="900" b="1" dirty="0"/>
              <a:t>7.1 Phase 1 – Standard Development</a:t>
            </a:r>
          </a:p>
          <a:p>
            <a:r>
              <a:rPr lang="en-CA" sz="900" b="1" dirty="0"/>
              <a:t>7.1.1 Study Groups – </a:t>
            </a:r>
            <a:r>
              <a:rPr lang="en-CA" sz="900" dirty="0"/>
              <a:t>to investigate the need and ascertain interest</a:t>
            </a:r>
            <a:endParaRPr lang="en-CA" sz="900" b="1" dirty="0"/>
          </a:p>
          <a:p>
            <a:r>
              <a:rPr lang="en-CA" sz="900" b="1" dirty="0"/>
              <a:t>7.1.2</a:t>
            </a:r>
            <a:r>
              <a:rPr lang="en-CA" sz="900" dirty="0"/>
              <a:t> </a:t>
            </a:r>
            <a:r>
              <a:rPr lang="en-CA" sz="900" b="1" dirty="0"/>
              <a:t>Working Groups – </a:t>
            </a:r>
            <a:r>
              <a:rPr lang="en-CA" sz="900" dirty="0"/>
              <a:t>need</a:t>
            </a:r>
            <a:r>
              <a:rPr lang="en-CA" sz="900" b="1" dirty="0"/>
              <a:t> </a:t>
            </a:r>
            <a:r>
              <a:rPr lang="en-CA" sz="900" dirty="0"/>
              <a:t>at least three sponsors and continue to show forward progress </a:t>
            </a:r>
            <a:r>
              <a:rPr lang="en-CA" sz="900" b="1" dirty="0"/>
              <a:t>7.1.3 Working Group Officers –</a:t>
            </a:r>
            <a:r>
              <a:rPr lang="en-CA" sz="900" dirty="0"/>
              <a:t> chair, draft editor, optional vice-chair, secretary. Chair and draft editor may be the same individual</a:t>
            </a:r>
          </a:p>
          <a:p>
            <a:r>
              <a:rPr lang="en-CA" sz="900" b="1" dirty="0"/>
              <a:t>7.1.4 Working Group Membership – </a:t>
            </a:r>
            <a:r>
              <a:rPr lang="en-CA" sz="900" dirty="0"/>
              <a:t>sponsor, participant, and observer. </a:t>
            </a:r>
          </a:p>
          <a:p>
            <a:pPr marL="215646" indent="-179365">
              <a:buFont typeface="Arial" panose="020B0604020202020204" pitchFamily="34" charset="0"/>
              <a:buChar char="•"/>
            </a:pPr>
            <a:r>
              <a:rPr lang="en-CA" sz="900" dirty="0"/>
              <a:t>Sponsors make formal commitment and put forth extra effort to achieve standardization. </a:t>
            </a:r>
          </a:p>
          <a:p>
            <a:pPr marL="215646" indent="-179365">
              <a:buFont typeface="Arial" panose="020B0604020202020204" pitchFamily="34" charset="0"/>
              <a:buChar char="•"/>
            </a:pPr>
            <a:r>
              <a:rPr lang="en-CA" sz="900" dirty="0"/>
              <a:t>Participants attend on a regular basis and cast votes on all working group </a:t>
            </a:r>
          </a:p>
          <a:p>
            <a:pPr marL="215646" indent="-179365">
              <a:buFont typeface="Arial" panose="020B0604020202020204" pitchFamily="34" charset="0"/>
              <a:buChar char="•"/>
            </a:pPr>
            <a:r>
              <a:rPr lang="en-CA" sz="900" dirty="0"/>
              <a:t>Observers may attend meetings and may vote in ballots.</a:t>
            </a:r>
          </a:p>
          <a:p>
            <a:endParaRPr lang="en-CA" sz="900" b="1" dirty="0"/>
          </a:p>
          <a:p>
            <a:r>
              <a:rPr lang="en-CA" sz="900" b="1" dirty="0"/>
              <a:t>7.1.5 Working Group Meetings – </a:t>
            </a:r>
            <a:r>
              <a:rPr lang="en-CA" sz="900" dirty="0"/>
              <a:t>regular, announced 15days for f2f; 48 hrs for </a:t>
            </a:r>
            <a:r>
              <a:rPr lang="en-CA" sz="900" dirty="0" err="1"/>
              <a:t>telecon</a:t>
            </a:r>
            <a:r>
              <a:rPr lang="en-CA" sz="900" dirty="0"/>
              <a:t>; follow </a:t>
            </a:r>
            <a:r>
              <a:rPr lang="en-CA" sz="900" dirty="0" err="1"/>
              <a:t>roberts</a:t>
            </a:r>
            <a:r>
              <a:rPr lang="en-CA" sz="900" dirty="0"/>
              <a:t> rule of order</a:t>
            </a:r>
            <a:endParaRPr lang="en-CA" sz="900" b="1" dirty="0"/>
          </a:p>
          <a:p>
            <a:r>
              <a:rPr lang="en-CA" sz="900" b="1" dirty="0"/>
              <a:t>7.1.6 Working Group Balloting</a:t>
            </a:r>
          </a:p>
          <a:p>
            <a:pPr marL="215646" indent="-179365">
              <a:buFont typeface="Arial" panose="020B0604020202020204" pitchFamily="34" charset="0"/>
              <a:buChar char="•"/>
            </a:pPr>
            <a:r>
              <a:rPr lang="en-CA" sz="900" dirty="0"/>
              <a:t>period may be 28 days; length proposed by WG chair with majority agreement of WG</a:t>
            </a:r>
          </a:p>
          <a:p>
            <a:pPr marL="215646" indent="-179365">
              <a:buFont typeface="Arial" panose="020B0604020202020204" pitchFamily="34" charset="0"/>
              <a:buChar char="•"/>
            </a:pPr>
            <a:r>
              <a:rPr lang="en-CA" sz="900" dirty="0"/>
              <a:t>may extend ballot period up to 14 to allow more time for voting upon request</a:t>
            </a:r>
          </a:p>
          <a:p>
            <a:r>
              <a:rPr lang="en-CA" sz="900" b="1" dirty="0"/>
              <a:t>7.1.7 Developing consensus – </a:t>
            </a:r>
            <a:r>
              <a:rPr lang="en-CA" sz="900" dirty="0"/>
              <a:t>WG or recirculation ballot required when one or more significant changes are made </a:t>
            </a:r>
          </a:p>
          <a:p>
            <a:r>
              <a:rPr lang="en-CA" sz="900" b="1" dirty="0"/>
              <a:t>7.1.8 Recirculation Ballot – </a:t>
            </a:r>
            <a:r>
              <a:rPr lang="en-CA" sz="900" dirty="0"/>
              <a:t>held if significant changes made as a result of the resolution of DISAPPROVE comments or if unresolved DISAPPROVE comments remain. Recirculation ballots shall be 14 days in length</a:t>
            </a:r>
          </a:p>
          <a:p>
            <a:endParaRPr lang="en-CA" sz="900" dirty="0"/>
          </a:p>
          <a:p>
            <a:r>
              <a:rPr lang="en-CA" sz="900" b="1" dirty="0"/>
              <a:t>7.1.9 Moving to Phase 2 </a:t>
            </a:r>
            <a:r>
              <a:rPr lang="en-CA" sz="900" dirty="0"/>
              <a:t>(Passing a ballot)</a:t>
            </a:r>
          </a:p>
          <a:p>
            <a:r>
              <a:rPr lang="en-CA" sz="900" dirty="0"/>
              <a:t>2/3 majority vote in a WG ballot (means 2/3rds of the votes in the affirmative excluding abstentions {from 5.2})</a:t>
            </a:r>
          </a:p>
          <a:p>
            <a:endParaRPr lang="en-CA" sz="900" dirty="0"/>
          </a:p>
          <a:p>
            <a:r>
              <a:rPr lang="en-CA" sz="900" b="1" dirty="0"/>
              <a:t>7.2.1.2 VSO Specification – </a:t>
            </a:r>
          </a:p>
          <a:p>
            <a:pPr marL="215646" indent="-179365">
              <a:buFont typeface="Arial" panose="020B0604020202020204" pitchFamily="34" charset="0"/>
              <a:buChar char="•"/>
            </a:pPr>
            <a:r>
              <a:rPr lang="en-CA" sz="900" dirty="0"/>
              <a:t>VSO ballot open to WG members and to any other VSO members</a:t>
            </a:r>
          </a:p>
          <a:p>
            <a:pPr marL="215646" indent="-179365">
              <a:buFont typeface="Arial" panose="020B0604020202020204" pitchFamily="34" charset="0"/>
              <a:buChar char="•"/>
            </a:pPr>
            <a:r>
              <a:rPr lang="en-CA" sz="900" dirty="0"/>
              <a:t>must pass a 75/75 VSO ballot.  Needs 75% return rate and 75% affirmative</a:t>
            </a:r>
          </a:p>
          <a:p>
            <a:pPr marL="215646" indent="-179365">
              <a:buFont typeface="Arial" panose="020B0604020202020204" pitchFamily="34" charset="0"/>
              <a:buChar char="•"/>
            </a:pPr>
            <a:endParaRPr lang="en-CA" sz="900" dirty="0"/>
          </a:p>
          <a:p>
            <a:r>
              <a:rPr lang="en-CA" sz="900" b="1" dirty="0"/>
              <a:t>14 “VITA Draft Standard for Trial Use”– </a:t>
            </a:r>
            <a:r>
              <a:rPr lang="en-CA" sz="900" dirty="0"/>
              <a:t>A proposed standard that is intended for subsequent submittal for ANSI recognition; </a:t>
            </a:r>
          </a:p>
          <a:p>
            <a:pPr marL="215646" indent="-179365">
              <a:buFont typeface="Arial" panose="020B0604020202020204" pitchFamily="34" charset="0"/>
              <a:buChar char="•"/>
            </a:pPr>
            <a:r>
              <a:rPr lang="en-CA" sz="900" dirty="0"/>
              <a:t>VDSTU period is up to 36 months. </a:t>
            </a:r>
          </a:p>
          <a:p>
            <a:pPr marL="215646" indent="-179365">
              <a:buFont typeface="Arial" panose="020B0604020202020204" pitchFamily="34" charset="0"/>
              <a:buChar char="•"/>
            </a:pPr>
            <a:r>
              <a:rPr lang="en-CA" sz="900" dirty="0"/>
              <a:t>may only be issued once for any proposed standard</a:t>
            </a:r>
          </a:p>
          <a:p>
            <a:endParaRPr lang="en-CA" sz="900" dirty="0"/>
          </a:p>
        </p:txBody>
      </p:sp>
      <p:sp>
        <p:nvSpPr>
          <p:cNvPr id="28" name="U-Turn Arrow 19">
            <a:extLst>
              <a:ext uri="{FF2B5EF4-FFF2-40B4-BE49-F238E27FC236}">
                <a16:creationId xmlns:a16="http://schemas.microsoft.com/office/drawing/2014/main" id="{D413A7D8-E249-435F-BFF9-A117D24CC8FC}"/>
              </a:ext>
            </a:extLst>
          </p:cNvPr>
          <p:cNvSpPr/>
          <p:nvPr/>
        </p:nvSpPr>
        <p:spPr>
          <a:xfrm rot="5400000" flipV="1">
            <a:off x="244962" y="3089935"/>
            <a:ext cx="1258470" cy="654152"/>
          </a:xfrm>
          <a:prstGeom prst="uturnArrow">
            <a:avLst>
              <a:gd name="adj1" fmla="val 11044"/>
              <a:gd name="adj2" fmla="val 18524"/>
              <a:gd name="adj3" fmla="val 21826"/>
              <a:gd name="adj4" fmla="val 45378"/>
              <a:gd name="adj5" fmla="val 10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endParaRPr lang="en-CA" sz="900" dirty="0" err="1">
              <a:solidFill>
                <a:prstClr val="black"/>
              </a:solidFill>
            </a:endParaRPr>
          </a:p>
        </p:txBody>
      </p:sp>
      <p:pic>
        <p:nvPicPr>
          <p:cNvPr id="12" name="Picture 6"/>
          <p:cNvPicPr>
            <a:picLocks noChangeAspect="1" noChangeArrowheads="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saturation sat="130000"/>
                    </a14:imgEffect>
                  </a14:imgLayer>
                </a14:imgProps>
              </a:ext>
              <a:ext uri="{28A0092B-C50C-407E-A947-70E740481C1C}">
                <a14:useLocalDpi xmlns:a14="http://schemas.microsoft.com/office/drawing/2010/main" val="0"/>
              </a:ext>
            </a:extLst>
          </a:blip>
          <a:srcRect/>
          <a:stretch>
            <a:fillRect/>
          </a:stretch>
        </p:blipFill>
        <p:spPr bwMode="auto">
          <a:xfrm>
            <a:off x="1026815" y="2099063"/>
            <a:ext cx="508598" cy="38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90633" y="1316914"/>
            <a:ext cx="919870" cy="32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a:extLst>
              <a:ext uri="{FF2B5EF4-FFF2-40B4-BE49-F238E27FC236}">
                <a16:creationId xmlns:a16="http://schemas.microsoft.com/office/drawing/2014/main" id="{C618D9D0-A38C-40A5-855C-AA910EA85076}"/>
              </a:ext>
            </a:extLst>
          </p:cNvPr>
          <p:cNvGrpSpPr/>
          <p:nvPr/>
        </p:nvGrpSpPr>
        <p:grpSpPr>
          <a:xfrm>
            <a:off x="554098" y="1446056"/>
            <a:ext cx="351166" cy="440360"/>
            <a:chOff x="5868144" y="1275607"/>
            <a:chExt cx="936104" cy="936104"/>
          </a:xfrm>
        </p:grpSpPr>
        <p:sp>
          <p:nvSpPr>
            <p:cNvPr id="30" name="Rectangle 29">
              <a:extLst>
                <a:ext uri="{FF2B5EF4-FFF2-40B4-BE49-F238E27FC236}">
                  <a16:creationId xmlns:a16="http://schemas.microsoft.com/office/drawing/2014/main" id="{F2AE5877-6C4A-4710-8CB3-67AFC57BCC96}"/>
                </a:ext>
              </a:extLst>
            </p:cNvPr>
            <p:cNvSpPr/>
            <p:nvPr/>
          </p:nvSpPr>
          <p:spPr>
            <a:xfrm>
              <a:off x="5868144" y="1275607"/>
              <a:ext cx="936104" cy="936104"/>
            </a:xfrm>
            <a:prstGeom prst="rect">
              <a:avLst/>
            </a:prstGeom>
            <a:solidFill>
              <a:srgbClr val="FFFF00"/>
            </a:solidFill>
            <a:ln w="9525" cap="flat">
              <a:solidFill>
                <a:srgbClr val="000000"/>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t" anchorCtr="0">
              <a:noAutofit/>
            </a:bodyPr>
            <a:lstStyle/>
            <a:p>
              <a:pPr marL="57799" marR="57799" defTabSz="1295400" latinLnBrk="1" hangingPunct="0"/>
              <a:endParaRPr lang="en-CA" sz="1400" dirty="0">
                <a:solidFill>
                  <a:srgbClr val="000000"/>
                </a:solidFill>
                <a:uFill>
                  <a:solidFill>
                    <a:srgbClr val="000000"/>
                  </a:solidFill>
                </a:uFill>
                <a:latin typeface="Arial" panose="020B0604020202020204" pitchFamily="34" charset="0"/>
                <a:cs typeface="Arial" panose="020B0604020202020204" pitchFamily="34" charset="0"/>
                <a:sym typeface="Arial"/>
              </a:endParaRPr>
            </a:p>
          </p:txBody>
        </p:sp>
        <p:pic>
          <p:nvPicPr>
            <p:cNvPr id="31" name="Picture 3">
              <a:extLst>
                <a:ext uri="{FF2B5EF4-FFF2-40B4-BE49-F238E27FC236}">
                  <a16:creationId xmlns:a16="http://schemas.microsoft.com/office/drawing/2014/main" id="{6866CECA-EB84-479E-9600-B0EC564492A7}"/>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8190" y="1332354"/>
              <a:ext cx="765644" cy="8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3" name="TextBox 32">
            <a:extLst>
              <a:ext uri="{FF2B5EF4-FFF2-40B4-BE49-F238E27FC236}">
                <a16:creationId xmlns:a16="http://schemas.microsoft.com/office/drawing/2014/main" id="{876D5B7C-04AF-4087-9989-E6D58398C569}"/>
              </a:ext>
            </a:extLst>
          </p:cNvPr>
          <p:cNvSpPr txBox="1"/>
          <p:nvPr/>
        </p:nvSpPr>
        <p:spPr>
          <a:xfrm>
            <a:off x="844354" y="1734398"/>
            <a:ext cx="740588" cy="215444"/>
          </a:xfrm>
          <a:prstGeom prst="rect">
            <a:avLst/>
          </a:prstGeom>
          <a:noFill/>
        </p:spPr>
        <p:txBody>
          <a:bodyPr wrap="square" rtlCol="0">
            <a:spAutoFit/>
          </a:bodyPr>
          <a:lstStyle/>
          <a:p>
            <a:r>
              <a:rPr lang="en-CA" sz="800" b="1" dirty="0"/>
              <a:t>ANSI path?</a:t>
            </a:r>
          </a:p>
        </p:txBody>
      </p:sp>
      <p:grpSp>
        <p:nvGrpSpPr>
          <p:cNvPr id="34" name="Group 33">
            <a:extLst>
              <a:ext uri="{FF2B5EF4-FFF2-40B4-BE49-F238E27FC236}">
                <a16:creationId xmlns:a16="http://schemas.microsoft.com/office/drawing/2014/main" id="{0571FA01-84B8-4EEE-9A11-D9E72F06915F}"/>
              </a:ext>
            </a:extLst>
          </p:cNvPr>
          <p:cNvGrpSpPr/>
          <p:nvPr/>
        </p:nvGrpSpPr>
        <p:grpSpPr>
          <a:xfrm>
            <a:off x="1496469" y="3135332"/>
            <a:ext cx="351166" cy="440360"/>
            <a:chOff x="5868144" y="1275607"/>
            <a:chExt cx="936104" cy="936104"/>
          </a:xfrm>
        </p:grpSpPr>
        <p:sp>
          <p:nvSpPr>
            <p:cNvPr id="35" name="Rectangle 34">
              <a:extLst>
                <a:ext uri="{FF2B5EF4-FFF2-40B4-BE49-F238E27FC236}">
                  <a16:creationId xmlns:a16="http://schemas.microsoft.com/office/drawing/2014/main" id="{E2BF555F-4657-4A61-9D9D-0A0897D1F230}"/>
                </a:ext>
              </a:extLst>
            </p:cNvPr>
            <p:cNvSpPr/>
            <p:nvPr/>
          </p:nvSpPr>
          <p:spPr>
            <a:xfrm>
              <a:off x="5868144" y="1275607"/>
              <a:ext cx="936104" cy="936104"/>
            </a:xfrm>
            <a:prstGeom prst="rect">
              <a:avLst/>
            </a:prstGeom>
            <a:solidFill>
              <a:srgbClr val="FFFF00"/>
            </a:solidFill>
            <a:ln w="9525" cap="flat">
              <a:solidFill>
                <a:srgbClr val="000000"/>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t" anchorCtr="0">
              <a:noAutofit/>
            </a:bodyPr>
            <a:lstStyle/>
            <a:p>
              <a:pPr marL="57799" marR="57799" defTabSz="1295400" latinLnBrk="1" hangingPunct="0"/>
              <a:endParaRPr lang="en-CA" sz="1400" dirty="0">
                <a:solidFill>
                  <a:srgbClr val="000000"/>
                </a:solidFill>
                <a:uFill>
                  <a:solidFill>
                    <a:srgbClr val="000000"/>
                  </a:solidFill>
                </a:uFill>
                <a:latin typeface="Arial" panose="020B0604020202020204" pitchFamily="34" charset="0"/>
                <a:cs typeface="Arial" panose="020B0604020202020204" pitchFamily="34" charset="0"/>
                <a:sym typeface="Arial"/>
              </a:endParaRPr>
            </a:p>
          </p:txBody>
        </p:sp>
        <p:pic>
          <p:nvPicPr>
            <p:cNvPr id="36" name="Picture 3">
              <a:extLst>
                <a:ext uri="{FF2B5EF4-FFF2-40B4-BE49-F238E27FC236}">
                  <a16:creationId xmlns:a16="http://schemas.microsoft.com/office/drawing/2014/main" id="{9E90D583-4862-4489-BEE3-89D4DE3D2EE4}"/>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8190" y="1332354"/>
              <a:ext cx="765644" cy="846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439343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VSO Meeting Rules – </a:t>
            </a:r>
            <a:br>
              <a:rPr lang="en-CA" dirty="0"/>
            </a:br>
            <a:r>
              <a:rPr lang="en-CA" dirty="0"/>
              <a:t>Do / Don’t</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2</a:t>
            </a:fld>
            <a:endParaRPr lang="en-CA"/>
          </a:p>
        </p:txBody>
      </p:sp>
      <p:sp>
        <p:nvSpPr>
          <p:cNvPr id="31" name="Shape 169"/>
          <p:cNvSpPr txBox="1">
            <a:spLocks/>
          </p:cNvSpPr>
          <p:nvPr/>
        </p:nvSpPr>
        <p:spPr>
          <a:xfrm>
            <a:off x="455414" y="971104"/>
            <a:ext cx="7562772" cy="3944689"/>
          </a:xfrm>
          <a:prstGeom prst="rect">
            <a:avLst/>
          </a:prstGeom>
        </p:spPr>
        <p:txBody>
          <a:bodyPr/>
          <a:lstStyle>
            <a:lvl1pPr marL="179388" indent="-1793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539750" indent="-2698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20725" indent="-1809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98425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254125"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47403" indent="-221893">
              <a:defRPr sz="1800" b="0">
                <a:uFillTx/>
              </a:defRPr>
            </a:pPr>
            <a:r>
              <a:rPr lang="en-CA" b="1" dirty="0">
                <a:solidFill>
                  <a:srgbClr val="941100"/>
                </a:solidFill>
                <a:uFill>
                  <a:solidFill>
                    <a:srgbClr val="941100"/>
                  </a:solidFill>
                </a:uFill>
              </a:rPr>
              <a:t>Don’t discuss pricing</a:t>
            </a:r>
          </a:p>
          <a:p>
            <a:pPr marL="392888" lvl="1" indent="-221893">
              <a:defRPr sz="1800" b="0">
                <a:uFillTx/>
              </a:defRPr>
            </a:pPr>
            <a:r>
              <a:rPr lang="en-CA" sz="1050" b="1" dirty="0">
                <a:solidFill>
                  <a:srgbClr val="941100"/>
                </a:solidFill>
                <a:uFill>
                  <a:solidFill>
                    <a:srgbClr val="941100"/>
                  </a:solidFill>
                </a:uFill>
              </a:rPr>
              <a:t>Open meeting, could be construed as price fixing, if info required for decision, can discuss outside</a:t>
            </a:r>
          </a:p>
          <a:p>
            <a:pPr marL="247403" indent="-221893">
              <a:defRPr sz="1800" b="0">
                <a:uFillTx/>
              </a:defRPr>
            </a:pPr>
            <a:r>
              <a:rPr lang="en-CA" sz="1800" b="1" dirty="0">
                <a:solidFill>
                  <a:srgbClr val="941100"/>
                </a:solidFill>
                <a:uFill>
                  <a:solidFill>
                    <a:srgbClr val="941100"/>
                  </a:solidFill>
                </a:uFill>
              </a:rPr>
              <a:t>Do disclose essential patents</a:t>
            </a:r>
          </a:p>
          <a:p>
            <a:pPr marL="392888" lvl="1" indent="-221893">
              <a:defRPr sz="1800" b="0">
                <a:uFillTx/>
              </a:defRPr>
            </a:pPr>
            <a:r>
              <a:rPr lang="en-CA" sz="1050" b="1" dirty="0">
                <a:solidFill>
                  <a:srgbClr val="941100"/>
                </a:solidFill>
                <a:uFill>
                  <a:solidFill>
                    <a:srgbClr val="941100"/>
                  </a:solidFill>
                </a:uFill>
              </a:rPr>
              <a:t>Policy on website, read it,  disclose as required</a:t>
            </a:r>
          </a:p>
          <a:p>
            <a:pPr marL="247403" indent="-221893">
              <a:defRPr sz="1800" b="0">
                <a:uFillTx/>
              </a:defRPr>
            </a:pPr>
            <a:r>
              <a:rPr lang="en-CA" b="1" dirty="0">
                <a:solidFill>
                  <a:srgbClr val="941100"/>
                </a:solidFill>
                <a:uFill>
                  <a:solidFill>
                    <a:srgbClr val="941100"/>
                  </a:solidFill>
                </a:uFill>
              </a:rPr>
              <a:t>Don’t present restricted information</a:t>
            </a:r>
          </a:p>
          <a:p>
            <a:pPr marL="392888" lvl="1" indent="-221893">
              <a:defRPr sz="1800" b="0">
                <a:uFillTx/>
              </a:defRPr>
            </a:pPr>
            <a:r>
              <a:rPr lang="en-CA" sz="1050" b="1" dirty="0">
                <a:solidFill>
                  <a:srgbClr val="941100"/>
                </a:solidFill>
                <a:uFill>
                  <a:solidFill>
                    <a:srgbClr val="941100"/>
                  </a:solidFill>
                </a:uFill>
              </a:rPr>
              <a:t>Public meeting, material will be posted, no “Confidential”, “NDA” notices </a:t>
            </a:r>
          </a:p>
          <a:p>
            <a:pPr marL="573863" lvl="2" indent="-221893">
              <a:defRPr sz="1800" b="0">
                <a:uFillTx/>
              </a:defRPr>
            </a:pPr>
            <a:r>
              <a:rPr lang="en-CA" sz="900" dirty="0">
                <a:solidFill>
                  <a:srgbClr val="941100"/>
                </a:solidFill>
                <a:uFill>
                  <a:solidFill>
                    <a:srgbClr val="941100"/>
                  </a:solidFill>
                </a:uFill>
              </a:rPr>
              <a:t>If this is pointed out, the presenter will owe the attendee a beverage </a:t>
            </a:r>
            <a:r>
              <a:rPr lang="en-CA" sz="900" dirty="0">
                <a:solidFill>
                  <a:srgbClr val="941100"/>
                </a:solidFill>
                <a:uFill>
                  <a:solidFill>
                    <a:srgbClr val="941100"/>
                  </a:solidFill>
                </a:uFill>
                <a:sym typeface="Wingdings" panose="05000000000000000000" pitchFamily="2" charset="2"/>
              </a:rPr>
              <a:t></a:t>
            </a:r>
          </a:p>
          <a:p>
            <a:pPr marL="573863" lvl="2" indent="-221893">
              <a:defRPr sz="1800" b="0">
                <a:uFillTx/>
              </a:defRPr>
            </a:pPr>
            <a:r>
              <a:rPr lang="en-CA" sz="900" b="1" dirty="0">
                <a:solidFill>
                  <a:srgbClr val="941100"/>
                </a:solidFill>
                <a:uFill>
                  <a:solidFill>
                    <a:srgbClr val="941100"/>
                  </a:solidFill>
                </a:uFill>
              </a:rPr>
              <a:t>Company Proprietary and Copyright is ok</a:t>
            </a:r>
          </a:p>
          <a:p>
            <a:pPr marL="573863" lvl="2" indent="-221893">
              <a:defRPr sz="1800" b="0">
                <a:uFillTx/>
              </a:defRPr>
            </a:pPr>
            <a:r>
              <a:rPr lang="en-CA" sz="900" b="1" dirty="0">
                <a:solidFill>
                  <a:srgbClr val="941100"/>
                </a:solidFill>
                <a:uFill>
                  <a:solidFill>
                    <a:srgbClr val="941100"/>
                  </a:solidFill>
                </a:uFill>
              </a:rPr>
              <a:t>By showing Proprietary information in a public forum, it implies that you have given permission for reuse with attribution</a:t>
            </a:r>
            <a:endParaRPr lang="en-CA" sz="900" dirty="0">
              <a:solidFill>
                <a:srgbClr val="941100"/>
              </a:solidFill>
              <a:uFill>
                <a:solidFill>
                  <a:srgbClr val="941100"/>
                </a:solidFill>
              </a:uFill>
            </a:endParaRPr>
          </a:p>
          <a:p>
            <a:pPr marL="247403" indent="-221893">
              <a:defRPr sz="1800" b="0">
                <a:uFillTx/>
              </a:defRPr>
            </a:pPr>
            <a:r>
              <a:rPr lang="en-CA" sz="1800" b="1" dirty="0">
                <a:solidFill>
                  <a:srgbClr val="941100"/>
                </a:solidFill>
                <a:uFill>
                  <a:solidFill>
                    <a:srgbClr val="941100"/>
                  </a:solidFill>
                </a:uFill>
              </a:rPr>
              <a:t>Don’t present ITAR sensitive information</a:t>
            </a:r>
          </a:p>
          <a:p>
            <a:pPr marL="392888" lvl="1" indent="-221893">
              <a:defRPr sz="1800" b="0">
                <a:uFillTx/>
              </a:defRPr>
            </a:pPr>
            <a:r>
              <a:rPr lang="en-CA" sz="1050" b="1" dirty="0">
                <a:solidFill>
                  <a:srgbClr val="941100"/>
                </a:solidFill>
                <a:uFill>
                  <a:solidFill>
                    <a:srgbClr val="941100"/>
                  </a:solidFill>
                </a:uFill>
              </a:rPr>
              <a:t>ITAR policy on website, international organization, do not present, cannot be part of VITA standard</a:t>
            </a:r>
            <a:endParaRPr lang="en-CA" sz="3200" b="1" dirty="0">
              <a:solidFill>
                <a:srgbClr val="941100"/>
              </a:solidFill>
              <a:uFill>
                <a:solidFill>
                  <a:srgbClr val="941100"/>
                </a:solidFill>
              </a:uFill>
            </a:endParaRPr>
          </a:p>
          <a:p>
            <a:pPr marL="247403" indent="-221893">
              <a:defRPr sz="1800" b="0">
                <a:uFillTx/>
              </a:defRPr>
            </a:pPr>
            <a:r>
              <a:rPr lang="en-CA" sz="1800" b="1" dirty="0">
                <a:solidFill>
                  <a:srgbClr val="941100"/>
                </a:solidFill>
                <a:uFill>
                  <a:solidFill>
                    <a:srgbClr val="941100"/>
                  </a:solidFill>
                </a:uFill>
              </a:rPr>
              <a:t>Do observe copyright laws.</a:t>
            </a:r>
          </a:p>
          <a:p>
            <a:pPr marL="392888" lvl="1" indent="-221893">
              <a:defRPr sz="1800" b="0">
                <a:uFillTx/>
              </a:defRPr>
            </a:pPr>
            <a:r>
              <a:rPr lang="en-CA" sz="1050" b="1" dirty="0">
                <a:solidFill>
                  <a:srgbClr val="941100"/>
                </a:solidFill>
                <a:uFill>
                  <a:solidFill>
                    <a:srgbClr val="941100"/>
                  </a:solidFill>
                </a:uFill>
              </a:rPr>
              <a:t>Observe and follow laws, do not use unless you have permission, written permission before using </a:t>
            </a:r>
          </a:p>
          <a:p>
            <a:pPr marL="247403" indent="-221893">
              <a:defRPr sz="1800" b="0">
                <a:uFillTx/>
              </a:defRPr>
            </a:pPr>
            <a:r>
              <a:rPr lang="en-CA" sz="1800" b="1" dirty="0">
                <a:solidFill>
                  <a:srgbClr val="941100"/>
                </a:solidFill>
                <a:uFill>
                  <a:solidFill>
                    <a:srgbClr val="941100"/>
                  </a:solidFill>
                </a:uFill>
              </a:rPr>
              <a:t>Attendance counting for VSO voting eligibility</a:t>
            </a:r>
          </a:p>
          <a:p>
            <a:pPr marL="392888" lvl="1" indent="-221893">
              <a:defRPr sz="1800" b="0">
                <a:uFillTx/>
              </a:defRPr>
            </a:pPr>
            <a:r>
              <a:rPr lang="en-CA" sz="1050" b="1" dirty="0">
                <a:solidFill>
                  <a:srgbClr val="941100"/>
                </a:solidFill>
                <a:uFill>
                  <a:solidFill>
                    <a:srgbClr val="941100"/>
                  </a:solidFill>
                </a:uFill>
              </a:rPr>
              <a:t>Counted as present only if you listen through to the end of the WG reports session</a:t>
            </a:r>
          </a:p>
          <a:p>
            <a:pPr marL="247403" indent="-221893">
              <a:defRPr sz="1800" b="0">
                <a:uFillTx/>
              </a:defRPr>
            </a:pPr>
            <a:r>
              <a:rPr lang="en-CA" b="1" dirty="0">
                <a:solidFill>
                  <a:srgbClr val="941100"/>
                </a:solidFill>
                <a:uFill>
                  <a:solidFill>
                    <a:srgbClr val="941100"/>
                  </a:solidFill>
                </a:uFill>
              </a:rPr>
              <a:t>Questions?</a:t>
            </a:r>
          </a:p>
        </p:txBody>
      </p:sp>
      <p:grpSp>
        <p:nvGrpSpPr>
          <p:cNvPr id="32" name="Group 31"/>
          <p:cNvGrpSpPr/>
          <p:nvPr/>
        </p:nvGrpSpPr>
        <p:grpSpPr>
          <a:xfrm>
            <a:off x="7974404" y="1741036"/>
            <a:ext cx="1225610" cy="511603"/>
            <a:chOff x="11341375" y="3301520"/>
            <a:chExt cx="1743090" cy="970150"/>
          </a:xfrm>
        </p:grpSpPr>
        <p:pic>
          <p:nvPicPr>
            <p:cNvPr id="33"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974985" y="3301520"/>
              <a:ext cx="1109480" cy="97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9"/>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341375" y="3402095"/>
              <a:ext cx="829510" cy="76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Group 34"/>
          <p:cNvGrpSpPr/>
          <p:nvPr/>
        </p:nvGrpSpPr>
        <p:grpSpPr>
          <a:xfrm>
            <a:off x="8018186" y="1198811"/>
            <a:ext cx="1029980" cy="469054"/>
            <a:chOff x="11403642" y="2273300"/>
            <a:chExt cx="1464861" cy="889466"/>
          </a:xfrm>
        </p:grpSpPr>
        <p:pic>
          <p:nvPicPr>
            <p:cNvPr id="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70885" y="2346524"/>
              <a:ext cx="697618" cy="69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03642" y="2273300"/>
              <a:ext cx="739073" cy="8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8" name="Group 37"/>
          <p:cNvGrpSpPr/>
          <p:nvPr/>
        </p:nvGrpSpPr>
        <p:grpSpPr>
          <a:xfrm>
            <a:off x="7976153" y="2337770"/>
            <a:ext cx="1155903" cy="524931"/>
            <a:chOff x="11343861" y="4433104"/>
            <a:chExt cx="1643951" cy="995424"/>
          </a:xfrm>
        </p:grpSpPr>
        <p:pic>
          <p:nvPicPr>
            <p:cNvPr id="39" name="Picture 5"/>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037182" y="4433104"/>
              <a:ext cx="950630" cy="99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1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43861" y="4433104"/>
              <a:ext cx="739073" cy="8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p:cNvGrpSpPr/>
          <p:nvPr/>
        </p:nvGrpSpPr>
        <p:grpSpPr>
          <a:xfrm>
            <a:off x="7954598" y="2965419"/>
            <a:ext cx="1104302" cy="469054"/>
            <a:chOff x="11313205" y="5623312"/>
            <a:chExt cx="1570563" cy="889466"/>
          </a:xfrm>
        </p:grpSpPr>
        <p:pic>
          <p:nvPicPr>
            <p:cNvPr id="42" name="Picture 6"/>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29300" y="5684542"/>
              <a:ext cx="854468" cy="828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13205" y="5623312"/>
              <a:ext cx="739073" cy="889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4" name="Group 43"/>
          <p:cNvGrpSpPr/>
          <p:nvPr/>
        </p:nvGrpSpPr>
        <p:grpSpPr>
          <a:xfrm>
            <a:off x="7358951" y="3748846"/>
            <a:ext cx="1642757" cy="405734"/>
            <a:chOff x="10476411" y="7286298"/>
            <a:chExt cx="2336366" cy="769391"/>
          </a:xfrm>
        </p:grpSpPr>
        <p:pic>
          <p:nvPicPr>
            <p:cNvPr id="45" name="Picture 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37182" y="7286298"/>
              <a:ext cx="775595" cy="769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12"/>
            <p:cNvPicPr>
              <a:picLocks noChangeAspect="1" noChangeArrowheads="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10476411" y="7374984"/>
              <a:ext cx="1560771" cy="592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46574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p:tmAbs val="0"/>
                                  </p:iterate>
                                  <p:childTnLst>
                                    <p:set>
                                      <p:cBhvr>
                                        <p:cTn id="6" fill="hold"/>
                                        <p:tgtEl>
                                          <p:spTgt spid="31">
                                            <p:bg/>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1">
                                            <p:txEl>
                                              <p:pRg st="0" end="0"/>
                                            </p:txEl>
                                          </p:spTgt>
                                        </p:tgtEl>
                                        <p:attrNameLst>
                                          <p:attrName>style.visibility</p:attrName>
                                        </p:attrNameLst>
                                      </p:cBhvr>
                                      <p:to>
                                        <p:strVal val="visible"/>
                                      </p:to>
                                    </p:set>
                                    <p:animEffect transition="in" filter="wipe(left)">
                                      <p:cBhvr>
                                        <p:cTn id="10" dur="500"/>
                                        <p:tgtEl>
                                          <p:spTgt spid="31">
                                            <p:txEl>
                                              <p:pRg st="0" end="0"/>
                                            </p:txEl>
                                          </p:spTgt>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1">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wipe(left)">
                                      <p:cBhvr>
                                        <p:cTn id="17" dur="500"/>
                                        <p:tgtEl>
                                          <p:spTgt spid="31">
                                            <p:txEl>
                                              <p:pRg st="2" end="2"/>
                                            </p:txEl>
                                          </p:spTgt>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31">
                                            <p:txEl>
                                              <p:pRg st="3" end="3"/>
                                            </p:txEl>
                                          </p:spTgt>
                                        </p:tgtEl>
                                        <p:attrNameLst>
                                          <p:attrName>style.visibility</p:attrName>
                                        </p:attrNameLst>
                                      </p:cBhvr>
                                      <p:to>
                                        <p:strVal val="visible"/>
                                      </p:to>
                                    </p:se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1">
                                            <p:txEl>
                                              <p:pRg st="4" end="4"/>
                                            </p:txEl>
                                          </p:spTgt>
                                        </p:tgtEl>
                                        <p:attrNameLst>
                                          <p:attrName>style.visibility</p:attrName>
                                        </p:attrNameLst>
                                      </p:cBhvr>
                                      <p:to>
                                        <p:strVal val="visible"/>
                                      </p:to>
                                    </p:set>
                                    <p:animEffect transition="in" filter="wipe(left)">
                                      <p:cBhvr>
                                        <p:cTn id="24" dur="500"/>
                                        <p:tgtEl>
                                          <p:spTgt spid="31">
                                            <p:txEl>
                                              <p:pRg st="4" end="4"/>
                                            </p:txEl>
                                          </p:spTgt>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31">
                                            <p:txEl>
                                              <p:pRg st="5" end="5"/>
                                            </p:txEl>
                                          </p:spTgt>
                                        </p:tgtEl>
                                        <p:attrNameLst>
                                          <p:attrName>style.visibility</p:attrName>
                                        </p:attrNameLst>
                                      </p:cBhvr>
                                      <p:to>
                                        <p:strVal val="visible"/>
                                      </p:to>
                                    </p:set>
                                  </p:childTnLst>
                                </p:cTn>
                              </p:par>
                            </p:childTnLst>
                          </p:cTn>
                        </p:par>
                        <p:par>
                          <p:cTn id="28" fill="hold">
                            <p:stCondLst>
                              <p:cond delay="1500"/>
                            </p:stCondLst>
                            <p:childTnLst>
                              <p:par>
                                <p:cTn id="29" presetID="1" presetClass="entr" presetSubtype="0" fill="hold" grpId="0" nodeType="afterEffect">
                                  <p:stCondLst>
                                    <p:cond delay="0"/>
                                  </p:stCondLst>
                                  <p:childTnLst>
                                    <p:set>
                                      <p:cBhvr>
                                        <p:cTn id="30" dur="1" fill="hold">
                                          <p:stCondLst>
                                            <p:cond delay="0"/>
                                          </p:stCondLst>
                                        </p:cTn>
                                        <p:tgtEl>
                                          <p:spTgt spid="31">
                                            <p:txEl>
                                              <p:pRg st="6" end="6"/>
                                            </p:txEl>
                                          </p:spTgt>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0"/>
                                          </p:stCondLst>
                                        </p:cTn>
                                        <p:tgtEl>
                                          <p:spTgt spid="31">
                                            <p:txEl>
                                              <p:pRg st="7" end="7"/>
                                            </p:txEl>
                                          </p:spTgt>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0"/>
                                          </p:stCondLst>
                                        </p:cTn>
                                        <p:tgtEl>
                                          <p:spTgt spid="31">
                                            <p:txEl>
                                              <p:pRg st="8" end="8"/>
                                            </p:txEl>
                                          </p:spTgt>
                                        </p:tgtEl>
                                        <p:attrNameLst>
                                          <p:attrName>style.visibility</p:attrName>
                                        </p:attrNameLst>
                                      </p:cBhvr>
                                      <p:to>
                                        <p:strVal val="visible"/>
                                      </p:to>
                                    </p:se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1">
                                            <p:txEl>
                                              <p:pRg st="9" end="9"/>
                                            </p:txEl>
                                          </p:spTgt>
                                        </p:tgtEl>
                                        <p:attrNameLst>
                                          <p:attrName>style.visibility</p:attrName>
                                        </p:attrNameLst>
                                      </p:cBhvr>
                                      <p:to>
                                        <p:strVal val="visible"/>
                                      </p:to>
                                    </p:set>
                                    <p:animEffect transition="in" filter="wipe(left)">
                                      <p:cBhvr>
                                        <p:cTn id="40" dur="500"/>
                                        <p:tgtEl>
                                          <p:spTgt spid="31">
                                            <p:txEl>
                                              <p:pRg st="9" end="9"/>
                                            </p:txEl>
                                          </p:spTgt>
                                        </p:tgtEl>
                                      </p:cBhvr>
                                    </p:animEffect>
                                  </p:childTnLst>
                                </p:cTn>
                              </p:par>
                            </p:childTnLst>
                          </p:cTn>
                        </p:par>
                        <p:par>
                          <p:cTn id="41" fill="hold">
                            <p:stCondLst>
                              <p:cond delay="2000"/>
                            </p:stCondLst>
                            <p:childTnLst>
                              <p:par>
                                <p:cTn id="42" presetID="1" presetClass="entr" presetSubtype="0" fill="hold" grpId="0" nodeType="afterEffect">
                                  <p:stCondLst>
                                    <p:cond delay="0"/>
                                  </p:stCondLst>
                                  <p:childTnLst>
                                    <p:set>
                                      <p:cBhvr>
                                        <p:cTn id="43" dur="1" fill="hold">
                                          <p:stCondLst>
                                            <p:cond delay="0"/>
                                          </p:stCondLst>
                                        </p:cTn>
                                        <p:tgtEl>
                                          <p:spTgt spid="31">
                                            <p:txEl>
                                              <p:pRg st="10" end="10"/>
                                            </p:txEl>
                                          </p:spTgt>
                                        </p:tgtEl>
                                        <p:attrNameLst>
                                          <p:attrName>style.visibility</p:attrName>
                                        </p:attrNameLst>
                                      </p:cBhvr>
                                      <p:to>
                                        <p:strVal val="visible"/>
                                      </p:to>
                                    </p:set>
                                  </p:childTnLst>
                                </p:cTn>
                              </p:par>
                            </p:childTnLst>
                          </p:cTn>
                        </p:par>
                        <p:par>
                          <p:cTn id="44" fill="hold">
                            <p:stCondLst>
                              <p:cond delay="2000"/>
                            </p:stCondLst>
                            <p:childTnLst>
                              <p:par>
                                <p:cTn id="45" presetID="1" presetClass="entr" presetSubtype="0" fill="hold" grpId="0" nodeType="afterEffect">
                                  <p:stCondLst>
                                    <p:cond delay="0"/>
                                  </p:stCondLst>
                                  <p:childTnLst>
                                    <p:set>
                                      <p:cBhvr>
                                        <p:cTn id="46" dur="1" fill="hold">
                                          <p:stCondLst>
                                            <p:cond delay="0"/>
                                          </p:stCondLst>
                                        </p:cTn>
                                        <p:tgtEl>
                                          <p:spTgt spid="31">
                                            <p:txEl>
                                              <p:pRg st="11" end="11"/>
                                            </p:txEl>
                                          </p:spTgt>
                                        </p:tgtEl>
                                        <p:attrNameLst>
                                          <p:attrName>style.visibility</p:attrName>
                                        </p:attrNameLst>
                                      </p:cBhvr>
                                      <p:to>
                                        <p:strVal val="visible"/>
                                      </p:to>
                                    </p:set>
                                  </p:childTnLst>
                                </p:cTn>
                              </p:par>
                            </p:childTnLst>
                          </p:cTn>
                        </p:par>
                        <p:par>
                          <p:cTn id="47" fill="hold">
                            <p:stCondLst>
                              <p:cond delay="2000"/>
                            </p:stCondLst>
                            <p:childTnLst>
                              <p:par>
                                <p:cTn id="48" presetID="1" presetClass="entr" presetSubtype="0" fill="hold" grpId="0" nodeType="afterEffect">
                                  <p:stCondLst>
                                    <p:cond delay="0"/>
                                  </p:stCondLst>
                                  <p:childTnLst>
                                    <p:set>
                                      <p:cBhvr>
                                        <p:cTn id="49" dur="1" fill="hold">
                                          <p:stCondLst>
                                            <p:cond delay="0"/>
                                          </p:stCondLst>
                                        </p:cTn>
                                        <p:tgtEl>
                                          <p:spTgt spid="31">
                                            <p:txEl>
                                              <p:pRg st="12" end="12"/>
                                            </p:txEl>
                                          </p:spTgt>
                                        </p:tgtEl>
                                        <p:attrNameLst>
                                          <p:attrName>style.visibility</p:attrName>
                                        </p:attrNameLst>
                                      </p:cBhvr>
                                      <p:to>
                                        <p:strVal val="visible"/>
                                      </p:to>
                                    </p:set>
                                  </p:childTnLst>
                                </p:cTn>
                              </p:par>
                            </p:childTnLst>
                          </p:cTn>
                        </p:par>
                        <p:par>
                          <p:cTn id="50" fill="hold">
                            <p:stCondLst>
                              <p:cond delay="2000"/>
                            </p:stCondLst>
                            <p:childTnLst>
                              <p:par>
                                <p:cTn id="51" presetID="1" presetClass="entr" presetSubtype="0" fill="hold" grpId="0" nodeType="afterEffect">
                                  <p:stCondLst>
                                    <p:cond delay="0"/>
                                  </p:stCondLst>
                                  <p:childTnLst>
                                    <p:set>
                                      <p:cBhvr>
                                        <p:cTn id="52" dur="1" fill="hold">
                                          <p:stCondLst>
                                            <p:cond delay="0"/>
                                          </p:stCondLst>
                                        </p:cTn>
                                        <p:tgtEl>
                                          <p:spTgt spid="31">
                                            <p:txEl>
                                              <p:pRg st="13" end="13"/>
                                            </p:txEl>
                                          </p:spTgt>
                                        </p:tgtEl>
                                        <p:attrNameLst>
                                          <p:attrName>style.visibility</p:attrName>
                                        </p:attrNameLst>
                                      </p:cBhvr>
                                      <p:to>
                                        <p:strVal val="visible"/>
                                      </p:to>
                                    </p:set>
                                  </p:childTnLst>
                                </p:cTn>
                              </p:par>
                            </p:childTnLst>
                          </p:cTn>
                        </p:par>
                        <p:par>
                          <p:cTn id="53" fill="hold">
                            <p:stCondLst>
                              <p:cond delay="2000"/>
                            </p:stCondLst>
                            <p:childTnLst>
                              <p:par>
                                <p:cTn id="54" presetID="1" presetClass="entr" presetSubtype="0" fill="hold" grpId="0" nodeType="afterEffect">
                                  <p:stCondLst>
                                    <p:cond delay="0"/>
                                  </p:stCondLst>
                                  <p:childTnLst>
                                    <p:set>
                                      <p:cBhvr>
                                        <p:cTn id="55" dur="1" fill="hold">
                                          <p:stCondLst>
                                            <p:cond delay="0"/>
                                          </p:stCondLst>
                                        </p:cTn>
                                        <p:tgtEl>
                                          <p:spTgt spid="31">
                                            <p:txEl>
                                              <p:pRg st="14" end="14"/>
                                            </p:txEl>
                                          </p:spTgt>
                                        </p:tgtEl>
                                        <p:attrNameLst>
                                          <p:attrName>style.visibility</p:attrName>
                                        </p:attrNameLst>
                                      </p:cBhvr>
                                      <p:to>
                                        <p:strVal val="visible"/>
                                      </p:to>
                                    </p:set>
                                  </p:childTnLst>
                                </p:cTn>
                              </p:par>
                            </p:childTnLst>
                          </p:cTn>
                        </p:par>
                        <p:par>
                          <p:cTn id="56" fill="hold">
                            <p:stCondLst>
                              <p:cond delay="2000"/>
                            </p:stCondLst>
                            <p:childTnLst>
                              <p:par>
                                <p:cTn id="57" presetID="22" presetClass="entr" presetSubtype="8" fill="hold" grpId="0" nodeType="afterEffect">
                                  <p:stCondLst>
                                    <p:cond delay="0"/>
                                  </p:stCondLst>
                                  <p:childTnLst>
                                    <p:set>
                                      <p:cBhvr>
                                        <p:cTn id="58" dur="1" fill="hold">
                                          <p:stCondLst>
                                            <p:cond delay="0"/>
                                          </p:stCondLst>
                                        </p:cTn>
                                        <p:tgtEl>
                                          <p:spTgt spid="31">
                                            <p:txEl>
                                              <p:pRg st="15" end="15"/>
                                            </p:txEl>
                                          </p:spTgt>
                                        </p:tgtEl>
                                        <p:attrNameLst>
                                          <p:attrName>style.visibility</p:attrName>
                                        </p:attrNameLst>
                                      </p:cBhvr>
                                      <p:to>
                                        <p:strVal val="visible"/>
                                      </p:to>
                                    </p:set>
                                    <p:animEffect transition="in" filter="wipe(left)">
                                      <p:cBhvr>
                                        <p:cTn id="59" dur="500"/>
                                        <p:tgtEl>
                                          <p:spTgt spid="31">
                                            <p:txEl>
                                              <p:pRg st="15" end="15"/>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left)">
                                      <p:cBhvr>
                                        <p:cTn id="62" dur="1000"/>
                                        <p:tgtEl>
                                          <p:spTgt spid="35"/>
                                        </p:tgtEl>
                                      </p:cBhvr>
                                    </p:animEffect>
                                  </p:childTnLst>
                                </p:cTn>
                              </p:par>
                              <p:par>
                                <p:cTn id="63" presetID="22" presetClass="entr" presetSubtype="8"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left)">
                                      <p:cBhvr>
                                        <p:cTn id="65" dur="1000"/>
                                        <p:tgtEl>
                                          <p:spTgt spid="32"/>
                                        </p:tgtEl>
                                      </p:cBhvr>
                                    </p:animEffect>
                                  </p:childTnLst>
                                </p:cTn>
                              </p:par>
                              <p:par>
                                <p:cTn id="66" presetID="22" presetClass="entr" presetSubtype="8"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left)">
                                      <p:cBhvr>
                                        <p:cTn id="68" dur="1000"/>
                                        <p:tgtEl>
                                          <p:spTgt spid="38"/>
                                        </p:tgtEl>
                                      </p:cBhvr>
                                    </p:animEffect>
                                  </p:childTnLst>
                                </p:cTn>
                              </p:par>
                              <p:par>
                                <p:cTn id="69" presetID="22" presetClass="entr" presetSubtype="8" fill="hold"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1000"/>
                                        <p:tgtEl>
                                          <p:spTgt spid="41"/>
                                        </p:tgtEl>
                                      </p:cBhvr>
                                    </p:animEffect>
                                  </p:childTnLst>
                                </p:cTn>
                              </p:par>
                              <p:par>
                                <p:cTn id="72" presetID="22" presetClass="entr" presetSubtype="8" fill="hold" nodeType="with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wipe(left)">
                                      <p:cBhvr>
                                        <p:cTn id="74"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ANSI Process (Cheat Sheet)</a:t>
            </a:r>
          </a:p>
        </p:txBody>
      </p:sp>
      <p:sp>
        <p:nvSpPr>
          <p:cNvPr id="3" name="Footer Placeholder 2"/>
          <p:cNvSpPr>
            <a:spLocks noGrp="1"/>
          </p:cNvSpPr>
          <p:nvPr>
            <p:ph type="ftr" sz="quarter" idx="11"/>
          </p:nvPr>
        </p:nvSpPr>
        <p:spPr>
          <a:xfrm>
            <a:off x="383976" y="4869656"/>
            <a:ext cx="8446839" cy="273844"/>
          </a:xfrm>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20</a:t>
            </a:fld>
            <a:endParaRPr lang="en-CA"/>
          </a:p>
        </p:txBody>
      </p:sp>
      <p:sp>
        <p:nvSpPr>
          <p:cNvPr id="28" name="Title 1"/>
          <p:cNvSpPr txBox="1">
            <a:spLocks/>
          </p:cNvSpPr>
          <p:nvPr/>
        </p:nvSpPr>
        <p:spPr>
          <a:xfrm>
            <a:off x="383977" y="0"/>
            <a:ext cx="6051258" cy="430299"/>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2400" kern="1200">
                <a:solidFill>
                  <a:schemeClr val="bg1"/>
                </a:solidFill>
                <a:latin typeface="+mj-lt"/>
                <a:ea typeface="+mj-ea"/>
                <a:cs typeface="+mj-cs"/>
              </a:defRPr>
            </a:lvl1pPr>
          </a:lstStyle>
          <a:p>
            <a:endParaRPr lang="en-CA" dirty="0"/>
          </a:p>
        </p:txBody>
      </p:sp>
      <p:sp>
        <p:nvSpPr>
          <p:cNvPr id="29" name="Down Arrow 28"/>
          <p:cNvSpPr/>
          <p:nvPr/>
        </p:nvSpPr>
        <p:spPr>
          <a:xfrm>
            <a:off x="2499949" y="1300273"/>
            <a:ext cx="86655" cy="197857"/>
          </a:xfrm>
          <a:prstGeom prst="downArrow">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000" dirty="0" err="1">
              <a:solidFill>
                <a:prstClr val="black"/>
              </a:solidFill>
            </a:endParaRPr>
          </a:p>
        </p:txBody>
      </p:sp>
      <p:sp>
        <p:nvSpPr>
          <p:cNvPr id="30" name="U-Turn Arrow 29"/>
          <p:cNvSpPr/>
          <p:nvPr/>
        </p:nvSpPr>
        <p:spPr>
          <a:xfrm rot="5400000" flipH="1" flipV="1">
            <a:off x="379857" y="1753297"/>
            <a:ext cx="1728370" cy="1645120"/>
          </a:xfrm>
          <a:prstGeom prst="uturnArrow">
            <a:avLst>
              <a:gd name="adj1" fmla="val 1849"/>
              <a:gd name="adj2" fmla="val 2415"/>
              <a:gd name="adj3" fmla="val 3668"/>
              <a:gd name="adj4" fmla="val 4211"/>
              <a:gd name="adj5" fmla="val 9929"/>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31" name="Down Arrow 30"/>
          <p:cNvSpPr/>
          <p:nvPr/>
        </p:nvSpPr>
        <p:spPr>
          <a:xfrm>
            <a:off x="1469946" y="2964563"/>
            <a:ext cx="52159" cy="635888"/>
          </a:xfrm>
          <a:prstGeom prst="downArrow">
            <a:avLst>
              <a:gd name="adj1" fmla="val 50000"/>
              <a:gd name="adj2" fmla="val 89189"/>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32" name="U-Turn Arrow 31"/>
          <p:cNvSpPr/>
          <p:nvPr/>
        </p:nvSpPr>
        <p:spPr>
          <a:xfrm rot="5400000" flipH="1">
            <a:off x="1237399" y="2084189"/>
            <a:ext cx="1102261" cy="283660"/>
          </a:xfrm>
          <a:prstGeom prst="uturnArrow">
            <a:avLst>
              <a:gd name="adj1" fmla="val 13635"/>
              <a:gd name="adj2" fmla="val 14423"/>
              <a:gd name="adj3" fmla="val 25000"/>
              <a:gd name="adj4" fmla="val 25432"/>
              <a:gd name="adj5" fmla="val 75000"/>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33" name="Down Arrow 32"/>
          <p:cNvSpPr/>
          <p:nvPr/>
        </p:nvSpPr>
        <p:spPr>
          <a:xfrm>
            <a:off x="1114876" y="1158233"/>
            <a:ext cx="78635" cy="335579"/>
          </a:xfrm>
          <a:prstGeom prst="downArrow">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34" name="Down Arrow 33"/>
          <p:cNvSpPr/>
          <p:nvPr/>
        </p:nvSpPr>
        <p:spPr>
          <a:xfrm>
            <a:off x="2499949" y="1875618"/>
            <a:ext cx="86655" cy="197857"/>
          </a:xfrm>
          <a:prstGeom prst="downArrow">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000" dirty="0" err="1">
              <a:solidFill>
                <a:prstClr val="black"/>
              </a:solidFill>
            </a:endParaRPr>
          </a:p>
        </p:txBody>
      </p:sp>
      <p:sp>
        <p:nvSpPr>
          <p:cNvPr id="35" name="Rounded Rectangle 34"/>
          <p:cNvSpPr/>
          <p:nvPr/>
        </p:nvSpPr>
        <p:spPr>
          <a:xfrm>
            <a:off x="2043324" y="1493812"/>
            <a:ext cx="1086561" cy="43572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Solicit  for VSO Public Review (14 days)</a:t>
            </a:r>
          </a:p>
        </p:txBody>
      </p:sp>
      <p:sp>
        <p:nvSpPr>
          <p:cNvPr id="36" name="Down Arrow 35"/>
          <p:cNvSpPr/>
          <p:nvPr/>
        </p:nvSpPr>
        <p:spPr>
          <a:xfrm>
            <a:off x="1119221" y="2325248"/>
            <a:ext cx="74289" cy="395713"/>
          </a:xfrm>
          <a:prstGeom prst="downArrow">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37" name="Down Arrow 36"/>
          <p:cNvSpPr/>
          <p:nvPr/>
        </p:nvSpPr>
        <p:spPr>
          <a:xfrm>
            <a:off x="1771573" y="3965185"/>
            <a:ext cx="45062" cy="168572"/>
          </a:xfrm>
          <a:prstGeom prst="downArrow">
            <a:avLst>
              <a:gd name="adj1" fmla="val 50000"/>
              <a:gd name="adj2" fmla="val 77743"/>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38" name="U-Turn Arrow 37"/>
          <p:cNvSpPr/>
          <p:nvPr/>
        </p:nvSpPr>
        <p:spPr>
          <a:xfrm rot="16200000" flipH="1">
            <a:off x="1624063" y="2828892"/>
            <a:ext cx="522236" cy="476961"/>
          </a:xfrm>
          <a:prstGeom prst="uturnArrow">
            <a:avLst>
              <a:gd name="adj1" fmla="val 4676"/>
              <a:gd name="adj2" fmla="val 9763"/>
              <a:gd name="adj3" fmla="val 16764"/>
              <a:gd name="adj4" fmla="val 18180"/>
              <a:gd name="adj5" fmla="val 81740"/>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39" name="Title 1"/>
          <p:cNvSpPr txBox="1">
            <a:spLocks/>
          </p:cNvSpPr>
          <p:nvPr/>
        </p:nvSpPr>
        <p:spPr>
          <a:xfrm>
            <a:off x="383977" y="0"/>
            <a:ext cx="6051258" cy="430299"/>
          </a:xfrm>
          <a:prstGeom prst="rect">
            <a:avLst/>
          </a:prstGeom>
        </p:spPr>
        <p:txBody>
          <a:bodyPr vert="horz" lIns="57397" tIns="28698" rIns="57397" bIns="28698" rtlCol="0" anchor="ctr">
            <a:normAutofit fontScale="62500" lnSpcReduction="20000"/>
          </a:bodyPr>
          <a:lstStyle>
            <a:lvl1pPr algn="l" defTabSz="914400" rtl="0" eaLnBrk="1" latinLnBrk="0" hangingPunct="1">
              <a:spcBef>
                <a:spcPct val="0"/>
              </a:spcBef>
              <a:buNone/>
              <a:defRPr sz="4400" kern="1200">
                <a:solidFill>
                  <a:schemeClr val="bg1"/>
                </a:solidFill>
                <a:latin typeface="+mj-lt"/>
                <a:ea typeface="+mj-ea"/>
                <a:cs typeface="+mj-cs"/>
              </a:defRPr>
            </a:lvl1pPr>
          </a:lstStyle>
          <a:p>
            <a:pPr marL="0" marR="0"/>
            <a:endParaRPr lang="en-CA" dirty="0">
              <a:uFillTx/>
            </a:endParaRPr>
          </a:p>
        </p:txBody>
      </p:sp>
      <p:sp>
        <p:nvSpPr>
          <p:cNvPr id="40" name="Rounded Rectangle 39"/>
          <p:cNvSpPr/>
          <p:nvPr/>
        </p:nvSpPr>
        <p:spPr>
          <a:xfrm>
            <a:off x="2043324" y="2073475"/>
            <a:ext cx="1086561" cy="45281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VSO Public Review (30days </a:t>
            </a:r>
          </a:p>
          <a:p>
            <a:pPr marL="0" algn="ctr">
              <a:lnSpc>
                <a:spcPts val="879"/>
              </a:lnSpc>
            </a:pPr>
            <a:r>
              <a:rPr lang="en-CA" sz="1000" b="1" dirty="0">
                <a:solidFill>
                  <a:prstClr val="black"/>
                </a:solidFill>
              </a:rPr>
              <a:t>{VAP 4})</a:t>
            </a:r>
          </a:p>
        </p:txBody>
      </p:sp>
      <p:sp>
        <p:nvSpPr>
          <p:cNvPr id="41" name="TextBox 40"/>
          <p:cNvSpPr txBox="1"/>
          <p:nvPr/>
        </p:nvSpPr>
        <p:spPr>
          <a:xfrm>
            <a:off x="3356512" y="516810"/>
            <a:ext cx="5672978" cy="4289884"/>
          </a:xfrm>
          <a:prstGeom prst="rect">
            <a:avLst/>
          </a:prstGeom>
          <a:noFill/>
        </p:spPr>
        <p:txBody>
          <a:bodyPr wrap="square" lIns="57397" tIns="28698" rIns="57397" bIns="28698" rtlCol="0">
            <a:spAutoFit/>
          </a:bodyPr>
          <a:lstStyle/>
          <a:p>
            <a:r>
              <a:rPr lang="en-CA" sz="1000" b="1" dirty="0"/>
              <a:t>Procedures for the Development of American National Standards within the VITA Standards</a:t>
            </a:r>
          </a:p>
          <a:p>
            <a:r>
              <a:rPr lang="en-CA" sz="1000" b="1" dirty="0"/>
              <a:t>Organization (VSO) known here as VSO ANSI Procedures {VAP} </a:t>
            </a:r>
            <a:r>
              <a:rPr lang="en-CA" sz="1000" dirty="0"/>
              <a:t>follows ANSI Essential Requirements {AER}</a:t>
            </a:r>
          </a:p>
          <a:p>
            <a:r>
              <a:rPr lang="en-CA" sz="1000" b="1" dirty="0"/>
              <a:t>Main Principles  </a:t>
            </a:r>
          </a:p>
          <a:p>
            <a:pPr marL="1122029" indent="-1086156"/>
            <a:r>
              <a:rPr lang="en-CA" b="1" i="1" u="sng" dirty="0"/>
              <a:t>Open</a:t>
            </a:r>
            <a:r>
              <a:rPr lang="en-CA" sz="1000" b="1" i="1" u="sng" dirty="0"/>
              <a:t> – members and non-members may vote {VAP 3}</a:t>
            </a:r>
          </a:p>
          <a:p>
            <a:pPr marL="1122029" indent="-1086156"/>
            <a:r>
              <a:rPr lang="en-CA" b="1" i="1" u="sng" dirty="0"/>
              <a:t>Lack of dominance </a:t>
            </a:r>
            <a:r>
              <a:rPr lang="en-CA" sz="1000" b="1" i="1" u="sng" dirty="0"/>
              <a:t>- not be dominated by any single interest category, individual or Organization {AER 2.2}</a:t>
            </a:r>
          </a:p>
          <a:p>
            <a:pPr marL="1122029" indent="-1086156"/>
            <a:r>
              <a:rPr lang="en-CA" b="1" i="1" u="sng" dirty="0"/>
              <a:t>Balance</a:t>
            </a:r>
            <a:r>
              <a:rPr lang="en-CA" sz="1000" b="1" i="1" u="sng" dirty="0"/>
              <a:t>, - no single interest category constitutes a majority of the membership of a consensus body {AER 2.3}</a:t>
            </a:r>
          </a:p>
          <a:p>
            <a:endParaRPr lang="en-CA" sz="1000" dirty="0"/>
          </a:p>
          <a:p>
            <a:r>
              <a:rPr lang="en-CA" sz="1000" b="1" dirty="0"/>
              <a:t>2.1 PINS – Project Initiation Notification System</a:t>
            </a:r>
          </a:p>
          <a:p>
            <a:r>
              <a:rPr lang="en-CA" sz="1000" dirty="0"/>
              <a:t>The working group shall follow the requirements stated in section 2.5.1 of ANSI's Essential</a:t>
            </a:r>
          </a:p>
          <a:p>
            <a:r>
              <a:rPr lang="en-CA" sz="1000" dirty="0"/>
              <a:t>Requirements regarding the submission and handling of PINs.</a:t>
            </a:r>
          </a:p>
          <a:p>
            <a:endParaRPr lang="en-CA" sz="1000" dirty="0"/>
          </a:p>
          <a:p>
            <a:r>
              <a:rPr lang="en-CA" sz="1000" b="1" dirty="0"/>
              <a:t>2.2 Public Review</a:t>
            </a:r>
          </a:p>
          <a:p>
            <a:r>
              <a:rPr lang="en-CA" sz="1000" dirty="0"/>
              <a:t>The working group shall follow the requirements stated in ANSI Essential Requirements section 2.5.2 regarding the conduct of Public Review in the development of a proposed standard</a:t>
            </a:r>
          </a:p>
          <a:p>
            <a:endParaRPr lang="en-CA" sz="1000" dirty="0"/>
          </a:p>
          <a:p>
            <a:r>
              <a:rPr lang="en-CA" sz="1000" b="1" dirty="0"/>
              <a:t>3 Development of the </a:t>
            </a:r>
            <a:r>
              <a:rPr lang="en-CA" sz="1000" b="1" dirty="0" err="1"/>
              <a:t>Balloters</a:t>
            </a:r>
            <a:r>
              <a:rPr lang="en-CA" sz="1000" b="1" dirty="0"/>
              <a:t> List</a:t>
            </a:r>
            <a:endParaRPr lang="en-CA" sz="1000" dirty="0"/>
          </a:p>
          <a:p>
            <a:r>
              <a:rPr lang="en-CA" sz="1000" dirty="0"/>
              <a:t>shall conduct a pre-ballot interest survey, in which the standards development committee informs the potential </a:t>
            </a:r>
            <a:r>
              <a:rPr lang="en-CA" sz="1000" dirty="0" err="1"/>
              <a:t>balloters</a:t>
            </a:r>
            <a:endParaRPr lang="en-CA" sz="1000" dirty="0"/>
          </a:p>
          <a:p>
            <a:endParaRPr lang="en-CA" sz="1000" dirty="0"/>
          </a:p>
          <a:p>
            <a:r>
              <a:rPr lang="en-CA" sz="1000" b="1" dirty="0"/>
              <a:t>4 Conduct of the Ballot</a:t>
            </a:r>
            <a:endParaRPr lang="en-CA" sz="1000" dirty="0"/>
          </a:p>
          <a:p>
            <a:r>
              <a:rPr lang="en-CA" sz="1000" dirty="0"/>
              <a:t>Approval of a new standard, revision or reaffirmation of an existing standard, or an addendum to part or all of an existing standard shall require a majority of the ballot list and a 2/3rds majority of the votes cast. Abstentions are not counted.</a:t>
            </a:r>
          </a:p>
        </p:txBody>
      </p:sp>
      <p:sp>
        <p:nvSpPr>
          <p:cNvPr id="42" name="Rounded Rectangle 41"/>
          <p:cNvSpPr/>
          <p:nvPr/>
        </p:nvSpPr>
        <p:spPr>
          <a:xfrm>
            <a:off x="577327" y="878351"/>
            <a:ext cx="1142850" cy="33310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Submit PIN for new/revise</a:t>
            </a:r>
          </a:p>
        </p:txBody>
      </p:sp>
      <p:sp>
        <p:nvSpPr>
          <p:cNvPr id="43" name="Rounded Rectangle 42"/>
          <p:cNvSpPr/>
          <p:nvPr/>
        </p:nvSpPr>
        <p:spPr>
          <a:xfrm>
            <a:off x="577327" y="2073475"/>
            <a:ext cx="1142850" cy="4528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ANSI Public Review (45 days </a:t>
            </a:r>
          </a:p>
          <a:p>
            <a:pPr marL="0" algn="ctr">
              <a:lnSpc>
                <a:spcPts val="879"/>
              </a:lnSpc>
            </a:pPr>
            <a:r>
              <a:rPr lang="en-CA" sz="1000" b="1" dirty="0">
                <a:solidFill>
                  <a:prstClr val="black"/>
                </a:solidFill>
              </a:rPr>
              <a:t>{AER 2.5.2})</a:t>
            </a:r>
          </a:p>
        </p:txBody>
      </p:sp>
      <p:sp>
        <p:nvSpPr>
          <p:cNvPr id="44" name="Rounded Rectangle 43"/>
          <p:cNvSpPr/>
          <p:nvPr/>
        </p:nvSpPr>
        <p:spPr>
          <a:xfrm>
            <a:off x="1338823" y="3600451"/>
            <a:ext cx="1086561" cy="37522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Right to Appeal Notification</a:t>
            </a:r>
          </a:p>
        </p:txBody>
      </p:sp>
      <p:sp>
        <p:nvSpPr>
          <p:cNvPr id="45" name="Rounded Rectangle 44"/>
          <p:cNvSpPr/>
          <p:nvPr/>
        </p:nvSpPr>
        <p:spPr>
          <a:xfrm>
            <a:off x="607313" y="4576815"/>
            <a:ext cx="2207097" cy="26253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Publish ANSI/VITA Standard</a:t>
            </a:r>
          </a:p>
        </p:txBody>
      </p:sp>
      <p:sp>
        <p:nvSpPr>
          <p:cNvPr id="46" name="U-Turn Arrow 45"/>
          <p:cNvSpPr/>
          <p:nvPr/>
        </p:nvSpPr>
        <p:spPr>
          <a:xfrm rot="5400000" flipH="1">
            <a:off x="2804355" y="2948462"/>
            <a:ext cx="513217" cy="314325"/>
          </a:xfrm>
          <a:prstGeom prst="uturnArrow">
            <a:avLst>
              <a:gd name="adj1" fmla="val 9090"/>
              <a:gd name="adj2" fmla="val 15341"/>
              <a:gd name="adj3" fmla="val 25000"/>
              <a:gd name="adj4" fmla="val 25432"/>
              <a:gd name="adj5" fmla="val 75000"/>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47" name="Rounded Rectangle 46"/>
          <p:cNvSpPr/>
          <p:nvPr/>
        </p:nvSpPr>
        <p:spPr>
          <a:xfrm>
            <a:off x="2051277" y="3231106"/>
            <a:ext cx="1017641" cy="266881"/>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2597" tIns="28698" rIns="22597" bIns="28698" rtlCol="0" anchor="ctr"/>
          <a:lstStyle/>
          <a:p>
            <a:pPr marL="0" algn="ctr">
              <a:lnSpc>
                <a:spcPts val="879"/>
              </a:lnSpc>
            </a:pPr>
            <a:r>
              <a:rPr lang="en-CA" sz="1000" b="1" dirty="0">
                <a:solidFill>
                  <a:prstClr val="black"/>
                </a:solidFill>
              </a:rPr>
              <a:t>Recirculation Ballot (14d)</a:t>
            </a:r>
          </a:p>
        </p:txBody>
      </p:sp>
      <p:sp>
        <p:nvSpPr>
          <p:cNvPr id="48" name="TextBox 47"/>
          <p:cNvSpPr txBox="1"/>
          <p:nvPr/>
        </p:nvSpPr>
        <p:spPr>
          <a:xfrm>
            <a:off x="1597136" y="3167469"/>
            <a:ext cx="227451" cy="194765"/>
          </a:xfrm>
          <a:prstGeom prst="rect">
            <a:avLst/>
          </a:prstGeom>
          <a:noFill/>
        </p:spPr>
        <p:txBody>
          <a:bodyPr wrap="none" lIns="0" tIns="0" rIns="0" bIns="0" rtlCol="0" anchor="ctr" anchorCtr="0">
            <a:noAutofit/>
          </a:bodyPr>
          <a:lstStyle/>
          <a:p>
            <a:pPr>
              <a:lnSpc>
                <a:spcPts val="879"/>
              </a:lnSpc>
            </a:pPr>
            <a:r>
              <a:rPr lang="en-CA" sz="2400" b="1" dirty="0">
                <a:solidFill>
                  <a:srgbClr val="FF0000"/>
                </a:solidFill>
                <a:latin typeface="Wingdings" panose="05000000000000000000" pitchFamily="2" charset="2"/>
                <a:sym typeface="Wingdings"/>
              </a:rPr>
              <a:t></a:t>
            </a:r>
            <a:endParaRPr lang="en-CA" sz="2400" b="1" dirty="0">
              <a:solidFill>
                <a:srgbClr val="FF0000"/>
              </a:solidFill>
              <a:latin typeface="Wingdings" panose="05000000000000000000" pitchFamily="2" charset="2"/>
            </a:endParaRPr>
          </a:p>
        </p:txBody>
      </p:sp>
      <p:sp>
        <p:nvSpPr>
          <p:cNvPr id="49" name="TextBox 48"/>
          <p:cNvSpPr txBox="1"/>
          <p:nvPr/>
        </p:nvSpPr>
        <p:spPr>
          <a:xfrm>
            <a:off x="759308" y="3231107"/>
            <a:ext cx="227451" cy="194765"/>
          </a:xfrm>
          <a:prstGeom prst="rect">
            <a:avLst/>
          </a:prstGeom>
          <a:noFill/>
        </p:spPr>
        <p:txBody>
          <a:bodyPr wrap="none" lIns="0" tIns="0" rIns="0" bIns="0" rtlCol="0" anchor="ctr" anchorCtr="0">
            <a:noAutofit/>
          </a:bodyPr>
          <a:lstStyle/>
          <a:p>
            <a:pPr>
              <a:lnSpc>
                <a:spcPts val="879"/>
              </a:lnSpc>
            </a:pPr>
            <a:r>
              <a:rPr lang="en-CA" sz="2400" b="1" dirty="0">
                <a:solidFill>
                  <a:srgbClr val="00B050"/>
                </a:solidFill>
                <a:latin typeface="Wingdings" panose="05000000000000000000" pitchFamily="2" charset="2"/>
                <a:sym typeface="Wingdings"/>
              </a:rPr>
              <a:t></a:t>
            </a:r>
            <a:endParaRPr lang="en-CA" sz="2400" b="1" dirty="0">
              <a:solidFill>
                <a:srgbClr val="00B050"/>
              </a:solidFill>
            </a:endParaRPr>
          </a:p>
        </p:txBody>
      </p:sp>
      <p:sp>
        <p:nvSpPr>
          <p:cNvPr id="50" name="TextBox 49"/>
          <p:cNvSpPr txBox="1"/>
          <p:nvPr/>
        </p:nvSpPr>
        <p:spPr>
          <a:xfrm>
            <a:off x="1239914" y="3192914"/>
            <a:ext cx="227451" cy="194765"/>
          </a:xfrm>
          <a:prstGeom prst="rect">
            <a:avLst/>
          </a:prstGeom>
          <a:noFill/>
          <a:ln w="0">
            <a:noFill/>
          </a:ln>
        </p:spPr>
        <p:txBody>
          <a:bodyPr wrap="none" lIns="0" tIns="0" rIns="0" bIns="0" rtlCol="0" anchor="ctr" anchorCtr="0">
            <a:noAutofit/>
          </a:bodyPr>
          <a:lstStyle/>
          <a:p>
            <a:pPr>
              <a:lnSpc>
                <a:spcPts val="879"/>
              </a:lnSpc>
            </a:pPr>
            <a:r>
              <a:rPr lang="en-CA" sz="2400" b="1" dirty="0">
                <a:solidFill>
                  <a:srgbClr val="FF0000"/>
                </a:solidFill>
                <a:latin typeface="Wingdings" panose="05000000000000000000" pitchFamily="2" charset="2"/>
                <a:sym typeface="Wingdings"/>
              </a:rPr>
              <a:t></a:t>
            </a:r>
            <a:endParaRPr lang="en-CA" sz="2400" b="1" dirty="0">
              <a:solidFill>
                <a:srgbClr val="FF0000"/>
              </a:solidFill>
              <a:latin typeface="Wingdings" panose="05000000000000000000" pitchFamily="2" charset="2"/>
            </a:endParaRPr>
          </a:p>
        </p:txBody>
      </p:sp>
      <p:sp>
        <p:nvSpPr>
          <p:cNvPr id="51" name="Down Arrow 50"/>
          <p:cNvSpPr/>
          <p:nvPr/>
        </p:nvSpPr>
        <p:spPr>
          <a:xfrm>
            <a:off x="973336" y="4453066"/>
            <a:ext cx="65583" cy="123749"/>
          </a:xfrm>
          <a:prstGeom prst="downArrow">
            <a:avLst>
              <a:gd name="adj1" fmla="val 34094"/>
              <a:gd name="adj2" fmla="val 60388"/>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52" name="Bent Arrow 51"/>
          <p:cNvSpPr/>
          <p:nvPr/>
        </p:nvSpPr>
        <p:spPr>
          <a:xfrm rot="5400000" flipV="1">
            <a:off x="1680408" y="1111939"/>
            <a:ext cx="182330" cy="590051"/>
          </a:xfrm>
          <a:prstGeom prst="bentArrow">
            <a:avLst>
              <a:gd name="adj1" fmla="val 13833"/>
              <a:gd name="adj2" fmla="val 19710"/>
              <a:gd name="adj3" fmla="val 25000"/>
              <a:gd name="adj4" fmla="val 29645"/>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53" name="Rounded Rectangle 52"/>
          <p:cNvSpPr/>
          <p:nvPr/>
        </p:nvSpPr>
        <p:spPr>
          <a:xfrm>
            <a:off x="2043324" y="878351"/>
            <a:ext cx="1086561" cy="52861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Complete Draft Standard in WG</a:t>
            </a:r>
          </a:p>
        </p:txBody>
      </p:sp>
      <p:sp>
        <p:nvSpPr>
          <p:cNvPr id="54" name="Down Arrow 53"/>
          <p:cNvSpPr/>
          <p:nvPr/>
        </p:nvSpPr>
        <p:spPr>
          <a:xfrm>
            <a:off x="2499949" y="2526290"/>
            <a:ext cx="86655" cy="194671"/>
          </a:xfrm>
          <a:prstGeom prst="downArrow">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55" name="TextBox 54"/>
          <p:cNvSpPr txBox="1"/>
          <p:nvPr/>
        </p:nvSpPr>
        <p:spPr>
          <a:xfrm>
            <a:off x="1371600" y="1200150"/>
            <a:ext cx="639456" cy="173373"/>
          </a:xfrm>
          <a:prstGeom prst="rect">
            <a:avLst/>
          </a:prstGeom>
          <a:noFill/>
          <a:ln w="12700">
            <a:noFill/>
          </a:ln>
        </p:spPr>
        <p:txBody>
          <a:bodyPr wrap="none" lIns="57397" tIns="28698" rIns="57397" bIns="28698" rtlCol="0">
            <a:spAutoFit/>
          </a:bodyPr>
          <a:lstStyle/>
          <a:p>
            <a:pPr>
              <a:lnSpc>
                <a:spcPts val="879"/>
              </a:lnSpc>
            </a:pPr>
            <a:r>
              <a:rPr lang="en-CA" sz="900" dirty="0">
                <a:solidFill>
                  <a:srgbClr val="FF0000"/>
                </a:solidFill>
              </a:rPr>
              <a:t>Fast track</a:t>
            </a:r>
          </a:p>
        </p:txBody>
      </p:sp>
      <p:sp>
        <p:nvSpPr>
          <p:cNvPr id="56" name="TextBox 55"/>
          <p:cNvSpPr txBox="1"/>
          <p:nvPr/>
        </p:nvSpPr>
        <p:spPr>
          <a:xfrm rot="16200000">
            <a:off x="1390517" y="2019433"/>
            <a:ext cx="897539" cy="173373"/>
          </a:xfrm>
          <a:prstGeom prst="rect">
            <a:avLst/>
          </a:prstGeom>
          <a:noFill/>
          <a:ln w="0">
            <a:noFill/>
          </a:ln>
        </p:spPr>
        <p:txBody>
          <a:bodyPr wrap="none" lIns="57397" tIns="28698" rIns="57397" bIns="28698" rtlCol="0">
            <a:spAutoFit/>
          </a:bodyPr>
          <a:lstStyle/>
          <a:p>
            <a:pPr>
              <a:lnSpc>
                <a:spcPts val="879"/>
              </a:lnSpc>
            </a:pPr>
            <a:r>
              <a:rPr lang="en-CA" sz="900" dirty="0">
                <a:solidFill>
                  <a:srgbClr val="FF0000"/>
                </a:solidFill>
              </a:rPr>
              <a:t>Preferred track</a:t>
            </a:r>
          </a:p>
        </p:txBody>
      </p:sp>
      <p:sp>
        <p:nvSpPr>
          <p:cNvPr id="57" name="TextBox 56"/>
          <p:cNvSpPr txBox="1"/>
          <p:nvPr/>
        </p:nvSpPr>
        <p:spPr>
          <a:xfrm>
            <a:off x="1646700" y="2563369"/>
            <a:ext cx="227451" cy="194765"/>
          </a:xfrm>
          <a:prstGeom prst="rect">
            <a:avLst/>
          </a:prstGeom>
          <a:noFill/>
        </p:spPr>
        <p:txBody>
          <a:bodyPr wrap="none" lIns="0" tIns="0" rIns="0" bIns="0" rtlCol="0" anchor="ctr" anchorCtr="0">
            <a:noAutofit/>
          </a:bodyPr>
          <a:lstStyle/>
          <a:p>
            <a:pPr>
              <a:lnSpc>
                <a:spcPts val="879"/>
              </a:lnSpc>
            </a:pPr>
            <a:r>
              <a:rPr lang="en-CA" sz="2300" b="1" dirty="0">
                <a:solidFill>
                  <a:srgbClr val="00B050"/>
                </a:solidFill>
                <a:latin typeface="Wingdings" panose="05000000000000000000" pitchFamily="2" charset="2"/>
                <a:sym typeface="Wingdings"/>
              </a:rPr>
              <a:t></a:t>
            </a:r>
            <a:endParaRPr lang="en-CA" sz="2300" b="1" dirty="0">
              <a:solidFill>
                <a:srgbClr val="00B050"/>
              </a:solidFill>
            </a:endParaRPr>
          </a:p>
        </p:txBody>
      </p:sp>
      <p:sp>
        <p:nvSpPr>
          <p:cNvPr id="58" name="Down Arrow 57"/>
          <p:cNvSpPr/>
          <p:nvPr/>
        </p:nvSpPr>
        <p:spPr>
          <a:xfrm>
            <a:off x="986759" y="2964562"/>
            <a:ext cx="52159" cy="1169194"/>
          </a:xfrm>
          <a:prstGeom prst="downArrow">
            <a:avLst>
              <a:gd name="adj1" fmla="val 50000"/>
              <a:gd name="adj2" fmla="val 65221"/>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59" name="Rounded Rectangle 58"/>
          <p:cNvSpPr/>
          <p:nvPr/>
        </p:nvSpPr>
        <p:spPr>
          <a:xfrm>
            <a:off x="585280" y="4133757"/>
            <a:ext cx="2207099" cy="31930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2597" tIns="28698" rIns="0" bIns="28698" rtlCol="0" anchor="ctr"/>
          <a:lstStyle/>
          <a:p>
            <a:pPr marL="0" algn="l">
              <a:lnSpc>
                <a:spcPts val="879"/>
              </a:lnSpc>
            </a:pPr>
            <a:r>
              <a:rPr lang="en-CA" sz="1000" b="1" dirty="0">
                <a:solidFill>
                  <a:prstClr val="black"/>
                </a:solidFill>
              </a:rPr>
              <a:t>BSR9 –  new/revision/reaffirm</a:t>
            </a:r>
          </a:p>
          <a:p>
            <a:pPr marL="0" algn="l">
              <a:lnSpc>
                <a:spcPts val="879"/>
              </a:lnSpc>
            </a:pPr>
            <a:r>
              <a:rPr lang="en-CA" sz="1000" b="1" dirty="0">
                <a:solidFill>
                  <a:prstClr val="black"/>
                </a:solidFill>
              </a:rPr>
              <a:t>BSR10 – stabilized maintenance</a:t>
            </a:r>
          </a:p>
        </p:txBody>
      </p:sp>
      <p:sp>
        <p:nvSpPr>
          <p:cNvPr id="60" name="TextBox 59"/>
          <p:cNvSpPr txBox="1"/>
          <p:nvPr/>
        </p:nvSpPr>
        <p:spPr>
          <a:xfrm>
            <a:off x="1431932" y="3462472"/>
            <a:ext cx="713194" cy="173373"/>
          </a:xfrm>
          <a:prstGeom prst="rect">
            <a:avLst/>
          </a:prstGeom>
          <a:noFill/>
          <a:ln w="0">
            <a:noFill/>
          </a:ln>
        </p:spPr>
        <p:txBody>
          <a:bodyPr wrap="none" lIns="57397" tIns="28698" rIns="57397" bIns="28698" rtlCol="0">
            <a:spAutoFit/>
          </a:bodyPr>
          <a:lstStyle/>
          <a:p>
            <a:pPr>
              <a:lnSpc>
                <a:spcPts val="879"/>
              </a:lnSpc>
            </a:pPr>
            <a:r>
              <a:rPr lang="en-CA" sz="900" dirty="0">
                <a:solidFill>
                  <a:srgbClr val="FF0000"/>
                </a:solidFill>
              </a:rPr>
              <a:t>unresolved</a:t>
            </a:r>
          </a:p>
        </p:txBody>
      </p:sp>
      <p:sp>
        <p:nvSpPr>
          <p:cNvPr id="61" name="Rounded Rectangle 60"/>
          <p:cNvSpPr/>
          <p:nvPr/>
        </p:nvSpPr>
        <p:spPr>
          <a:xfrm>
            <a:off x="571748" y="516810"/>
            <a:ext cx="1142850" cy="249489"/>
          </a:xfrm>
          <a:prstGeom prst="roundRect">
            <a:avLst/>
          </a:prstGeom>
          <a:solidFill>
            <a:schemeClr val="accent6">
              <a:lumMod val="20000"/>
              <a:lumOff val="80000"/>
            </a:schemeClr>
          </a:solidFill>
          <a:ln w="1016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100" b="1" dirty="0">
                <a:solidFill>
                  <a:prstClr val="black"/>
                </a:solidFill>
              </a:rPr>
              <a:t>VITA</a:t>
            </a:r>
          </a:p>
        </p:txBody>
      </p:sp>
      <p:sp>
        <p:nvSpPr>
          <p:cNvPr id="62" name="Rounded Rectangle 61"/>
          <p:cNvSpPr/>
          <p:nvPr/>
        </p:nvSpPr>
        <p:spPr>
          <a:xfrm>
            <a:off x="2060144" y="516810"/>
            <a:ext cx="1086561" cy="249489"/>
          </a:xfrm>
          <a:prstGeom prst="roundRect">
            <a:avLst/>
          </a:prstGeom>
          <a:solidFill>
            <a:schemeClr val="tx2">
              <a:lumMod val="20000"/>
              <a:lumOff val="80000"/>
            </a:schemeClr>
          </a:solidFill>
          <a:ln w="1016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100" b="1" dirty="0">
                <a:solidFill>
                  <a:prstClr val="black"/>
                </a:solidFill>
              </a:rPr>
              <a:t> VSO WG</a:t>
            </a:r>
          </a:p>
        </p:txBody>
      </p:sp>
      <p:cxnSp>
        <p:nvCxnSpPr>
          <p:cNvPr id="63" name="Straight Connector 62"/>
          <p:cNvCxnSpPr/>
          <p:nvPr/>
        </p:nvCxnSpPr>
        <p:spPr>
          <a:xfrm flipH="1">
            <a:off x="3060966" y="1158233"/>
            <a:ext cx="368034" cy="335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060964" y="1929535"/>
            <a:ext cx="879665" cy="233094"/>
          </a:xfrm>
          <a:prstGeom prst="line">
            <a:avLst/>
          </a:prstGeom>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577328" y="2720961"/>
            <a:ext cx="2394740" cy="40130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Consensus group </a:t>
            </a:r>
          </a:p>
          <a:p>
            <a:pPr marL="0" algn="ctr">
              <a:lnSpc>
                <a:spcPts val="879"/>
              </a:lnSpc>
            </a:pPr>
            <a:r>
              <a:rPr lang="en-CA" sz="1000" b="1" dirty="0">
                <a:solidFill>
                  <a:prstClr val="black"/>
                </a:solidFill>
              </a:rPr>
              <a:t>need 67% to  PASS</a:t>
            </a:r>
          </a:p>
          <a:p>
            <a:pPr marL="0" algn="ctr">
              <a:lnSpc>
                <a:spcPts val="879"/>
              </a:lnSpc>
            </a:pPr>
            <a:r>
              <a:rPr lang="en-CA" sz="1000" b="1" dirty="0">
                <a:solidFill>
                  <a:prstClr val="black"/>
                </a:solidFill>
              </a:rPr>
              <a:t>Strive for 100% w/ edits </a:t>
            </a:r>
          </a:p>
        </p:txBody>
      </p:sp>
      <p:sp>
        <p:nvSpPr>
          <p:cNvPr id="66" name="Down Arrow 65"/>
          <p:cNvSpPr/>
          <p:nvPr/>
        </p:nvSpPr>
        <p:spPr>
          <a:xfrm>
            <a:off x="1114877" y="1677762"/>
            <a:ext cx="74289" cy="395713"/>
          </a:xfrm>
          <a:prstGeom prst="downArrow">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algn="ctr">
              <a:lnSpc>
                <a:spcPts val="879"/>
              </a:lnSpc>
            </a:pPr>
            <a:endParaRPr lang="en-CA" sz="1100" dirty="0" err="1">
              <a:solidFill>
                <a:prstClr val="black"/>
              </a:solidFill>
            </a:endParaRPr>
          </a:p>
        </p:txBody>
      </p:sp>
      <p:sp>
        <p:nvSpPr>
          <p:cNvPr id="67" name="Rounded Rectangle 66"/>
          <p:cNvSpPr/>
          <p:nvPr/>
        </p:nvSpPr>
        <p:spPr>
          <a:xfrm>
            <a:off x="577327" y="1493812"/>
            <a:ext cx="1131692" cy="43572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57397" tIns="28698" rIns="57397" bIns="28698" rtlCol="0" anchor="ctr"/>
          <a:lstStyle/>
          <a:p>
            <a:pPr marL="0" algn="ctr">
              <a:lnSpc>
                <a:spcPts val="879"/>
              </a:lnSpc>
            </a:pPr>
            <a:r>
              <a:rPr lang="en-CA" sz="1000" b="1" dirty="0">
                <a:solidFill>
                  <a:prstClr val="black"/>
                </a:solidFill>
              </a:rPr>
              <a:t>BSR8 – announce in “Standards Action”</a:t>
            </a:r>
          </a:p>
        </p:txBody>
      </p:sp>
    </p:spTree>
    <p:extLst>
      <p:ext uri="{BB962C8B-B14F-4D97-AF65-F5344CB8AC3E}">
        <p14:creationId xmlns:p14="http://schemas.microsoft.com/office/powerpoint/2010/main" val="397138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Life Cycle of a VITA Project (Cheat Sheet)</a:t>
            </a:r>
          </a:p>
        </p:txBody>
      </p:sp>
      <p:sp>
        <p:nvSpPr>
          <p:cNvPr id="3" name="Footer Placeholder 2"/>
          <p:cNvSpPr>
            <a:spLocks noGrp="1"/>
          </p:cNvSpPr>
          <p:nvPr>
            <p:ph type="ftr" sz="quarter" idx="11"/>
          </p:nvPr>
        </p:nvSpPr>
        <p:spPr>
          <a:xfrm>
            <a:off x="383976" y="4869656"/>
            <a:ext cx="8446839" cy="273844"/>
          </a:xfrm>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21</a:t>
            </a:fld>
            <a:endParaRPr lang="en-CA"/>
          </a:p>
        </p:txBody>
      </p:sp>
      <p:sp>
        <p:nvSpPr>
          <p:cNvPr id="28" name="Title 1"/>
          <p:cNvSpPr txBox="1">
            <a:spLocks/>
          </p:cNvSpPr>
          <p:nvPr/>
        </p:nvSpPr>
        <p:spPr>
          <a:xfrm>
            <a:off x="383977" y="0"/>
            <a:ext cx="6051258" cy="430299"/>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2400" kern="1200">
                <a:solidFill>
                  <a:schemeClr val="bg1"/>
                </a:solidFill>
                <a:latin typeface="+mj-lt"/>
                <a:ea typeface="+mj-ea"/>
                <a:cs typeface="+mj-cs"/>
              </a:defRPr>
            </a:lvl1pPr>
          </a:lstStyle>
          <a:p>
            <a:endParaRPr lang="en-CA" dirty="0"/>
          </a:p>
        </p:txBody>
      </p:sp>
      <p:sp>
        <p:nvSpPr>
          <p:cNvPr id="39" name="Title 1"/>
          <p:cNvSpPr txBox="1">
            <a:spLocks/>
          </p:cNvSpPr>
          <p:nvPr/>
        </p:nvSpPr>
        <p:spPr>
          <a:xfrm>
            <a:off x="383977" y="0"/>
            <a:ext cx="6051258" cy="430299"/>
          </a:xfrm>
          <a:prstGeom prst="rect">
            <a:avLst/>
          </a:prstGeom>
        </p:spPr>
        <p:txBody>
          <a:bodyPr vert="horz" lIns="57397" tIns="28698" rIns="57397" bIns="28698" rtlCol="0" anchor="ctr">
            <a:normAutofit fontScale="62500" lnSpcReduction="20000"/>
          </a:bodyPr>
          <a:lstStyle>
            <a:lvl1pPr algn="l" defTabSz="914400" rtl="0" eaLnBrk="1" latinLnBrk="0" hangingPunct="1">
              <a:spcBef>
                <a:spcPct val="0"/>
              </a:spcBef>
              <a:buNone/>
              <a:defRPr sz="4400" kern="1200">
                <a:solidFill>
                  <a:schemeClr val="bg1"/>
                </a:solidFill>
                <a:latin typeface="+mj-lt"/>
                <a:ea typeface="+mj-ea"/>
                <a:cs typeface="+mj-cs"/>
              </a:defRPr>
            </a:lvl1pPr>
          </a:lstStyle>
          <a:p>
            <a:pPr marL="0" marR="0"/>
            <a:endParaRPr lang="en-CA" dirty="0">
              <a:uFillTx/>
            </a:endParaRPr>
          </a:p>
        </p:txBody>
      </p:sp>
      <p:pic>
        <p:nvPicPr>
          <p:cNvPr id="5" name="Picture 4">
            <a:extLst>
              <a:ext uri="{FF2B5EF4-FFF2-40B4-BE49-F238E27FC236}">
                <a16:creationId xmlns:a16="http://schemas.microsoft.com/office/drawing/2014/main" id="{DB9DCF80-7D76-47B7-B4BC-47352C7F1EAD}"/>
              </a:ext>
            </a:extLst>
          </p:cNvPr>
          <p:cNvPicPr>
            <a:picLocks noChangeAspect="1"/>
          </p:cNvPicPr>
          <p:nvPr/>
        </p:nvPicPr>
        <p:blipFill>
          <a:blip r:embed="rId2"/>
          <a:stretch>
            <a:fillRect/>
          </a:stretch>
        </p:blipFill>
        <p:spPr>
          <a:xfrm>
            <a:off x="7073" y="527624"/>
            <a:ext cx="9144000" cy="4591110"/>
          </a:xfrm>
          <a:prstGeom prst="rect">
            <a:avLst/>
          </a:prstGeom>
        </p:spPr>
      </p:pic>
    </p:spTree>
    <p:extLst>
      <p:ext uri="{BB962C8B-B14F-4D97-AF65-F5344CB8AC3E}">
        <p14:creationId xmlns:p14="http://schemas.microsoft.com/office/powerpoint/2010/main" val="2571808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D66BDD2-DE91-4A05-957A-0FDAC878083B}"/>
              </a:ext>
            </a:extLst>
          </p:cNvPr>
          <p:cNvPicPr>
            <a:picLocks noChangeAspect="1"/>
          </p:cNvPicPr>
          <p:nvPr/>
        </p:nvPicPr>
        <p:blipFill>
          <a:blip r:embed="rId2"/>
          <a:stretch>
            <a:fillRect/>
          </a:stretch>
        </p:blipFill>
        <p:spPr>
          <a:xfrm>
            <a:off x="500159" y="1698038"/>
            <a:ext cx="3824582" cy="978042"/>
          </a:xfrm>
          <a:prstGeom prst="rect">
            <a:avLst/>
          </a:prstGeom>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477" y="3668577"/>
            <a:ext cx="1001310" cy="52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a:extLst>
              <a:ext uri="{FF2B5EF4-FFF2-40B4-BE49-F238E27FC236}">
                <a16:creationId xmlns:a16="http://schemas.microsoft.com/office/drawing/2014/main" id="{30CC7631-0D4D-4551-837B-CE73E3C728FA}"/>
              </a:ext>
            </a:extLst>
          </p:cNvPr>
          <p:cNvPicPr>
            <a:picLocks noChangeAspect="1"/>
          </p:cNvPicPr>
          <p:nvPr/>
        </p:nvPicPr>
        <p:blipFill>
          <a:blip r:embed="rId4"/>
          <a:stretch>
            <a:fillRect/>
          </a:stretch>
        </p:blipFill>
        <p:spPr>
          <a:xfrm>
            <a:off x="383977" y="971104"/>
            <a:ext cx="3746030" cy="783484"/>
          </a:xfrm>
          <a:prstGeom prst="rect">
            <a:avLst/>
          </a:prstGeom>
        </p:spPr>
      </p:pic>
      <p:sp>
        <p:nvSpPr>
          <p:cNvPr id="2" name="Title 1"/>
          <p:cNvSpPr>
            <a:spLocks noGrp="1"/>
          </p:cNvSpPr>
          <p:nvPr>
            <p:ph type="title"/>
          </p:nvPr>
        </p:nvSpPr>
        <p:spPr/>
        <p:txBody>
          <a:bodyPr/>
          <a:lstStyle/>
          <a:p>
            <a:r>
              <a:rPr lang="en-CA" dirty="0"/>
              <a:t>Patent Declarations on file</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a:p>
        </p:txBody>
      </p:sp>
      <p:sp>
        <p:nvSpPr>
          <p:cNvPr id="4" name="Slide Number Placeholder 3"/>
          <p:cNvSpPr>
            <a:spLocks noGrp="1"/>
          </p:cNvSpPr>
          <p:nvPr>
            <p:ph type="sldNum" sz="quarter" idx="12"/>
          </p:nvPr>
        </p:nvSpPr>
        <p:spPr/>
        <p:txBody>
          <a:bodyPr/>
          <a:lstStyle/>
          <a:p>
            <a:fld id="{80050315-516D-4AAD-962E-ADED14359B29}" type="slidenum">
              <a:rPr lang="en-CA" smtClean="0"/>
              <a:t>22</a:t>
            </a:fld>
            <a:endParaRPr lang="en-CA"/>
          </a:p>
        </p:txBody>
      </p:sp>
      <p:sp>
        <p:nvSpPr>
          <p:cNvPr id="5" name="Shape 215"/>
          <p:cNvSpPr txBox="1">
            <a:spLocks/>
          </p:cNvSpPr>
          <p:nvPr/>
        </p:nvSpPr>
        <p:spPr>
          <a:xfrm>
            <a:off x="5004048" y="971105"/>
            <a:ext cx="3916710" cy="3898552"/>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1" spcCol="377863">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sz="1800" b="0">
                <a:uFillTx/>
              </a:defRPr>
            </a:pPr>
            <a:r>
              <a:rPr kumimoji="0" lang="en-CA" sz="1700" b="0" i="0" u="none" strike="noStrike" kern="0" cap="none" spc="0" normalizeH="0" baseline="0" noProof="0" dirty="0">
                <a:ln>
                  <a:noFill/>
                </a:ln>
                <a:solidFill>
                  <a:sysClr val="windowText" lastClr="000000"/>
                </a:solidFill>
                <a:effectLst/>
                <a:uLnTx/>
                <a:uFillTx/>
                <a:latin typeface="Arial"/>
                <a:cs typeface="Arial"/>
                <a:sym typeface="Arial"/>
              </a:rPr>
              <a:t>Per new 2020 ANSI policy, these are now publicly available from vita.com </a:t>
            </a:r>
            <a:r>
              <a:rPr kumimoji="0" lang="en-CA" sz="1400" b="0" i="0" u="none" strike="noStrike" kern="0" cap="none" spc="0" normalizeH="0" baseline="0" noProof="0" dirty="0">
                <a:ln>
                  <a:noFill/>
                </a:ln>
                <a:solidFill>
                  <a:sysClr val="windowText" lastClr="000000"/>
                </a:solidFill>
                <a:effectLst/>
                <a:uLnTx/>
                <a:uFillTx/>
                <a:latin typeface="Arial"/>
                <a:cs typeface="Arial"/>
                <a:sym typeface="Arial"/>
              </a:rPr>
              <a:t>&gt;&gt; Standards &gt;&gt; Supporting Information &gt;&gt; Essential Patents</a:t>
            </a:r>
          </a:p>
          <a:p>
            <a:pPr lvl="1">
              <a:defRPr sz="1800" b="0">
                <a:uFillTx/>
              </a:defRPr>
            </a:pPr>
            <a:r>
              <a:rPr lang="en-CA" sz="1100" b="0" kern="0" dirty="0">
                <a:solidFill>
                  <a:sysClr val="windowText" lastClr="000000"/>
                </a:solidFill>
                <a:uFillTx/>
                <a:latin typeface="Arial"/>
                <a:cs typeface="Arial"/>
              </a:rPr>
              <a:t>https://www.vita.com/Essential-Patents</a:t>
            </a:r>
            <a:endParaRPr kumimoji="0" lang="en-CA" sz="1100" b="0" i="0" u="none" strike="noStrike" kern="0" cap="none" spc="0" normalizeH="0" baseline="0" noProof="0" dirty="0">
              <a:ln>
                <a:noFill/>
              </a:ln>
              <a:solidFill>
                <a:sysClr val="windowText" lastClr="000000"/>
              </a:solidFill>
              <a:effectLst/>
              <a:uLnTx/>
              <a:uFillTx/>
              <a:latin typeface="Arial"/>
              <a:cs typeface="Arial"/>
              <a:sym typeface="Arial"/>
            </a:endParaRPr>
          </a:p>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sz="1800" b="0">
                <a:uFillTx/>
              </a:defRPr>
            </a:pPr>
            <a:r>
              <a:rPr kumimoji="0" lang="en-CA" sz="1700" b="0" i="0" u="none" strike="noStrike" kern="0" cap="none" spc="0" normalizeH="0" baseline="0" noProof="0" dirty="0">
                <a:ln>
                  <a:noFill/>
                </a:ln>
                <a:solidFill>
                  <a:sysClr val="windowText" lastClr="000000"/>
                </a:solidFill>
                <a:effectLst/>
                <a:uLnTx/>
                <a:uFillTx/>
                <a:latin typeface="Arial"/>
                <a:cs typeface="Arial"/>
                <a:sym typeface="Arial"/>
              </a:rPr>
              <a:t>You may discuss the terms of the declaration with the patent holder.</a:t>
            </a:r>
          </a:p>
          <a:p>
            <a:pPr marL="169998" marR="36280" lvl="0" indent="-144488" defTabSz="813123" eaLnBrk="1" fontAlgn="auto" latinLnBrk="0" hangingPunct="1">
              <a:lnSpc>
                <a:spcPct val="100000"/>
              </a:lnSpc>
              <a:spcBef>
                <a:spcPts val="377"/>
              </a:spcBef>
              <a:spcAft>
                <a:spcPts val="0"/>
              </a:spcAft>
              <a:buClr>
                <a:srgbClr val="000000"/>
              </a:buClr>
              <a:buSzPct val="100000"/>
              <a:buFont typeface="Arial"/>
              <a:buChar char="•"/>
              <a:tabLst/>
              <a:defRPr sz="1800" b="0">
                <a:uFillTx/>
              </a:defRPr>
            </a:pPr>
            <a:r>
              <a:rPr kumimoji="0" lang="en-CA" sz="1700" b="0" i="0" u="none" strike="noStrike" kern="0" cap="none" spc="0" normalizeH="0" baseline="0" noProof="0" dirty="0">
                <a:ln>
                  <a:noFill/>
                </a:ln>
                <a:solidFill>
                  <a:sysClr val="windowText" lastClr="000000"/>
                </a:solidFill>
                <a:effectLst/>
                <a:uLnTx/>
                <a:uFillTx/>
                <a:latin typeface="Arial"/>
                <a:cs typeface="Arial"/>
                <a:sym typeface="Arial"/>
              </a:rPr>
              <a:t>However, </a:t>
            </a:r>
            <a:r>
              <a:rPr lang="en-CA" sz="1700" b="0" kern="0" dirty="0">
                <a:solidFill>
                  <a:sysClr val="windowText" lastClr="000000"/>
                </a:solidFill>
                <a:uFillTx/>
                <a:latin typeface="Arial"/>
                <a:cs typeface="Arial"/>
              </a:rPr>
              <a:t>DO</a:t>
            </a:r>
            <a:r>
              <a:rPr kumimoji="0" lang="en-CA" sz="1700" b="0" i="0" u="none" strike="noStrike" kern="0" cap="none" spc="0" normalizeH="0" baseline="0" noProof="0" dirty="0">
                <a:ln>
                  <a:noFill/>
                </a:ln>
                <a:solidFill>
                  <a:sysClr val="windowText" lastClr="000000"/>
                </a:solidFill>
                <a:effectLst/>
                <a:uLnTx/>
                <a:uFillTx/>
                <a:latin typeface="Arial"/>
                <a:cs typeface="Arial"/>
                <a:sym typeface="Arial"/>
              </a:rPr>
              <a:t> NOT discuss the terms of the patent declaration in a VSO meeting.</a:t>
            </a:r>
          </a:p>
        </p:txBody>
      </p:sp>
      <p:pic>
        <p:nvPicPr>
          <p:cNvPr id="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contrast="100000"/>
                    </a14:imgEffect>
                  </a14:imgLayer>
                </a14:imgProps>
              </a:ext>
              <a:ext uri="{28A0092B-C50C-407E-A947-70E740481C1C}">
                <a14:useLocalDpi xmlns:a14="http://schemas.microsoft.com/office/drawing/2010/main" val="0"/>
              </a:ext>
            </a:extLst>
          </a:blip>
          <a:srcRect/>
          <a:stretch>
            <a:fillRect/>
          </a:stretch>
        </p:blipFill>
        <p:spPr bwMode="auto">
          <a:xfrm>
            <a:off x="4481321" y="2586614"/>
            <a:ext cx="535781" cy="40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5995" y="3937868"/>
            <a:ext cx="519661" cy="469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A6FA074E-60B7-4696-9F88-3207E5998223}"/>
              </a:ext>
            </a:extLst>
          </p:cNvPr>
          <p:cNvPicPr>
            <a:picLocks noChangeAspect="1"/>
          </p:cNvPicPr>
          <p:nvPr/>
        </p:nvPicPr>
        <p:blipFill>
          <a:blip r:embed="rId8"/>
          <a:stretch>
            <a:fillRect/>
          </a:stretch>
        </p:blipFill>
        <p:spPr>
          <a:xfrm>
            <a:off x="4481321" y="1156675"/>
            <a:ext cx="639514" cy="639514"/>
          </a:xfrm>
          <a:prstGeom prst="rect">
            <a:avLst/>
          </a:prstGeom>
        </p:spPr>
      </p:pic>
      <p:pic>
        <p:nvPicPr>
          <p:cNvPr id="17" name="Picture 16">
            <a:extLst>
              <a:ext uri="{FF2B5EF4-FFF2-40B4-BE49-F238E27FC236}">
                <a16:creationId xmlns:a16="http://schemas.microsoft.com/office/drawing/2014/main" id="{8BAF8CFD-5DCF-4373-ACA7-EABF59F5CDBB}"/>
              </a:ext>
            </a:extLst>
          </p:cNvPr>
          <p:cNvPicPr>
            <a:picLocks noChangeAspect="1"/>
          </p:cNvPicPr>
          <p:nvPr/>
        </p:nvPicPr>
        <p:blipFill>
          <a:blip r:embed="rId9"/>
          <a:stretch>
            <a:fillRect/>
          </a:stretch>
        </p:blipFill>
        <p:spPr>
          <a:xfrm>
            <a:off x="529282" y="2619529"/>
            <a:ext cx="3638879" cy="1910063"/>
          </a:xfrm>
          <a:prstGeom prst="rect">
            <a:avLst/>
          </a:prstGeom>
        </p:spPr>
      </p:pic>
    </p:spTree>
    <p:extLst>
      <p:ext uri="{BB962C8B-B14F-4D97-AF65-F5344CB8AC3E}">
        <p14:creationId xmlns:p14="http://schemas.microsoft.com/office/powerpoint/2010/main" val="19689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left)">
                                      <p:cBhvr>
                                        <p:cTn id="16" dur="500"/>
                                        <p:tgtEl>
                                          <p:spTgt spid="5">
                                            <p:txEl>
                                              <p:pRg st="2" end="2"/>
                                            </p:txEl>
                                          </p:spTgt>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250"/>
                                        <p:tgtEl>
                                          <p:spTgt spid="7"/>
                                        </p:tgtEl>
                                      </p:cBhvr>
                                    </p:animEffect>
                                  </p:childTnLst>
                                </p:cTn>
                              </p:par>
                            </p:childTnLst>
                          </p:cTn>
                        </p:par>
                        <p:par>
                          <p:cTn id="21" fill="hold">
                            <p:stCondLst>
                              <p:cond delay="125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par>
                          <p:cTn id="25" fill="hold">
                            <p:stCondLst>
                              <p:cond delay="175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250"/>
                                        <p:tgtEl>
                                          <p:spTgt spid="8"/>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1203598"/>
            <a:ext cx="5239639" cy="3024336"/>
          </a:xfrm>
        </p:spPr>
        <p:txBody>
          <a:bodyPr>
            <a:noAutofit/>
          </a:bodyPr>
          <a:lstStyle/>
          <a:p>
            <a:pPr marL="25510" indent="0" algn="ctr"/>
            <a:r>
              <a:rPr lang="en-CA" sz="3600" dirty="0">
                <a:solidFill>
                  <a:schemeClr val="tx1"/>
                </a:solidFill>
              </a:rPr>
              <a:t>VSO Meeting</a:t>
            </a:r>
            <a:br>
              <a:rPr lang="en-CA" sz="3600" dirty="0">
                <a:solidFill>
                  <a:schemeClr val="tx1"/>
                </a:solidFill>
              </a:rPr>
            </a:br>
            <a:r>
              <a:rPr lang="en-CA" sz="3600" dirty="0">
                <a:solidFill>
                  <a:schemeClr val="tx1"/>
                </a:solidFill>
              </a:rPr>
              <a:t>Technical Director Report</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3</a:t>
            </a:fld>
            <a:endParaRPr lang="en-CA"/>
          </a:p>
        </p:txBody>
      </p:sp>
    </p:spTree>
    <p:extLst>
      <p:ext uri="{BB962C8B-B14F-4D97-AF65-F5344CB8AC3E}">
        <p14:creationId xmlns:p14="http://schemas.microsoft.com/office/powerpoint/2010/main" val="80976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Technical Director Report</a:t>
            </a:r>
          </a:p>
        </p:txBody>
      </p:sp>
      <p:sp>
        <p:nvSpPr>
          <p:cNvPr id="3" name="Footer Placeholder 2"/>
          <p:cNvSpPr>
            <a:spLocks noGrp="1"/>
          </p:cNvSpPr>
          <p:nvPr>
            <p:ph type="ftr" sz="quarter" idx="11"/>
          </p:nvPr>
        </p:nvSpPr>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4</a:t>
            </a:fld>
            <a:endParaRPr lang="en-CA"/>
          </a:p>
        </p:txBody>
      </p:sp>
      <p:sp>
        <p:nvSpPr>
          <p:cNvPr id="6" name="Shape 184"/>
          <p:cNvSpPr txBox="1">
            <a:spLocks/>
          </p:cNvSpPr>
          <p:nvPr/>
        </p:nvSpPr>
        <p:spPr>
          <a:xfrm>
            <a:off x="611560" y="971104"/>
            <a:ext cx="7416824" cy="3944689"/>
          </a:xfrm>
          <a:prstGeom prst="rect">
            <a:avLst/>
          </a:prstGeom>
        </p:spPr>
        <p:txBody>
          <a:bodyPr>
            <a:normAutofit/>
          </a:bodyPr>
          <a:lstStyle>
            <a:lvl1pPr marL="179388" indent="-179388"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539750" indent="-269875"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20725" indent="-180975"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98425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254125"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b="1" dirty="0">
                <a:latin typeface="Arial" panose="020B0604020202020204" pitchFamily="34" charset="0"/>
                <a:cs typeface="Arial" panose="020B0604020202020204" pitchFamily="34" charset="0"/>
              </a:rPr>
              <a:t>Workspace Home Page – Things to know</a:t>
            </a:r>
          </a:p>
          <a:p>
            <a:r>
              <a:rPr lang="en-CA" b="1" dirty="0">
                <a:latin typeface="Arial" panose="020B0604020202020204" pitchFamily="34" charset="0"/>
                <a:cs typeface="Arial" panose="020B0604020202020204" pitchFamily="34" charset="0"/>
              </a:rPr>
              <a:t>Navigating Workspace Hints </a:t>
            </a:r>
          </a:p>
          <a:p>
            <a:r>
              <a:rPr lang="en-CA" b="1" dirty="0">
                <a:latin typeface="Arial" panose="020B0604020202020204" pitchFamily="34" charset="0"/>
                <a:cs typeface="Arial" panose="020B0604020202020204" pitchFamily="34" charset="0"/>
              </a:rPr>
              <a:t>Review of ANSI/VITA Process Cheat Sheets</a:t>
            </a:r>
          </a:p>
          <a:p>
            <a:r>
              <a:rPr lang="en-CA" b="1" dirty="0">
                <a:latin typeface="Arial" panose="020B0604020202020204" pitchFamily="34" charset="0"/>
                <a:cs typeface="Arial" panose="020B0604020202020204" pitchFamily="34" charset="0"/>
              </a:rPr>
              <a:t>Working Group Chair Guide </a:t>
            </a:r>
          </a:p>
          <a:p>
            <a:r>
              <a:rPr lang="en-CA" b="1" dirty="0">
                <a:latin typeface="Arial" panose="020B0604020202020204" pitchFamily="34" charset="0"/>
                <a:cs typeface="Arial" panose="020B0604020202020204" pitchFamily="34" charset="0"/>
              </a:rPr>
              <a:t>Standards in the ANSI/VITA Process</a:t>
            </a:r>
          </a:p>
          <a:p>
            <a:r>
              <a:rPr lang="en-CA" b="1" dirty="0">
                <a:latin typeface="Arial" panose="020B0604020202020204" pitchFamily="34" charset="0"/>
                <a:cs typeface="Arial" panose="020B0604020202020204" pitchFamily="34" charset="0"/>
              </a:rPr>
              <a:t>Disposition of standards up for 5 year review for reaffirmation/revision/stabilized maintenance</a:t>
            </a:r>
          </a:p>
          <a:p>
            <a:pPr lvl="1"/>
            <a:r>
              <a:rPr lang="en-CA" b="1" dirty="0">
                <a:latin typeface="Arial" panose="020B0604020202020204" pitchFamily="34" charset="0"/>
                <a:cs typeface="Arial" panose="020B0604020202020204" pitchFamily="34" charset="0"/>
              </a:rPr>
              <a:t>and voting as required</a:t>
            </a:r>
          </a:p>
          <a:p>
            <a:r>
              <a:rPr lang="en-CA" b="1" dirty="0">
                <a:latin typeface="Arial" panose="020B0604020202020204" pitchFamily="34" charset="0"/>
                <a:cs typeface="Arial" panose="020B0604020202020204" pitchFamily="34" charset="0"/>
              </a:rPr>
              <a:t>Review of Patent Declarations</a:t>
            </a:r>
          </a:p>
        </p:txBody>
      </p:sp>
    </p:spTree>
    <p:extLst>
      <p:ext uri="{BB962C8B-B14F-4D97-AF65-F5344CB8AC3E}">
        <p14:creationId xmlns:p14="http://schemas.microsoft.com/office/powerpoint/2010/main" val="313439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32A9A7-7C8A-BC5B-1680-0F769FF80FE1}"/>
              </a:ext>
            </a:extLst>
          </p:cNvPr>
          <p:cNvPicPr>
            <a:picLocks noChangeAspect="1"/>
          </p:cNvPicPr>
          <p:nvPr/>
        </p:nvPicPr>
        <p:blipFill>
          <a:blip r:embed="rId2"/>
          <a:stretch>
            <a:fillRect/>
          </a:stretch>
        </p:blipFill>
        <p:spPr>
          <a:xfrm>
            <a:off x="2554969" y="971009"/>
            <a:ext cx="4448358" cy="3760981"/>
          </a:xfrm>
          <a:prstGeom prst="rect">
            <a:avLst/>
          </a:prstGeom>
        </p:spPr>
      </p:pic>
      <p:sp>
        <p:nvSpPr>
          <p:cNvPr id="2" name="Title 1"/>
          <p:cNvSpPr>
            <a:spLocks noGrp="1"/>
          </p:cNvSpPr>
          <p:nvPr>
            <p:ph type="title"/>
          </p:nvPr>
        </p:nvSpPr>
        <p:spPr/>
        <p:txBody>
          <a:bodyPr/>
          <a:lstStyle/>
          <a:p>
            <a:r>
              <a:rPr lang="en-CA" dirty="0"/>
              <a:t> Workspace Home Page – Things to know</a:t>
            </a:r>
          </a:p>
        </p:txBody>
      </p:sp>
      <p:sp>
        <p:nvSpPr>
          <p:cNvPr id="4" name="Slide Number Placeholder 3"/>
          <p:cNvSpPr>
            <a:spLocks noGrp="1"/>
          </p:cNvSpPr>
          <p:nvPr>
            <p:ph type="sldNum" sz="quarter" idx="12"/>
          </p:nvPr>
        </p:nvSpPr>
        <p:spPr/>
        <p:txBody>
          <a:bodyPr/>
          <a:lstStyle/>
          <a:p>
            <a:fld id="{80050315-516D-4AAD-962E-ADED14359B29}" type="slidenum">
              <a:rPr lang="en-CA" smtClean="0"/>
              <a:t>5</a:t>
            </a:fld>
            <a:endParaRPr lang="en-CA"/>
          </a:p>
        </p:txBody>
      </p:sp>
      <p:sp>
        <p:nvSpPr>
          <p:cNvPr id="5" name="Text Placeholder 2"/>
          <p:cNvSpPr txBox="1">
            <a:spLocks/>
          </p:cNvSpPr>
          <p:nvPr/>
        </p:nvSpPr>
        <p:spPr>
          <a:xfrm>
            <a:off x="815454" y="1019245"/>
            <a:ext cx="8688586" cy="39446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lvl="0" indent="0">
              <a:buNone/>
              <a:defRPr/>
            </a:pPr>
            <a:endParaRPr lang="en-CA" kern="0" dirty="0">
              <a:solidFill>
                <a:sysClr val="windowText" lastClr="000000"/>
              </a:solidFill>
              <a:latin typeface="Arial"/>
              <a:cs typeface="Arial"/>
            </a:endParaRPr>
          </a:p>
        </p:txBody>
      </p:sp>
      <p:sp>
        <p:nvSpPr>
          <p:cNvPr id="13" name="TextBox 12">
            <a:extLst>
              <a:ext uri="{FF2B5EF4-FFF2-40B4-BE49-F238E27FC236}">
                <a16:creationId xmlns:a16="http://schemas.microsoft.com/office/drawing/2014/main" id="{0A4AC5EC-7F52-4BAF-8FC1-F8916DD7A8BE}"/>
              </a:ext>
            </a:extLst>
          </p:cNvPr>
          <p:cNvSpPr txBox="1"/>
          <p:nvPr/>
        </p:nvSpPr>
        <p:spPr>
          <a:xfrm>
            <a:off x="815454" y="1096686"/>
            <a:ext cx="1884338" cy="504056"/>
          </a:xfrm>
          <a:prstGeom prst="rect">
            <a:avLst/>
          </a:prstGeom>
        </p:spPr>
        <p:txBody>
          <a:bodyPr wrap="square" lIns="36000" tIns="36000" rIns="36000" bIns="36000" rtlCol="0" anchor="t" anchorCtr="0">
            <a:normAutofit/>
          </a:bodyPr>
          <a:lstStyle/>
          <a:p>
            <a:pPr marL="25510" indent="0">
              <a:buFont typeface="Arial" panose="020B0604020202020204" pitchFamily="34" charset="0"/>
              <a:buNone/>
            </a:pPr>
            <a:endParaRPr lang="en-CA" sz="1100" dirty="0" err="1">
              <a:latin typeface="Arial" panose="020B0604020202020204" pitchFamily="34" charset="0"/>
              <a:cs typeface="Arial" panose="020B0604020202020204" pitchFamily="34" charset="0"/>
            </a:endParaRPr>
          </a:p>
        </p:txBody>
      </p:sp>
      <p:sp>
        <p:nvSpPr>
          <p:cNvPr id="15" name="Callout: Line with Border and Accent Bar 14">
            <a:extLst>
              <a:ext uri="{FF2B5EF4-FFF2-40B4-BE49-F238E27FC236}">
                <a16:creationId xmlns:a16="http://schemas.microsoft.com/office/drawing/2014/main" id="{BC18DC3D-A10E-41DF-9200-5B603761B105}"/>
              </a:ext>
            </a:extLst>
          </p:cNvPr>
          <p:cNvSpPr/>
          <p:nvPr/>
        </p:nvSpPr>
        <p:spPr>
          <a:xfrm flipH="1">
            <a:off x="467544" y="1002440"/>
            <a:ext cx="1597380" cy="288032"/>
          </a:xfrm>
          <a:prstGeom prst="accentBorderCallout1">
            <a:avLst>
              <a:gd name="adj1" fmla="val 50496"/>
              <a:gd name="adj2" fmla="val -7617"/>
              <a:gd name="adj3" fmla="val 60928"/>
              <a:gd name="adj4" fmla="val -34447"/>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1000" dirty="0">
                <a:latin typeface="Arial" panose="020B0604020202020204" pitchFamily="34" charset="0"/>
                <a:cs typeface="Arial" panose="020B0604020202020204" pitchFamily="34" charset="0"/>
              </a:rPr>
              <a:t>workspace.vita.com</a:t>
            </a:r>
          </a:p>
        </p:txBody>
      </p:sp>
      <p:sp>
        <p:nvSpPr>
          <p:cNvPr id="24" name="Callout: Line with Border and Accent Bar 23">
            <a:extLst>
              <a:ext uri="{FF2B5EF4-FFF2-40B4-BE49-F238E27FC236}">
                <a16:creationId xmlns:a16="http://schemas.microsoft.com/office/drawing/2014/main" id="{A7C1B72F-6C78-45C8-B060-7FACAFEAA8FD}"/>
              </a:ext>
            </a:extLst>
          </p:cNvPr>
          <p:cNvSpPr/>
          <p:nvPr/>
        </p:nvSpPr>
        <p:spPr>
          <a:xfrm flipH="1">
            <a:off x="467544" y="2609295"/>
            <a:ext cx="1597380" cy="394503"/>
          </a:xfrm>
          <a:prstGeom prst="accentBorderCallout1">
            <a:avLst>
              <a:gd name="adj1" fmla="val 33244"/>
              <a:gd name="adj2" fmla="val -7259"/>
              <a:gd name="adj3" fmla="val 59445"/>
              <a:gd name="adj4" fmla="val -36292"/>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800" dirty="0">
                <a:latin typeface="Arial" panose="020B0604020202020204" pitchFamily="34" charset="0"/>
                <a:cs typeface="Arial" panose="020B0604020202020204" pitchFamily="34" charset="0"/>
              </a:rPr>
              <a:t>Announcements are reposted here from respective working group pages</a:t>
            </a:r>
          </a:p>
        </p:txBody>
      </p:sp>
      <p:sp>
        <p:nvSpPr>
          <p:cNvPr id="26" name="Callout: Line with Border and Accent Bar 25">
            <a:extLst>
              <a:ext uri="{FF2B5EF4-FFF2-40B4-BE49-F238E27FC236}">
                <a16:creationId xmlns:a16="http://schemas.microsoft.com/office/drawing/2014/main" id="{63771E2F-DF91-4060-8A08-983D336CEBCF}"/>
              </a:ext>
            </a:extLst>
          </p:cNvPr>
          <p:cNvSpPr/>
          <p:nvPr/>
        </p:nvSpPr>
        <p:spPr>
          <a:xfrm>
            <a:off x="7216710" y="1666133"/>
            <a:ext cx="1747778" cy="504056"/>
          </a:xfrm>
          <a:prstGeom prst="accentBorderCallout1">
            <a:avLst>
              <a:gd name="adj1" fmla="val 26380"/>
              <a:gd name="adj2" fmla="val -8333"/>
              <a:gd name="adj3" fmla="val 223595"/>
              <a:gd name="adj4" fmla="val -109190"/>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r>
              <a:rPr lang="en-CA" sz="800" dirty="0">
                <a:latin typeface="Arial" panose="020B0604020202020204" pitchFamily="34" charset="0"/>
                <a:cs typeface="Arial" panose="020B0604020202020204" pitchFamily="34" charset="0"/>
              </a:rPr>
              <a:t>Details on next f2f meeting</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Link</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Meeting folder</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Past meeting folder </a:t>
            </a:r>
          </a:p>
        </p:txBody>
      </p:sp>
      <p:sp>
        <p:nvSpPr>
          <p:cNvPr id="29" name="Callout: Line with Border and Accent Bar 28">
            <a:extLst>
              <a:ext uri="{FF2B5EF4-FFF2-40B4-BE49-F238E27FC236}">
                <a16:creationId xmlns:a16="http://schemas.microsoft.com/office/drawing/2014/main" id="{90FB90D8-9FDE-48AF-BA76-46CE63E21A4E}"/>
              </a:ext>
            </a:extLst>
          </p:cNvPr>
          <p:cNvSpPr/>
          <p:nvPr/>
        </p:nvSpPr>
        <p:spPr>
          <a:xfrm>
            <a:off x="7216710" y="2499854"/>
            <a:ext cx="1747778" cy="1053137"/>
          </a:xfrm>
          <a:prstGeom prst="accentBorderCallout1">
            <a:avLst>
              <a:gd name="adj1" fmla="val 19084"/>
              <a:gd name="adj2" fmla="val -7624"/>
              <a:gd name="adj3" fmla="val 31088"/>
              <a:gd name="adj4" fmla="val -76083"/>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r>
              <a:rPr lang="en-CA" sz="800" dirty="0">
                <a:latin typeface="Arial" panose="020B0604020202020204" pitchFamily="34" charset="0"/>
                <a:cs typeface="Arial" panose="020B0604020202020204" pitchFamily="34" charset="0"/>
              </a:rPr>
              <a:t>Links to</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Resource Folder</a:t>
            </a:r>
          </a:p>
          <a:p>
            <a:pPr marL="266700" lvl="1" indent="-85725">
              <a:buFont typeface="Arial" panose="020B0604020202020204" pitchFamily="34" charset="0"/>
              <a:buChar char="•"/>
            </a:pPr>
            <a:r>
              <a:rPr lang="en-CA" sz="800" dirty="0">
                <a:latin typeface="Arial" panose="020B0604020202020204" pitchFamily="34" charset="0"/>
                <a:cs typeface="Arial" panose="020B0604020202020204" pitchFamily="34" charset="0"/>
              </a:rPr>
              <a:t>Templates – Glossary, PPT, Drafts, Minutes, Agenda, Comment </a:t>
            </a:r>
            <a:r>
              <a:rPr lang="en-CA" sz="800" dirty="0" err="1">
                <a:latin typeface="Arial" panose="020B0604020202020204" pitchFamily="34" charset="0"/>
                <a:cs typeface="Arial" panose="020B0604020202020204" pitchFamily="34" charset="0"/>
              </a:rPr>
              <a:t>xls</a:t>
            </a:r>
            <a:r>
              <a:rPr lang="en-CA" sz="800" dirty="0">
                <a:latin typeface="Arial" panose="020B0604020202020204" pitchFamily="34" charset="0"/>
                <a:cs typeface="Arial" panose="020B0604020202020204" pitchFamily="34" charset="0"/>
              </a:rPr>
              <a:t>, Procedures</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VITA P&amp;P</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Quick tips on website</a:t>
            </a:r>
          </a:p>
        </p:txBody>
      </p:sp>
      <p:sp>
        <p:nvSpPr>
          <p:cNvPr id="3" name="Footer Placeholder 2">
            <a:extLst>
              <a:ext uri="{FF2B5EF4-FFF2-40B4-BE49-F238E27FC236}">
                <a16:creationId xmlns:a16="http://schemas.microsoft.com/office/drawing/2014/main" id="{D1EC58A5-0950-4EE5-A649-46EFAE825715}"/>
              </a:ext>
            </a:extLst>
          </p:cNvPr>
          <p:cNvSpPr>
            <a:spLocks noGrp="1"/>
          </p:cNvSpPr>
          <p:nvPr>
            <p:ph type="ftr" sz="quarter" idx="11"/>
          </p:nvPr>
        </p:nvSpPr>
        <p:spPr/>
        <p:txBody>
          <a:bodyPr/>
          <a:lstStyle/>
          <a:p>
            <a:r>
              <a:rPr lang="sv-SE"/>
              <a:t>VSO F2F Atlanta, GA  2023-05-24/25  1-309-205-3325   ID:814.9101.7656   PC:502.681.6852</a:t>
            </a:r>
            <a:endParaRPr lang="en-CA" dirty="0"/>
          </a:p>
        </p:txBody>
      </p:sp>
      <p:sp>
        <p:nvSpPr>
          <p:cNvPr id="8" name="Callout: Line with Border and Accent Bar 7">
            <a:extLst>
              <a:ext uri="{FF2B5EF4-FFF2-40B4-BE49-F238E27FC236}">
                <a16:creationId xmlns:a16="http://schemas.microsoft.com/office/drawing/2014/main" id="{7C6ED0BB-CF00-B265-0DD5-93057E88680D}"/>
              </a:ext>
            </a:extLst>
          </p:cNvPr>
          <p:cNvSpPr/>
          <p:nvPr/>
        </p:nvSpPr>
        <p:spPr>
          <a:xfrm flipH="1">
            <a:off x="467541" y="1499877"/>
            <a:ext cx="1597379" cy="795894"/>
          </a:xfrm>
          <a:prstGeom prst="accentBorderCallout1">
            <a:avLst>
              <a:gd name="adj1" fmla="val 5373"/>
              <a:gd name="adj2" fmla="val -7288"/>
              <a:gd name="adj3" fmla="val 6580"/>
              <a:gd name="adj4" fmla="val -27758"/>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r>
              <a:rPr lang="en-CA" sz="800" dirty="0">
                <a:latin typeface="Arial" panose="020B0604020202020204" pitchFamily="34" charset="0"/>
                <a:cs typeface="Arial" panose="020B0604020202020204" pitchFamily="34" charset="0"/>
              </a:rPr>
              <a:t>Homepage [TABS]</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Home</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Working group Pages</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Events</a:t>
            </a:r>
          </a:p>
          <a:p>
            <a:pPr marL="171450" indent="-171450">
              <a:buFont typeface="Arial" panose="020B0604020202020204" pitchFamily="34" charset="0"/>
              <a:buChar char="•"/>
            </a:pPr>
            <a:r>
              <a:rPr lang="en-CA" sz="800" dirty="0">
                <a:latin typeface="Arial" panose="020B0604020202020204" pitchFamily="34" charset="0"/>
                <a:cs typeface="Arial" panose="020B0604020202020204" pitchFamily="34" charset="0"/>
              </a:rPr>
              <a:t>Approved Standards</a:t>
            </a:r>
          </a:p>
          <a:p>
            <a:pPr marL="171450" indent="-171450">
              <a:buFont typeface="Arial" panose="020B0604020202020204" pitchFamily="34" charset="0"/>
              <a:buChar char="•"/>
            </a:pPr>
            <a:r>
              <a:rPr lang="en-CA" sz="800" dirty="0" err="1">
                <a:latin typeface="Arial" panose="020B0604020202020204" pitchFamily="34" charset="0"/>
                <a:cs typeface="Arial" panose="020B0604020202020204" pitchFamily="34" charset="0"/>
              </a:rPr>
              <a:t>Concall</a:t>
            </a:r>
            <a:r>
              <a:rPr lang="en-CA" sz="800" dirty="0">
                <a:latin typeface="Arial" panose="020B0604020202020204" pitchFamily="34" charset="0"/>
                <a:cs typeface="Arial" panose="020B0604020202020204" pitchFamily="34" charset="0"/>
              </a:rPr>
              <a:t> Calendar</a:t>
            </a:r>
          </a:p>
        </p:txBody>
      </p:sp>
    </p:spTree>
    <p:extLst>
      <p:ext uri="{BB962C8B-B14F-4D97-AF65-F5344CB8AC3E}">
        <p14:creationId xmlns:p14="http://schemas.microsoft.com/office/powerpoint/2010/main" val="342095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C05859-3A0E-4303-445A-A25D58568453}"/>
              </a:ext>
            </a:extLst>
          </p:cNvPr>
          <p:cNvPicPr>
            <a:picLocks noChangeAspect="1"/>
          </p:cNvPicPr>
          <p:nvPr/>
        </p:nvPicPr>
        <p:blipFill>
          <a:blip r:embed="rId2"/>
          <a:stretch>
            <a:fillRect/>
          </a:stretch>
        </p:blipFill>
        <p:spPr>
          <a:xfrm>
            <a:off x="2554969" y="971009"/>
            <a:ext cx="4448358" cy="3760981"/>
          </a:xfrm>
          <a:prstGeom prst="rect">
            <a:avLst/>
          </a:prstGeom>
        </p:spPr>
      </p:pic>
      <p:sp>
        <p:nvSpPr>
          <p:cNvPr id="2" name="Title 1"/>
          <p:cNvSpPr>
            <a:spLocks noGrp="1"/>
          </p:cNvSpPr>
          <p:nvPr>
            <p:ph type="title"/>
          </p:nvPr>
        </p:nvSpPr>
        <p:spPr/>
        <p:txBody>
          <a:bodyPr/>
          <a:lstStyle/>
          <a:p>
            <a:r>
              <a:rPr lang="en-CA" dirty="0"/>
              <a:t> Workspace Home Page [Tabs] – Things to know</a:t>
            </a:r>
          </a:p>
        </p:txBody>
      </p:sp>
      <p:sp>
        <p:nvSpPr>
          <p:cNvPr id="4" name="Slide Number Placeholder 3"/>
          <p:cNvSpPr>
            <a:spLocks noGrp="1"/>
          </p:cNvSpPr>
          <p:nvPr>
            <p:ph type="sldNum" sz="quarter" idx="12"/>
          </p:nvPr>
        </p:nvSpPr>
        <p:spPr/>
        <p:txBody>
          <a:bodyPr/>
          <a:lstStyle/>
          <a:p>
            <a:fld id="{80050315-516D-4AAD-962E-ADED14359B29}" type="slidenum">
              <a:rPr lang="en-CA" smtClean="0"/>
              <a:t>6</a:t>
            </a:fld>
            <a:endParaRPr lang="en-CA"/>
          </a:p>
        </p:txBody>
      </p:sp>
      <p:sp>
        <p:nvSpPr>
          <p:cNvPr id="5" name="Text Placeholder 2"/>
          <p:cNvSpPr txBox="1">
            <a:spLocks/>
          </p:cNvSpPr>
          <p:nvPr/>
        </p:nvSpPr>
        <p:spPr>
          <a:xfrm>
            <a:off x="815454" y="1019245"/>
            <a:ext cx="8688586" cy="39446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lvl="0" indent="0">
              <a:buNone/>
              <a:defRPr/>
            </a:pPr>
            <a:endParaRPr lang="en-CA" kern="0" dirty="0">
              <a:solidFill>
                <a:sysClr val="windowText" lastClr="000000"/>
              </a:solidFill>
              <a:latin typeface="Arial"/>
              <a:cs typeface="Arial"/>
            </a:endParaRPr>
          </a:p>
        </p:txBody>
      </p:sp>
      <p:sp>
        <p:nvSpPr>
          <p:cNvPr id="13" name="TextBox 12">
            <a:extLst>
              <a:ext uri="{FF2B5EF4-FFF2-40B4-BE49-F238E27FC236}">
                <a16:creationId xmlns:a16="http://schemas.microsoft.com/office/drawing/2014/main" id="{0A4AC5EC-7F52-4BAF-8FC1-F8916DD7A8BE}"/>
              </a:ext>
            </a:extLst>
          </p:cNvPr>
          <p:cNvSpPr txBox="1"/>
          <p:nvPr/>
        </p:nvSpPr>
        <p:spPr>
          <a:xfrm>
            <a:off x="815454" y="1096686"/>
            <a:ext cx="1884338" cy="504056"/>
          </a:xfrm>
          <a:prstGeom prst="rect">
            <a:avLst/>
          </a:prstGeom>
        </p:spPr>
        <p:txBody>
          <a:bodyPr wrap="square" lIns="36000" tIns="36000" rIns="36000" bIns="36000" rtlCol="0" anchor="t" anchorCtr="0">
            <a:normAutofit/>
          </a:bodyPr>
          <a:lstStyle/>
          <a:p>
            <a:pPr marL="25510" indent="0">
              <a:buFont typeface="Arial" panose="020B0604020202020204" pitchFamily="34" charset="0"/>
              <a:buNone/>
            </a:pPr>
            <a:endParaRPr lang="en-CA" sz="1100" dirty="0" err="1">
              <a:latin typeface="Arial" panose="020B0604020202020204" pitchFamily="34" charset="0"/>
              <a:cs typeface="Arial" panose="020B0604020202020204" pitchFamily="34" charset="0"/>
            </a:endParaRPr>
          </a:p>
        </p:txBody>
      </p:sp>
      <p:sp>
        <p:nvSpPr>
          <p:cNvPr id="15" name="Callout: Line with Border and Accent Bar 14">
            <a:extLst>
              <a:ext uri="{FF2B5EF4-FFF2-40B4-BE49-F238E27FC236}">
                <a16:creationId xmlns:a16="http://schemas.microsoft.com/office/drawing/2014/main" id="{BC18DC3D-A10E-41DF-9200-5B603761B105}"/>
              </a:ext>
            </a:extLst>
          </p:cNvPr>
          <p:cNvSpPr/>
          <p:nvPr/>
        </p:nvSpPr>
        <p:spPr>
          <a:xfrm flipH="1">
            <a:off x="467544" y="1002440"/>
            <a:ext cx="1597380" cy="288032"/>
          </a:xfrm>
          <a:prstGeom prst="accentBorderCallout1">
            <a:avLst>
              <a:gd name="adj1" fmla="val 18750"/>
              <a:gd name="adj2" fmla="val -8333"/>
              <a:gd name="adj3" fmla="val 66880"/>
              <a:gd name="adj4" fmla="val -42318"/>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1000" dirty="0">
                <a:latin typeface="Arial" panose="020B0604020202020204" pitchFamily="34" charset="0"/>
                <a:cs typeface="Arial" panose="020B0604020202020204" pitchFamily="34" charset="0"/>
              </a:rPr>
              <a:t>workspace.vita.com</a:t>
            </a:r>
          </a:p>
        </p:txBody>
      </p:sp>
      <p:sp>
        <p:nvSpPr>
          <p:cNvPr id="20" name="Callout: Line with Border and Accent Bar 19">
            <a:extLst>
              <a:ext uri="{FF2B5EF4-FFF2-40B4-BE49-F238E27FC236}">
                <a16:creationId xmlns:a16="http://schemas.microsoft.com/office/drawing/2014/main" id="{4609A589-C801-40A1-AF4E-C9C101035C86}"/>
              </a:ext>
            </a:extLst>
          </p:cNvPr>
          <p:cNvSpPr/>
          <p:nvPr/>
        </p:nvSpPr>
        <p:spPr>
          <a:xfrm flipH="1">
            <a:off x="467544" y="1456726"/>
            <a:ext cx="1597380" cy="1979120"/>
          </a:xfrm>
          <a:prstGeom prst="accentBorderCallout1">
            <a:avLst>
              <a:gd name="adj1" fmla="val 31528"/>
              <a:gd name="adj2" fmla="val -8333"/>
              <a:gd name="adj3" fmla="val 5108"/>
              <a:gd name="adj4" fmla="val -68370"/>
            </a:avLst>
          </a:prstGeom>
          <a:solidFill>
            <a:schemeClr val="tx2">
              <a:lumMod val="20000"/>
              <a:lumOff val="80000"/>
            </a:schemeClr>
          </a:solidFill>
          <a:ln>
            <a:solidFill>
              <a:schemeClr val="accent1">
                <a:shade val="95000"/>
                <a:satMod val="105000"/>
              </a:schemeClr>
            </a:solidFill>
          </a:ln>
        </p:spPr>
        <p:txBody>
          <a:bodyPr lIns="36000" tIns="36000" rIns="36000" bIns="36000" rtlCol="0" anchor="t">
            <a:noAutofit/>
          </a:bodyPr>
          <a:lstStyle/>
          <a:p>
            <a:pPr algn="ctr"/>
            <a:r>
              <a:rPr lang="en-CA" sz="800" dirty="0">
                <a:latin typeface="Arial" panose="020B0604020202020204" pitchFamily="34" charset="0"/>
                <a:cs typeface="Arial" panose="020B0604020202020204" pitchFamily="34" charset="0"/>
              </a:rPr>
              <a:t>Access working group pages here</a:t>
            </a:r>
          </a:p>
          <a:p>
            <a:pPr algn="ctr"/>
            <a:r>
              <a:rPr lang="en-CA" sz="800" dirty="0">
                <a:latin typeface="Arial" panose="020B0604020202020204" pitchFamily="34" charset="0"/>
                <a:cs typeface="Arial" panose="020B0604020202020204" pitchFamily="34" charset="0"/>
              </a:rPr>
              <a:t>Use “Start typing here” to search for WG page</a:t>
            </a:r>
          </a:p>
        </p:txBody>
      </p:sp>
      <p:sp>
        <p:nvSpPr>
          <p:cNvPr id="21" name="Callout: Line with Border and Accent Bar 20">
            <a:extLst>
              <a:ext uri="{FF2B5EF4-FFF2-40B4-BE49-F238E27FC236}">
                <a16:creationId xmlns:a16="http://schemas.microsoft.com/office/drawing/2014/main" id="{A229E29E-6254-4ECA-B8DF-8C6FEB6428B3}"/>
              </a:ext>
            </a:extLst>
          </p:cNvPr>
          <p:cNvSpPr/>
          <p:nvPr/>
        </p:nvSpPr>
        <p:spPr>
          <a:xfrm flipH="1">
            <a:off x="467687" y="3570289"/>
            <a:ext cx="1597380" cy="570771"/>
          </a:xfrm>
          <a:prstGeom prst="accentBorderCallout1">
            <a:avLst>
              <a:gd name="adj1" fmla="val 18750"/>
              <a:gd name="adj2" fmla="val -8333"/>
              <a:gd name="adj3" fmla="val -343827"/>
              <a:gd name="adj4" fmla="val -100359"/>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800" dirty="0">
                <a:latin typeface="Arial" panose="020B0604020202020204" pitchFamily="34" charset="0"/>
                <a:cs typeface="Arial" panose="020B0604020202020204" pitchFamily="34" charset="0"/>
              </a:rPr>
              <a:t>See scheduled WG Events here – WG chairs have to use the Events feature for events to be listed</a:t>
            </a:r>
          </a:p>
        </p:txBody>
      </p:sp>
      <p:sp>
        <p:nvSpPr>
          <p:cNvPr id="22" name="Callout: Line with Border and Accent Bar 21">
            <a:extLst>
              <a:ext uri="{FF2B5EF4-FFF2-40B4-BE49-F238E27FC236}">
                <a16:creationId xmlns:a16="http://schemas.microsoft.com/office/drawing/2014/main" id="{4DD8359C-BEA8-4F2B-ABAE-113BB4554FCC}"/>
              </a:ext>
            </a:extLst>
          </p:cNvPr>
          <p:cNvSpPr/>
          <p:nvPr/>
        </p:nvSpPr>
        <p:spPr>
          <a:xfrm>
            <a:off x="7206031" y="1082181"/>
            <a:ext cx="1755166" cy="372705"/>
          </a:xfrm>
          <a:prstGeom prst="accentBorderCallout1">
            <a:avLst>
              <a:gd name="adj1" fmla="val 18750"/>
              <a:gd name="adj2" fmla="val -8333"/>
              <a:gd name="adj3" fmla="val 111685"/>
              <a:gd name="adj4" fmla="val -178145"/>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800" dirty="0">
                <a:latin typeface="Arial" panose="020B0604020202020204" pitchFamily="34" charset="0"/>
                <a:cs typeface="Arial" panose="020B0604020202020204" pitchFamily="34" charset="0"/>
              </a:rPr>
              <a:t>All ANSI/VITA approved standards can be found/downloaded from here</a:t>
            </a:r>
          </a:p>
        </p:txBody>
      </p:sp>
      <p:sp>
        <p:nvSpPr>
          <p:cNvPr id="23" name="Callout: Line with Border and Accent Bar 22">
            <a:extLst>
              <a:ext uri="{FF2B5EF4-FFF2-40B4-BE49-F238E27FC236}">
                <a16:creationId xmlns:a16="http://schemas.microsoft.com/office/drawing/2014/main" id="{385AB19B-587B-4706-80DB-B9ECEA9FC56E}"/>
              </a:ext>
            </a:extLst>
          </p:cNvPr>
          <p:cNvSpPr/>
          <p:nvPr/>
        </p:nvSpPr>
        <p:spPr>
          <a:xfrm>
            <a:off x="7213419" y="1565177"/>
            <a:ext cx="1740934" cy="670311"/>
          </a:xfrm>
          <a:prstGeom prst="accentBorderCallout1">
            <a:avLst>
              <a:gd name="adj1" fmla="val 71523"/>
              <a:gd name="adj2" fmla="val -9100"/>
              <a:gd name="adj3" fmla="val 5015"/>
              <a:gd name="adj4" fmla="val -150865"/>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800" dirty="0">
                <a:latin typeface="Arial" panose="020B0604020202020204" pitchFamily="34" charset="0"/>
                <a:cs typeface="Arial" panose="020B0604020202020204" pitchFamily="34" charset="0"/>
              </a:rPr>
              <a:t>Access all </a:t>
            </a:r>
            <a:r>
              <a:rPr lang="en-CA" sz="800" dirty="0" err="1">
                <a:latin typeface="Arial" panose="020B0604020202020204" pitchFamily="34" charset="0"/>
                <a:cs typeface="Arial" panose="020B0604020202020204" pitchFamily="34" charset="0"/>
              </a:rPr>
              <a:t>concalls</a:t>
            </a:r>
            <a:r>
              <a:rPr lang="en-CA" sz="800" dirty="0">
                <a:latin typeface="Arial" panose="020B0604020202020204" pitchFamily="34" charset="0"/>
                <a:cs typeface="Arial" panose="020B0604020202020204" pitchFamily="34" charset="0"/>
              </a:rPr>
              <a:t> from here – without knowing exact URL</a:t>
            </a:r>
          </a:p>
          <a:p>
            <a:pPr algn="ctr"/>
            <a:r>
              <a:rPr lang="en-CA" sz="800" dirty="0">
                <a:latin typeface="Arial" panose="020B0604020202020204" pitchFamily="34" charset="0"/>
                <a:cs typeface="Arial" panose="020B0604020202020204" pitchFamily="34" charset="0"/>
              </a:rPr>
              <a:t>Calendar of all reserved timeslots are shown</a:t>
            </a:r>
          </a:p>
        </p:txBody>
      </p:sp>
      <p:pic>
        <p:nvPicPr>
          <p:cNvPr id="27" name="Picture 26">
            <a:extLst>
              <a:ext uri="{FF2B5EF4-FFF2-40B4-BE49-F238E27FC236}">
                <a16:creationId xmlns:a16="http://schemas.microsoft.com/office/drawing/2014/main" id="{611BFC13-85CC-46F0-852A-AB0E1A91D4C1}"/>
              </a:ext>
            </a:extLst>
          </p:cNvPr>
          <p:cNvPicPr>
            <a:picLocks noChangeAspect="1"/>
          </p:cNvPicPr>
          <p:nvPr/>
        </p:nvPicPr>
        <p:blipFill>
          <a:blip r:embed="rId3"/>
          <a:stretch>
            <a:fillRect/>
          </a:stretch>
        </p:blipFill>
        <p:spPr>
          <a:xfrm>
            <a:off x="593234" y="2027932"/>
            <a:ext cx="1242462" cy="1360792"/>
          </a:xfrm>
          <a:prstGeom prst="rect">
            <a:avLst/>
          </a:prstGeom>
        </p:spPr>
      </p:pic>
      <p:sp>
        <p:nvSpPr>
          <p:cNvPr id="3" name="Footer Placeholder 2">
            <a:extLst>
              <a:ext uri="{FF2B5EF4-FFF2-40B4-BE49-F238E27FC236}">
                <a16:creationId xmlns:a16="http://schemas.microsoft.com/office/drawing/2014/main" id="{D1EC58A5-0950-4EE5-A649-46EFAE825715}"/>
              </a:ext>
            </a:extLst>
          </p:cNvPr>
          <p:cNvSpPr>
            <a:spLocks noGrp="1"/>
          </p:cNvSpPr>
          <p:nvPr>
            <p:ph type="ftr" sz="quarter" idx="11"/>
          </p:nvPr>
        </p:nvSpPr>
        <p:spPr/>
        <p:txBody>
          <a:bodyPr/>
          <a:lstStyle/>
          <a:p>
            <a:r>
              <a:rPr lang="sv-SE"/>
              <a:t>VSO F2F Atlanta, GA  2023-05-24/25  1-309-205-3325   ID:814.9101.7656   PC:502.681.6852</a:t>
            </a:r>
            <a:endParaRPr lang="en-CA" dirty="0"/>
          </a:p>
        </p:txBody>
      </p:sp>
    </p:spTree>
    <p:extLst>
      <p:ext uri="{BB962C8B-B14F-4D97-AF65-F5344CB8AC3E}">
        <p14:creationId xmlns:p14="http://schemas.microsoft.com/office/powerpoint/2010/main" val="159782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114E0C-7203-0B07-2974-09F3C4E7D74A}"/>
              </a:ext>
            </a:extLst>
          </p:cNvPr>
          <p:cNvPicPr>
            <a:picLocks noChangeAspect="1"/>
          </p:cNvPicPr>
          <p:nvPr/>
        </p:nvPicPr>
        <p:blipFill>
          <a:blip r:embed="rId2"/>
          <a:stretch>
            <a:fillRect/>
          </a:stretch>
        </p:blipFill>
        <p:spPr>
          <a:xfrm>
            <a:off x="2627784" y="987909"/>
            <a:ext cx="4799885" cy="3881747"/>
          </a:xfrm>
          <a:prstGeom prst="rect">
            <a:avLst/>
          </a:prstGeom>
        </p:spPr>
      </p:pic>
      <p:sp>
        <p:nvSpPr>
          <p:cNvPr id="2" name="Title 1"/>
          <p:cNvSpPr>
            <a:spLocks noGrp="1"/>
          </p:cNvSpPr>
          <p:nvPr>
            <p:ph type="title"/>
          </p:nvPr>
        </p:nvSpPr>
        <p:spPr/>
        <p:txBody>
          <a:bodyPr/>
          <a:lstStyle/>
          <a:p>
            <a:r>
              <a:rPr lang="en-CA" dirty="0"/>
              <a:t> Navigating to Working Groups pages - Things to  know</a:t>
            </a:r>
          </a:p>
        </p:txBody>
      </p:sp>
      <p:sp>
        <p:nvSpPr>
          <p:cNvPr id="4" name="Slide Number Placeholder 3"/>
          <p:cNvSpPr>
            <a:spLocks noGrp="1"/>
          </p:cNvSpPr>
          <p:nvPr>
            <p:ph type="sldNum" sz="quarter" idx="12"/>
          </p:nvPr>
        </p:nvSpPr>
        <p:spPr/>
        <p:txBody>
          <a:bodyPr/>
          <a:lstStyle/>
          <a:p>
            <a:fld id="{80050315-516D-4AAD-962E-ADED14359B29}" type="slidenum">
              <a:rPr lang="en-CA" smtClean="0"/>
              <a:t>7</a:t>
            </a:fld>
            <a:endParaRPr lang="en-CA"/>
          </a:p>
        </p:txBody>
      </p:sp>
      <p:sp>
        <p:nvSpPr>
          <p:cNvPr id="5" name="Text Placeholder 2"/>
          <p:cNvSpPr txBox="1">
            <a:spLocks/>
          </p:cNvSpPr>
          <p:nvPr/>
        </p:nvSpPr>
        <p:spPr>
          <a:xfrm>
            <a:off x="815454" y="1019245"/>
            <a:ext cx="8688586" cy="39446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lvl="0" indent="0">
              <a:buNone/>
              <a:defRPr/>
            </a:pPr>
            <a:endParaRPr lang="en-CA" kern="0" dirty="0">
              <a:solidFill>
                <a:sysClr val="windowText" lastClr="000000"/>
              </a:solidFill>
              <a:latin typeface="Arial"/>
              <a:cs typeface="Arial"/>
            </a:endParaRPr>
          </a:p>
        </p:txBody>
      </p:sp>
      <p:sp>
        <p:nvSpPr>
          <p:cNvPr id="13" name="TextBox 12">
            <a:extLst>
              <a:ext uri="{FF2B5EF4-FFF2-40B4-BE49-F238E27FC236}">
                <a16:creationId xmlns:a16="http://schemas.microsoft.com/office/drawing/2014/main" id="{0A4AC5EC-7F52-4BAF-8FC1-F8916DD7A8BE}"/>
              </a:ext>
            </a:extLst>
          </p:cNvPr>
          <p:cNvSpPr txBox="1"/>
          <p:nvPr/>
        </p:nvSpPr>
        <p:spPr>
          <a:xfrm>
            <a:off x="815454" y="1096686"/>
            <a:ext cx="1884338" cy="504056"/>
          </a:xfrm>
          <a:prstGeom prst="rect">
            <a:avLst/>
          </a:prstGeom>
        </p:spPr>
        <p:txBody>
          <a:bodyPr wrap="square" lIns="36000" tIns="36000" rIns="36000" bIns="36000" rtlCol="0" anchor="t" anchorCtr="0">
            <a:normAutofit/>
          </a:bodyPr>
          <a:lstStyle/>
          <a:p>
            <a:pPr marL="25510" indent="0">
              <a:buFont typeface="Arial" panose="020B0604020202020204" pitchFamily="34" charset="0"/>
              <a:buNone/>
            </a:pPr>
            <a:endParaRPr lang="en-CA" sz="1100" dirty="0" err="1">
              <a:latin typeface="Arial" panose="020B0604020202020204" pitchFamily="34" charset="0"/>
              <a:cs typeface="Arial" panose="020B0604020202020204" pitchFamily="34" charset="0"/>
            </a:endParaRPr>
          </a:p>
        </p:txBody>
      </p:sp>
      <p:sp>
        <p:nvSpPr>
          <p:cNvPr id="15" name="Callout: Line with Border and Accent Bar 14">
            <a:extLst>
              <a:ext uri="{FF2B5EF4-FFF2-40B4-BE49-F238E27FC236}">
                <a16:creationId xmlns:a16="http://schemas.microsoft.com/office/drawing/2014/main" id="{BC18DC3D-A10E-41DF-9200-5B603761B105}"/>
              </a:ext>
            </a:extLst>
          </p:cNvPr>
          <p:cNvSpPr/>
          <p:nvPr/>
        </p:nvSpPr>
        <p:spPr>
          <a:xfrm flipH="1">
            <a:off x="467544" y="1002440"/>
            <a:ext cx="1597380" cy="288032"/>
          </a:xfrm>
          <a:prstGeom prst="accentBorderCallout1">
            <a:avLst>
              <a:gd name="adj1" fmla="val 18750"/>
              <a:gd name="adj2" fmla="val -9129"/>
              <a:gd name="adj3" fmla="val 49243"/>
              <a:gd name="adj4" fmla="val -76108"/>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1000" dirty="0">
                <a:latin typeface="Arial" panose="020B0604020202020204" pitchFamily="34" charset="0"/>
                <a:cs typeface="Arial" panose="020B0604020202020204" pitchFamily="34" charset="0"/>
              </a:rPr>
              <a:t>[Working Groups] tab</a:t>
            </a:r>
          </a:p>
        </p:txBody>
      </p:sp>
      <p:sp>
        <p:nvSpPr>
          <p:cNvPr id="20" name="Callout: Line with Border and Accent Bar 19">
            <a:extLst>
              <a:ext uri="{FF2B5EF4-FFF2-40B4-BE49-F238E27FC236}">
                <a16:creationId xmlns:a16="http://schemas.microsoft.com/office/drawing/2014/main" id="{4609A589-C801-40A1-AF4E-C9C101035C86}"/>
              </a:ext>
            </a:extLst>
          </p:cNvPr>
          <p:cNvSpPr/>
          <p:nvPr/>
        </p:nvSpPr>
        <p:spPr>
          <a:xfrm flipH="1">
            <a:off x="467544" y="1478813"/>
            <a:ext cx="1597380" cy="394944"/>
          </a:xfrm>
          <a:prstGeom prst="accentBorderCallout1">
            <a:avLst>
              <a:gd name="adj1" fmla="val 32490"/>
              <a:gd name="adj2" fmla="val -8731"/>
              <a:gd name="adj3" fmla="val 101488"/>
              <a:gd name="adj4" fmla="val -48892"/>
            </a:avLst>
          </a:prstGeom>
          <a:solidFill>
            <a:schemeClr val="tx2">
              <a:lumMod val="20000"/>
              <a:lumOff val="80000"/>
            </a:schemeClr>
          </a:solidFill>
          <a:ln>
            <a:solidFill>
              <a:schemeClr val="accent1">
                <a:shade val="95000"/>
                <a:satMod val="105000"/>
              </a:schemeClr>
            </a:solidFill>
          </a:ln>
        </p:spPr>
        <p:txBody>
          <a:bodyPr lIns="36000" tIns="36000" rIns="36000" bIns="36000" rtlCol="0" anchor="t">
            <a:noAutofit/>
          </a:bodyPr>
          <a:lstStyle/>
          <a:p>
            <a:pPr algn="ctr"/>
            <a:r>
              <a:rPr lang="en-CA" sz="800" dirty="0">
                <a:latin typeface="Arial" panose="020B0604020202020204" pitchFamily="34" charset="0"/>
                <a:cs typeface="Arial" panose="020B0604020202020204" pitchFamily="34" charset="0"/>
              </a:rPr>
              <a:t>Click “Working Group Navigator” to get “dialog box” for WG list</a:t>
            </a:r>
          </a:p>
        </p:txBody>
      </p:sp>
      <p:sp>
        <p:nvSpPr>
          <p:cNvPr id="21" name="Callout: Line with Border and Accent Bar 20">
            <a:extLst>
              <a:ext uri="{FF2B5EF4-FFF2-40B4-BE49-F238E27FC236}">
                <a16:creationId xmlns:a16="http://schemas.microsoft.com/office/drawing/2014/main" id="{A229E29E-6254-4ECA-B8DF-8C6FEB6428B3}"/>
              </a:ext>
            </a:extLst>
          </p:cNvPr>
          <p:cNvSpPr/>
          <p:nvPr/>
        </p:nvSpPr>
        <p:spPr>
          <a:xfrm flipH="1">
            <a:off x="467544" y="2062098"/>
            <a:ext cx="1597380" cy="1805796"/>
          </a:xfrm>
          <a:prstGeom prst="accentBorderCallout1">
            <a:avLst>
              <a:gd name="adj1" fmla="val 6992"/>
              <a:gd name="adj2" fmla="val -9128"/>
              <a:gd name="adj3" fmla="val 19234"/>
              <a:gd name="adj4" fmla="val -49874"/>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800" dirty="0">
                <a:latin typeface="Arial" panose="020B0604020202020204" pitchFamily="34" charset="0"/>
                <a:cs typeface="Arial" panose="020B0604020202020204" pitchFamily="34" charset="0"/>
              </a:rPr>
              <a:t>Enter WG of interest to display the list of all WGs </a:t>
            </a:r>
          </a:p>
          <a:p>
            <a:pPr algn="ctr"/>
            <a:endParaRPr lang="en-CA" sz="800" dirty="0">
              <a:latin typeface="Arial" panose="020B0604020202020204" pitchFamily="34" charset="0"/>
              <a:cs typeface="Arial" panose="020B0604020202020204" pitchFamily="34" charset="0"/>
            </a:endParaRPr>
          </a:p>
          <a:p>
            <a:pPr algn="ctr"/>
            <a:r>
              <a:rPr lang="en-CA" sz="800" dirty="0">
                <a:latin typeface="Arial" panose="020B0604020202020204" pitchFamily="34" charset="0"/>
                <a:cs typeface="Arial" panose="020B0604020202020204" pitchFamily="34" charset="0"/>
              </a:rPr>
              <a:t>Any symbol such as “space” or “.” is the delimiter that starts the search [ie “space” 65 will display all 5 working groups]</a:t>
            </a:r>
          </a:p>
          <a:p>
            <a:pPr algn="ctr"/>
            <a:endParaRPr lang="en-CA" sz="800" dirty="0">
              <a:latin typeface="Arial" panose="020B0604020202020204" pitchFamily="34" charset="0"/>
              <a:cs typeface="Arial" panose="020B0604020202020204" pitchFamily="34" charset="0"/>
            </a:endParaRPr>
          </a:p>
          <a:p>
            <a:pPr algn="ctr"/>
            <a:r>
              <a:rPr lang="en-CA" sz="800" dirty="0">
                <a:latin typeface="Arial" panose="020B0604020202020204" pitchFamily="34" charset="0"/>
                <a:cs typeface="Arial" panose="020B0604020202020204" pitchFamily="34" charset="0"/>
              </a:rPr>
              <a:t>Click on WG to open the WG page [ie VITA 65, OpenVPX</a:t>
            </a:r>
          </a:p>
          <a:p>
            <a:pPr algn="ctr"/>
            <a:endParaRPr lang="en-CA" sz="800" dirty="0">
              <a:latin typeface="Arial" panose="020B0604020202020204" pitchFamily="34" charset="0"/>
              <a:cs typeface="Arial" panose="020B0604020202020204" pitchFamily="34" charset="0"/>
            </a:endParaRPr>
          </a:p>
          <a:p>
            <a:pPr algn="ctr"/>
            <a:r>
              <a:rPr lang="en-CA" sz="800" dirty="0">
                <a:latin typeface="Arial" panose="020B0604020202020204" pitchFamily="34" charset="0"/>
                <a:cs typeface="Arial" panose="020B0604020202020204" pitchFamily="34" charset="0"/>
              </a:rPr>
              <a:t>A “z” prefix denotes a WG that’s been completed and put to bed “</a:t>
            </a:r>
            <a:r>
              <a:rPr lang="en-CA" sz="800" dirty="0" err="1">
                <a:latin typeface="Arial" panose="020B0604020202020204" pitchFamily="34" charset="0"/>
                <a:cs typeface="Arial" panose="020B0604020202020204" pitchFamily="34" charset="0"/>
              </a:rPr>
              <a:t>zzz</a:t>
            </a:r>
            <a:r>
              <a:rPr lang="en-CA" sz="800" dirty="0">
                <a:latin typeface="Arial" panose="020B0604020202020204" pitchFamily="34" charset="0"/>
                <a:cs typeface="Arial" panose="020B0604020202020204" pitchFamily="34" charset="0"/>
              </a:rPr>
              <a:t>”</a:t>
            </a:r>
          </a:p>
        </p:txBody>
      </p:sp>
      <p:sp>
        <p:nvSpPr>
          <p:cNvPr id="3" name="Footer Placeholder 2">
            <a:extLst>
              <a:ext uri="{FF2B5EF4-FFF2-40B4-BE49-F238E27FC236}">
                <a16:creationId xmlns:a16="http://schemas.microsoft.com/office/drawing/2014/main" id="{D1EC58A5-0950-4EE5-A649-46EFAE825715}"/>
              </a:ext>
            </a:extLst>
          </p:cNvPr>
          <p:cNvSpPr>
            <a:spLocks noGrp="1"/>
          </p:cNvSpPr>
          <p:nvPr>
            <p:ph type="ftr" sz="quarter" idx="11"/>
          </p:nvPr>
        </p:nvSpPr>
        <p:spPr/>
        <p:txBody>
          <a:bodyPr/>
          <a:lstStyle/>
          <a:p>
            <a:r>
              <a:rPr lang="sv-SE"/>
              <a:t>VSO F2F Atlanta, GA  2023-05-24/25  1-309-205-3325   ID:814.9101.7656   PC:502.681.6852</a:t>
            </a:r>
            <a:endParaRPr lang="en-CA" dirty="0"/>
          </a:p>
        </p:txBody>
      </p:sp>
    </p:spTree>
    <p:extLst>
      <p:ext uri="{BB962C8B-B14F-4D97-AF65-F5344CB8AC3E}">
        <p14:creationId xmlns:p14="http://schemas.microsoft.com/office/powerpoint/2010/main" val="164465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9AC26B-6871-8E0F-20DD-896B0A6C7F04}"/>
              </a:ext>
            </a:extLst>
          </p:cNvPr>
          <p:cNvPicPr>
            <a:picLocks noChangeAspect="1"/>
          </p:cNvPicPr>
          <p:nvPr/>
        </p:nvPicPr>
        <p:blipFill>
          <a:blip r:embed="rId2"/>
          <a:stretch>
            <a:fillRect/>
          </a:stretch>
        </p:blipFill>
        <p:spPr>
          <a:xfrm>
            <a:off x="2539755" y="1070428"/>
            <a:ext cx="5404492" cy="3751087"/>
          </a:xfrm>
          <a:prstGeom prst="rect">
            <a:avLst/>
          </a:prstGeom>
        </p:spPr>
      </p:pic>
      <p:sp>
        <p:nvSpPr>
          <p:cNvPr id="2" name="Title 1"/>
          <p:cNvSpPr>
            <a:spLocks noGrp="1"/>
          </p:cNvSpPr>
          <p:nvPr>
            <p:ph type="title"/>
          </p:nvPr>
        </p:nvSpPr>
        <p:spPr/>
        <p:txBody>
          <a:bodyPr/>
          <a:lstStyle/>
          <a:p>
            <a:r>
              <a:rPr lang="en-CA" dirty="0"/>
              <a:t> Navigating on the Working Group page - Things to  know</a:t>
            </a:r>
          </a:p>
        </p:txBody>
      </p:sp>
      <p:sp>
        <p:nvSpPr>
          <p:cNvPr id="4" name="Slide Number Placeholder 3"/>
          <p:cNvSpPr>
            <a:spLocks noGrp="1"/>
          </p:cNvSpPr>
          <p:nvPr>
            <p:ph type="sldNum" sz="quarter" idx="12"/>
          </p:nvPr>
        </p:nvSpPr>
        <p:spPr/>
        <p:txBody>
          <a:bodyPr/>
          <a:lstStyle/>
          <a:p>
            <a:fld id="{80050315-516D-4AAD-962E-ADED14359B29}" type="slidenum">
              <a:rPr lang="en-CA" smtClean="0"/>
              <a:t>8</a:t>
            </a:fld>
            <a:endParaRPr lang="en-CA"/>
          </a:p>
        </p:txBody>
      </p:sp>
      <p:sp>
        <p:nvSpPr>
          <p:cNvPr id="5" name="Text Placeholder 2"/>
          <p:cNvSpPr txBox="1">
            <a:spLocks/>
          </p:cNvSpPr>
          <p:nvPr/>
        </p:nvSpPr>
        <p:spPr>
          <a:xfrm>
            <a:off x="815454" y="1019245"/>
            <a:ext cx="8688586" cy="39446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marL="169998" marR="36280" indent="-144488" defTabSz="813123">
              <a:spcBef>
                <a:spcPts val="377"/>
              </a:spcBef>
              <a:buClr>
                <a:srgbClr val="000000"/>
              </a:buClr>
              <a:buSzPct val="100000"/>
              <a:buFont typeface="Arial"/>
              <a:buChar char="•"/>
              <a:defRPr sz="1800" b="1">
                <a:uFill>
                  <a:solidFill/>
                </a:uFill>
                <a:latin typeface="+mn-lt"/>
                <a:ea typeface="+mn-ea"/>
                <a:cs typeface="+mn-cs"/>
                <a:sym typeface="Arial"/>
              </a:defRPr>
            </a:lvl1pPr>
            <a:lvl2pPr marL="315483" marR="36280" indent="-145485" defTabSz="813123">
              <a:spcBef>
                <a:spcPts val="314"/>
              </a:spcBef>
              <a:buClr>
                <a:srgbClr val="000000"/>
              </a:buClr>
              <a:buSzPct val="100000"/>
              <a:buFont typeface="Arial"/>
              <a:buChar char="–"/>
              <a:defRPr sz="1500" b="1">
                <a:uFill>
                  <a:solidFill/>
                </a:uFill>
                <a:latin typeface="+mn-lt"/>
                <a:ea typeface="+mn-ea"/>
                <a:cs typeface="+mn-cs"/>
                <a:sym typeface="Arial"/>
              </a:defRPr>
            </a:lvl2pPr>
            <a:lvl3pPr marL="422106" marR="36280" indent="-106622" defTabSz="813123">
              <a:spcBef>
                <a:spcPts val="314"/>
              </a:spcBef>
              <a:buClr>
                <a:srgbClr val="000000"/>
              </a:buClr>
              <a:buSzPct val="100000"/>
              <a:buFont typeface="Arial"/>
              <a:buChar char="•"/>
              <a:defRPr sz="1400" b="1">
                <a:uFill>
                  <a:solidFill/>
                </a:uFill>
                <a:latin typeface="+mn-lt"/>
                <a:ea typeface="+mn-ea"/>
                <a:cs typeface="+mn-cs"/>
                <a:sym typeface="Arial"/>
              </a:defRPr>
            </a:lvl3pPr>
            <a:lvl4pPr marL="561612" marR="36280" indent="-106622" defTabSz="813123">
              <a:spcBef>
                <a:spcPts val="251"/>
              </a:spcBef>
              <a:buClr>
                <a:srgbClr val="000000"/>
              </a:buClr>
              <a:buSzPct val="100000"/>
              <a:buFont typeface="Arial"/>
              <a:buChar char="–"/>
              <a:defRPr sz="1100" b="1">
                <a:uFill>
                  <a:solidFill/>
                </a:uFill>
                <a:latin typeface="+mn-lt"/>
                <a:ea typeface="+mn-ea"/>
                <a:cs typeface="+mn-cs"/>
                <a:sym typeface="Arial"/>
              </a:defRPr>
            </a:lvl4pPr>
            <a:lvl5pPr marL="707097" marR="36280" indent="-107619" defTabSz="813123">
              <a:spcBef>
                <a:spcPts val="251"/>
              </a:spcBef>
              <a:buClr>
                <a:srgbClr val="000000"/>
              </a:buClr>
              <a:buSzPct val="100000"/>
              <a:buFont typeface="Arial"/>
              <a:buChar char="»"/>
              <a:defRPr sz="1100" b="1">
                <a:uFill>
                  <a:solidFill/>
                </a:uFill>
                <a:latin typeface="+mn-lt"/>
                <a:ea typeface="+mn-ea"/>
                <a:cs typeface="+mn-cs"/>
                <a:sym typeface="Arial"/>
              </a:defRPr>
            </a:lvl5pPr>
            <a:lvl6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6pPr>
            <a:lvl7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7pPr>
            <a:lvl8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8pPr>
            <a:lvl9pPr marL="766886" marR="36280" indent="-167408" defTabSz="813123">
              <a:spcBef>
                <a:spcPts val="377"/>
              </a:spcBef>
              <a:buClr>
                <a:srgbClr val="000000"/>
              </a:buClr>
              <a:buSzPct val="100000"/>
              <a:buFont typeface="Arial"/>
              <a:buChar char="•"/>
              <a:defRPr sz="1800" b="1">
                <a:uFill>
                  <a:solidFill/>
                </a:uFill>
                <a:latin typeface="+mn-lt"/>
                <a:ea typeface="+mn-ea"/>
                <a:cs typeface="+mn-cs"/>
                <a:sym typeface="Arial"/>
              </a:defRPr>
            </a:lvl9pPr>
          </a:lstStyle>
          <a:p>
            <a:pPr marL="25510" lvl="0" indent="0">
              <a:buNone/>
              <a:defRPr/>
            </a:pPr>
            <a:endParaRPr lang="en-CA" kern="0" dirty="0">
              <a:solidFill>
                <a:sysClr val="windowText" lastClr="000000"/>
              </a:solidFill>
              <a:latin typeface="Arial"/>
              <a:cs typeface="Arial"/>
            </a:endParaRPr>
          </a:p>
        </p:txBody>
      </p:sp>
      <p:sp>
        <p:nvSpPr>
          <p:cNvPr id="13" name="TextBox 12">
            <a:extLst>
              <a:ext uri="{FF2B5EF4-FFF2-40B4-BE49-F238E27FC236}">
                <a16:creationId xmlns:a16="http://schemas.microsoft.com/office/drawing/2014/main" id="{0A4AC5EC-7F52-4BAF-8FC1-F8916DD7A8BE}"/>
              </a:ext>
            </a:extLst>
          </p:cNvPr>
          <p:cNvSpPr txBox="1"/>
          <p:nvPr/>
        </p:nvSpPr>
        <p:spPr>
          <a:xfrm>
            <a:off x="815454" y="1096686"/>
            <a:ext cx="1884338" cy="504056"/>
          </a:xfrm>
          <a:prstGeom prst="rect">
            <a:avLst/>
          </a:prstGeom>
        </p:spPr>
        <p:txBody>
          <a:bodyPr wrap="square" lIns="36000" tIns="36000" rIns="36000" bIns="36000" rtlCol="0" anchor="t" anchorCtr="0">
            <a:normAutofit/>
          </a:bodyPr>
          <a:lstStyle/>
          <a:p>
            <a:pPr marL="25510" indent="0">
              <a:buFont typeface="Arial" panose="020B0604020202020204" pitchFamily="34" charset="0"/>
              <a:buNone/>
            </a:pPr>
            <a:endParaRPr lang="en-CA" sz="1100" dirty="0" err="1">
              <a:latin typeface="Arial" panose="020B0604020202020204" pitchFamily="34" charset="0"/>
              <a:cs typeface="Arial" panose="020B0604020202020204" pitchFamily="34" charset="0"/>
            </a:endParaRPr>
          </a:p>
        </p:txBody>
      </p:sp>
      <p:sp>
        <p:nvSpPr>
          <p:cNvPr id="15" name="Callout: Line with Border and Accent Bar 14">
            <a:extLst>
              <a:ext uri="{FF2B5EF4-FFF2-40B4-BE49-F238E27FC236}">
                <a16:creationId xmlns:a16="http://schemas.microsoft.com/office/drawing/2014/main" id="{BC18DC3D-A10E-41DF-9200-5B603761B105}"/>
              </a:ext>
            </a:extLst>
          </p:cNvPr>
          <p:cNvSpPr/>
          <p:nvPr/>
        </p:nvSpPr>
        <p:spPr>
          <a:xfrm flipH="1">
            <a:off x="467544" y="1002439"/>
            <a:ext cx="1597380" cy="1346943"/>
          </a:xfrm>
          <a:prstGeom prst="accentBorderCallout1">
            <a:avLst>
              <a:gd name="adj1" fmla="val 18750"/>
              <a:gd name="adj2" fmla="val -9129"/>
              <a:gd name="adj3" fmla="val 88353"/>
              <a:gd name="adj4" fmla="val -31806"/>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1000" dirty="0">
                <a:latin typeface="Arial" panose="020B0604020202020204" pitchFamily="34" charset="0"/>
                <a:cs typeface="Arial" panose="020B0604020202020204" pitchFamily="34" charset="0"/>
              </a:rPr>
              <a:t>Working Group Homepage tabs</a:t>
            </a:r>
          </a:p>
          <a:p>
            <a:pPr algn="ctr"/>
            <a:r>
              <a:rPr lang="en-CA" sz="1000" dirty="0">
                <a:latin typeface="Arial" panose="020B0604020202020204" pitchFamily="34" charset="0"/>
                <a:cs typeface="Arial" panose="020B0604020202020204" pitchFamily="34" charset="0"/>
              </a:rPr>
              <a:t>Home, Discussions, Library, Events, Members, Workspace</a:t>
            </a:r>
          </a:p>
          <a:p>
            <a:pPr algn="ctr"/>
            <a:endParaRPr lang="en-CA" sz="1000" dirty="0">
              <a:latin typeface="Arial" panose="020B0604020202020204" pitchFamily="34" charset="0"/>
              <a:cs typeface="Arial" panose="020B0604020202020204" pitchFamily="34" charset="0"/>
            </a:endParaRPr>
          </a:p>
        </p:txBody>
      </p:sp>
      <p:sp>
        <p:nvSpPr>
          <p:cNvPr id="20" name="Callout: Line with Border and Accent Bar 19">
            <a:extLst>
              <a:ext uri="{FF2B5EF4-FFF2-40B4-BE49-F238E27FC236}">
                <a16:creationId xmlns:a16="http://schemas.microsoft.com/office/drawing/2014/main" id="{4609A589-C801-40A1-AF4E-C9C101035C86}"/>
              </a:ext>
            </a:extLst>
          </p:cNvPr>
          <p:cNvSpPr/>
          <p:nvPr/>
        </p:nvSpPr>
        <p:spPr>
          <a:xfrm flipH="1">
            <a:off x="467929" y="2685005"/>
            <a:ext cx="1597380" cy="504056"/>
          </a:xfrm>
          <a:prstGeom prst="accentBorderCallout1">
            <a:avLst>
              <a:gd name="adj1" fmla="val 32490"/>
              <a:gd name="adj2" fmla="val -8731"/>
              <a:gd name="adj3" fmla="val -78343"/>
              <a:gd name="adj4" fmla="val -100660"/>
            </a:avLst>
          </a:prstGeom>
          <a:solidFill>
            <a:schemeClr val="tx2">
              <a:lumMod val="20000"/>
              <a:lumOff val="80000"/>
            </a:schemeClr>
          </a:solidFill>
          <a:ln>
            <a:solidFill>
              <a:schemeClr val="accent1">
                <a:shade val="95000"/>
                <a:satMod val="105000"/>
              </a:schemeClr>
            </a:solidFill>
          </a:ln>
        </p:spPr>
        <p:txBody>
          <a:bodyPr lIns="36000" tIns="36000" rIns="36000" bIns="36000" rtlCol="0" anchor="t">
            <a:noAutofit/>
          </a:bodyPr>
          <a:lstStyle/>
          <a:p>
            <a:pPr algn="ctr"/>
            <a:r>
              <a:rPr lang="en-CA" sz="800" dirty="0">
                <a:latin typeface="Arial" panose="020B0604020202020204" pitchFamily="34" charset="0"/>
                <a:cs typeface="Arial" panose="020B0604020202020204" pitchFamily="34" charset="0"/>
              </a:rPr>
              <a:t>Discussion and Library</a:t>
            </a:r>
          </a:p>
          <a:p>
            <a:pPr algn="ctr"/>
            <a:r>
              <a:rPr lang="en-CA" sz="800" dirty="0">
                <a:latin typeface="Arial" panose="020B0604020202020204" pitchFamily="34" charset="0"/>
                <a:cs typeface="Arial" panose="020B0604020202020204" pitchFamily="34" charset="0"/>
              </a:rPr>
              <a:t>Emails and posts are </a:t>
            </a:r>
            <a:r>
              <a:rPr lang="en-CA" sz="800" dirty="0" err="1">
                <a:latin typeface="Arial" panose="020B0604020202020204" pitchFamily="34" charset="0"/>
                <a:cs typeface="Arial" panose="020B0604020202020204" pitchFamily="34" charset="0"/>
              </a:rPr>
              <a:t>stired</a:t>
            </a:r>
            <a:r>
              <a:rPr lang="en-CA" sz="800" dirty="0">
                <a:latin typeface="Arial" panose="020B0604020202020204" pitchFamily="34" charset="0"/>
                <a:cs typeface="Arial" panose="020B0604020202020204" pitchFamily="34" charset="0"/>
              </a:rPr>
              <a:t> here – </a:t>
            </a:r>
            <a:r>
              <a:rPr lang="en-CA" sz="800" dirty="0" err="1">
                <a:latin typeface="Arial" panose="020B0604020202020204" pitchFamily="34" charset="0"/>
                <a:cs typeface="Arial" panose="020B0604020202020204" pitchFamily="34" charset="0"/>
              </a:rPr>
              <a:t>attchements</a:t>
            </a:r>
            <a:r>
              <a:rPr lang="en-CA" sz="800" dirty="0">
                <a:latin typeface="Arial" panose="020B0604020202020204" pitchFamily="34" charset="0"/>
                <a:cs typeface="Arial" panose="020B0604020202020204" pitchFamily="34" charset="0"/>
              </a:rPr>
              <a:t> from emails are the Library</a:t>
            </a:r>
          </a:p>
        </p:txBody>
      </p:sp>
      <p:sp>
        <p:nvSpPr>
          <p:cNvPr id="21" name="Callout: Line with Border and Accent Bar 20">
            <a:extLst>
              <a:ext uri="{FF2B5EF4-FFF2-40B4-BE49-F238E27FC236}">
                <a16:creationId xmlns:a16="http://schemas.microsoft.com/office/drawing/2014/main" id="{A229E29E-6254-4ECA-B8DF-8C6FEB6428B3}"/>
              </a:ext>
            </a:extLst>
          </p:cNvPr>
          <p:cNvSpPr/>
          <p:nvPr/>
        </p:nvSpPr>
        <p:spPr>
          <a:xfrm flipH="1">
            <a:off x="467544" y="3519984"/>
            <a:ext cx="1597380" cy="589983"/>
          </a:xfrm>
          <a:prstGeom prst="accentBorderCallout1">
            <a:avLst>
              <a:gd name="adj1" fmla="val 6992"/>
              <a:gd name="adj2" fmla="val -9128"/>
              <a:gd name="adj3" fmla="val -211226"/>
              <a:gd name="adj4" fmla="val -178797"/>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800" dirty="0">
                <a:latin typeface="Arial" panose="020B0604020202020204" pitchFamily="34" charset="0"/>
                <a:cs typeface="Arial" panose="020B0604020202020204" pitchFamily="34" charset="0"/>
              </a:rPr>
              <a:t>Events</a:t>
            </a:r>
          </a:p>
          <a:p>
            <a:pPr algn="ctr"/>
            <a:r>
              <a:rPr lang="en-CA" sz="800" dirty="0">
                <a:latin typeface="Arial" panose="020B0604020202020204" pitchFamily="34" charset="0"/>
                <a:cs typeface="Arial" panose="020B0604020202020204" pitchFamily="34" charset="0"/>
              </a:rPr>
              <a:t>Scheduled WG meetings are listed here</a:t>
            </a:r>
          </a:p>
        </p:txBody>
      </p:sp>
      <p:sp>
        <p:nvSpPr>
          <p:cNvPr id="3" name="Footer Placeholder 2">
            <a:extLst>
              <a:ext uri="{FF2B5EF4-FFF2-40B4-BE49-F238E27FC236}">
                <a16:creationId xmlns:a16="http://schemas.microsoft.com/office/drawing/2014/main" id="{D1EC58A5-0950-4EE5-A649-46EFAE825715}"/>
              </a:ext>
            </a:extLst>
          </p:cNvPr>
          <p:cNvSpPr>
            <a:spLocks noGrp="1"/>
          </p:cNvSpPr>
          <p:nvPr>
            <p:ph type="ftr" sz="quarter" idx="11"/>
          </p:nvPr>
        </p:nvSpPr>
        <p:spPr/>
        <p:txBody>
          <a:bodyPr/>
          <a:lstStyle/>
          <a:p>
            <a:r>
              <a:rPr lang="sv-SE"/>
              <a:t>VSO F2F Atlanta, GA  2023-05-24/25  1-309-205-3325   ID:814.9101.7656   PC:502.681.6852</a:t>
            </a:r>
            <a:endParaRPr lang="en-CA" dirty="0"/>
          </a:p>
        </p:txBody>
      </p:sp>
      <p:sp>
        <p:nvSpPr>
          <p:cNvPr id="8" name="Oval 7">
            <a:extLst>
              <a:ext uri="{FF2B5EF4-FFF2-40B4-BE49-F238E27FC236}">
                <a16:creationId xmlns:a16="http://schemas.microsoft.com/office/drawing/2014/main" id="{444553A1-9872-E5C8-3D2F-1CB21C0F3428}"/>
              </a:ext>
            </a:extLst>
          </p:cNvPr>
          <p:cNvSpPr/>
          <p:nvPr/>
        </p:nvSpPr>
        <p:spPr>
          <a:xfrm>
            <a:off x="2496402" y="2091561"/>
            <a:ext cx="4536504" cy="288032"/>
          </a:xfrm>
          <a:prstGeom prst="ellipse">
            <a:avLst/>
          </a:prstGeom>
          <a:noFill/>
          <a:ln w="38100">
            <a:solidFill>
              <a:srgbClr val="FFC000"/>
            </a:solidFill>
          </a:ln>
        </p:spPr>
        <p:txBody>
          <a:bodyPr lIns="36000" tIns="36000" rIns="36000" bIns="36000" rtlCol="0" anchor="ctr">
            <a:noAutofit/>
          </a:bodyPr>
          <a:lstStyle/>
          <a:p>
            <a:pPr algn="ctr"/>
            <a:endParaRPr lang="en-CA" sz="1200" dirty="0">
              <a:latin typeface="Arial" panose="020B0604020202020204" pitchFamily="34" charset="0"/>
              <a:cs typeface="Arial" panose="020B0604020202020204" pitchFamily="34" charset="0"/>
            </a:endParaRPr>
          </a:p>
        </p:txBody>
      </p:sp>
      <p:sp>
        <p:nvSpPr>
          <p:cNvPr id="9" name="Callout: Line with Border and Accent Bar 8">
            <a:extLst>
              <a:ext uri="{FF2B5EF4-FFF2-40B4-BE49-F238E27FC236}">
                <a16:creationId xmlns:a16="http://schemas.microsoft.com/office/drawing/2014/main" id="{73E6DFA6-40EA-30B3-17D6-3162D819F42B}"/>
              </a:ext>
            </a:extLst>
          </p:cNvPr>
          <p:cNvSpPr/>
          <p:nvPr/>
        </p:nvSpPr>
        <p:spPr>
          <a:xfrm>
            <a:off x="7209322" y="2934035"/>
            <a:ext cx="1755166" cy="372705"/>
          </a:xfrm>
          <a:prstGeom prst="accentBorderCallout1">
            <a:avLst>
              <a:gd name="adj1" fmla="val 18750"/>
              <a:gd name="adj2" fmla="val -8333"/>
              <a:gd name="adj3" fmla="val -174191"/>
              <a:gd name="adj4" fmla="val -49939"/>
            </a:avLst>
          </a:prstGeom>
          <a:solidFill>
            <a:schemeClr val="tx2">
              <a:lumMod val="20000"/>
              <a:lumOff val="80000"/>
            </a:schemeClr>
          </a:solidFill>
          <a:ln>
            <a:solidFill>
              <a:schemeClr val="accent1">
                <a:shade val="95000"/>
                <a:satMod val="105000"/>
              </a:schemeClr>
            </a:solidFill>
          </a:ln>
        </p:spPr>
        <p:txBody>
          <a:bodyPr lIns="36000" tIns="36000" rIns="36000" bIns="36000" rtlCol="0" anchor="ctr">
            <a:noAutofit/>
          </a:bodyPr>
          <a:lstStyle/>
          <a:p>
            <a:pPr algn="ctr"/>
            <a:r>
              <a:rPr lang="en-CA" sz="800" dirty="0">
                <a:latin typeface="Arial" panose="020B0604020202020204" pitchFamily="34" charset="0"/>
                <a:cs typeface="Arial" panose="020B0604020202020204" pitchFamily="34" charset="0"/>
              </a:rPr>
              <a:t>All WG documents and Ballots are found here</a:t>
            </a:r>
          </a:p>
        </p:txBody>
      </p:sp>
    </p:spTree>
    <p:extLst>
      <p:ext uri="{BB962C8B-B14F-4D97-AF65-F5344CB8AC3E}">
        <p14:creationId xmlns:p14="http://schemas.microsoft.com/office/powerpoint/2010/main" val="16825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Arrow: Left 71">
            <a:extLst>
              <a:ext uri="{FF2B5EF4-FFF2-40B4-BE49-F238E27FC236}">
                <a16:creationId xmlns:a16="http://schemas.microsoft.com/office/drawing/2014/main" id="{9D981B7D-6EBD-40FD-8EFA-D2461AB5E2E1}"/>
              </a:ext>
            </a:extLst>
          </p:cNvPr>
          <p:cNvSpPr/>
          <p:nvPr/>
        </p:nvSpPr>
        <p:spPr>
          <a:xfrm rot="16200000">
            <a:off x="1511649" y="1350779"/>
            <a:ext cx="335157" cy="95950"/>
          </a:xfrm>
          <a:prstGeom prst="lef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a:extLst>
              <a:ext uri="{FF2B5EF4-FFF2-40B4-BE49-F238E27FC236}">
                <a16:creationId xmlns:a16="http://schemas.microsoft.com/office/drawing/2014/main" id="{8D92C406-70A5-432E-9DF2-0161D521EA89}"/>
              </a:ext>
            </a:extLst>
          </p:cNvPr>
          <p:cNvPicPr>
            <a:picLocks noChangeAspect="1"/>
          </p:cNvPicPr>
          <p:nvPr/>
        </p:nvPicPr>
        <p:blipFill>
          <a:blip r:embed="rId2"/>
          <a:stretch>
            <a:fillRect/>
          </a:stretch>
        </p:blipFill>
        <p:spPr>
          <a:xfrm>
            <a:off x="6803763" y="681003"/>
            <a:ext cx="295275" cy="247650"/>
          </a:xfrm>
          <a:prstGeom prst="rect">
            <a:avLst/>
          </a:prstGeom>
        </p:spPr>
      </p:pic>
      <p:sp>
        <p:nvSpPr>
          <p:cNvPr id="2" name="Title 1"/>
          <p:cNvSpPr>
            <a:spLocks noGrp="1"/>
          </p:cNvSpPr>
          <p:nvPr>
            <p:ph type="title"/>
          </p:nvPr>
        </p:nvSpPr>
        <p:spPr>
          <a:xfrm>
            <a:off x="3707904" y="0"/>
            <a:ext cx="5122912" cy="411510"/>
          </a:xfrm>
        </p:spPr>
        <p:txBody>
          <a:bodyPr>
            <a:normAutofit fontScale="90000"/>
          </a:bodyPr>
          <a:lstStyle/>
          <a:p>
            <a:r>
              <a:rPr lang="en-CA" dirty="0"/>
              <a:t>Navigating Workspace Hints (Cheat Sheet)</a:t>
            </a:r>
          </a:p>
        </p:txBody>
      </p:sp>
      <p:sp>
        <p:nvSpPr>
          <p:cNvPr id="3" name="Footer Placeholder 2"/>
          <p:cNvSpPr>
            <a:spLocks noGrp="1"/>
          </p:cNvSpPr>
          <p:nvPr>
            <p:ph type="ftr" sz="quarter" idx="11"/>
          </p:nvPr>
        </p:nvSpPr>
        <p:spPr>
          <a:xfrm>
            <a:off x="383976" y="4869656"/>
            <a:ext cx="8446839" cy="273844"/>
          </a:xfrm>
        </p:spPr>
        <p:txBody>
          <a:bodyPr/>
          <a:lstStyle/>
          <a:p>
            <a:r>
              <a:rPr lang="sv-SE"/>
              <a:t>VSO F2F Atlanta, GA  2023-05-24/25  1-309-205-3325   ID:814.9101.7656   PC:502.681.6852</a:t>
            </a:r>
            <a:endParaRPr lang="en-CA" dirty="0"/>
          </a:p>
        </p:txBody>
      </p:sp>
      <p:sp>
        <p:nvSpPr>
          <p:cNvPr id="4" name="Slide Number Placeholder 3"/>
          <p:cNvSpPr>
            <a:spLocks noGrp="1"/>
          </p:cNvSpPr>
          <p:nvPr>
            <p:ph type="sldNum" sz="quarter" idx="12"/>
          </p:nvPr>
        </p:nvSpPr>
        <p:spPr/>
        <p:txBody>
          <a:bodyPr/>
          <a:lstStyle/>
          <a:p>
            <a:fld id="{80050315-516D-4AAD-962E-ADED14359B29}" type="slidenum">
              <a:rPr lang="en-CA" smtClean="0"/>
              <a:t>9</a:t>
            </a:fld>
            <a:endParaRPr lang="en-CA"/>
          </a:p>
        </p:txBody>
      </p:sp>
      <p:sp>
        <p:nvSpPr>
          <p:cNvPr id="28" name="Title 1"/>
          <p:cNvSpPr txBox="1">
            <a:spLocks/>
          </p:cNvSpPr>
          <p:nvPr/>
        </p:nvSpPr>
        <p:spPr>
          <a:xfrm>
            <a:off x="383977" y="0"/>
            <a:ext cx="6051258" cy="430299"/>
          </a:xfrm>
          <a:prstGeom prst="rect">
            <a:avLst/>
          </a:prstGeom>
        </p:spPr>
        <p:txBody>
          <a:bodyPr vert="horz" lIns="91440" tIns="45720" rIns="91440" bIns="45720" rtlCol="0" anchor="ctr">
            <a:normAutofit fontScale="97500" lnSpcReduction="10000"/>
          </a:bodyPr>
          <a:lstStyle>
            <a:lvl1pPr algn="r" defTabSz="914400" rtl="0" eaLnBrk="1" latinLnBrk="0" hangingPunct="1">
              <a:spcBef>
                <a:spcPct val="0"/>
              </a:spcBef>
              <a:buNone/>
              <a:defRPr sz="2400" kern="1200">
                <a:solidFill>
                  <a:schemeClr val="bg1"/>
                </a:solidFill>
                <a:latin typeface="+mj-lt"/>
                <a:ea typeface="+mj-ea"/>
                <a:cs typeface="+mj-cs"/>
              </a:defRPr>
            </a:lvl1pPr>
          </a:lstStyle>
          <a:p>
            <a:endParaRPr lang="en-CA" dirty="0"/>
          </a:p>
        </p:txBody>
      </p:sp>
      <p:sp>
        <p:nvSpPr>
          <p:cNvPr id="39" name="Title 1"/>
          <p:cNvSpPr txBox="1">
            <a:spLocks/>
          </p:cNvSpPr>
          <p:nvPr/>
        </p:nvSpPr>
        <p:spPr>
          <a:xfrm>
            <a:off x="383977" y="0"/>
            <a:ext cx="6051258" cy="430299"/>
          </a:xfrm>
          <a:prstGeom prst="rect">
            <a:avLst/>
          </a:prstGeom>
        </p:spPr>
        <p:txBody>
          <a:bodyPr vert="horz" lIns="57397" tIns="28698" rIns="57397" bIns="28698" rtlCol="0" anchor="ctr">
            <a:normAutofit fontScale="62500" lnSpcReduction="20000"/>
          </a:bodyPr>
          <a:lstStyle>
            <a:lvl1pPr algn="l" defTabSz="914400" rtl="0" eaLnBrk="1" latinLnBrk="0" hangingPunct="1">
              <a:spcBef>
                <a:spcPct val="0"/>
              </a:spcBef>
              <a:buNone/>
              <a:defRPr sz="4400" kern="1200">
                <a:solidFill>
                  <a:schemeClr val="bg1"/>
                </a:solidFill>
                <a:latin typeface="+mj-lt"/>
                <a:ea typeface="+mj-ea"/>
                <a:cs typeface="+mj-cs"/>
              </a:defRPr>
            </a:lvl1pPr>
          </a:lstStyle>
          <a:p>
            <a:pPr marL="0" marR="0"/>
            <a:endParaRPr lang="en-CA" dirty="0">
              <a:uFillTx/>
            </a:endParaRPr>
          </a:p>
        </p:txBody>
      </p:sp>
      <p:sp>
        <p:nvSpPr>
          <p:cNvPr id="41" name="TextBox 40"/>
          <p:cNvSpPr txBox="1"/>
          <p:nvPr/>
        </p:nvSpPr>
        <p:spPr>
          <a:xfrm>
            <a:off x="573117" y="339502"/>
            <a:ext cx="5672978" cy="365733"/>
          </a:xfrm>
          <a:prstGeom prst="rect">
            <a:avLst/>
          </a:prstGeom>
          <a:noFill/>
        </p:spPr>
        <p:txBody>
          <a:bodyPr wrap="square" lIns="57397" tIns="28698" rIns="57397" bIns="28698" rtlCol="0">
            <a:spAutoFit/>
          </a:bodyPr>
          <a:lstStyle/>
          <a:p>
            <a:endParaRPr lang="en-CA" sz="1000" dirty="0"/>
          </a:p>
          <a:p>
            <a:r>
              <a:rPr lang="en-CA" sz="1000" b="1" dirty="0"/>
              <a:t> </a:t>
            </a:r>
            <a:endParaRPr lang="en-CA" sz="1000" dirty="0"/>
          </a:p>
        </p:txBody>
      </p:sp>
      <p:sp>
        <p:nvSpPr>
          <p:cNvPr id="6" name="TextBox 5">
            <a:extLst>
              <a:ext uri="{FF2B5EF4-FFF2-40B4-BE49-F238E27FC236}">
                <a16:creationId xmlns:a16="http://schemas.microsoft.com/office/drawing/2014/main" id="{214AC04B-21B0-4DE1-8D21-353B256BE69D}"/>
              </a:ext>
            </a:extLst>
          </p:cNvPr>
          <p:cNvSpPr txBox="1"/>
          <p:nvPr/>
        </p:nvSpPr>
        <p:spPr>
          <a:xfrm>
            <a:off x="5150013" y="411510"/>
            <a:ext cx="3826767" cy="707886"/>
          </a:xfrm>
          <a:prstGeom prst="rect">
            <a:avLst/>
          </a:prstGeom>
          <a:noFill/>
        </p:spPr>
        <p:txBody>
          <a:bodyPr wrap="square" rtlCol="0">
            <a:spAutoFit/>
          </a:bodyPr>
          <a:lstStyle/>
          <a:p>
            <a:pPr marL="342900" indent="-342900">
              <a:buFont typeface="+mj-lt"/>
              <a:buAutoNum type="arabicPeriod"/>
            </a:pPr>
            <a:r>
              <a:rPr lang="en-CA" sz="1600" b="1" dirty="0"/>
              <a:t>Folder Navigation is non-obvious</a:t>
            </a:r>
          </a:p>
          <a:p>
            <a:pPr marL="285750" indent="-285750">
              <a:buFont typeface="Arial" panose="020B0604020202020204" pitchFamily="34" charset="0"/>
              <a:buChar char="•"/>
            </a:pPr>
            <a:r>
              <a:rPr lang="en-CA" sz="1200" dirty="0"/>
              <a:t>Click on Folder Icon “       “ to see folder structure   </a:t>
            </a:r>
          </a:p>
          <a:p>
            <a:pPr marL="285750" indent="-285750">
              <a:buFont typeface="Arial" panose="020B0604020202020204" pitchFamily="34" charset="0"/>
              <a:buChar char="•"/>
            </a:pPr>
            <a:r>
              <a:rPr lang="en-CA" sz="1200" dirty="0"/>
              <a:t>Folders are not shown in the files list like windows   </a:t>
            </a:r>
          </a:p>
        </p:txBody>
      </p:sp>
      <p:sp>
        <p:nvSpPr>
          <p:cNvPr id="69" name="Arrow: Left 68">
            <a:extLst>
              <a:ext uri="{FF2B5EF4-FFF2-40B4-BE49-F238E27FC236}">
                <a16:creationId xmlns:a16="http://schemas.microsoft.com/office/drawing/2014/main" id="{E4713A52-0D44-4E41-92DA-5362DF05AD1D}"/>
              </a:ext>
            </a:extLst>
          </p:cNvPr>
          <p:cNvSpPr/>
          <p:nvPr/>
        </p:nvSpPr>
        <p:spPr>
          <a:xfrm rot="9643137">
            <a:off x="1490137" y="3563927"/>
            <a:ext cx="279310" cy="135151"/>
          </a:xfrm>
          <a:prstGeom prst="lef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a:extLst>
              <a:ext uri="{FF2B5EF4-FFF2-40B4-BE49-F238E27FC236}">
                <a16:creationId xmlns:a16="http://schemas.microsoft.com/office/drawing/2014/main" id="{B0D59873-CCE8-4D45-A7A8-3FBB5EBAC4BC}"/>
              </a:ext>
            </a:extLst>
          </p:cNvPr>
          <p:cNvPicPr>
            <a:picLocks noChangeAspect="1"/>
          </p:cNvPicPr>
          <p:nvPr/>
        </p:nvPicPr>
        <p:blipFill>
          <a:blip r:embed="rId3"/>
          <a:stretch>
            <a:fillRect/>
          </a:stretch>
        </p:blipFill>
        <p:spPr>
          <a:xfrm>
            <a:off x="6304099" y="1092796"/>
            <a:ext cx="2579759" cy="2593856"/>
          </a:xfrm>
          <a:prstGeom prst="rect">
            <a:avLst/>
          </a:prstGeom>
        </p:spPr>
      </p:pic>
      <p:sp>
        <p:nvSpPr>
          <p:cNvPr id="68" name="TextBox 67">
            <a:extLst>
              <a:ext uri="{FF2B5EF4-FFF2-40B4-BE49-F238E27FC236}">
                <a16:creationId xmlns:a16="http://schemas.microsoft.com/office/drawing/2014/main" id="{86F2C1D5-5FB9-43A8-9386-AEEB51BD1DB0}"/>
              </a:ext>
            </a:extLst>
          </p:cNvPr>
          <p:cNvSpPr txBox="1"/>
          <p:nvPr/>
        </p:nvSpPr>
        <p:spPr>
          <a:xfrm>
            <a:off x="1000843" y="3684241"/>
            <a:ext cx="5735588" cy="338554"/>
          </a:xfrm>
          <a:prstGeom prst="rect">
            <a:avLst/>
          </a:prstGeom>
          <a:noFill/>
        </p:spPr>
        <p:txBody>
          <a:bodyPr wrap="square" rtlCol="0">
            <a:spAutoFit/>
          </a:bodyPr>
          <a:lstStyle/>
          <a:p>
            <a:pPr marL="342900" indent="-342900">
              <a:buFont typeface="+mj-lt"/>
              <a:buAutoNum type="arabicPeriod" startAt="2"/>
            </a:pPr>
            <a:r>
              <a:rPr lang="en-CA" sz="1600" b="1" dirty="0"/>
              <a:t>Click on File Icon to open a file directly without downloading </a:t>
            </a:r>
          </a:p>
        </p:txBody>
      </p:sp>
      <p:sp>
        <p:nvSpPr>
          <p:cNvPr id="70" name="TextBox 69">
            <a:extLst>
              <a:ext uri="{FF2B5EF4-FFF2-40B4-BE49-F238E27FC236}">
                <a16:creationId xmlns:a16="http://schemas.microsoft.com/office/drawing/2014/main" id="{7299EB27-2579-4703-B058-C6B33AC0A5D2}"/>
              </a:ext>
            </a:extLst>
          </p:cNvPr>
          <p:cNvSpPr txBox="1"/>
          <p:nvPr/>
        </p:nvSpPr>
        <p:spPr>
          <a:xfrm>
            <a:off x="436399" y="3937340"/>
            <a:ext cx="8394416" cy="830997"/>
          </a:xfrm>
          <a:prstGeom prst="rect">
            <a:avLst/>
          </a:prstGeom>
          <a:noFill/>
        </p:spPr>
        <p:txBody>
          <a:bodyPr wrap="square" rtlCol="0">
            <a:spAutoFit/>
          </a:bodyPr>
          <a:lstStyle/>
          <a:p>
            <a:pPr marL="342900" indent="-342900">
              <a:buFont typeface="+mj-lt"/>
              <a:buAutoNum type="arabicPeriod" startAt="3"/>
            </a:pPr>
            <a:r>
              <a:rPr lang="en-CA" sz="1600" b="1" dirty="0"/>
              <a:t>“VSO Meeting Resources” in Group “0-VSO – VITA Standards Org” holds useful templates</a:t>
            </a:r>
          </a:p>
          <a:p>
            <a:pPr marL="742950" lvl="1" indent="-285750">
              <a:buFont typeface="Arial" panose="020B0604020202020204" pitchFamily="34" charset="0"/>
              <a:buChar char="•"/>
            </a:pPr>
            <a:r>
              <a:rPr lang="en-CA" sz="1600" dirty="0"/>
              <a:t>Glossary, Policy and procedures</a:t>
            </a:r>
          </a:p>
          <a:p>
            <a:pPr marL="742950" lvl="1" indent="-285750">
              <a:buFont typeface="Arial" panose="020B0604020202020204" pitchFamily="34" charset="0"/>
              <a:buChar char="•"/>
            </a:pPr>
            <a:r>
              <a:rPr lang="en-CA" sz="1600" dirty="0"/>
              <a:t>Templates for ppt, draft standard, minutes, ballot comment </a:t>
            </a:r>
            <a:r>
              <a:rPr lang="en-CA" sz="1600" dirty="0" err="1"/>
              <a:t>xls</a:t>
            </a:r>
            <a:endParaRPr lang="en-CA" sz="1600" dirty="0"/>
          </a:p>
        </p:txBody>
      </p:sp>
      <p:sp>
        <p:nvSpPr>
          <p:cNvPr id="71" name="Arrow: Left 70">
            <a:extLst>
              <a:ext uri="{FF2B5EF4-FFF2-40B4-BE49-F238E27FC236}">
                <a16:creationId xmlns:a16="http://schemas.microsoft.com/office/drawing/2014/main" id="{D2B7CE50-1152-4FB9-939C-0873884887E8}"/>
              </a:ext>
            </a:extLst>
          </p:cNvPr>
          <p:cNvSpPr/>
          <p:nvPr/>
        </p:nvSpPr>
        <p:spPr>
          <a:xfrm rot="7047445">
            <a:off x="-56663" y="2758522"/>
            <a:ext cx="2569552" cy="107850"/>
          </a:xfrm>
          <a:prstGeom prst="leftArrow">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CB50E2D3-D53F-4AC2-BE1C-CC18931E0AFE}"/>
              </a:ext>
            </a:extLst>
          </p:cNvPr>
          <p:cNvSpPr/>
          <p:nvPr/>
        </p:nvSpPr>
        <p:spPr>
          <a:xfrm>
            <a:off x="1651000" y="1185458"/>
            <a:ext cx="4784235" cy="45719"/>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3" name="Picture 12">
            <a:extLst>
              <a:ext uri="{FF2B5EF4-FFF2-40B4-BE49-F238E27FC236}">
                <a16:creationId xmlns:a16="http://schemas.microsoft.com/office/drawing/2014/main" id="{C5F8F77F-7788-4592-BB05-F24585F2F8B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5957" y="430732"/>
            <a:ext cx="4726229" cy="3200771"/>
          </a:xfrm>
          <a:prstGeom prst="rect">
            <a:avLst/>
          </a:prstGeom>
        </p:spPr>
      </p:pic>
    </p:spTree>
    <p:extLst>
      <p:ext uri="{BB962C8B-B14F-4D97-AF65-F5344CB8AC3E}">
        <p14:creationId xmlns:p14="http://schemas.microsoft.com/office/powerpoint/2010/main" val="14353052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solidFill>
            <a:schemeClr val="accent1">
              <a:shade val="95000"/>
              <a:satMod val="105000"/>
            </a:schemeClr>
          </a:solidFill>
        </a:ln>
      </a:spPr>
      <a:bodyPr lIns="36000" tIns="36000" rIns="36000" bIns="36000" rtlCol="0" anchor="ctr">
        <a:noAutofit/>
      </a:bodyPr>
      <a:lstStyle>
        <a:defPPr algn="ctr">
          <a:defRPr sz="1200" dirty="0">
            <a:latin typeface="Arial" panose="020B0604020202020204" pitchFamily="34" charset="0"/>
            <a:cs typeface="Arial" panose="020B0604020202020204" pitchFamily="34" charset="0"/>
          </a:defRPr>
        </a:defPPr>
      </a:lstStyle>
    </a:spDef>
    <a:txDef>
      <a:spPr/>
      <a:bodyPr wrap="square" lIns="36000" tIns="36000" rIns="36000" bIns="36000" rtlCol="0" anchor="t" anchorCtr="0">
        <a:normAutofit/>
      </a:bodyPr>
      <a:lstStyle>
        <a:defPPr marL="25510" indent="0">
          <a:buFont typeface="Arial" panose="020B0604020202020204" pitchFamily="34" charset="0"/>
          <a:buNone/>
          <a:defRPr sz="1400" dirty="0" err="1"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1">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4BBEBE0F-6368-4534-842F-A60A8983EAC7}">
  <we:reference id="wa104006972" version="1.0.0.0" store="en-US" storeType="OMEX"/>
  <we:alternateReferences>
    <we:reference id="WA104006972" version="1.0.0.0" store="WA104006972"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C92F225-1703-4D16-9B3A-E57161076388}">
  <we:reference id="wa104178772" version="1.0.0.0" store="en-US" storeType="OMEX"/>
  <we:alternateReferences>
    <we:reference id="wa104178772" version="1.0.0.0" store="wa10417877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328531</TotalTime>
  <Words>2641</Words>
  <Application>Microsoft Office PowerPoint</Application>
  <PresentationFormat>On-screen Show (16:9)</PresentationFormat>
  <Paragraphs>308</Paragraphs>
  <Slides>22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Arial Bold</vt:lpstr>
      <vt:lpstr>Calibri</vt:lpstr>
      <vt:lpstr>Wingdings</vt:lpstr>
      <vt:lpstr>Office Theme</vt:lpstr>
      <vt:lpstr>1_Office Theme</vt:lpstr>
      <vt:lpstr>VSO Meeting Rules</vt:lpstr>
      <vt:lpstr>VSO Meeting Rules –  Do / Don’t</vt:lpstr>
      <vt:lpstr>VSO Meeting Technical Director Report</vt:lpstr>
      <vt:lpstr>Technical Director Report</vt:lpstr>
      <vt:lpstr> Workspace Home Page – Things to know</vt:lpstr>
      <vt:lpstr> Workspace Home Page [Tabs] – Things to know</vt:lpstr>
      <vt:lpstr> Navigating to Working Groups pages - Things to  know</vt:lpstr>
      <vt:lpstr> Navigating on the Working Group page - Things to  know</vt:lpstr>
      <vt:lpstr>Navigating Workspace Hints (Cheat Sheet)</vt:lpstr>
      <vt:lpstr>Posting Workspace Document </vt:lpstr>
      <vt:lpstr>Setting up Events (Cheat Sheet)</vt:lpstr>
      <vt:lpstr>PowerPoint Presentation</vt:lpstr>
      <vt:lpstr>WG Meeting Reminder</vt:lpstr>
      <vt:lpstr>WG meetings Policy Statements : VSO patent, Anti-Trust and ITAR</vt:lpstr>
      <vt:lpstr>WG meetings Policy Statements : VSO patent, Anti-Trust and ITAR</vt:lpstr>
      <vt:lpstr>PowerPoint Presentation</vt:lpstr>
      <vt:lpstr>VITA WG Chair Guide Table of Contents</vt:lpstr>
      <vt:lpstr>PowerPoint Presentation</vt:lpstr>
      <vt:lpstr>The VSO Process (Cheat Sheet)</vt:lpstr>
      <vt:lpstr>The ANSI Process (Cheat Sheet)</vt:lpstr>
      <vt:lpstr>Life Cycle of a VITA Project (Cheat Sheet)</vt:lpstr>
      <vt:lpstr>Patent Declarations on file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jk</dc:creator>
  <cp:lastModifiedBy>Dean Holman</cp:lastModifiedBy>
  <cp:revision>957</cp:revision>
  <cp:lastPrinted>2017-05-15T13:55:25Z</cp:lastPrinted>
  <dcterms:created xsi:type="dcterms:W3CDTF">2015-08-28T16:08:48Z</dcterms:created>
  <dcterms:modified xsi:type="dcterms:W3CDTF">2023-05-31T20:08:47Z</dcterms:modified>
</cp:coreProperties>
</file>