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bookmarkIdSeed="10">
  <p:sldMasterIdLst>
    <p:sldMasterId id="2147483670" r:id="rId1"/>
  </p:sldMasterIdLst>
  <p:notesMasterIdLst>
    <p:notesMasterId r:id="rId32"/>
  </p:notesMasterIdLst>
  <p:handoutMasterIdLst>
    <p:handoutMasterId r:id="rId33"/>
  </p:handoutMasterIdLst>
  <p:sldIdLst>
    <p:sldId id="258" r:id="rId2"/>
    <p:sldId id="636" r:id="rId3"/>
    <p:sldId id="640" r:id="rId4"/>
    <p:sldId id="642" r:id="rId5"/>
    <p:sldId id="644" r:id="rId6"/>
    <p:sldId id="645" r:id="rId7"/>
    <p:sldId id="646" r:id="rId8"/>
    <p:sldId id="647" r:id="rId9"/>
    <p:sldId id="648" r:id="rId10"/>
    <p:sldId id="650" r:id="rId11"/>
    <p:sldId id="651" r:id="rId12"/>
    <p:sldId id="652" r:id="rId13"/>
    <p:sldId id="654" r:id="rId14"/>
    <p:sldId id="655" r:id="rId15"/>
    <p:sldId id="653" r:id="rId16"/>
    <p:sldId id="656" r:id="rId17"/>
    <p:sldId id="657" r:id="rId18"/>
    <p:sldId id="658" r:id="rId19"/>
    <p:sldId id="659" r:id="rId20"/>
    <p:sldId id="670" r:id="rId21"/>
    <p:sldId id="663" r:id="rId22"/>
    <p:sldId id="666" r:id="rId23"/>
    <p:sldId id="660" r:id="rId24"/>
    <p:sldId id="661" r:id="rId25"/>
    <p:sldId id="665" r:id="rId26"/>
    <p:sldId id="662" r:id="rId27"/>
    <p:sldId id="664" r:id="rId28"/>
    <p:sldId id="667" r:id="rId29"/>
    <p:sldId id="668" r:id="rId30"/>
    <p:sldId id="669" r:id="rId31"/>
  </p:sldIdLst>
  <p:sldSz cx="12188825" cy="6858000"/>
  <p:notesSz cx="7315200" cy="9601200"/>
  <p:custShowLst>
    <p:custShow name="Sections" id="0">
      <p:sldLst/>
    </p:custShow>
    <p:custShow name="Intro_Moderate_With_Overview" id="1">
      <p:sldLst/>
    </p:custShow>
    <p:custShow name="Profiles_Moderate" id="2">
      <p:sldLst/>
    </p:custShow>
    <p:custShow name="Cooling FF Connectors Moderate" id="3">
      <p:sldLst/>
    </p:custShow>
    <p:custShow name="Utility Plane Moderate" id="4">
      <p:sldLst/>
    </p:custShow>
    <p:custShow name="Bline_Mate_Connectors_Moderate" id="5">
      <p:sldLst/>
    </p:custShow>
    <p:custShow name="Overview" id="6">
      <p:sldLst/>
    </p:custShow>
    <p:custShow name="Full_Detail_Connector_Fretting" id="7">
      <p:sldLst/>
    </p:custShow>
    <p:custShow name="Slot_Backplane_Examples_Moderate" id="8">
      <p:sldLst/>
    </p:custShow>
    <p:custShow name="VITA_F2F_2022-03" id="9">
      <p:sldLst/>
    </p:custShow>
    <p:custShow name="Intro_Moderate_Without_Overview" id="10">
      <p:sldLst/>
    </p:custShow>
    <p:custShow name="Moderate_Overall" id="11">
      <p:sldLst/>
    </p:custShow>
  </p:custShowLst>
  <p:defaultTextStyle>
    <a:defPPr>
      <a:defRPr lang="en-US"/>
    </a:defPPr>
    <a:lvl1pPr algn="l" rtl="0" eaLnBrk="0" fontAlgn="base" hangingPunct="0">
      <a:spcBef>
        <a:spcPct val="0"/>
      </a:spcBef>
      <a:spcAft>
        <a:spcPct val="0"/>
      </a:spcAft>
      <a:defRPr sz="2400" kern="1200">
        <a:solidFill>
          <a:schemeClr val="tx1"/>
        </a:solidFill>
        <a:latin typeface="Arial" pitchFamily="-110" charset="0"/>
        <a:ea typeface="+mn-ea"/>
        <a:cs typeface="+mn-cs"/>
      </a:defRPr>
    </a:lvl1pPr>
    <a:lvl2pPr marL="457200" algn="l" rtl="0" eaLnBrk="0" fontAlgn="base" hangingPunct="0">
      <a:spcBef>
        <a:spcPct val="0"/>
      </a:spcBef>
      <a:spcAft>
        <a:spcPct val="0"/>
      </a:spcAft>
      <a:defRPr sz="2400" kern="1200">
        <a:solidFill>
          <a:schemeClr val="tx1"/>
        </a:solidFill>
        <a:latin typeface="Arial" pitchFamily="-110" charset="0"/>
        <a:ea typeface="+mn-ea"/>
        <a:cs typeface="+mn-cs"/>
      </a:defRPr>
    </a:lvl2pPr>
    <a:lvl3pPr marL="914400" algn="l" rtl="0" eaLnBrk="0" fontAlgn="base" hangingPunct="0">
      <a:spcBef>
        <a:spcPct val="0"/>
      </a:spcBef>
      <a:spcAft>
        <a:spcPct val="0"/>
      </a:spcAft>
      <a:defRPr sz="2400" kern="1200">
        <a:solidFill>
          <a:schemeClr val="tx1"/>
        </a:solidFill>
        <a:latin typeface="Arial" pitchFamily="-110" charset="0"/>
        <a:ea typeface="+mn-ea"/>
        <a:cs typeface="+mn-cs"/>
      </a:defRPr>
    </a:lvl3pPr>
    <a:lvl4pPr marL="1371600" algn="l" rtl="0" eaLnBrk="0" fontAlgn="base" hangingPunct="0">
      <a:spcBef>
        <a:spcPct val="0"/>
      </a:spcBef>
      <a:spcAft>
        <a:spcPct val="0"/>
      </a:spcAft>
      <a:defRPr sz="2400" kern="1200">
        <a:solidFill>
          <a:schemeClr val="tx1"/>
        </a:solidFill>
        <a:latin typeface="Arial" pitchFamily="-110" charset="0"/>
        <a:ea typeface="+mn-ea"/>
        <a:cs typeface="+mn-cs"/>
      </a:defRPr>
    </a:lvl4pPr>
    <a:lvl5pPr marL="1828800" algn="l" rtl="0" eaLnBrk="0" fontAlgn="base" hangingPunct="0">
      <a:spcBef>
        <a:spcPct val="0"/>
      </a:spcBef>
      <a:spcAft>
        <a:spcPct val="0"/>
      </a:spcAft>
      <a:defRPr sz="2400" kern="1200">
        <a:solidFill>
          <a:schemeClr val="tx1"/>
        </a:solidFill>
        <a:latin typeface="Arial" pitchFamily="-110" charset="0"/>
        <a:ea typeface="+mn-ea"/>
        <a:cs typeface="+mn-cs"/>
      </a:defRPr>
    </a:lvl5pPr>
    <a:lvl6pPr marL="2286000" algn="l" defTabSz="457200" rtl="0" eaLnBrk="1" latinLnBrk="0" hangingPunct="1">
      <a:defRPr sz="2400" kern="1200">
        <a:solidFill>
          <a:schemeClr val="tx1"/>
        </a:solidFill>
        <a:latin typeface="Arial" pitchFamily="-110" charset="0"/>
        <a:ea typeface="+mn-ea"/>
        <a:cs typeface="+mn-cs"/>
      </a:defRPr>
    </a:lvl6pPr>
    <a:lvl7pPr marL="2743200" algn="l" defTabSz="457200" rtl="0" eaLnBrk="1" latinLnBrk="0" hangingPunct="1">
      <a:defRPr sz="2400" kern="1200">
        <a:solidFill>
          <a:schemeClr val="tx1"/>
        </a:solidFill>
        <a:latin typeface="Arial" pitchFamily="-110" charset="0"/>
        <a:ea typeface="+mn-ea"/>
        <a:cs typeface="+mn-cs"/>
      </a:defRPr>
    </a:lvl7pPr>
    <a:lvl8pPr marL="3200400" algn="l" defTabSz="457200" rtl="0" eaLnBrk="1" latinLnBrk="0" hangingPunct="1">
      <a:defRPr sz="2400" kern="1200">
        <a:solidFill>
          <a:schemeClr val="tx1"/>
        </a:solidFill>
        <a:latin typeface="Arial" pitchFamily="-110" charset="0"/>
        <a:ea typeface="+mn-ea"/>
        <a:cs typeface="+mn-cs"/>
      </a:defRPr>
    </a:lvl8pPr>
    <a:lvl9pPr marL="3657600" algn="l" defTabSz="457200" rtl="0" eaLnBrk="1" latinLnBrk="0" hangingPunct="1">
      <a:defRPr sz="2400" kern="1200">
        <a:solidFill>
          <a:schemeClr val="tx1"/>
        </a:solidFill>
        <a:latin typeface="Arial" pitchFamily="-110" charset="0"/>
        <a:ea typeface="+mn-ea"/>
        <a:cs typeface="+mn-cs"/>
      </a:defRPr>
    </a:lvl9pPr>
  </p:defaultTextStyle>
  <p:extLst>
    <p:ext uri="{521415D9-36F7-43E2-AB2F-B90AF26B5E84}">
      <p14:sectionLst xmlns:p14="http://schemas.microsoft.com/office/powerpoint/2010/main">
        <p14:section name="All" id="{79ED13CC-DB68-4EAC-8F97-E4EEC5B48FB8}">
          <p14:sldIdLst>
            <p14:sldId id="258"/>
            <p14:sldId id="636"/>
            <p14:sldId id="640"/>
            <p14:sldId id="642"/>
            <p14:sldId id="644"/>
            <p14:sldId id="645"/>
            <p14:sldId id="646"/>
            <p14:sldId id="647"/>
            <p14:sldId id="648"/>
            <p14:sldId id="650"/>
            <p14:sldId id="651"/>
            <p14:sldId id="652"/>
            <p14:sldId id="654"/>
            <p14:sldId id="655"/>
            <p14:sldId id="653"/>
            <p14:sldId id="656"/>
            <p14:sldId id="657"/>
            <p14:sldId id="658"/>
            <p14:sldId id="659"/>
            <p14:sldId id="670"/>
            <p14:sldId id="663"/>
            <p14:sldId id="666"/>
            <p14:sldId id="660"/>
            <p14:sldId id="661"/>
            <p14:sldId id="665"/>
            <p14:sldId id="662"/>
            <p14:sldId id="664"/>
            <p14:sldId id="667"/>
            <p14:sldId id="668"/>
            <p14:sldId id="669"/>
          </p14:sldIdLst>
        </p14:section>
      </p14:sectionLst>
    </p:ext>
    <p:ext uri="{EFAFB233-063F-42B5-8137-9DF3F51BA10A}">
      <p15:sldGuideLst xmlns:p15="http://schemas.microsoft.com/office/powerpoint/2012/main">
        <p15:guide id="1" orient="horz" pos="2160">
          <p15:clr>
            <a:srgbClr val="A4A3A4"/>
          </p15:clr>
        </p15:guide>
        <p15:guide id="2" pos="3839">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almsley, Michael J" initials="WMJ" lastIdx="9" clrIdx="0">
    <p:extLst>
      <p:ext uri="{19B8F6BF-5375-455C-9EA6-DF929625EA0E}">
        <p15:presenceInfo xmlns:p15="http://schemas.microsoft.com/office/powerpoint/2012/main" userId="S::MJWALMSL@te.com::6998f9a7-0c4b-4eb2-8c1e-50ea3c15500e" providerId="AD"/>
      </p:ext>
    </p:extLst>
  </p:cmAuthor>
  <p:cmAuthor id="2" name="Lou Garofolo" initials=""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0066A1"/>
    <a:srgbClr val="F2F2F2"/>
    <a:srgbClr val="CCFFCC"/>
    <a:srgbClr val="AD2549"/>
    <a:srgbClr val="8B2549"/>
    <a:srgbClr val="EB8A00"/>
    <a:srgbClr val="B8E08C"/>
    <a:srgbClr val="B8E050"/>
    <a:srgbClr val="90D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32" autoAdjust="0"/>
    <p:restoredTop sz="86409" autoAdjust="0"/>
  </p:normalViewPr>
  <p:slideViewPr>
    <p:cSldViewPr>
      <p:cViewPr varScale="1">
        <p:scale>
          <a:sx n="89" d="100"/>
          <a:sy n="89" d="100"/>
        </p:scale>
        <p:origin x="62" y="209"/>
      </p:cViewPr>
      <p:guideLst>
        <p:guide orient="horz" pos="2160"/>
        <p:guide pos="3839"/>
      </p:guideLst>
    </p:cSldViewPr>
  </p:slideViewPr>
  <p:outlineViewPr>
    <p:cViewPr>
      <p:scale>
        <a:sx n="28" d="100"/>
        <a:sy n="28" d="100"/>
      </p:scale>
      <p:origin x="0" y="0"/>
    </p:cViewPr>
    <p:sldLst>
      <p:sld r:id="rId1" collapse="1"/>
    </p:sldLst>
  </p:outlineViewPr>
  <p:notesTextViewPr>
    <p:cViewPr>
      <p:scale>
        <a:sx n="100" d="100"/>
        <a:sy n="100" d="100"/>
      </p:scale>
      <p:origin x="0" y="0"/>
    </p:cViewPr>
  </p:notesTextViewPr>
  <p:sorterViewPr>
    <p:cViewPr>
      <p:scale>
        <a:sx n="146" d="100"/>
        <a:sy n="146" d="100"/>
      </p:scale>
      <p:origin x="0" y="0"/>
    </p:cViewPr>
  </p:sorterViewPr>
  <p:notesViewPr>
    <p:cSldViewPr>
      <p:cViewPr varScale="1">
        <p:scale>
          <a:sx n="86" d="100"/>
          <a:sy n="86" d="100"/>
        </p:scale>
        <p:origin x="3744" y="10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 y="1"/>
            <a:ext cx="3169920" cy="480060"/>
          </a:xfrm>
          <a:prstGeom prst="rect">
            <a:avLst/>
          </a:prstGeom>
          <a:noFill/>
          <a:ln w="9525">
            <a:noFill/>
            <a:miter lim="800000"/>
            <a:headEnd/>
            <a:tailEnd/>
          </a:ln>
          <a:effectLst/>
        </p:spPr>
        <p:txBody>
          <a:bodyPr vert="horz" wrap="square" lIns="21406" tIns="0" rIns="21406" bIns="0" numCol="1" anchor="t" anchorCtr="0" compatLnSpc="1">
            <a:prstTxWarp prst="textNoShape">
              <a:avLst/>
            </a:prstTxWarp>
          </a:bodyPr>
          <a:lstStyle>
            <a:lvl1pPr>
              <a:defRPr sz="1100" i="1">
                <a:latin typeface="Times New Roman" pitchFamily="-110" charset="0"/>
              </a:defRPr>
            </a:lvl1pPr>
          </a:lstStyle>
          <a:p>
            <a:endParaRPr lang="en-US" altLang="en-US" dirty="0"/>
          </a:p>
        </p:txBody>
      </p:sp>
      <p:sp>
        <p:nvSpPr>
          <p:cNvPr id="3075" name="Rectangle 3"/>
          <p:cNvSpPr>
            <a:spLocks noGrp="1" noChangeArrowheads="1"/>
          </p:cNvSpPr>
          <p:nvPr>
            <p:ph type="dt" sz="quarter" idx="1"/>
          </p:nvPr>
        </p:nvSpPr>
        <p:spPr bwMode="auto">
          <a:xfrm>
            <a:off x="4145280" y="1"/>
            <a:ext cx="3169920" cy="480060"/>
          </a:xfrm>
          <a:prstGeom prst="rect">
            <a:avLst/>
          </a:prstGeom>
          <a:noFill/>
          <a:ln w="9525">
            <a:noFill/>
            <a:miter lim="800000"/>
            <a:headEnd/>
            <a:tailEnd/>
          </a:ln>
          <a:effectLst/>
        </p:spPr>
        <p:txBody>
          <a:bodyPr vert="horz" wrap="square" lIns="21406" tIns="0" rIns="21406" bIns="0" numCol="1" anchor="t" anchorCtr="0" compatLnSpc="1">
            <a:prstTxWarp prst="textNoShape">
              <a:avLst/>
            </a:prstTxWarp>
          </a:bodyPr>
          <a:lstStyle>
            <a:lvl1pPr algn="r">
              <a:defRPr sz="1100" i="1">
                <a:latin typeface="Times New Roman" pitchFamily="-110" charset="0"/>
              </a:defRPr>
            </a:lvl1pPr>
          </a:lstStyle>
          <a:p>
            <a:endParaRPr lang="en-US" altLang="en-US" dirty="0"/>
          </a:p>
        </p:txBody>
      </p:sp>
      <p:sp>
        <p:nvSpPr>
          <p:cNvPr id="3076" name="Rectangle 4"/>
          <p:cNvSpPr>
            <a:spLocks noGrp="1" noChangeArrowheads="1"/>
          </p:cNvSpPr>
          <p:nvPr>
            <p:ph type="ftr" sz="quarter" idx="2"/>
          </p:nvPr>
        </p:nvSpPr>
        <p:spPr bwMode="auto">
          <a:xfrm>
            <a:off x="1" y="9121141"/>
            <a:ext cx="3169920" cy="480060"/>
          </a:xfrm>
          <a:prstGeom prst="rect">
            <a:avLst/>
          </a:prstGeom>
          <a:noFill/>
          <a:ln w="9525">
            <a:noFill/>
            <a:miter lim="800000"/>
            <a:headEnd/>
            <a:tailEnd/>
          </a:ln>
          <a:effectLst/>
        </p:spPr>
        <p:txBody>
          <a:bodyPr vert="horz" wrap="square" lIns="21406" tIns="0" rIns="21406" bIns="0" numCol="1" anchor="b" anchorCtr="0" compatLnSpc="1">
            <a:prstTxWarp prst="textNoShape">
              <a:avLst/>
            </a:prstTxWarp>
          </a:bodyPr>
          <a:lstStyle>
            <a:lvl1pPr>
              <a:defRPr sz="1100" i="1">
                <a:latin typeface="Times New Roman" pitchFamily="-110" charset="0"/>
              </a:defRPr>
            </a:lvl1pPr>
          </a:lstStyle>
          <a:p>
            <a:endParaRPr lang="en-US" altLang="en-US" dirty="0"/>
          </a:p>
        </p:txBody>
      </p:sp>
      <p:sp>
        <p:nvSpPr>
          <p:cNvPr id="3077" name="Rectangle 5"/>
          <p:cNvSpPr>
            <a:spLocks noGrp="1" noChangeArrowheads="1"/>
          </p:cNvSpPr>
          <p:nvPr>
            <p:ph type="sldNum" sz="quarter" idx="3"/>
          </p:nvPr>
        </p:nvSpPr>
        <p:spPr bwMode="auto">
          <a:xfrm>
            <a:off x="4145280" y="9121141"/>
            <a:ext cx="3169920" cy="480060"/>
          </a:xfrm>
          <a:prstGeom prst="rect">
            <a:avLst/>
          </a:prstGeom>
          <a:noFill/>
          <a:ln w="9525">
            <a:noFill/>
            <a:miter lim="800000"/>
            <a:headEnd/>
            <a:tailEnd/>
          </a:ln>
          <a:effectLst/>
        </p:spPr>
        <p:txBody>
          <a:bodyPr vert="horz" wrap="square" lIns="21406" tIns="0" rIns="21406" bIns="0" numCol="1" anchor="b" anchorCtr="0" compatLnSpc="1">
            <a:prstTxWarp prst="textNoShape">
              <a:avLst/>
            </a:prstTxWarp>
          </a:bodyPr>
          <a:lstStyle>
            <a:lvl1pPr algn="r">
              <a:defRPr sz="1100" i="1">
                <a:latin typeface="Times New Roman" pitchFamily="-110" charset="0"/>
              </a:defRPr>
            </a:lvl1pPr>
          </a:lstStyle>
          <a:p>
            <a:fld id="{F294CCFB-749A-2F47-8EBA-00DE4241A432}" type="slidenum">
              <a:rPr lang="en-US" altLang="en-US"/>
              <a:pPr/>
              <a:t>‹#›</a:t>
            </a:fld>
            <a:endParaRPr lang="en-US" altLang="en-US" dirty="0"/>
          </a:p>
        </p:txBody>
      </p:sp>
    </p:spTree>
    <p:extLst>
      <p:ext uri="{BB962C8B-B14F-4D97-AF65-F5344CB8AC3E}">
        <p14:creationId xmlns:p14="http://schemas.microsoft.com/office/powerpoint/2010/main" val="202432354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 y="1"/>
            <a:ext cx="3169920" cy="480060"/>
          </a:xfrm>
          <a:prstGeom prst="rect">
            <a:avLst/>
          </a:prstGeom>
          <a:noFill/>
          <a:ln w="9525">
            <a:noFill/>
            <a:miter lim="800000"/>
            <a:headEnd/>
            <a:tailEnd/>
          </a:ln>
          <a:effectLst/>
        </p:spPr>
        <p:txBody>
          <a:bodyPr vert="horz" wrap="square" lIns="21406" tIns="0" rIns="21406" bIns="0" numCol="1" anchor="t" anchorCtr="0" compatLnSpc="1">
            <a:prstTxWarp prst="textNoShape">
              <a:avLst/>
            </a:prstTxWarp>
          </a:bodyPr>
          <a:lstStyle>
            <a:lvl1pPr>
              <a:defRPr sz="1100" i="1">
                <a:latin typeface="Times New Roman" pitchFamily="-110" charset="0"/>
              </a:defRPr>
            </a:lvl1pPr>
          </a:lstStyle>
          <a:p>
            <a:endParaRPr lang="en-US" altLang="en-US" dirty="0"/>
          </a:p>
        </p:txBody>
      </p:sp>
      <p:sp>
        <p:nvSpPr>
          <p:cNvPr id="2051" name="Rectangle 3"/>
          <p:cNvSpPr>
            <a:spLocks noGrp="1" noChangeArrowheads="1"/>
          </p:cNvSpPr>
          <p:nvPr>
            <p:ph type="dt" idx="1"/>
          </p:nvPr>
        </p:nvSpPr>
        <p:spPr bwMode="auto">
          <a:xfrm>
            <a:off x="4145280" y="1"/>
            <a:ext cx="3169920" cy="480060"/>
          </a:xfrm>
          <a:prstGeom prst="rect">
            <a:avLst/>
          </a:prstGeom>
          <a:noFill/>
          <a:ln w="9525">
            <a:noFill/>
            <a:miter lim="800000"/>
            <a:headEnd/>
            <a:tailEnd/>
          </a:ln>
          <a:effectLst/>
        </p:spPr>
        <p:txBody>
          <a:bodyPr vert="horz" wrap="square" lIns="21406" tIns="0" rIns="21406" bIns="0" numCol="1" anchor="t" anchorCtr="0" compatLnSpc="1">
            <a:prstTxWarp prst="textNoShape">
              <a:avLst/>
            </a:prstTxWarp>
          </a:bodyPr>
          <a:lstStyle>
            <a:lvl1pPr algn="r">
              <a:defRPr sz="1100" i="1">
                <a:latin typeface="Times New Roman" pitchFamily="-110" charset="0"/>
              </a:defRPr>
            </a:lvl1pPr>
          </a:lstStyle>
          <a:p>
            <a:endParaRPr lang="en-US" altLang="en-US" dirty="0"/>
          </a:p>
        </p:txBody>
      </p:sp>
      <p:sp>
        <p:nvSpPr>
          <p:cNvPr id="2052" name="Rectangle 4"/>
          <p:cNvSpPr>
            <a:spLocks noGrp="1" noChangeArrowheads="1"/>
          </p:cNvSpPr>
          <p:nvPr>
            <p:ph type="ftr" sz="quarter" idx="4"/>
          </p:nvPr>
        </p:nvSpPr>
        <p:spPr bwMode="auto">
          <a:xfrm>
            <a:off x="1" y="9121141"/>
            <a:ext cx="3169920" cy="480060"/>
          </a:xfrm>
          <a:prstGeom prst="rect">
            <a:avLst/>
          </a:prstGeom>
          <a:noFill/>
          <a:ln w="9525">
            <a:noFill/>
            <a:miter lim="800000"/>
            <a:headEnd/>
            <a:tailEnd/>
          </a:ln>
          <a:effectLst/>
        </p:spPr>
        <p:txBody>
          <a:bodyPr vert="horz" wrap="square" lIns="21406" tIns="0" rIns="21406" bIns="0" numCol="1" anchor="b" anchorCtr="0" compatLnSpc="1">
            <a:prstTxWarp prst="textNoShape">
              <a:avLst/>
            </a:prstTxWarp>
          </a:bodyPr>
          <a:lstStyle>
            <a:lvl1pPr>
              <a:defRPr sz="1100" i="1">
                <a:latin typeface="Times New Roman" pitchFamily="-110" charset="0"/>
              </a:defRPr>
            </a:lvl1pPr>
          </a:lstStyle>
          <a:p>
            <a:endParaRPr lang="en-US" altLang="en-US" dirty="0"/>
          </a:p>
        </p:txBody>
      </p:sp>
      <p:sp>
        <p:nvSpPr>
          <p:cNvPr id="2053" name="Rectangle 5"/>
          <p:cNvSpPr>
            <a:spLocks noGrp="1" noChangeArrowheads="1"/>
          </p:cNvSpPr>
          <p:nvPr>
            <p:ph type="sldNum" sz="quarter" idx="5"/>
          </p:nvPr>
        </p:nvSpPr>
        <p:spPr bwMode="auto">
          <a:xfrm>
            <a:off x="4145280" y="9121141"/>
            <a:ext cx="3169920" cy="480060"/>
          </a:xfrm>
          <a:prstGeom prst="rect">
            <a:avLst/>
          </a:prstGeom>
          <a:noFill/>
          <a:ln w="9525">
            <a:noFill/>
            <a:miter lim="800000"/>
            <a:headEnd/>
            <a:tailEnd/>
          </a:ln>
          <a:effectLst/>
        </p:spPr>
        <p:txBody>
          <a:bodyPr vert="horz" wrap="square" lIns="21406" tIns="0" rIns="21406" bIns="0" numCol="1" anchor="b" anchorCtr="0" compatLnSpc="1">
            <a:prstTxWarp prst="textNoShape">
              <a:avLst/>
            </a:prstTxWarp>
          </a:bodyPr>
          <a:lstStyle>
            <a:lvl1pPr algn="r">
              <a:defRPr sz="1100" i="1">
                <a:latin typeface="Times New Roman" pitchFamily="-110" charset="0"/>
              </a:defRPr>
            </a:lvl1pPr>
          </a:lstStyle>
          <a:p>
            <a:fld id="{1783C958-1F1B-2347-8B37-D6BC4B56CB47}" type="slidenum">
              <a:rPr lang="en-US" altLang="en-US"/>
              <a:pPr/>
              <a:t>‹#›</a:t>
            </a:fld>
            <a:endParaRPr lang="en-US" altLang="en-US" dirty="0"/>
          </a:p>
        </p:txBody>
      </p:sp>
      <p:sp>
        <p:nvSpPr>
          <p:cNvPr id="2054" name="Rectangle 6"/>
          <p:cNvSpPr>
            <a:spLocks noGrp="1" noChangeArrowheads="1"/>
          </p:cNvSpPr>
          <p:nvPr>
            <p:ph type="body" sz="quarter" idx="3"/>
          </p:nvPr>
        </p:nvSpPr>
        <p:spPr bwMode="auto">
          <a:xfrm>
            <a:off x="971978" y="4560570"/>
            <a:ext cx="5367866" cy="4320540"/>
          </a:xfrm>
          <a:prstGeom prst="rect">
            <a:avLst/>
          </a:prstGeom>
          <a:noFill/>
          <a:ln w="9525">
            <a:noFill/>
            <a:miter lim="800000"/>
            <a:headEnd/>
            <a:tailEnd/>
          </a:ln>
          <a:effectLst/>
        </p:spPr>
        <p:txBody>
          <a:bodyPr vert="horz" wrap="square" lIns="103462" tIns="51732" rIns="103462" bIns="5173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55" name="Rectangle 7"/>
          <p:cNvSpPr>
            <a:spLocks noGrp="1" noRot="1" noChangeAspect="1" noChangeArrowheads="1" noTextEdit="1"/>
          </p:cNvSpPr>
          <p:nvPr>
            <p:ph type="sldImg" idx="2"/>
          </p:nvPr>
        </p:nvSpPr>
        <p:spPr bwMode="auto">
          <a:xfrm>
            <a:off x="471488" y="727075"/>
            <a:ext cx="6372225" cy="3584575"/>
          </a:xfrm>
          <a:prstGeom prst="rect">
            <a:avLst/>
          </a:prstGeom>
          <a:noFill/>
          <a:ln w="12700">
            <a:solidFill>
              <a:schemeClr val="tx1"/>
            </a:solidFill>
            <a:miter lim="800000"/>
            <a:headEnd/>
            <a:tailEnd/>
          </a:ln>
          <a:effectLst/>
        </p:spPr>
      </p:sp>
    </p:spTree>
    <p:extLst>
      <p:ext uri="{BB962C8B-B14F-4D97-AF65-F5344CB8AC3E}">
        <p14:creationId xmlns:p14="http://schemas.microsoft.com/office/powerpoint/2010/main" val="3604872365"/>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pitchFamily="-110"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5"/>
          <p:cNvSpPr>
            <a:spLocks noGrp="1" noChangeArrowheads="1"/>
          </p:cNvSpPr>
          <p:nvPr>
            <p:ph type="sldNum" sz="quarter" idx="5"/>
          </p:nvPr>
        </p:nvSpPr>
        <p:spPr>
          <a:ln/>
        </p:spPr>
        <p:txBody>
          <a:bodyPr/>
          <a:lstStyle/>
          <a:p>
            <a:fld id="{538FCF78-6F42-DD47-BFB7-03FB0C2A10DA}" type="slidenum">
              <a:rPr lang="en-US" altLang="en-US"/>
              <a:pPr/>
              <a:t>1</a:t>
            </a:fld>
            <a:endParaRPr lang="en-US" altLang="en-US" dirty="0"/>
          </a:p>
        </p:txBody>
      </p:sp>
      <p:sp>
        <p:nvSpPr>
          <p:cNvPr id="5122" name="Rectangle 2"/>
          <p:cNvSpPr>
            <a:spLocks noChangeArrowheads="1"/>
          </p:cNvSpPr>
          <p:nvPr/>
        </p:nvSpPr>
        <p:spPr bwMode="auto">
          <a:xfrm>
            <a:off x="4143594" y="1"/>
            <a:ext cx="3171613" cy="480060"/>
          </a:xfrm>
          <a:prstGeom prst="rect">
            <a:avLst/>
          </a:prstGeom>
          <a:noFill/>
          <a:ln w="9525">
            <a:noFill/>
            <a:miter lim="800000"/>
            <a:headEnd/>
            <a:tailEnd/>
          </a:ln>
          <a:effectLst/>
        </p:spPr>
        <p:txBody>
          <a:bodyPr wrap="none" lIns="102748" tIns="51375" rIns="102748" bIns="51375" anchor="ctr">
            <a:prstTxWarp prst="textNoShape">
              <a:avLst/>
            </a:prstTxWarp>
          </a:bodyPr>
          <a:lstStyle/>
          <a:p>
            <a:endParaRPr lang="en-US" dirty="0"/>
          </a:p>
        </p:txBody>
      </p:sp>
      <p:sp>
        <p:nvSpPr>
          <p:cNvPr id="5123" name="Rectangle 3"/>
          <p:cNvSpPr>
            <a:spLocks noChangeArrowheads="1"/>
          </p:cNvSpPr>
          <p:nvPr/>
        </p:nvSpPr>
        <p:spPr bwMode="auto">
          <a:xfrm>
            <a:off x="4143594" y="9121141"/>
            <a:ext cx="3171613" cy="480060"/>
          </a:xfrm>
          <a:prstGeom prst="rect">
            <a:avLst/>
          </a:prstGeom>
          <a:noFill/>
          <a:ln w="9525">
            <a:noFill/>
            <a:miter lim="800000"/>
            <a:headEnd/>
            <a:tailEnd/>
          </a:ln>
          <a:effectLst/>
        </p:spPr>
        <p:txBody>
          <a:bodyPr lIns="21406" tIns="0" rIns="21406" bIns="0" anchor="b">
            <a:prstTxWarp prst="textNoShape">
              <a:avLst/>
            </a:prstTxWarp>
          </a:bodyPr>
          <a:lstStyle/>
          <a:p>
            <a:pPr algn="r"/>
            <a:r>
              <a:rPr lang="en-US" altLang="en-US" sz="1100" i="1" dirty="0">
                <a:latin typeface="Times New Roman" pitchFamily="-110" charset="0"/>
              </a:rPr>
              <a:t>1</a:t>
            </a:r>
          </a:p>
        </p:txBody>
      </p:sp>
      <p:sp>
        <p:nvSpPr>
          <p:cNvPr id="5124" name="Rectangle 4"/>
          <p:cNvSpPr>
            <a:spLocks noChangeArrowheads="1"/>
          </p:cNvSpPr>
          <p:nvPr/>
        </p:nvSpPr>
        <p:spPr bwMode="auto">
          <a:xfrm>
            <a:off x="1" y="9121141"/>
            <a:ext cx="3169920" cy="480060"/>
          </a:xfrm>
          <a:prstGeom prst="rect">
            <a:avLst/>
          </a:prstGeom>
          <a:noFill/>
          <a:ln w="9525">
            <a:noFill/>
            <a:miter lim="800000"/>
            <a:headEnd/>
            <a:tailEnd/>
          </a:ln>
          <a:effectLst/>
        </p:spPr>
        <p:txBody>
          <a:bodyPr wrap="none" lIns="102748" tIns="51375" rIns="102748" bIns="51375" anchor="ctr">
            <a:prstTxWarp prst="textNoShape">
              <a:avLst/>
            </a:prstTxWarp>
          </a:bodyPr>
          <a:lstStyle/>
          <a:p>
            <a:endParaRPr lang="en-US" dirty="0"/>
          </a:p>
        </p:txBody>
      </p:sp>
      <p:sp>
        <p:nvSpPr>
          <p:cNvPr id="5125" name="Rectangle 5"/>
          <p:cNvSpPr>
            <a:spLocks noChangeArrowheads="1"/>
          </p:cNvSpPr>
          <p:nvPr/>
        </p:nvSpPr>
        <p:spPr bwMode="auto">
          <a:xfrm>
            <a:off x="1" y="1"/>
            <a:ext cx="3169920" cy="480060"/>
          </a:xfrm>
          <a:prstGeom prst="rect">
            <a:avLst/>
          </a:prstGeom>
          <a:noFill/>
          <a:ln w="9525">
            <a:noFill/>
            <a:miter lim="800000"/>
            <a:headEnd/>
            <a:tailEnd/>
          </a:ln>
          <a:effectLst/>
        </p:spPr>
        <p:txBody>
          <a:bodyPr wrap="none" lIns="102748" tIns="51375" rIns="102748" bIns="51375" anchor="ctr">
            <a:prstTxWarp prst="textNoShape">
              <a:avLst/>
            </a:prstTxWarp>
          </a:bodyPr>
          <a:lstStyle/>
          <a:p>
            <a:endParaRPr lang="en-US" dirty="0"/>
          </a:p>
        </p:txBody>
      </p:sp>
      <p:sp>
        <p:nvSpPr>
          <p:cNvPr id="5126" name="Rectangle 6"/>
          <p:cNvSpPr>
            <a:spLocks noChangeArrowheads="1"/>
          </p:cNvSpPr>
          <p:nvPr/>
        </p:nvSpPr>
        <p:spPr bwMode="auto">
          <a:xfrm>
            <a:off x="4141898" y="1"/>
            <a:ext cx="3173306" cy="480060"/>
          </a:xfrm>
          <a:prstGeom prst="rect">
            <a:avLst/>
          </a:prstGeom>
          <a:noFill/>
          <a:ln w="9525">
            <a:noFill/>
            <a:miter lim="800000"/>
            <a:headEnd/>
            <a:tailEnd/>
          </a:ln>
          <a:effectLst/>
        </p:spPr>
        <p:txBody>
          <a:bodyPr wrap="none" lIns="102748" tIns="51375" rIns="102748" bIns="51375" anchor="ctr">
            <a:prstTxWarp prst="textNoShape">
              <a:avLst/>
            </a:prstTxWarp>
          </a:bodyPr>
          <a:lstStyle/>
          <a:p>
            <a:endParaRPr lang="en-US" dirty="0"/>
          </a:p>
        </p:txBody>
      </p:sp>
      <p:sp>
        <p:nvSpPr>
          <p:cNvPr id="5127" name="Rectangle 7"/>
          <p:cNvSpPr>
            <a:spLocks noChangeArrowheads="1"/>
          </p:cNvSpPr>
          <p:nvPr/>
        </p:nvSpPr>
        <p:spPr bwMode="auto">
          <a:xfrm>
            <a:off x="4141898" y="9121141"/>
            <a:ext cx="3173306" cy="480060"/>
          </a:xfrm>
          <a:prstGeom prst="rect">
            <a:avLst/>
          </a:prstGeom>
          <a:noFill/>
          <a:ln w="9525">
            <a:noFill/>
            <a:miter lim="800000"/>
            <a:headEnd/>
            <a:tailEnd/>
          </a:ln>
          <a:effectLst/>
        </p:spPr>
        <p:txBody>
          <a:bodyPr lIns="21406" tIns="0" rIns="21406" bIns="0" anchor="b">
            <a:prstTxWarp prst="textNoShape">
              <a:avLst/>
            </a:prstTxWarp>
          </a:bodyPr>
          <a:lstStyle/>
          <a:p>
            <a:pPr algn="r"/>
            <a:r>
              <a:rPr lang="en-US" altLang="en-US" sz="1100" i="1" dirty="0">
                <a:latin typeface="Times New Roman" pitchFamily="-110" charset="0"/>
              </a:rPr>
              <a:t>1</a:t>
            </a:r>
          </a:p>
        </p:txBody>
      </p:sp>
      <p:sp>
        <p:nvSpPr>
          <p:cNvPr id="5128" name="Rectangle 8"/>
          <p:cNvSpPr>
            <a:spLocks noChangeArrowheads="1"/>
          </p:cNvSpPr>
          <p:nvPr/>
        </p:nvSpPr>
        <p:spPr bwMode="auto">
          <a:xfrm>
            <a:off x="1" y="9121141"/>
            <a:ext cx="3169920" cy="480060"/>
          </a:xfrm>
          <a:prstGeom prst="rect">
            <a:avLst/>
          </a:prstGeom>
          <a:noFill/>
          <a:ln w="9525">
            <a:noFill/>
            <a:miter lim="800000"/>
            <a:headEnd/>
            <a:tailEnd/>
          </a:ln>
          <a:effectLst/>
        </p:spPr>
        <p:txBody>
          <a:bodyPr wrap="none" lIns="102748" tIns="51375" rIns="102748" bIns="51375" anchor="ctr">
            <a:prstTxWarp prst="textNoShape">
              <a:avLst/>
            </a:prstTxWarp>
          </a:bodyPr>
          <a:lstStyle/>
          <a:p>
            <a:endParaRPr lang="en-US" dirty="0"/>
          </a:p>
        </p:txBody>
      </p:sp>
      <p:sp>
        <p:nvSpPr>
          <p:cNvPr id="5129" name="Rectangle 9"/>
          <p:cNvSpPr>
            <a:spLocks noChangeArrowheads="1"/>
          </p:cNvSpPr>
          <p:nvPr/>
        </p:nvSpPr>
        <p:spPr bwMode="auto">
          <a:xfrm>
            <a:off x="1" y="1"/>
            <a:ext cx="3169920" cy="480060"/>
          </a:xfrm>
          <a:prstGeom prst="rect">
            <a:avLst/>
          </a:prstGeom>
          <a:noFill/>
          <a:ln w="9525">
            <a:noFill/>
            <a:miter lim="800000"/>
            <a:headEnd/>
            <a:tailEnd/>
          </a:ln>
          <a:effectLst/>
        </p:spPr>
        <p:txBody>
          <a:bodyPr wrap="none" lIns="102748" tIns="51375" rIns="102748" bIns="51375" anchor="ctr">
            <a:prstTxWarp prst="textNoShape">
              <a:avLst/>
            </a:prstTxWarp>
          </a:bodyPr>
          <a:lstStyle/>
          <a:p>
            <a:endParaRPr lang="en-US" dirty="0"/>
          </a:p>
        </p:txBody>
      </p:sp>
      <p:sp>
        <p:nvSpPr>
          <p:cNvPr id="5130" name="Rectangle 10"/>
          <p:cNvSpPr>
            <a:spLocks noGrp="1" noRot="1" noChangeAspect="1" noChangeArrowheads="1" noTextEdit="1"/>
          </p:cNvSpPr>
          <p:nvPr>
            <p:ph type="sldImg"/>
          </p:nvPr>
        </p:nvSpPr>
        <p:spPr>
          <a:xfrm>
            <a:off x="471488" y="727075"/>
            <a:ext cx="6372225" cy="3584575"/>
          </a:xfrm>
          <a:ln cap="flat"/>
        </p:spPr>
      </p:sp>
      <p:sp>
        <p:nvSpPr>
          <p:cNvPr id="5131" name="Rectangle 11"/>
          <p:cNvSpPr>
            <a:spLocks noGrp="1" noChangeArrowheads="1"/>
          </p:cNvSpPr>
          <p:nvPr>
            <p:ph type="body" idx="1"/>
          </p:nvPr>
        </p:nvSpPr>
        <p:spPr>
          <a:ln/>
        </p:spPr>
        <p:txBody>
          <a:bodyPr/>
          <a:lstStyle/>
          <a:p>
            <a:endParaRPr lang="en-US"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83C958-1F1B-2347-8B37-D6BC4B56CB47}" type="slidenum">
              <a:rPr lang="en-US" altLang="en-US" smtClean="0"/>
              <a:pPr/>
              <a:t>15</a:t>
            </a:fld>
            <a:endParaRPr lang="en-US" altLang="en-US" dirty="0"/>
          </a:p>
        </p:txBody>
      </p:sp>
    </p:spTree>
    <p:extLst>
      <p:ext uri="{BB962C8B-B14F-4D97-AF65-F5344CB8AC3E}">
        <p14:creationId xmlns:p14="http://schemas.microsoft.com/office/powerpoint/2010/main" val="42536202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83C958-1F1B-2347-8B37-D6BC4B56CB47}" type="slidenum">
              <a:rPr lang="en-US" altLang="en-US" smtClean="0"/>
              <a:pPr/>
              <a:t>16</a:t>
            </a:fld>
            <a:endParaRPr lang="en-US" altLang="en-US" dirty="0"/>
          </a:p>
        </p:txBody>
      </p:sp>
    </p:spTree>
    <p:extLst>
      <p:ext uri="{BB962C8B-B14F-4D97-AF65-F5344CB8AC3E}">
        <p14:creationId xmlns:p14="http://schemas.microsoft.com/office/powerpoint/2010/main" val="33490374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83C958-1F1B-2347-8B37-D6BC4B56CB47}" type="slidenum">
              <a:rPr lang="en-US" altLang="en-US" smtClean="0"/>
              <a:pPr/>
              <a:t>17</a:t>
            </a:fld>
            <a:endParaRPr lang="en-US" altLang="en-US" dirty="0"/>
          </a:p>
        </p:txBody>
      </p:sp>
    </p:spTree>
    <p:extLst>
      <p:ext uri="{BB962C8B-B14F-4D97-AF65-F5344CB8AC3E}">
        <p14:creationId xmlns:p14="http://schemas.microsoft.com/office/powerpoint/2010/main" val="14333880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83C958-1F1B-2347-8B37-D6BC4B56CB47}" type="slidenum">
              <a:rPr lang="en-US" altLang="en-US" smtClean="0"/>
              <a:pPr/>
              <a:t>18</a:t>
            </a:fld>
            <a:endParaRPr lang="en-US" altLang="en-US" dirty="0"/>
          </a:p>
        </p:txBody>
      </p:sp>
    </p:spTree>
    <p:extLst>
      <p:ext uri="{BB962C8B-B14F-4D97-AF65-F5344CB8AC3E}">
        <p14:creationId xmlns:p14="http://schemas.microsoft.com/office/powerpoint/2010/main" val="20718408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83C958-1F1B-2347-8B37-D6BC4B56CB47}" type="slidenum">
              <a:rPr lang="en-US" altLang="en-US" smtClean="0"/>
              <a:pPr/>
              <a:t>19</a:t>
            </a:fld>
            <a:endParaRPr lang="en-US" altLang="en-US" dirty="0"/>
          </a:p>
        </p:txBody>
      </p:sp>
    </p:spTree>
    <p:extLst>
      <p:ext uri="{BB962C8B-B14F-4D97-AF65-F5344CB8AC3E}">
        <p14:creationId xmlns:p14="http://schemas.microsoft.com/office/powerpoint/2010/main" val="21862276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83C958-1F1B-2347-8B37-D6BC4B56CB47}" type="slidenum">
              <a:rPr lang="en-US" altLang="en-US" smtClean="0"/>
              <a:pPr/>
              <a:t>20</a:t>
            </a:fld>
            <a:endParaRPr lang="en-US" altLang="en-US" dirty="0"/>
          </a:p>
        </p:txBody>
      </p:sp>
    </p:spTree>
    <p:extLst>
      <p:ext uri="{BB962C8B-B14F-4D97-AF65-F5344CB8AC3E}">
        <p14:creationId xmlns:p14="http://schemas.microsoft.com/office/powerpoint/2010/main" val="32512337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83C958-1F1B-2347-8B37-D6BC4B56CB47}" type="slidenum">
              <a:rPr lang="en-US" altLang="en-US" smtClean="0"/>
              <a:pPr/>
              <a:t>21</a:t>
            </a:fld>
            <a:endParaRPr lang="en-US" altLang="en-US" dirty="0"/>
          </a:p>
        </p:txBody>
      </p:sp>
    </p:spTree>
    <p:extLst>
      <p:ext uri="{BB962C8B-B14F-4D97-AF65-F5344CB8AC3E}">
        <p14:creationId xmlns:p14="http://schemas.microsoft.com/office/powerpoint/2010/main" val="17891951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83C958-1F1B-2347-8B37-D6BC4B56CB47}" type="slidenum">
              <a:rPr lang="en-US" altLang="en-US" smtClean="0"/>
              <a:pPr/>
              <a:t>22</a:t>
            </a:fld>
            <a:endParaRPr lang="en-US" altLang="en-US" dirty="0"/>
          </a:p>
        </p:txBody>
      </p:sp>
    </p:spTree>
    <p:extLst>
      <p:ext uri="{BB962C8B-B14F-4D97-AF65-F5344CB8AC3E}">
        <p14:creationId xmlns:p14="http://schemas.microsoft.com/office/powerpoint/2010/main" val="905266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83C958-1F1B-2347-8B37-D6BC4B56CB47}" type="slidenum">
              <a:rPr lang="en-US" altLang="en-US" smtClean="0"/>
              <a:pPr/>
              <a:t>23</a:t>
            </a:fld>
            <a:endParaRPr lang="en-US" altLang="en-US" dirty="0"/>
          </a:p>
        </p:txBody>
      </p:sp>
    </p:spTree>
    <p:extLst>
      <p:ext uri="{BB962C8B-B14F-4D97-AF65-F5344CB8AC3E}">
        <p14:creationId xmlns:p14="http://schemas.microsoft.com/office/powerpoint/2010/main" val="11001971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83C958-1F1B-2347-8B37-D6BC4B56CB47}" type="slidenum">
              <a:rPr lang="en-US" altLang="en-US" smtClean="0"/>
              <a:pPr/>
              <a:t>24</a:t>
            </a:fld>
            <a:endParaRPr lang="en-US" altLang="en-US" dirty="0"/>
          </a:p>
        </p:txBody>
      </p:sp>
    </p:spTree>
    <p:extLst>
      <p:ext uri="{BB962C8B-B14F-4D97-AF65-F5344CB8AC3E}">
        <p14:creationId xmlns:p14="http://schemas.microsoft.com/office/powerpoint/2010/main" val="2252862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83C958-1F1B-2347-8B37-D6BC4B56CB47}" type="slidenum">
              <a:rPr lang="en-US" altLang="en-US" smtClean="0"/>
              <a:pPr/>
              <a:t>7</a:t>
            </a:fld>
            <a:endParaRPr lang="en-US" altLang="en-US" dirty="0"/>
          </a:p>
        </p:txBody>
      </p:sp>
    </p:spTree>
    <p:extLst>
      <p:ext uri="{BB962C8B-B14F-4D97-AF65-F5344CB8AC3E}">
        <p14:creationId xmlns:p14="http://schemas.microsoft.com/office/powerpoint/2010/main" val="28237848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83C958-1F1B-2347-8B37-D6BC4B56CB47}" type="slidenum">
              <a:rPr lang="en-US" altLang="en-US" smtClean="0"/>
              <a:pPr/>
              <a:t>25</a:t>
            </a:fld>
            <a:endParaRPr lang="en-US" altLang="en-US" dirty="0"/>
          </a:p>
        </p:txBody>
      </p:sp>
    </p:spTree>
    <p:extLst>
      <p:ext uri="{BB962C8B-B14F-4D97-AF65-F5344CB8AC3E}">
        <p14:creationId xmlns:p14="http://schemas.microsoft.com/office/powerpoint/2010/main" val="17249152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83C958-1F1B-2347-8B37-D6BC4B56CB47}" type="slidenum">
              <a:rPr lang="en-US" altLang="en-US" smtClean="0"/>
              <a:pPr/>
              <a:t>26</a:t>
            </a:fld>
            <a:endParaRPr lang="en-US" altLang="en-US" dirty="0"/>
          </a:p>
        </p:txBody>
      </p:sp>
    </p:spTree>
    <p:extLst>
      <p:ext uri="{BB962C8B-B14F-4D97-AF65-F5344CB8AC3E}">
        <p14:creationId xmlns:p14="http://schemas.microsoft.com/office/powerpoint/2010/main" val="35271834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83C958-1F1B-2347-8B37-D6BC4B56CB47}" type="slidenum">
              <a:rPr lang="en-US" altLang="en-US" smtClean="0"/>
              <a:pPr/>
              <a:t>27</a:t>
            </a:fld>
            <a:endParaRPr lang="en-US" altLang="en-US" dirty="0"/>
          </a:p>
        </p:txBody>
      </p:sp>
    </p:spTree>
    <p:extLst>
      <p:ext uri="{BB962C8B-B14F-4D97-AF65-F5344CB8AC3E}">
        <p14:creationId xmlns:p14="http://schemas.microsoft.com/office/powerpoint/2010/main" val="13104273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83C958-1F1B-2347-8B37-D6BC4B56CB47}" type="slidenum">
              <a:rPr lang="en-US" altLang="en-US" smtClean="0"/>
              <a:pPr/>
              <a:t>28</a:t>
            </a:fld>
            <a:endParaRPr lang="en-US" altLang="en-US" dirty="0"/>
          </a:p>
        </p:txBody>
      </p:sp>
    </p:spTree>
    <p:extLst>
      <p:ext uri="{BB962C8B-B14F-4D97-AF65-F5344CB8AC3E}">
        <p14:creationId xmlns:p14="http://schemas.microsoft.com/office/powerpoint/2010/main" val="40425950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83C958-1F1B-2347-8B37-D6BC4B56CB47}" type="slidenum">
              <a:rPr lang="en-US" altLang="en-US" smtClean="0"/>
              <a:pPr/>
              <a:t>29</a:t>
            </a:fld>
            <a:endParaRPr lang="en-US" altLang="en-US" dirty="0"/>
          </a:p>
        </p:txBody>
      </p:sp>
    </p:spTree>
    <p:extLst>
      <p:ext uri="{BB962C8B-B14F-4D97-AF65-F5344CB8AC3E}">
        <p14:creationId xmlns:p14="http://schemas.microsoft.com/office/powerpoint/2010/main" val="13129918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83C958-1F1B-2347-8B37-D6BC4B56CB47}" type="slidenum">
              <a:rPr lang="en-US" altLang="en-US" smtClean="0"/>
              <a:pPr/>
              <a:t>30</a:t>
            </a:fld>
            <a:endParaRPr lang="en-US" altLang="en-US" dirty="0"/>
          </a:p>
        </p:txBody>
      </p:sp>
    </p:spTree>
    <p:extLst>
      <p:ext uri="{BB962C8B-B14F-4D97-AF65-F5344CB8AC3E}">
        <p14:creationId xmlns:p14="http://schemas.microsoft.com/office/powerpoint/2010/main" val="2992406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83C958-1F1B-2347-8B37-D6BC4B56CB47}" type="slidenum">
              <a:rPr lang="en-US" altLang="en-US" smtClean="0"/>
              <a:pPr/>
              <a:t>8</a:t>
            </a:fld>
            <a:endParaRPr lang="en-US" altLang="en-US" dirty="0"/>
          </a:p>
        </p:txBody>
      </p:sp>
    </p:spTree>
    <p:extLst>
      <p:ext uri="{BB962C8B-B14F-4D97-AF65-F5344CB8AC3E}">
        <p14:creationId xmlns:p14="http://schemas.microsoft.com/office/powerpoint/2010/main" val="1330543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83C958-1F1B-2347-8B37-D6BC4B56CB47}" type="slidenum">
              <a:rPr lang="en-US" altLang="en-US" smtClean="0"/>
              <a:pPr/>
              <a:t>9</a:t>
            </a:fld>
            <a:endParaRPr lang="en-US" altLang="en-US" dirty="0"/>
          </a:p>
        </p:txBody>
      </p:sp>
    </p:spTree>
    <p:extLst>
      <p:ext uri="{BB962C8B-B14F-4D97-AF65-F5344CB8AC3E}">
        <p14:creationId xmlns:p14="http://schemas.microsoft.com/office/powerpoint/2010/main" val="603332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83C958-1F1B-2347-8B37-D6BC4B56CB47}" type="slidenum">
              <a:rPr lang="en-US" altLang="en-US" smtClean="0"/>
              <a:pPr/>
              <a:t>10</a:t>
            </a:fld>
            <a:endParaRPr lang="en-US" altLang="en-US" dirty="0"/>
          </a:p>
        </p:txBody>
      </p:sp>
    </p:spTree>
    <p:extLst>
      <p:ext uri="{BB962C8B-B14F-4D97-AF65-F5344CB8AC3E}">
        <p14:creationId xmlns:p14="http://schemas.microsoft.com/office/powerpoint/2010/main" val="26398484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83C958-1F1B-2347-8B37-D6BC4B56CB47}" type="slidenum">
              <a:rPr lang="en-US" altLang="en-US" smtClean="0"/>
              <a:pPr/>
              <a:t>11</a:t>
            </a:fld>
            <a:endParaRPr lang="en-US" altLang="en-US" dirty="0"/>
          </a:p>
        </p:txBody>
      </p:sp>
    </p:spTree>
    <p:extLst>
      <p:ext uri="{BB962C8B-B14F-4D97-AF65-F5344CB8AC3E}">
        <p14:creationId xmlns:p14="http://schemas.microsoft.com/office/powerpoint/2010/main" val="2563125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83C958-1F1B-2347-8B37-D6BC4B56CB47}" type="slidenum">
              <a:rPr lang="en-US" altLang="en-US" smtClean="0"/>
              <a:pPr/>
              <a:t>12</a:t>
            </a:fld>
            <a:endParaRPr lang="en-US" altLang="en-US" dirty="0"/>
          </a:p>
        </p:txBody>
      </p:sp>
    </p:spTree>
    <p:extLst>
      <p:ext uri="{BB962C8B-B14F-4D97-AF65-F5344CB8AC3E}">
        <p14:creationId xmlns:p14="http://schemas.microsoft.com/office/powerpoint/2010/main" val="39786848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83C958-1F1B-2347-8B37-D6BC4B56CB47}" type="slidenum">
              <a:rPr lang="en-US" altLang="en-US" smtClean="0"/>
              <a:pPr/>
              <a:t>13</a:t>
            </a:fld>
            <a:endParaRPr lang="en-US" altLang="en-US" dirty="0"/>
          </a:p>
        </p:txBody>
      </p:sp>
    </p:spTree>
    <p:extLst>
      <p:ext uri="{BB962C8B-B14F-4D97-AF65-F5344CB8AC3E}">
        <p14:creationId xmlns:p14="http://schemas.microsoft.com/office/powerpoint/2010/main" val="4347224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83C958-1F1B-2347-8B37-D6BC4B56CB47}" type="slidenum">
              <a:rPr lang="en-US" altLang="en-US" smtClean="0"/>
              <a:pPr/>
              <a:t>14</a:t>
            </a:fld>
            <a:endParaRPr lang="en-US" altLang="en-US" dirty="0"/>
          </a:p>
        </p:txBody>
      </p:sp>
    </p:spTree>
    <p:extLst>
      <p:ext uri="{BB962C8B-B14F-4D97-AF65-F5344CB8AC3E}">
        <p14:creationId xmlns:p14="http://schemas.microsoft.com/office/powerpoint/2010/main" val="27223039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280F3-4C11-9142-9236-EF52EB546E7A}"/>
              </a:ext>
            </a:extLst>
          </p:cNvPr>
          <p:cNvSpPr>
            <a:spLocks noGrp="1"/>
          </p:cNvSpPr>
          <p:nvPr>
            <p:ph type="ctrTitle"/>
          </p:nvPr>
        </p:nvSpPr>
        <p:spPr>
          <a:xfrm>
            <a:off x="1524000" y="1655763"/>
            <a:ext cx="9140825" cy="2387600"/>
          </a:xfrm>
          <a:prstGeom prst="rect">
            <a:avLst/>
          </a:prstGeo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42CA5A10-BE00-E6DE-1FCC-D05FAD2D013C}"/>
              </a:ext>
            </a:extLst>
          </p:cNvPr>
          <p:cNvSpPr>
            <a:spLocks noGrp="1"/>
          </p:cNvSpPr>
          <p:nvPr>
            <p:ph type="subTitle" idx="1"/>
          </p:nvPr>
        </p:nvSpPr>
        <p:spPr>
          <a:xfrm>
            <a:off x="1524000" y="4135438"/>
            <a:ext cx="9140825"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C161AFAE-1576-88F3-C711-C973C30471B4}"/>
              </a:ext>
            </a:extLst>
          </p:cNvPr>
          <p:cNvSpPr>
            <a:spLocks noGrp="1"/>
          </p:cNvSpPr>
          <p:nvPr>
            <p:ph type="sldNum" sz="quarter" idx="12"/>
          </p:nvPr>
        </p:nvSpPr>
        <p:spPr>
          <a:xfrm>
            <a:off x="8609013" y="6356350"/>
            <a:ext cx="2741612" cy="365125"/>
          </a:xfrm>
          <a:prstGeom prst="rect">
            <a:avLst/>
          </a:prstGeom>
        </p:spPr>
        <p:txBody>
          <a:bodyPr/>
          <a:lstStyle/>
          <a:p>
            <a:fld id="{1698DB55-07D7-4023-B25F-D601CADA64C6}" type="slidenum">
              <a:rPr lang="en-US" smtClean="0"/>
              <a:t>‹#›</a:t>
            </a:fld>
            <a:endParaRPr lang="en-US"/>
          </a:p>
        </p:txBody>
      </p:sp>
    </p:spTree>
    <p:extLst>
      <p:ext uri="{BB962C8B-B14F-4D97-AF65-F5344CB8AC3E}">
        <p14:creationId xmlns:p14="http://schemas.microsoft.com/office/powerpoint/2010/main" val="11877268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2FB09B-8374-06F0-2DDD-49C05863E505}"/>
              </a:ext>
            </a:extLst>
          </p:cNvPr>
          <p:cNvSpPr>
            <a:spLocks noGrp="1"/>
          </p:cNvSpPr>
          <p:nvPr>
            <p:ph idx="1"/>
          </p:nvPr>
        </p:nvSpPr>
        <p:spPr>
          <a:xfrm>
            <a:off x="608012" y="1219200"/>
            <a:ext cx="10972800" cy="4957763"/>
          </a:xfrm>
        </p:spPr>
        <p:txBody>
          <a:bodyPr/>
          <a:lstStyle>
            <a:lvl1pPr>
              <a:lnSpc>
                <a:spcPct val="110000"/>
              </a:lnSpc>
              <a:spcBef>
                <a:spcPts val="0"/>
              </a:spcBef>
              <a:spcAft>
                <a:spcPts val="600"/>
              </a:spcAft>
              <a:defRPr>
                <a:latin typeface="Arial" panose="020B0604020202020204" pitchFamily="34" charset="0"/>
                <a:cs typeface="Arial" panose="020B0604020202020204" pitchFamily="34" charset="0"/>
              </a:defRPr>
            </a:lvl1pPr>
            <a:lvl2pPr>
              <a:lnSpc>
                <a:spcPct val="110000"/>
              </a:lnSpc>
              <a:spcBef>
                <a:spcPts val="0"/>
              </a:spcBef>
              <a:spcAft>
                <a:spcPts val="600"/>
              </a:spcAft>
              <a:defRPr>
                <a:latin typeface="Arial" panose="020B0604020202020204" pitchFamily="34" charset="0"/>
                <a:cs typeface="Arial" panose="020B0604020202020204" pitchFamily="34" charset="0"/>
              </a:defRPr>
            </a:lvl2pPr>
            <a:lvl3pPr>
              <a:lnSpc>
                <a:spcPct val="110000"/>
              </a:lnSpc>
              <a:spcBef>
                <a:spcPts val="0"/>
              </a:spcBef>
              <a:spcAft>
                <a:spcPts val="600"/>
              </a:spcAft>
              <a:defRPr>
                <a:latin typeface="Arial" panose="020B0604020202020204" pitchFamily="34" charset="0"/>
                <a:cs typeface="Arial" panose="020B0604020202020204" pitchFamily="34" charset="0"/>
              </a:defRPr>
            </a:lvl3pPr>
            <a:lvl4pPr>
              <a:lnSpc>
                <a:spcPct val="110000"/>
              </a:lnSpc>
              <a:spcBef>
                <a:spcPts val="0"/>
              </a:spcBef>
              <a:spcAft>
                <a:spcPts val="600"/>
              </a:spcAft>
              <a:defRPr>
                <a:latin typeface="Arial" panose="020B0604020202020204" pitchFamily="34" charset="0"/>
                <a:cs typeface="Arial" panose="020B0604020202020204" pitchFamily="34" charset="0"/>
              </a:defRPr>
            </a:lvl4pPr>
            <a:lvl5pPr>
              <a:lnSpc>
                <a:spcPct val="110000"/>
              </a:lnSpc>
              <a:spcBef>
                <a:spcPts val="0"/>
              </a:spcBef>
              <a:spcAft>
                <a:spcPts val="600"/>
              </a:spcAft>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7">
            <a:extLst>
              <a:ext uri="{FF2B5EF4-FFF2-40B4-BE49-F238E27FC236}">
                <a16:creationId xmlns:a16="http://schemas.microsoft.com/office/drawing/2014/main" id="{17A6B707-C5AF-AEA5-54AF-C21299341E2B}"/>
              </a:ext>
            </a:extLst>
          </p:cNvPr>
          <p:cNvSpPr>
            <a:spLocks noGrp="1"/>
          </p:cNvSpPr>
          <p:nvPr>
            <p:ph type="title"/>
          </p:nvPr>
        </p:nvSpPr>
        <p:spPr>
          <a:xfrm>
            <a:off x="2436812" y="152399"/>
            <a:ext cx="9144000" cy="528637"/>
          </a:xfrm>
          <a:prstGeom prst="rect">
            <a:avLst/>
          </a:prstGeom>
        </p:spPr>
        <p:txBody>
          <a:bodyPr/>
          <a:lstStyle>
            <a:lvl1pPr algn="r">
              <a:defRPr sz="3600" b="1">
                <a:solidFill>
                  <a:srgbClr val="002060"/>
                </a:solidFill>
              </a:defRPr>
            </a:lvl1pPr>
          </a:lstStyle>
          <a:p>
            <a:r>
              <a:rPr lang="en-US" dirty="0"/>
              <a:t>Click to edit Master title style</a:t>
            </a:r>
          </a:p>
        </p:txBody>
      </p:sp>
    </p:spTree>
    <p:extLst>
      <p:ext uri="{BB962C8B-B14F-4D97-AF65-F5344CB8AC3E}">
        <p14:creationId xmlns:p14="http://schemas.microsoft.com/office/powerpoint/2010/main" val="2897410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DBEABD-3641-1D8B-5A62-C744CF745977}"/>
              </a:ext>
            </a:extLst>
          </p:cNvPr>
          <p:cNvSpPr>
            <a:spLocks noGrp="1"/>
          </p:cNvSpPr>
          <p:nvPr>
            <p:ph sz="half" idx="1"/>
          </p:nvPr>
        </p:nvSpPr>
        <p:spPr>
          <a:xfrm>
            <a:off x="608012" y="1219200"/>
            <a:ext cx="5410201" cy="4957763"/>
          </a:xfrm>
        </p:spPr>
        <p:txBody>
          <a:bodyPr/>
          <a:lstStyle>
            <a:lvl1pPr>
              <a:lnSpc>
                <a:spcPct val="100000"/>
              </a:lnSpc>
              <a:defRPr>
                <a:latin typeface="Arial" panose="020B0604020202020204" pitchFamily="34" charset="0"/>
                <a:cs typeface="Arial" panose="020B0604020202020204" pitchFamily="34" charset="0"/>
              </a:defRPr>
            </a:lvl1pPr>
            <a:lvl2pPr>
              <a:lnSpc>
                <a:spcPct val="100000"/>
              </a:lnSpc>
              <a:defRPr>
                <a:latin typeface="Arial" panose="020B0604020202020204" pitchFamily="34" charset="0"/>
                <a:cs typeface="Arial" panose="020B0604020202020204" pitchFamily="34" charset="0"/>
              </a:defRPr>
            </a:lvl2pPr>
            <a:lvl3pPr>
              <a:lnSpc>
                <a:spcPct val="100000"/>
              </a:lnSpc>
              <a:defRPr>
                <a:latin typeface="Arial" panose="020B0604020202020204" pitchFamily="34" charset="0"/>
                <a:cs typeface="Arial" panose="020B0604020202020204" pitchFamily="34" charset="0"/>
              </a:defRPr>
            </a:lvl3pPr>
            <a:lvl4pPr>
              <a:lnSpc>
                <a:spcPct val="100000"/>
              </a:lnSpc>
              <a:defRPr>
                <a:latin typeface="Arial" panose="020B0604020202020204" pitchFamily="34" charset="0"/>
                <a:cs typeface="Arial" panose="020B0604020202020204" pitchFamily="34" charset="0"/>
              </a:defRPr>
            </a:lvl4pPr>
            <a:lvl5pPr>
              <a:lnSpc>
                <a:spcPct val="100000"/>
              </a:lnSpc>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0C0DA9CC-5EAF-F3BE-B07A-1BEE2942792B}"/>
              </a:ext>
            </a:extLst>
          </p:cNvPr>
          <p:cNvSpPr>
            <a:spLocks noGrp="1"/>
          </p:cNvSpPr>
          <p:nvPr>
            <p:ph sz="half" idx="2"/>
          </p:nvPr>
        </p:nvSpPr>
        <p:spPr>
          <a:xfrm>
            <a:off x="6170613" y="1219200"/>
            <a:ext cx="5410200" cy="4957763"/>
          </a:xfrm>
        </p:spPr>
        <p:txBody>
          <a:bodyPr/>
          <a:lstStyle>
            <a:lvl1pPr>
              <a:lnSpc>
                <a:spcPct val="100000"/>
              </a:lnSpc>
              <a:defRPr>
                <a:latin typeface="Arial" panose="020B0604020202020204" pitchFamily="34" charset="0"/>
                <a:cs typeface="Arial" panose="020B0604020202020204" pitchFamily="34" charset="0"/>
              </a:defRPr>
            </a:lvl1pPr>
            <a:lvl2pPr>
              <a:lnSpc>
                <a:spcPct val="100000"/>
              </a:lnSpc>
              <a:defRPr>
                <a:latin typeface="Arial" panose="020B0604020202020204" pitchFamily="34" charset="0"/>
                <a:cs typeface="Arial" panose="020B0604020202020204" pitchFamily="34" charset="0"/>
              </a:defRPr>
            </a:lvl2pPr>
            <a:lvl3pPr>
              <a:lnSpc>
                <a:spcPct val="100000"/>
              </a:lnSpc>
              <a:defRPr>
                <a:latin typeface="Arial" panose="020B0604020202020204" pitchFamily="34" charset="0"/>
                <a:cs typeface="Arial" panose="020B0604020202020204" pitchFamily="34" charset="0"/>
              </a:defRPr>
            </a:lvl3pPr>
            <a:lvl4pPr>
              <a:lnSpc>
                <a:spcPct val="100000"/>
              </a:lnSpc>
              <a:defRPr>
                <a:latin typeface="Arial" panose="020B0604020202020204" pitchFamily="34" charset="0"/>
                <a:cs typeface="Arial" panose="020B0604020202020204" pitchFamily="34" charset="0"/>
              </a:defRPr>
            </a:lvl4pPr>
            <a:lvl5pPr>
              <a:lnSpc>
                <a:spcPct val="100000"/>
              </a:lnSpc>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9">
            <a:extLst>
              <a:ext uri="{FF2B5EF4-FFF2-40B4-BE49-F238E27FC236}">
                <a16:creationId xmlns:a16="http://schemas.microsoft.com/office/drawing/2014/main" id="{4FB7226E-ACE4-5F82-2529-6C363A1C0DA5}"/>
              </a:ext>
            </a:extLst>
          </p:cNvPr>
          <p:cNvSpPr>
            <a:spLocks noGrp="1"/>
          </p:cNvSpPr>
          <p:nvPr>
            <p:ph type="title"/>
          </p:nvPr>
        </p:nvSpPr>
        <p:spPr>
          <a:xfrm>
            <a:off x="3351212" y="152400"/>
            <a:ext cx="8229601" cy="528638"/>
          </a:xfrm>
          <a:prstGeom prst="rect">
            <a:avLst/>
          </a:prstGeom>
        </p:spPr>
        <p:txBody>
          <a:bodyPr/>
          <a:lstStyle>
            <a:lvl1pPr algn="r">
              <a:defRPr sz="3600" b="1">
                <a:solidFill>
                  <a:srgbClr val="002060"/>
                </a:solidFill>
              </a:defRPr>
            </a:lvl1pPr>
          </a:lstStyle>
          <a:p>
            <a:r>
              <a:rPr lang="en-US" dirty="0"/>
              <a:t>Click to edit Master title style</a:t>
            </a:r>
          </a:p>
        </p:txBody>
      </p:sp>
    </p:spTree>
    <p:extLst>
      <p:ext uri="{BB962C8B-B14F-4D97-AF65-F5344CB8AC3E}">
        <p14:creationId xmlns:p14="http://schemas.microsoft.com/office/powerpoint/2010/main" val="3305396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4621EFE-BDEC-C615-6748-6AB8D860EFB2}"/>
              </a:ext>
            </a:extLst>
          </p:cNvPr>
          <p:cNvSpPr>
            <a:spLocks noGrp="1"/>
          </p:cNvSpPr>
          <p:nvPr>
            <p:ph type="body" idx="1"/>
          </p:nvPr>
        </p:nvSpPr>
        <p:spPr>
          <a:xfrm>
            <a:off x="608012" y="1066800"/>
            <a:ext cx="5387976" cy="685800"/>
          </a:xfrm>
        </p:spPr>
        <p:txBody>
          <a:bodyPr anchor="b"/>
          <a:lstStyle>
            <a:lvl1pPr marL="0" indent="0" algn="ctr">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83A5997-FEAC-3CBB-820E-55BD61265C38}"/>
              </a:ext>
            </a:extLst>
          </p:cNvPr>
          <p:cNvSpPr>
            <a:spLocks noGrp="1"/>
          </p:cNvSpPr>
          <p:nvPr>
            <p:ph sz="half" idx="2"/>
          </p:nvPr>
        </p:nvSpPr>
        <p:spPr>
          <a:xfrm>
            <a:off x="608012" y="1981200"/>
            <a:ext cx="5387976" cy="4208463"/>
          </a:xfrm>
        </p:spPr>
        <p:txBody>
          <a:bodyPr/>
          <a:lstStyle>
            <a:lvl1pPr>
              <a:lnSpc>
                <a:spcPct val="100000"/>
              </a:lnSpc>
              <a:defRPr>
                <a:latin typeface="Arial" panose="020B0604020202020204" pitchFamily="34" charset="0"/>
                <a:cs typeface="Arial" panose="020B0604020202020204" pitchFamily="34" charset="0"/>
              </a:defRPr>
            </a:lvl1pPr>
            <a:lvl2pPr>
              <a:lnSpc>
                <a:spcPct val="100000"/>
              </a:lnSpc>
              <a:defRPr>
                <a:latin typeface="Arial" panose="020B0604020202020204" pitchFamily="34" charset="0"/>
                <a:cs typeface="Arial" panose="020B0604020202020204" pitchFamily="34" charset="0"/>
              </a:defRPr>
            </a:lvl2pPr>
            <a:lvl3pPr>
              <a:lnSpc>
                <a:spcPct val="100000"/>
              </a:lnSpc>
              <a:defRPr>
                <a:latin typeface="Arial" panose="020B0604020202020204" pitchFamily="34" charset="0"/>
                <a:cs typeface="Arial" panose="020B0604020202020204" pitchFamily="34" charset="0"/>
              </a:defRPr>
            </a:lvl3pPr>
            <a:lvl4pPr>
              <a:lnSpc>
                <a:spcPct val="100000"/>
              </a:lnSpc>
              <a:defRPr>
                <a:latin typeface="Arial" panose="020B0604020202020204" pitchFamily="34" charset="0"/>
                <a:cs typeface="Arial" panose="020B0604020202020204" pitchFamily="34" charset="0"/>
              </a:defRPr>
            </a:lvl4pPr>
            <a:lvl5pPr>
              <a:lnSpc>
                <a:spcPct val="100000"/>
              </a:lnSpc>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A7FF2643-9B97-13D0-757B-4D1A0F322421}"/>
              </a:ext>
            </a:extLst>
          </p:cNvPr>
          <p:cNvSpPr>
            <a:spLocks noGrp="1"/>
          </p:cNvSpPr>
          <p:nvPr>
            <p:ph type="body" sz="quarter" idx="3"/>
          </p:nvPr>
        </p:nvSpPr>
        <p:spPr>
          <a:xfrm>
            <a:off x="6170612" y="1066800"/>
            <a:ext cx="5410199" cy="685800"/>
          </a:xfrm>
        </p:spPr>
        <p:txBody>
          <a:bodyPr anchor="b"/>
          <a:lstStyle>
            <a:lvl1pPr marL="0" indent="0" algn="ctr">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B005C75-3B3E-0A5F-7CB0-55481CC225F3}"/>
              </a:ext>
            </a:extLst>
          </p:cNvPr>
          <p:cNvSpPr>
            <a:spLocks noGrp="1"/>
          </p:cNvSpPr>
          <p:nvPr>
            <p:ph sz="quarter" idx="4"/>
          </p:nvPr>
        </p:nvSpPr>
        <p:spPr>
          <a:xfrm>
            <a:off x="6170613" y="1981200"/>
            <a:ext cx="5410200" cy="4208463"/>
          </a:xfrm>
        </p:spPr>
        <p:txBody>
          <a:bodyPr/>
          <a:lstStyle>
            <a:lvl1pPr>
              <a:lnSpc>
                <a:spcPct val="100000"/>
              </a:lnSpc>
              <a:defRPr>
                <a:latin typeface="Arial" panose="020B0604020202020204" pitchFamily="34" charset="0"/>
                <a:cs typeface="Arial" panose="020B0604020202020204" pitchFamily="34" charset="0"/>
              </a:defRPr>
            </a:lvl1pPr>
            <a:lvl2pPr>
              <a:lnSpc>
                <a:spcPct val="100000"/>
              </a:lnSpc>
              <a:defRPr>
                <a:latin typeface="Arial" panose="020B0604020202020204" pitchFamily="34" charset="0"/>
                <a:cs typeface="Arial" panose="020B0604020202020204" pitchFamily="34" charset="0"/>
              </a:defRPr>
            </a:lvl2pPr>
            <a:lvl3pPr>
              <a:lnSpc>
                <a:spcPct val="100000"/>
              </a:lnSpc>
              <a:defRPr>
                <a:latin typeface="Arial" panose="020B0604020202020204" pitchFamily="34" charset="0"/>
                <a:cs typeface="Arial" panose="020B0604020202020204" pitchFamily="34" charset="0"/>
              </a:defRPr>
            </a:lvl3pPr>
            <a:lvl4pPr>
              <a:lnSpc>
                <a:spcPct val="100000"/>
              </a:lnSpc>
              <a:defRPr>
                <a:latin typeface="Arial" panose="020B0604020202020204" pitchFamily="34" charset="0"/>
                <a:cs typeface="Arial" panose="020B0604020202020204" pitchFamily="34" charset="0"/>
              </a:defRPr>
            </a:lvl4pPr>
            <a:lvl5pPr>
              <a:lnSpc>
                <a:spcPct val="100000"/>
              </a:lnSpc>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1">
            <a:extLst>
              <a:ext uri="{FF2B5EF4-FFF2-40B4-BE49-F238E27FC236}">
                <a16:creationId xmlns:a16="http://schemas.microsoft.com/office/drawing/2014/main" id="{5CC23929-58D7-F663-7107-8473A2326E6E}"/>
              </a:ext>
            </a:extLst>
          </p:cNvPr>
          <p:cNvSpPr>
            <a:spLocks noGrp="1"/>
          </p:cNvSpPr>
          <p:nvPr>
            <p:ph type="title"/>
          </p:nvPr>
        </p:nvSpPr>
        <p:spPr>
          <a:xfrm>
            <a:off x="3351212" y="152400"/>
            <a:ext cx="8229599" cy="515938"/>
          </a:xfrm>
          <a:prstGeom prst="rect">
            <a:avLst/>
          </a:prstGeom>
        </p:spPr>
        <p:txBody>
          <a:bodyPr/>
          <a:lstStyle>
            <a:lvl1pPr algn="r">
              <a:defRPr sz="3600" b="1">
                <a:solidFill>
                  <a:srgbClr val="002060"/>
                </a:solidFill>
              </a:defRPr>
            </a:lvl1pPr>
          </a:lstStyle>
          <a:p>
            <a:r>
              <a:rPr lang="en-US" dirty="0"/>
              <a:t>Click to edit Master title style</a:t>
            </a:r>
          </a:p>
        </p:txBody>
      </p:sp>
    </p:spTree>
    <p:extLst>
      <p:ext uri="{BB962C8B-B14F-4D97-AF65-F5344CB8AC3E}">
        <p14:creationId xmlns:p14="http://schemas.microsoft.com/office/powerpoint/2010/main" val="1511298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3AAE727-34B9-5023-B1CC-2B712FC7A5EE}"/>
              </a:ext>
            </a:extLst>
          </p:cNvPr>
          <p:cNvSpPr>
            <a:spLocks noGrp="1"/>
          </p:cNvSpPr>
          <p:nvPr>
            <p:ph type="title"/>
          </p:nvPr>
        </p:nvSpPr>
        <p:spPr>
          <a:xfrm>
            <a:off x="3351212" y="152401"/>
            <a:ext cx="8229600" cy="533400"/>
          </a:xfrm>
          <a:prstGeom prst="rect">
            <a:avLst/>
          </a:prstGeom>
        </p:spPr>
        <p:txBody>
          <a:bodyPr/>
          <a:lstStyle>
            <a:lvl1pPr algn="r">
              <a:defRPr sz="3600" b="1">
                <a:solidFill>
                  <a:srgbClr val="002060"/>
                </a:solidFill>
              </a:defRPr>
            </a:lvl1pPr>
          </a:lstStyle>
          <a:p>
            <a:r>
              <a:rPr lang="en-US" dirty="0"/>
              <a:t>Click to edit Master title style</a:t>
            </a:r>
          </a:p>
        </p:txBody>
      </p:sp>
    </p:spTree>
    <p:extLst>
      <p:ext uri="{BB962C8B-B14F-4D97-AF65-F5344CB8AC3E}">
        <p14:creationId xmlns:p14="http://schemas.microsoft.com/office/powerpoint/2010/main" val="4076881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443E5-FCA9-B81D-C9E7-41864A858CB4}"/>
              </a:ext>
            </a:extLst>
          </p:cNvPr>
          <p:cNvSpPr>
            <a:spLocks noGrp="1"/>
          </p:cNvSpPr>
          <p:nvPr>
            <p:ph type="title"/>
          </p:nvPr>
        </p:nvSpPr>
        <p:spPr>
          <a:xfrm>
            <a:off x="1255449" y="100584"/>
            <a:ext cx="9677927" cy="813816"/>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566322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 Target="../slides/slide2.xm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E8995BD-EC85-92DE-EAB2-46C53B2AC662}"/>
              </a:ext>
            </a:extLst>
          </p:cNvPr>
          <p:cNvSpPr>
            <a:spLocks noGrp="1"/>
          </p:cNvSpPr>
          <p:nvPr>
            <p:ph type="body" idx="1"/>
          </p:nvPr>
        </p:nvSpPr>
        <p:spPr>
          <a:xfrm>
            <a:off x="608012" y="1219200"/>
            <a:ext cx="10972800" cy="4957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CEF3117-7279-3BBD-D6F5-D610879D0DC0}"/>
              </a:ext>
            </a:extLst>
          </p:cNvPr>
          <p:cNvSpPr>
            <a:spLocks noGrp="1"/>
          </p:cNvSpPr>
          <p:nvPr>
            <p:ph type="sldNum" sz="quarter" idx="4"/>
          </p:nvPr>
        </p:nvSpPr>
        <p:spPr>
          <a:xfrm>
            <a:off x="8609013" y="6356350"/>
            <a:ext cx="274161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98DB55-07D7-4023-B25F-D601CADA64C6}" type="slidenum">
              <a:rPr lang="en-US" smtClean="0"/>
              <a:t>‹#›</a:t>
            </a:fld>
            <a:endParaRPr lang="en-US"/>
          </a:p>
        </p:txBody>
      </p:sp>
      <p:sp>
        <p:nvSpPr>
          <p:cNvPr id="9" name="TextBox 8">
            <a:extLst>
              <a:ext uri="{FF2B5EF4-FFF2-40B4-BE49-F238E27FC236}">
                <a16:creationId xmlns:a16="http://schemas.microsoft.com/office/drawing/2014/main" id="{0C2B5ECC-EFC7-A0A9-99D1-9E7B55AFDA4E}"/>
              </a:ext>
            </a:extLst>
          </p:cNvPr>
          <p:cNvSpPr txBox="1"/>
          <p:nvPr userDrawn="1"/>
        </p:nvSpPr>
        <p:spPr>
          <a:xfrm>
            <a:off x="179543" y="6519000"/>
            <a:ext cx="4139023" cy="215444"/>
          </a:xfrm>
          <a:prstGeom prst="rect">
            <a:avLst/>
          </a:prstGeom>
          <a:noFill/>
        </p:spPr>
        <p:txBody>
          <a:bodyPr wrap="square" rtlCol="0">
            <a:spAutoFit/>
          </a:bodyPr>
          <a:lstStyle/>
          <a:p>
            <a:pPr algn="ctr"/>
            <a:r>
              <a:rPr lang="en-US" sz="800" dirty="0">
                <a:effectLst/>
                <a:latin typeface="Arial" panose="020B0604020202020204" pitchFamily="34" charset="0"/>
                <a:ea typeface="Calibri" panose="020F0502020204030204" pitchFamily="34" charset="0"/>
                <a:cs typeface="Times New Roman" panose="02020603050405020304" pitchFamily="18" charset="0"/>
              </a:rPr>
              <a:t>Published by VITA and North Atlantic Industries, Copyright © 2023.  All rights reserved.</a:t>
            </a:r>
            <a:endParaRPr lang="en-US" sz="800" b="0" i="0" baseline="0" dirty="0">
              <a:solidFill>
                <a:srgbClr val="FF0000"/>
              </a:solidFill>
            </a:endParaRPr>
          </a:p>
        </p:txBody>
      </p:sp>
      <p:sp>
        <p:nvSpPr>
          <p:cNvPr id="10" name="TextBox 9">
            <a:extLst>
              <a:ext uri="{FF2B5EF4-FFF2-40B4-BE49-F238E27FC236}">
                <a16:creationId xmlns:a16="http://schemas.microsoft.com/office/drawing/2014/main" id="{F7827065-16E6-62BE-03EB-C883F54748FB}"/>
              </a:ext>
            </a:extLst>
          </p:cNvPr>
          <p:cNvSpPr txBox="1"/>
          <p:nvPr userDrawn="1"/>
        </p:nvSpPr>
        <p:spPr>
          <a:xfrm>
            <a:off x="4532313" y="6488223"/>
            <a:ext cx="3124200" cy="276999"/>
          </a:xfrm>
          <a:prstGeom prst="rect">
            <a:avLst/>
          </a:prstGeom>
          <a:noFill/>
        </p:spPr>
        <p:txBody>
          <a:bodyPr wrap="square">
            <a:spAutoFit/>
          </a:bodyPr>
          <a:lstStyle/>
          <a:p>
            <a:pPr algn="ctr"/>
            <a:r>
              <a:rPr lang="en-US" sz="1200" b="1" baseline="0" dirty="0"/>
              <a:t>VPX Power Supply Guide</a:t>
            </a:r>
          </a:p>
        </p:txBody>
      </p:sp>
      <p:pic>
        <p:nvPicPr>
          <p:cNvPr id="11" name="Picture 10">
            <a:hlinkClick r:id="rId8" action="ppaction://hlinksldjump"/>
            <a:extLst>
              <a:ext uri="{FF2B5EF4-FFF2-40B4-BE49-F238E27FC236}">
                <a16:creationId xmlns:a16="http://schemas.microsoft.com/office/drawing/2014/main" id="{D4BCDCCA-CE9C-EE0F-46A4-D4966CBE1692}"/>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3732" y="158497"/>
            <a:ext cx="1859280" cy="731520"/>
          </a:xfrm>
          <a:prstGeom prst="rect">
            <a:avLst/>
          </a:prstGeom>
          <a:noFill/>
        </p:spPr>
      </p:pic>
      <p:sp>
        <p:nvSpPr>
          <p:cNvPr id="12" name="Freeform 8">
            <a:extLst>
              <a:ext uri="{FF2B5EF4-FFF2-40B4-BE49-F238E27FC236}">
                <a16:creationId xmlns:a16="http://schemas.microsoft.com/office/drawing/2014/main" id="{B18F3681-88DC-63D2-D8EF-C3C8D45BE3ED}"/>
              </a:ext>
            </a:extLst>
          </p:cNvPr>
          <p:cNvSpPr>
            <a:spLocks/>
          </p:cNvSpPr>
          <p:nvPr userDrawn="1"/>
        </p:nvSpPr>
        <p:spPr bwMode="auto">
          <a:xfrm>
            <a:off x="0" y="950976"/>
            <a:ext cx="12188825" cy="0"/>
          </a:xfrm>
          <a:custGeom>
            <a:avLst/>
            <a:gdLst/>
            <a:ahLst/>
            <a:cxnLst>
              <a:cxn ang="0">
                <a:pos x="0" y="0"/>
              </a:cxn>
              <a:cxn ang="0">
                <a:pos x="6144" y="0"/>
              </a:cxn>
              <a:cxn ang="0">
                <a:pos x="0" y="0"/>
              </a:cxn>
            </a:cxnLst>
            <a:rect l="0" t="0" r="r" b="b"/>
            <a:pathLst>
              <a:path w="6145" h="1">
                <a:moveTo>
                  <a:pt x="0" y="0"/>
                </a:moveTo>
                <a:lnTo>
                  <a:pt x="6144" y="0"/>
                </a:lnTo>
                <a:lnTo>
                  <a:pt x="0" y="0"/>
                </a:lnTo>
              </a:path>
            </a:pathLst>
          </a:custGeom>
          <a:noFill/>
          <a:ln w="22225" cap="flat" cmpd="sng">
            <a:solidFill>
              <a:schemeClr val="accent4"/>
            </a:solidFill>
            <a:prstDash val="solid"/>
            <a:round/>
            <a:headEnd/>
            <a:tailEnd/>
          </a:ln>
          <a:effectLst/>
        </p:spPr>
        <p:txBody>
          <a:bodyPr>
            <a:prstTxWarp prst="textNoShape">
              <a:avLst/>
            </a:prstTxWarp>
          </a:bodyPr>
          <a:lstStyle/>
          <a:p>
            <a:endParaRPr lang="en-US" dirty="0"/>
          </a:p>
        </p:txBody>
      </p:sp>
      <p:sp>
        <p:nvSpPr>
          <p:cNvPr id="13" name="Freeform 8">
            <a:extLst>
              <a:ext uri="{FF2B5EF4-FFF2-40B4-BE49-F238E27FC236}">
                <a16:creationId xmlns:a16="http://schemas.microsoft.com/office/drawing/2014/main" id="{A891BAFB-33C3-D425-F04B-534823F37046}"/>
              </a:ext>
            </a:extLst>
          </p:cNvPr>
          <p:cNvSpPr>
            <a:spLocks/>
          </p:cNvSpPr>
          <p:nvPr userDrawn="1"/>
        </p:nvSpPr>
        <p:spPr bwMode="auto">
          <a:xfrm>
            <a:off x="0" y="6355080"/>
            <a:ext cx="12188825" cy="0"/>
          </a:xfrm>
          <a:custGeom>
            <a:avLst/>
            <a:gdLst/>
            <a:ahLst/>
            <a:cxnLst>
              <a:cxn ang="0">
                <a:pos x="0" y="0"/>
              </a:cxn>
              <a:cxn ang="0">
                <a:pos x="6144" y="0"/>
              </a:cxn>
              <a:cxn ang="0">
                <a:pos x="0" y="0"/>
              </a:cxn>
            </a:cxnLst>
            <a:rect l="0" t="0" r="r" b="b"/>
            <a:pathLst>
              <a:path w="6145" h="1">
                <a:moveTo>
                  <a:pt x="0" y="0"/>
                </a:moveTo>
                <a:lnTo>
                  <a:pt x="6144" y="0"/>
                </a:lnTo>
                <a:lnTo>
                  <a:pt x="0" y="0"/>
                </a:lnTo>
              </a:path>
            </a:pathLst>
          </a:custGeom>
          <a:noFill/>
          <a:ln w="22225" cap="flat" cmpd="sng">
            <a:solidFill>
              <a:schemeClr val="accent4"/>
            </a:solidFill>
            <a:prstDash val="solid"/>
            <a:round/>
            <a:headEnd/>
            <a:tailEnd/>
          </a:ln>
          <a:effectLst/>
        </p:spPr>
        <p:txBody>
          <a:bodyPr>
            <a:prstTxWarp prst="textNoShape">
              <a:avLst/>
            </a:prstTxWarp>
          </a:bodyPr>
          <a:lstStyle/>
          <a:p>
            <a:endParaRPr lang="en-US" dirty="0"/>
          </a:p>
        </p:txBody>
      </p:sp>
      <p:pic>
        <p:nvPicPr>
          <p:cNvPr id="16" name="Picture 15" descr="A close-up of a logo&#10;&#10;Description automatically generated">
            <a:extLst>
              <a:ext uri="{FF2B5EF4-FFF2-40B4-BE49-F238E27FC236}">
                <a16:creationId xmlns:a16="http://schemas.microsoft.com/office/drawing/2014/main" id="{C6692D7A-E28E-2CB9-5B01-213C1F5DEED2}"/>
              </a:ext>
            </a:extLst>
          </p:cNvPr>
          <p:cNvPicPr>
            <a:picLocks noChangeAspect="1"/>
          </p:cNvPicPr>
          <p:nvPr userDrawn="1"/>
        </p:nvPicPr>
        <p:blipFill>
          <a:blip r:embed="rId10"/>
          <a:stretch>
            <a:fillRect/>
          </a:stretch>
        </p:blipFill>
        <p:spPr>
          <a:xfrm>
            <a:off x="10258794" y="6385864"/>
            <a:ext cx="1322018" cy="452040"/>
          </a:xfrm>
          <a:prstGeom prst="rect">
            <a:avLst/>
          </a:prstGeom>
        </p:spPr>
      </p:pic>
      <p:sp>
        <p:nvSpPr>
          <p:cNvPr id="17" name="TextBox 16">
            <a:extLst>
              <a:ext uri="{FF2B5EF4-FFF2-40B4-BE49-F238E27FC236}">
                <a16:creationId xmlns:a16="http://schemas.microsoft.com/office/drawing/2014/main" id="{5E2B3AF3-03C1-167A-E1E4-7F7D782FE406}"/>
              </a:ext>
            </a:extLst>
          </p:cNvPr>
          <p:cNvSpPr txBox="1"/>
          <p:nvPr userDrawn="1"/>
        </p:nvSpPr>
        <p:spPr>
          <a:xfrm>
            <a:off x="7923213" y="6488222"/>
            <a:ext cx="1371600" cy="276999"/>
          </a:xfrm>
          <a:prstGeom prst="rect">
            <a:avLst/>
          </a:prstGeom>
          <a:noFill/>
        </p:spPr>
        <p:txBody>
          <a:bodyPr wrap="square" rtlCol="0">
            <a:spAutoFit/>
          </a:bodyPr>
          <a:lstStyle/>
          <a:p>
            <a:pPr algn="ctr"/>
            <a:r>
              <a:rPr lang="en-US" sz="1200" dirty="0">
                <a:hlinkClick r:id="rId8" action="ppaction://hlinksldjump"/>
              </a:rPr>
              <a:t>Table of Contents</a:t>
            </a:r>
            <a:endParaRPr lang="en-US" sz="1200" dirty="0"/>
          </a:p>
        </p:txBody>
      </p:sp>
    </p:spTree>
    <p:extLst>
      <p:ext uri="{BB962C8B-B14F-4D97-AF65-F5344CB8AC3E}">
        <p14:creationId xmlns:p14="http://schemas.microsoft.com/office/powerpoint/2010/main" val="1910753431"/>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4" r:id="rId3"/>
    <p:sldLayoutId id="2147483675" r:id="rId4"/>
    <p:sldLayoutId id="2147483676" r:id="rId5"/>
    <p:sldLayoutId id="2147483669"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slide" Target="slide29.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slide" Target="slide29.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slide" Target="slide29.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slide" Target="slide30.xml"/><Relationship Id="rId5" Type="http://schemas.openxmlformats.org/officeDocument/2006/relationships/slide" Target="slide29.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slide" Target="slide15.xml"/><Relationship Id="rId13" Type="http://schemas.openxmlformats.org/officeDocument/2006/relationships/slide" Target="slide21.xml"/><Relationship Id="rId18" Type="http://schemas.openxmlformats.org/officeDocument/2006/relationships/slide" Target="slide28.xml"/><Relationship Id="rId3" Type="http://schemas.openxmlformats.org/officeDocument/2006/relationships/slide" Target="slide4.xml"/><Relationship Id="rId7" Type="http://schemas.openxmlformats.org/officeDocument/2006/relationships/slide" Target="slide12.xml"/><Relationship Id="rId12" Type="http://schemas.openxmlformats.org/officeDocument/2006/relationships/slide" Target="slide20.xml"/><Relationship Id="rId17" Type="http://schemas.openxmlformats.org/officeDocument/2006/relationships/slide" Target="slide27.xml"/><Relationship Id="rId2" Type="http://schemas.openxmlformats.org/officeDocument/2006/relationships/slide" Target="slide3.xml"/><Relationship Id="rId16" Type="http://schemas.openxmlformats.org/officeDocument/2006/relationships/slide" Target="slide26.xml"/><Relationship Id="rId20" Type="http://schemas.openxmlformats.org/officeDocument/2006/relationships/slide" Target="slide30.xml"/><Relationship Id="rId1" Type="http://schemas.openxmlformats.org/officeDocument/2006/relationships/slideLayout" Target="../slideLayouts/slideLayout3.xml"/><Relationship Id="rId6" Type="http://schemas.openxmlformats.org/officeDocument/2006/relationships/slide" Target="slide11.xml"/><Relationship Id="rId11" Type="http://schemas.openxmlformats.org/officeDocument/2006/relationships/slide" Target="slide19.xml"/><Relationship Id="rId5" Type="http://schemas.openxmlformats.org/officeDocument/2006/relationships/slide" Target="slide10.xml"/><Relationship Id="rId15" Type="http://schemas.openxmlformats.org/officeDocument/2006/relationships/slide" Target="slide24.xml"/><Relationship Id="rId10" Type="http://schemas.openxmlformats.org/officeDocument/2006/relationships/slide" Target="slide18.xml"/><Relationship Id="rId19" Type="http://schemas.openxmlformats.org/officeDocument/2006/relationships/slide" Target="slide29.xml"/><Relationship Id="rId4" Type="http://schemas.openxmlformats.org/officeDocument/2006/relationships/slide" Target="slide5.xml"/><Relationship Id="rId9" Type="http://schemas.openxmlformats.org/officeDocument/2006/relationships/slide" Target="slide17.xml"/><Relationship Id="rId14" Type="http://schemas.openxmlformats.org/officeDocument/2006/relationships/slide" Target="slide23.xml"/></Relationships>
</file>

<file path=ppt/slides/_rels/slide20.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slide" Target="slide29.xml"/><Relationship Id="rId4" Type="http://schemas.openxmlformats.org/officeDocument/2006/relationships/image" Target="../media/image23.emf"/></Relationships>
</file>

<file path=ppt/slides/_rels/slide2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slide" Target="slide29.xml"/></Relationships>
</file>

<file path=ppt/slides/_rels/slide28.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vita.com/" TargetMode="Externa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hyperlink" Target="http://www.ipc.org/" TargetMode="External"/><Relationship Id="rId4" Type="http://schemas.openxmlformats.org/officeDocument/2006/relationships/hyperlink" Target="http://www.dsp.dla.mil/"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slide" Target="slide2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hyperlink" Target="https://www.freepik.com/free-photo/data-center-with-server-racks-corridor-room-3d-render-digital-data-cloud-technology_20668653.htm#query=telecom%20server&amp;position=4&amp;from_view=search&amp;track=ais" TargetMode="Externa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slide" Target="slide30.xml"/><Relationship Id="rId2" Type="http://schemas.openxmlformats.org/officeDocument/2006/relationships/hyperlink" Target="https://nationalinterest.org/blog/buzz/lowdown-armys-new-m-1a2c-abrams-tank-coming-62947" TargetMode="External"/><Relationship Id="rId1" Type="http://schemas.openxmlformats.org/officeDocument/2006/relationships/slideLayout" Target="../slideLayouts/slideLayout2.xml"/><Relationship Id="rId6" Type="http://schemas.openxmlformats.org/officeDocument/2006/relationships/slide" Target="slide29.xml"/><Relationship Id="rId5" Type="http://schemas.openxmlformats.org/officeDocument/2006/relationships/hyperlink" Target="https://www.flightglobal.com/fixed-wing/first-usaf-boeing-t-7a-advanced-trainer-enters-production/142576.article" TargetMode="Externa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hyperlink" Target="https://www.military.com/equipment/virginia-class-attack-submarine-ssn" TargetMode="External"/><Relationship Id="rId7" Type="http://schemas.openxmlformats.org/officeDocument/2006/relationships/slide" Target="slide30.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travis.af.mil/News/Photos/igphoto/2001578673/"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nationalinterest.org/blog/the-buzz/the-worlds-most-powerful-aircraft-carrier-will-soon-join-the-21609" TargetMode="External"/><Relationship Id="rId7" Type="http://schemas.openxmlformats.org/officeDocument/2006/relationships/slide" Target="slide29.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hyperlink" Target="https://www.defencetalk.com/us-to-sell-surplus-sh-60f-helicopter-equipment-to-israel-67798"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marinelink.com/news/uss-san-antonio-sea-trials-extensive-476228"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slide" Target="slide29.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BCAD7-86DF-E743-E0C9-61FB36DC6937}"/>
              </a:ext>
            </a:extLst>
          </p:cNvPr>
          <p:cNvSpPr>
            <a:spLocks noGrp="1"/>
          </p:cNvSpPr>
          <p:nvPr>
            <p:ph type="ctrTitle"/>
          </p:nvPr>
        </p:nvSpPr>
        <p:spPr/>
        <p:txBody>
          <a:bodyPr/>
          <a:lstStyle/>
          <a:p>
            <a:r>
              <a:rPr lang="en-US" sz="6000" kern="0" dirty="0">
                <a:solidFill>
                  <a:srgbClr val="002060"/>
                </a:solidFill>
              </a:rPr>
              <a:t>VPX Power Supply Guide</a:t>
            </a:r>
            <a:endParaRPr lang="en-US" dirty="0"/>
          </a:p>
        </p:txBody>
      </p:sp>
      <p:sp>
        <p:nvSpPr>
          <p:cNvPr id="4110" name="Text Box 14"/>
          <p:cNvSpPr txBox="1">
            <a:spLocks noGrp="1" noChangeArrowheads="1"/>
          </p:cNvSpPr>
          <p:nvPr>
            <p:ph type="subTitle" idx="1"/>
          </p:nvPr>
        </p:nvSpPr>
        <p:spPr>
          <a:noFill/>
          <a:ln/>
        </p:spPr>
        <p:txBody>
          <a:bodyPr/>
          <a:lstStyle/>
          <a:p>
            <a:pPr>
              <a:lnSpc>
                <a:spcPct val="150000"/>
              </a:lnSpc>
            </a:pPr>
            <a:r>
              <a:rPr lang="en-US" altLang="en-US" sz="2000" dirty="0"/>
              <a:t>Vito D’Erasmo, North Atlantic Industries, Inc.</a:t>
            </a:r>
            <a:br>
              <a:rPr lang="en-US" altLang="en-US" sz="2000" dirty="0"/>
            </a:br>
            <a:r>
              <a:rPr lang="en-US" altLang="en-US" sz="2000" dirty="0"/>
              <a:t>5 October 2023</a:t>
            </a:r>
            <a:endParaRPr lang="en-US" altLang="en-US" dirty="0"/>
          </a:p>
        </p:txBody>
      </p:sp>
      <p:sp>
        <p:nvSpPr>
          <p:cNvPr id="8" name="Rectangle 7">
            <a:hlinkClick r:id="rId3" action="ppaction://hlinksldjump"/>
          </p:cNvPr>
          <p:cNvSpPr/>
          <p:nvPr/>
        </p:nvSpPr>
        <p:spPr bwMode="auto">
          <a:xfrm>
            <a:off x="11782531" y="6400800"/>
            <a:ext cx="406294"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15" name="TextBox 14">
            <a:extLst>
              <a:ext uri="{FF2B5EF4-FFF2-40B4-BE49-F238E27FC236}">
                <a16:creationId xmlns:a16="http://schemas.microsoft.com/office/drawing/2014/main" id="{AFEF00DB-8094-DAA8-2598-16EC6839FAD9}"/>
              </a:ext>
            </a:extLst>
          </p:cNvPr>
          <p:cNvSpPr txBox="1"/>
          <p:nvPr/>
        </p:nvSpPr>
        <p:spPr>
          <a:xfrm>
            <a:off x="348790" y="5401133"/>
            <a:ext cx="3238887" cy="764633"/>
          </a:xfrm>
          <a:prstGeom prst="rect">
            <a:avLst/>
          </a:prstGeom>
          <a:noFill/>
        </p:spPr>
        <p:txBody>
          <a:bodyPr wrap="square">
            <a:spAutoFit/>
          </a:bodyPr>
          <a:lstStyle/>
          <a:p>
            <a:pPr marL="0" marR="0">
              <a:spcBef>
                <a:spcPts val="1800"/>
              </a:spcBef>
              <a:spcAft>
                <a:spcPts val="600"/>
              </a:spcAft>
            </a:pPr>
            <a:r>
              <a:rPr lang="en-US" sz="1600" b="1" kern="1400"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COPYRIGHT NOTICE</a:t>
            </a:r>
          </a:p>
          <a:p>
            <a:pPr marL="0" marR="0">
              <a:lnSpc>
                <a:spcPct val="107000"/>
              </a:lnSpc>
              <a:spcBef>
                <a:spcPts val="0"/>
              </a:spcBef>
              <a:spcAft>
                <a:spcPts val="60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Published by VITA and North Atlantic Industries, Copyright © 2023.  All rights reserved. </a:t>
            </a:r>
          </a:p>
        </p:txBody>
      </p:sp>
    </p:spTree>
    <p:extLst>
      <p:ext uri="{BB962C8B-B14F-4D97-AF65-F5344CB8AC3E}">
        <p14:creationId xmlns:p14="http://schemas.microsoft.com/office/powerpoint/2010/main" val="102501223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589D4BA4-17F5-BD7A-E445-08FDF576EA53}"/>
              </a:ext>
            </a:extLst>
          </p:cNvPr>
          <p:cNvGraphicFramePr>
            <a:graphicFrameLocks noGrp="1"/>
          </p:cNvGraphicFramePr>
          <p:nvPr>
            <p:extLst>
              <p:ext uri="{D42A27DB-BD31-4B8C-83A1-F6EECF244321}">
                <p14:modId xmlns:p14="http://schemas.microsoft.com/office/powerpoint/2010/main" val="924492034"/>
              </p:ext>
            </p:extLst>
          </p:nvPr>
        </p:nvGraphicFramePr>
        <p:xfrm>
          <a:off x="1522412" y="2362200"/>
          <a:ext cx="9144000" cy="2667000"/>
        </p:xfrm>
        <a:graphic>
          <a:graphicData uri="http://schemas.openxmlformats.org/drawingml/2006/table">
            <a:tbl>
              <a:tblPr firstRow="1" firstCol="1" bandRow="1">
                <a:tableStyleId>{5C22544A-7EE6-4342-B048-85BDC9FD1C3A}</a:tableStyleId>
              </a:tblPr>
              <a:tblGrid>
                <a:gridCol w="1238250">
                  <a:extLst>
                    <a:ext uri="{9D8B030D-6E8A-4147-A177-3AD203B41FA5}">
                      <a16:colId xmlns:a16="http://schemas.microsoft.com/office/drawing/2014/main" val="3054795558"/>
                    </a:ext>
                  </a:extLst>
                </a:gridCol>
                <a:gridCol w="762000">
                  <a:extLst>
                    <a:ext uri="{9D8B030D-6E8A-4147-A177-3AD203B41FA5}">
                      <a16:colId xmlns:a16="http://schemas.microsoft.com/office/drawing/2014/main" val="2236259556"/>
                    </a:ext>
                  </a:extLst>
                </a:gridCol>
                <a:gridCol w="666750">
                  <a:extLst>
                    <a:ext uri="{9D8B030D-6E8A-4147-A177-3AD203B41FA5}">
                      <a16:colId xmlns:a16="http://schemas.microsoft.com/office/drawing/2014/main" val="4224051332"/>
                    </a:ext>
                  </a:extLst>
                </a:gridCol>
                <a:gridCol w="571500">
                  <a:extLst>
                    <a:ext uri="{9D8B030D-6E8A-4147-A177-3AD203B41FA5}">
                      <a16:colId xmlns:a16="http://schemas.microsoft.com/office/drawing/2014/main" val="4022199916"/>
                    </a:ext>
                  </a:extLst>
                </a:gridCol>
                <a:gridCol w="1905000">
                  <a:extLst>
                    <a:ext uri="{9D8B030D-6E8A-4147-A177-3AD203B41FA5}">
                      <a16:colId xmlns:a16="http://schemas.microsoft.com/office/drawing/2014/main" val="3900637921"/>
                    </a:ext>
                  </a:extLst>
                </a:gridCol>
                <a:gridCol w="762000">
                  <a:extLst>
                    <a:ext uri="{9D8B030D-6E8A-4147-A177-3AD203B41FA5}">
                      <a16:colId xmlns:a16="http://schemas.microsoft.com/office/drawing/2014/main" val="1699204329"/>
                    </a:ext>
                  </a:extLst>
                </a:gridCol>
                <a:gridCol w="952500">
                  <a:extLst>
                    <a:ext uri="{9D8B030D-6E8A-4147-A177-3AD203B41FA5}">
                      <a16:colId xmlns:a16="http://schemas.microsoft.com/office/drawing/2014/main" val="3108302384"/>
                    </a:ext>
                  </a:extLst>
                </a:gridCol>
                <a:gridCol w="666750">
                  <a:extLst>
                    <a:ext uri="{9D8B030D-6E8A-4147-A177-3AD203B41FA5}">
                      <a16:colId xmlns:a16="http://schemas.microsoft.com/office/drawing/2014/main" val="506108584"/>
                    </a:ext>
                  </a:extLst>
                </a:gridCol>
                <a:gridCol w="1619250">
                  <a:extLst>
                    <a:ext uri="{9D8B030D-6E8A-4147-A177-3AD203B41FA5}">
                      <a16:colId xmlns:a16="http://schemas.microsoft.com/office/drawing/2014/main" val="1795420649"/>
                    </a:ext>
                  </a:extLst>
                </a:gridCol>
              </a:tblGrid>
              <a:tr h="381000">
                <a:tc rowSpan="3">
                  <a:txBody>
                    <a:bodyPr/>
                    <a:lstStyle/>
                    <a:p>
                      <a:pPr algn="ctr" fontAlgn="ctr"/>
                      <a:r>
                        <a:rPr lang="en-US" sz="1800" u="none" strike="noStrike" dirty="0">
                          <a:effectLst/>
                        </a:rPr>
                        <a:t>Input Voltage</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8">
                  <a:txBody>
                    <a:bodyPr/>
                    <a:lstStyle/>
                    <a:p>
                      <a:pPr algn="ctr" fontAlgn="ctr"/>
                      <a:r>
                        <a:rPr lang="en-US" sz="1800" u="none" strike="noStrike">
                          <a:effectLst/>
                        </a:rPr>
                        <a:t>Application</a:t>
                      </a:r>
                      <a:endParaRPr lang="en-US" sz="18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47490107"/>
                  </a:ext>
                </a:extLst>
              </a:tr>
              <a:tr h="381000">
                <a:tc vMerge="1">
                  <a:txBody>
                    <a:bodyPr/>
                    <a:lstStyle/>
                    <a:p>
                      <a:endParaRPr lang="en-US"/>
                    </a:p>
                  </a:txBody>
                  <a:tcPr/>
                </a:tc>
                <a:tc gridSpan="4">
                  <a:txBody>
                    <a:bodyPr/>
                    <a:lstStyle/>
                    <a:p>
                      <a:pPr algn="ctr" fontAlgn="ctr"/>
                      <a:r>
                        <a:rPr lang="en-US" sz="1800" u="none" strike="noStrike" dirty="0">
                          <a:effectLst/>
                        </a:rPr>
                        <a:t>3U</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pPr algn="ctr" fontAlgn="ctr"/>
                      <a:endParaRPr lang="en-US"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tcPr>
                </a:tc>
                <a:tc gridSpan="4">
                  <a:txBody>
                    <a:bodyPr/>
                    <a:lstStyle/>
                    <a:p>
                      <a:pPr algn="ctr" fontAlgn="ctr"/>
                      <a:r>
                        <a:rPr lang="en-US" sz="1800" u="none" strike="noStrike" dirty="0">
                          <a:effectLst/>
                        </a:rPr>
                        <a:t>6U</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25169510"/>
                  </a:ext>
                </a:extLst>
              </a:tr>
              <a:tr h="381000">
                <a:tc vMerge="1">
                  <a:txBody>
                    <a:bodyPr/>
                    <a:lstStyle/>
                    <a:p>
                      <a:endParaRPr lang="en-US"/>
                    </a:p>
                  </a:txBody>
                  <a:tcPr/>
                </a:tc>
                <a:tc>
                  <a:txBody>
                    <a:bodyPr/>
                    <a:lstStyle/>
                    <a:p>
                      <a:pPr algn="ctr" fontAlgn="ctr"/>
                      <a:r>
                        <a:rPr lang="en-US" sz="1800" u="none" strike="noStrike" dirty="0">
                          <a:effectLst/>
                        </a:rPr>
                        <a:t>Ground</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800" u="none" strike="noStrike" dirty="0">
                          <a:effectLst/>
                        </a:rPr>
                        <a:t>Ship</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800" u="none" strike="noStrike" dirty="0">
                          <a:effectLst/>
                        </a:rPr>
                        <a:t>Air</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800" u="none" strike="noStrike" dirty="0">
                          <a:effectLst/>
                        </a:rPr>
                        <a:t>Air - Rapid </a:t>
                      </a:r>
                      <a:r>
                        <a:rPr lang="el-GR" sz="1800" u="none" strike="noStrike" dirty="0">
                          <a:effectLst/>
                        </a:rPr>
                        <a:t>Δ</a:t>
                      </a:r>
                      <a:r>
                        <a:rPr lang="en-US" sz="1800" u="none" strike="noStrike" dirty="0">
                          <a:effectLst/>
                        </a:rPr>
                        <a:t>h</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800" u="none" strike="noStrike" dirty="0">
                          <a:effectLst/>
                        </a:rPr>
                        <a:t>Ground</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800" u="none" strike="noStrike">
                          <a:effectLst/>
                        </a:rPr>
                        <a:t>Ship</a:t>
                      </a:r>
                      <a:endParaRPr lang="en-US" sz="18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800" u="none" strike="noStrike">
                          <a:effectLst/>
                        </a:rPr>
                        <a:t>Air</a:t>
                      </a:r>
                      <a:endParaRPr lang="en-US" sz="18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800" u="none" strike="noStrike" dirty="0">
                          <a:effectLst/>
                        </a:rPr>
                        <a:t>*Air - Rapid </a:t>
                      </a:r>
                      <a:r>
                        <a:rPr lang="el-GR" sz="1800" u="none" strike="noStrike" dirty="0">
                          <a:effectLst/>
                        </a:rPr>
                        <a:t>Δ</a:t>
                      </a:r>
                      <a:r>
                        <a:rPr lang="en-US" sz="1800" u="none" strike="noStrike" dirty="0">
                          <a:effectLst/>
                        </a:rPr>
                        <a:t>h</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57910694"/>
                  </a:ext>
                </a:extLst>
              </a:tr>
              <a:tr h="381000">
                <a:tc>
                  <a:txBody>
                    <a:bodyPr/>
                    <a:lstStyle/>
                    <a:p>
                      <a:pPr algn="ctr" fontAlgn="ctr"/>
                      <a:r>
                        <a:rPr lang="en-US" sz="1800" u="none" strike="noStrike" dirty="0">
                          <a:effectLst/>
                        </a:rPr>
                        <a:t>3 Phase</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4">
                  <a:txBody>
                    <a:bodyPr/>
                    <a:lstStyle/>
                    <a:p>
                      <a:pPr algn="ctr" fontAlgn="ctr"/>
                      <a:r>
                        <a:rPr lang="en-US" sz="1800" dirty="0">
                          <a:latin typeface="Arial" panose="020B0604020202020204" pitchFamily="34" charset="0"/>
                          <a:ea typeface="Calibri" panose="020F0502020204030204" pitchFamily="34" charset="0"/>
                          <a:cs typeface="Times New Roman" panose="02020603050405020304" pitchFamily="18" charset="0"/>
                          <a:hlinkClick r:id="rId3" action="ppaction://hlinksldjump"/>
                        </a:rPr>
                        <a:t>[VITA 62.1] </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pPr algn="ctr" fontAlgn="ctr"/>
                      <a:endParaRPr lang="en-US"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gridSpan="4">
                  <a:txBody>
                    <a:bodyPr/>
                    <a:lstStyle/>
                    <a:p>
                      <a:pPr algn="ctr" fontAlgn="ctr"/>
                      <a:r>
                        <a:rPr lang="en-US" sz="1800" dirty="0">
                          <a:latin typeface="Arial" panose="020B0604020202020204" pitchFamily="34" charset="0"/>
                          <a:ea typeface="Calibri" panose="020F0502020204030204" pitchFamily="34" charset="0"/>
                          <a:cs typeface="Times New Roman" panose="02020603050405020304" pitchFamily="18" charset="0"/>
                          <a:hlinkClick r:id="rId3" action="ppaction://hlinksldjump"/>
                        </a:rPr>
                        <a:t>[VITA 62.2] </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4300804"/>
                  </a:ext>
                </a:extLst>
              </a:tr>
              <a:tr h="381000">
                <a:tc>
                  <a:txBody>
                    <a:bodyPr/>
                    <a:lstStyle/>
                    <a:p>
                      <a:pPr algn="ctr" fontAlgn="ctr"/>
                      <a:r>
                        <a:rPr lang="en-US" sz="1800" u="none" strike="noStrike" dirty="0">
                          <a:effectLst/>
                        </a:rPr>
                        <a:t>270 VDC</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3">
                  <a:txBody>
                    <a:bodyPr/>
                    <a:lstStyle/>
                    <a:p>
                      <a:pPr algn="ctr" fontAlgn="ctr"/>
                      <a:r>
                        <a:rPr lang="en-US" sz="1800" dirty="0">
                          <a:latin typeface="Arial" panose="020B0604020202020204" pitchFamily="34" charset="0"/>
                          <a:ea typeface="Calibri" panose="020F0502020204030204" pitchFamily="34" charset="0"/>
                          <a:cs typeface="Times New Roman" panose="02020603050405020304" pitchFamily="18" charset="0"/>
                          <a:hlinkClick r:id="rId3" action="ppaction://hlinksldjump"/>
                        </a:rPr>
                        <a:t>[VITA 62.2] </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a:txBody>
                    <a:bodyPr/>
                    <a:lstStyle/>
                    <a:p>
                      <a:pPr algn="ctr" fontAlgn="ctr"/>
                      <a:r>
                        <a:rPr lang="en-US" sz="1800" dirty="0">
                          <a:latin typeface="Arial" panose="020B0604020202020204" pitchFamily="34" charset="0"/>
                          <a:ea typeface="Calibri" panose="020F0502020204030204" pitchFamily="34" charset="0"/>
                          <a:cs typeface="Times New Roman" panose="02020603050405020304" pitchFamily="18" charset="0"/>
                          <a:hlinkClick r:id="rId3" action="ppaction://hlinksldjump"/>
                        </a:rPr>
                        <a:t>[VITA 86] </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4">
                  <a:txBody>
                    <a:bodyPr/>
                    <a:lstStyle/>
                    <a:p>
                      <a:pPr algn="ctr" fontAlgn="ctr"/>
                      <a:r>
                        <a:rPr lang="en-US" sz="1800" dirty="0">
                          <a:latin typeface="Arial" panose="020B0604020202020204" pitchFamily="34" charset="0"/>
                          <a:ea typeface="Calibri" panose="020F0502020204030204" pitchFamily="34" charset="0"/>
                          <a:cs typeface="Times New Roman" panose="02020603050405020304" pitchFamily="18" charset="0"/>
                          <a:hlinkClick r:id="rId3" action="ppaction://hlinksldjump"/>
                        </a:rPr>
                        <a:t>[VITA 62.2] </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80629011"/>
                  </a:ext>
                </a:extLst>
              </a:tr>
              <a:tr h="381000">
                <a:tc>
                  <a:txBody>
                    <a:bodyPr/>
                    <a:lstStyle/>
                    <a:p>
                      <a:pPr algn="ctr" fontAlgn="ctr"/>
                      <a:r>
                        <a:rPr lang="en-US" sz="1800" u="none" strike="noStrike" dirty="0">
                          <a:effectLst/>
                        </a:rPr>
                        <a:t>28 VDC</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8">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en-US" sz="1800" dirty="0">
                          <a:latin typeface="Arial" panose="020B0604020202020204" pitchFamily="34" charset="0"/>
                          <a:ea typeface="Calibri" panose="020F0502020204030204" pitchFamily="34" charset="0"/>
                          <a:cs typeface="Times New Roman" panose="02020603050405020304" pitchFamily="18" charset="0"/>
                          <a:hlinkClick r:id="rId3" action="ppaction://hlinksldjump"/>
                        </a:rPr>
                        <a:t>[VITA 62.0] </a:t>
                      </a:r>
                      <a:r>
                        <a:rPr lang="en-US" sz="1800" u="none" strike="noStrike" dirty="0">
                          <a:effectLst/>
                        </a:rPr>
                        <a:t>or </a:t>
                      </a:r>
                      <a:r>
                        <a:rPr lang="en-US" sz="1800" dirty="0">
                          <a:latin typeface="Arial" panose="020B0604020202020204" pitchFamily="34" charset="0"/>
                          <a:ea typeface="Calibri" panose="020F0502020204030204" pitchFamily="34" charset="0"/>
                          <a:cs typeface="Times New Roman" panose="02020603050405020304" pitchFamily="18" charset="0"/>
                          <a:hlinkClick r:id="rId3" action="ppaction://hlinksldjump"/>
                        </a:rPr>
                        <a:t>[VITA 62.2] </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19802101"/>
                  </a:ext>
                </a:extLst>
              </a:tr>
              <a:tr h="381000">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en-US" sz="1800" u="none" strike="noStrike" dirty="0">
                          <a:effectLst/>
                        </a:rPr>
                        <a:t>24 / 48 VDC</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8">
                  <a:txBody>
                    <a:bodyPr/>
                    <a:lstStyle/>
                    <a:p>
                      <a:pPr algn="ctr" fontAlgn="ctr"/>
                      <a:r>
                        <a:rPr lang="en-US" sz="1800" dirty="0">
                          <a:latin typeface="Arial" panose="020B0604020202020204" pitchFamily="34" charset="0"/>
                          <a:ea typeface="Calibri" panose="020F0502020204030204" pitchFamily="34" charset="0"/>
                          <a:cs typeface="Times New Roman" panose="02020603050405020304" pitchFamily="18" charset="0"/>
                          <a:hlinkClick r:id="rId3" action="ppaction://hlinksldjump"/>
                        </a:rPr>
                        <a:t>[VITA 62.0] </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54443575"/>
                  </a:ext>
                </a:extLst>
              </a:tr>
            </a:tbl>
          </a:graphicData>
        </a:graphic>
      </p:graphicFrame>
      <p:sp>
        <p:nvSpPr>
          <p:cNvPr id="6" name="Content Placeholder 2">
            <a:extLst>
              <a:ext uri="{FF2B5EF4-FFF2-40B4-BE49-F238E27FC236}">
                <a16:creationId xmlns:a16="http://schemas.microsoft.com/office/drawing/2014/main" id="{FD08A51E-84D1-3888-C5BF-87B537181A7D}"/>
              </a:ext>
            </a:extLst>
          </p:cNvPr>
          <p:cNvSpPr txBox="1">
            <a:spLocks/>
          </p:cNvSpPr>
          <p:nvPr/>
        </p:nvSpPr>
        <p:spPr>
          <a:xfrm>
            <a:off x="2445380" y="1600200"/>
            <a:ext cx="7315199" cy="387096"/>
          </a:xfrm>
          <a:prstGeom prst="rect">
            <a:avLst/>
          </a:prstGeom>
        </p:spPr>
        <p:txBody>
          <a:bodyPr lIns="91440" tIns="45720" rIns="91440" bIns="45720" anchorCtr="0">
            <a:normAutofit/>
          </a:bodyPr>
          <a:lstStyle>
            <a:lvl1pPr marL="0" indent="0" algn="ctr" rtl="0" eaLnBrk="1" fontAlgn="base" hangingPunct="1">
              <a:lnSpc>
                <a:spcPct val="100000"/>
              </a:lnSpc>
              <a:spcBef>
                <a:spcPts val="0"/>
              </a:spcBef>
              <a:spcAft>
                <a:spcPts val="2400"/>
              </a:spcAft>
              <a:buSzPct val="125000"/>
              <a:buFontTx/>
              <a:buNone/>
              <a:defRPr sz="2200" b="1">
                <a:solidFill>
                  <a:schemeClr val="tx1"/>
                </a:solidFill>
                <a:latin typeface="+mn-lt"/>
                <a:ea typeface="+mn-ea"/>
                <a:cs typeface="+mn-cs"/>
              </a:defRPr>
            </a:lvl1pPr>
            <a:lvl2pPr marL="862013" indent="-341313" algn="l" rtl="0" eaLnBrk="1" fontAlgn="base" hangingPunct="1">
              <a:lnSpc>
                <a:spcPct val="90000"/>
              </a:lnSpc>
              <a:spcBef>
                <a:spcPct val="25000"/>
              </a:spcBef>
              <a:spcAft>
                <a:spcPct val="0"/>
              </a:spcAft>
              <a:buSzPct val="100000"/>
              <a:buChar char="–"/>
              <a:defRPr b="1">
                <a:solidFill>
                  <a:schemeClr val="tx1"/>
                </a:solidFill>
                <a:latin typeface="+mn-lt"/>
                <a:ea typeface="ＭＳ Ｐゴシック" pitchFamily="-110" charset="-128"/>
              </a:defRPr>
            </a:lvl2pPr>
            <a:lvl3pPr marL="1204913" indent="-228600" algn="l" rtl="0" eaLnBrk="1" fontAlgn="base" hangingPunct="1">
              <a:lnSpc>
                <a:spcPct val="90000"/>
              </a:lnSpc>
              <a:spcBef>
                <a:spcPct val="25000"/>
              </a:spcBef>
              <a:spcAft>
                <a:spcPct val="0"/>
              </a:spcAft>
              <a:buSzPct val="100000"/>
              <a:buChar char=" "/>
              <a:defRPr sz="1600" b="1">
                <a:solidFill>
                  <a:schemeClr val="tx1"/>
                </a:solidFill>
                <a:latin typeface="+mn-lt"/>
                <a:ea typeface="ＭＳ Ｐゴシック" pitchFamily="-110" charset="-128"/>
              </a:defRPr>
            </a:lvl3pPr>
            <a:lvl4pPr marL="1546225" indent="-119063"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4pPr>
            <a:lvl5pPr marL="18288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5pPr>
            <a:lvl6pPr marL="22860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6pPr>
            <a:lvl7pPr marL="27432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7pPr>
            <a:lvl8pPr marL="32004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8pPr>
            <a:lvl9pPr marL="36576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9pPr>
          </a:lstStyle>
          <a:p>
            <a:pPr marR="0">
              <a:lnSpc>
                <a:spcPct val="90000"/>
              </a:lnSpc>
              <a:spcBef>
                <a:spcPts val="0"/>
              </a:spcBef>
              <a:spcAft>
                <a:spcPts val="600"/>
              </a:spcAft>
            </a:pPr>
            <a:r>
              <a:rPr lang="en-US" sz="2000" dirty="0"/>
              <a:t>Recommended Standard by Application and Power</a:t>
            </a:r>
          </a:p>
        </p:txBody>
      </p:sp>
      <p:sp>
        <p:nvSpPr>
          <p:cNvPr id="2" name="Content Placeholder 2">
            <a:extLst>
              <a:ext uri="{FF2B5EF4-FFF2-40B4-BE49-F238E27FC236}">
                <a16:creationId xmlns:a16="http://schemas.microsoft.com/office/drawing/2014/main" id="{25954E73-A10B-5E0E-362A-2D5140BCCE45}"/>
              </a:ext>
            </a:extLst>
          </p:cNvPr>
          <p:cNvSpPr txBox="1">
            <a:spLocks/>
          </p:cNvSpPr>
          <p:nvPr/>
        </p:nvSpPr>
        <p:spPr>
          <a:xfrm>
            <a:off x="1522412" y="5181600"/>
            <a:ext cx="9084936" cy="609600"/>
          </a:xfrm>
          <a:prstGeom prst="rect">
            <a:avLst/>
          </a:prstGeom>
        </p:spPr>
        <p:txBody>
          <a:bodyPr lIns="91440" tIns="45720" rIns="91440" bIns="45720" anchorCtr="0">
            <a:noAutofit/>
          </a:bodyPr>
          <a:lstStyle>
            <a:lvl1pPr marL="0" indent="0" algn="ctr" rtl="0" eaLnBrk="1" fontAlgn="base" hangingPunct="1">
              <a:lnSpc>
                <a:spcPct val="100000"/>
              </a:lnSpc>
              <a:spcBef>
                <a:spcPts val="0"/>
              </a:spcBef>
              <a:spcAft>
                <a:spcPts val="2400"/>
              </a:spcAft>
              <a:buSzPct val="125000"/>
              <a:buFontTx/>
              <a:buNone/>
              <a:defRPr sz="2200" b="1">
                <a:solidFill>
                  <a:schemeClr val="tx1"/>
                </a:solidFill>
                <a:latin typeface="+mn-lt"/>
                <a:ea typeface="+mn-ea"/>
                <a:cs typeface="+mn-cs"/>
              </a:defRPr>
            </a:lvl1pPr>
            <a:lvl2pPr marL="862013" indent="-341313" algn="l" rtl="0" eaLnBrk="1" fontAlgn="base" hangingPunct="1">
              <a:lnSpc>
                <a:spcPct val="90000"/>
              </a:lnSpc>
              <a:spcBef>
                <a:spcPct val="25000"/>
              </a:spcBef>
              <a:spcAft>
                <a:spcPct val="0"/>
              </a:spcAft>
              <a:buSzPct val="100000"/>
              <a:buChar char="–"/>
              <a:defRPr b="1">
                <a:solidFill>
                  <a:schemeClr val="tx1"/>
                </a:solidFill>
                <a:latin typeface="+mn-lt"/>
                <a:ea typeface="ＭＳ Ｐゴシック" pitchFamily="-110" charset="-128"/>
              </a:defRPr>
            </a:lvl2pPr>
            <a:lvl3pPr marL="1204913" indent="-228600" algn="l" rtl="0" eaLnBrk="1" fontAlgn="base" hangingPunct="1">
              <a:lnSpc>
                <a:spcPct val="90000"/>
              </a:lnSpc>
              <a:spcBef>
                <a:spcPct val="25000"/>
              </a:spcBef>
              <a:spcAft>
                <a:spcPct val="0"/>
              </a:spcAft>
              <a:buSzPct val="100000"/>
              <a:buChar char=" "/>
              <a:defRPr sz="1600" b="1">
                <a:solidFill>
                  <a:schemeClr val="tx1"/>
                </a:solidFill>
                <a:latin typeface="+mn-lt"/>
                <a:ea typeface="ＭＳ Ｐゴシック" pitchFamily="-110" charset="-128"/>
              </a:defRPr>
            </a:lvl3pPr>
            <a:lvl4pPr marL="1546225" indent="-119063"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4pPr>
            <a:lvl5pPr marL="18288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5pPr>
            <a:lvl6pPr marL="22860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6pPr>
            <a:lvl7pPr marL="27432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7pPr>
            <a:lvl8pPr marL="32004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8pPr>
            <a:lvl9pPr marL="36576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9pPr>
          </a:lstStyle>
          <a:p>
            <a:pPr marR="0" algn="l">
              <a:spcBef>
                <a:spcPts val="0"/>
              </a:spcBef>
              <a:spcAft>
                <a:spcPts val="0"/>
              </a:spcAft>
            </a:pPr>
            <a:r>
              <a:rPr lang="en-US" sz="1300" b="0" dirty="0"/>
              <a:t>*NOTE : As of the writing of this document, the VITA 86 standard does not address 6U, high</a:t>
            </a:r>
          </a:p>
          <a:p>
            <a:pPr marR="0" algn="l">
              <a:spcBef>
                <a:spcPts val="0"/>
              </a:spcBef>
              <a:spcAft>
                <a:spcPts val="0"/>
              </a:spcAft>
            </a:pPr>
            <a:r>
              <a:rPr lang="en-US" sz="1300" b="0" dirty="0"/>
              <a:t>              voltage applications or 3U three phase applications. VITA 62.2 and VITA 62.1</a:t>
            </a:r>
          </a:p>
          <a:p>
            <a:pPr marR="0" algn="l">
              <a:spcBef>
                <a:spcPts val="0"/>
              </a:spcBef>
              <a:spcAft>
                <a:spcPts val="0"/>
              </a:spcAft>
            </a:pPr>
            <a:r>
              <a:rPr lang="en-US" sz="1300" b="0" dirty="0"/>
              <a:t>              currently provide the best solution.</a:t>
            </a:r>
          </a:p>
        </p:txBody>
      </p:sp>
      <p:sp>
        <p:nvSpPr>
          <p:cNvPr id="3" name="Title 2">
            <a:extLst>
              <a:ext uri="{FF2B5EF4-FFF2-40B4-BE49-F238E27FC236}">
                <a16:creationId xmlns:a16="http://schemas.microsoft.com/office/drawing/2014/main" id="{7515AC6F-09EC-D9FD-95B1-C594B859B087}"/>
              </a:ext>
            </a:extLst>
          </p:cNvPr>
          <p:cNvSpPr>
            <a:spLocks noGrp="1"/>
          </p:cNvSpPr>
          <p:nvPr>
            <p:ph type="title"/>
          </p:nvPr>
        </p:nvSpPr>
        <p:spPr/>
        <p:txBody>
          <a:bodyPr/>
          <a:lstStyle/>
          <a:p>
            <a:r>
              <a:rPr lang="en-US" dirty="0"/>
              <a:t>Recommended Standard</a:t>
            </a:r>
          </a:p>
        </p:txBody>
      </p:sp>
    </p:spTree>
    <p:extLst>
      <p:ext uri="{BB962C8B-B14F-4D97-AF65-F5344CB8AC3E}">
        <p14:creationId xmlns:p14="http://schemas.microsoft.com/office/powerpoint/2010/main" val="118247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CC44268-DAB2-E41E-E142-EB045FC20489}"/>
              </a:ext>
            </a:extLst>
          </p:cNvPr>
          <p:cNvSpPr>
            <a:spLocks noGrp="1"/>
          </p:cNvSpPr>
          <p:nvPr>
            <p:ph idx="1"/>
          </p:nvPr>
        </p:nvSpPr>
        <p:spPr>
          <a:xfrm>
            <a:off x="608012" y="1219200"/>
            <a:ext cx="10972800" cy="4957763"/>
          </a:xfrm>
        </p:spPr>
        <p:txBody>
          <a:bodyPr>
            <a:normAutofit/>
          </a:bodyPr>
          <a:lstStyle/>
          <a:p>
            <a:pPr marL="0" indent="0">
              <a:buNone/>
            </a:pPr>
            <a:r>
              <a:rPr lang="it-IT" sz="1600" b="1" dirty="0"/>
              <a:t>Similarities in </a:t>
            </a:r>
            <a:r>
              <a:rPr lang="en-US" sz="1600" b="1" dirty="0"/>
              <a:t>[</a:t>
            </a:r>
            <a:r>
              <a:rPr lang="en-US" sz="1600" b="1" dirty="0">
                <a:hlinkClick r:id="rId3" action="ppaction://hlinksldjump"/>
              </a:rPr>
              <a:t>VITA 62.0</a:t>
            </a:r>
            <a:r>
              <a:rPr lang="en-US" sz="1600" b="1" dirty="0"/>
              <a:t>]</a:t>
            </a:r>
            <a:r>
              <a:rPr lang="it-IT" sz="1600" b="1" dirty="0"/>
              <a:t>, </a:t>
            </a:r>
            <a:r>
              <a:rPr lang="en-US" sz="1600" b="1" dirty="0"/>
              <a:t>[</a:t>
            </a:r>
            <a:r>
              <a:rPr lang="en-US" sz="1600" b="1" dirty="0">
                <a:hlinkClick r:id="rId3" action="ppaction://hlinksldjump"/>
              </a:rPr>
              <a:t>VITA 62.2</a:t>
            </a:r>
            <a:r>
              <a:rPr lang="en-US" sz="1600" b="1" dirty="0"/>
              <a:t>] </a:t>
            </a:r>
            <a:r>
              <a:rPr lang="it-IT" sz="1600" b="1" dirty="0"/>
              <a:t>and </a:t>
            </a:r>
            <a:r>
              <a:rPr lang="en-US" sz="1600" b="1" dirty="0"/>
              <a:t>[</a:t>
            </a:r>
            <a:r>
              <a:rPr lang="en-US" sz="1600" b="1" dirty="0">
                <a:hlinkClick r:id="rId3" action="ppaction://hlinksldjump"/>
              </a:rPr>
              <a:t>VITA 86</a:t>
            </a:r>
            <a:r>
              <a:rPr lang="en-US" sz="1600" b="1" dirty="0"/>
              <a:t>] </a:t>
            </a:r>
            <a:endParaRPr lang="it-IT" sz="1600" b="1" dirty="0"/>
          </a:p>
          <a:p>
            <a:pPr marL="0" indent="0">
              <a:buNone/>
            </a:pPr>
            <a:r>
              <a:rPr lang="en-US" sz="1700" dirty="0"/>
              <a:t>These standards intentionally preserve the positioning of pin A1 to the guide pin on the backplane and the positioning of pin A1 to the primary surface and the guide module for the power supply module. This was done to allow a single backplane design to be used for multiple configurations.</a:t>
            </a:r>
          </a:p>
          <a:p>
            <a:pPr marL="0" indent="0">
              <a:buNone/>
            </a:pPr>
            <a:r>
              <a:rPr lang="en-US" sz="1700" dirty="0"/>
              <a:t>To achieve this goal, the copper traces delivering input power should be designed to handle the full 40A rating of the pins. Some of the recently available, high-power Power Supply Modules have the capability of using this much current. It is best to use PCB material rated to at least 180°C glass transition temperature, then design the traces for under 10 °C to 20°C of self-heating.  The connector to PCB and connector to connector interfaces will be generating additional heat.</a:t>
            </a:r>
          </a:p>
          <a:p>
            <a:pPr marL="0" indent="0">
              <a:buNone/>
            </a:pPr>
            <a:r>
              <a:rPr lang="en-US" sz="1700" dirty="0"/>
              <a:t>At the same time, it may be desired for the board to support high voltage spacing associated with the +270 VDC input. Using the recommended ‘dog-bone’ cutouts in [</a:t>
            </a:r>
            <a:r>
              <a:rPr lang="en-US" sz="1700" dirty="0">
                <a:hlinkClick r:id="rId3" action="ppaction://hlinksldjump"/>
              </a:rPr>
              <a:t>VITA 62.2</a:t>
            </a:r>
            <a:r>
              <a:rPr lang="en-US" sz="1700" dirty="0"/>
              <a:t>] will help achieve this goal. In addition, it is recommended to use the [</a:t>
            </a:r>
            <a:r>
              <a:rPr lang="en-US" sz="1700" dirty="0">
                <a:hlinkClick r:id="rId3" action="ppaction://hlinksldjump"/>
              </a:rPr>
              <a:t>VITA 62.2</a:t>
            </a:r>
            <a:r>
              <a:rPr lang="en-US" sz="1700" dirty="0"/>
              <a:t>] spacers as well. If the spacers are not used, applying coating material or a similar insulation in the cut-outs should be considered.</a:t>
            </a:r>
          </a:p>
        </p:txBody>
      </p:sp>
      <p:sp>
        <p:nvSpPr>
          <p:cNvPr id="3" name="Title 2">
            <a:extLst>
              <a:ext uri="{FF2B5EF4-FFF2-40B4-BE49-F238E27FC236}">
                <a16:creationId xmlns:a16="http://schemas.microsoft.com/office/drawing/2014/main" id="{C459BABE-1E14-28F4-A5C3-0DF4BB3A61D9}"/>
              </a:ext>
            </a:extLst>
          </p:cNvPr>
          <p:cNvSpPr>
            <a:spLocks noGrp="1"/>
          </p:cNvSpPr>
          <p:nvPr>
            <p:ph type="title"/>
          </p:nvPr>
        </p:nvSpPr>
        <p:spPr>
          <a:xfrm>
            <a:off x="2436812" y="152399"/>
            <a:ext cx="9144000" cy="528637"/>
          </a:xfrm>
        </p:spPr>
        <p:txBody>
          <a:bodyPr/>
          <a:lstStyle/>
          <a:p>
            <a:r>
              <a:rPr lang="en-US" dirty="0"/>
              <a:t>Similarities</a:t>
            </a:r>
          </a:p>
        </p:txBody>
      </p:sp>
    </p:spTree>
    <p:extLst>
      <p:ext uri="{BB962C8B-B14F-4D97-AF65-F5344CB8AC3E}">
        <p14:creationId xmlns:p14="http://schemas.microsoft.com/office/powerpoint/2010/main" val="16548494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BE3CA26-B02A-9827-6B3A-EAB3E03DCDDB}"/>
              </a:ext>
            </a:extLst>
          </p:cNvPr>
          <p:cNvSpPr>
            <a:spLocks noGrp="1"/>
          </p:cNvSpPr>
          <p:nvPr>
            <p:ph idx="1"/>
          </p:nvPr>
        </p:nvSpPr>
        <p:spPr>
          <a:xfrm>
            <a:off x="608012" y="1219200"/>
            <a:ext cx="10972800" cy="4957763"/>
          </a:xfrm>
        </p:spPr>
        <p:txBody>
          <a:bodyPr>
            <a:normAutofit fontScale="62500" lnSpcReduction="20000"/>
          </a:bodyPr>
          <a:lstStyle/>
          <a:p>
            <a:pPr marL="0" indent="0">
              <a:buNone/>
            </a:pPr>
            <a:r>
              <a:rPr lang="en-US" b="1" dirty="0"/>
              <a:t>[</a:t>
            </a:r>
            <a:r>
              <a:rPr lang="en-US" b="1" dirty="0">
                <a:hlinkClick r:id="rId3" action="ppaction://hlinksldjump"/>
              </a:rPr>
              <a:t>VITA 62.0</a:t>
            </a:r>
            <a:r>
              <a:rPr lang="en-US" b="1" dirty="0"/>
              <a:t>]</a:t>
            </a:r>
            <a:r>
              <a:rPr lang="it-IT" b="1" dirty="0"/>
              <a:t>, </a:t>
            </a:r>
            <a:r>
              <a:rPr lang="en-US" b="1" dirty="0"/>
              <a:t>[</a:t>
            </a:r>
            <a:r>
              <a:rPr lang="en-US" b="1" dirty="0">
                <a:hlinkClick r:id="rId3" action="ppaction://hlinksldjump"/>
              </a:rPr>
              <a:t>VITA 62.2</a:t>
            </a:r>
            <a:r>
              <a:rPr lang="en-US" b="1" dirty="0"/>
              <a:t>] </a:t>
            </a:r>
            <a:r>
              <a:rPr lang="it-IT" b="1" dirty="0"/>
              <a:t>Intermate-ability</a:t>
            </a:r>
          </a:p>
          <a:p>
            <a:pPr marL="0" indent="0">
              <a:buNone/>
            </a:pPr>
            <a:r>
              <a:rPr lang="en-US" dirty="0"/>
              <a:t>Many combinations of [</a:t>
            </a:r>
            <a:r>
              <a:rPr lang="en-US" dirty="0">
                <a:hlinkClick r:id="rId3" action="ppaction://hlinksldjump"/>
              </a:rPr>
              <a:t>VITA 62.0</a:t>
            </a:r>
            <a:r>
              <a:rPr lang="en-US" dirty="0"/>
              <a:t>] and [</a:t>
            </a:r>
            <a:r>
              <a:rPr lang="en-US" dirty="0">
                <a:hlinkClick r:id="rId3" action="ppaction://hlinksldjump"/>
              </a:rPr>
              <a:t>VITA 62.2</a:t>
            </a:r>
            <a:r>
              <a:rPr lang="en-US" dirty="0"/>
              <a:t>] will mate. These combinations are shown in the following table.</a:t>
            </a:r>
          </a:p>
          <a:p>
            <a:pPr marL="0" indent="0">
              <a:buNone/>
            </a:pPr>
            <a:r>
              <a:rPr lang="en-US" dirty="0"/>
              <a:t>	Note that [</a:t>
            </a:r>
            <a:r>
              <a:rPr lang="en-US" dirty="0">
                <a:hlinkClick r:id="rId3" action="ppaction://hlinksldjump"/>
              </a:rPr>
              <a:t>VITA 62.1</a:t>
            </a:r>
            <a:r>
              <a:rPr lang="en-US" dirty="0"/>
              <a:t>] will only mate with [</a:t>
            </a:r>
            <a:r>
              <a:rPr lang="en-US" dirty="0">
                <a:hlinkClick r:id="rId3" action="ppaction://hlinksldjump"/>
              </a:rPr>
              <a:t>VITA 62.1</a:t>
            </a:r>
            <a:r>
              <a:rPr lang="en-US" dirty="0"/>
              <a:t>] and [</a:t>
            </a:r>
            <a:r>
              <a:rPr lang="en-US" dirty="0">
                <a:hlinkClick r:id="rId3" action="ppaction://hlinksldjump"/>
              </a:rPr>
              <a:t>VITA 86</a:t>
            </a:r>
            <a:r>
              <a:rPr lang="en-US" dirty="0"/>
              <a:t>] will only mate with [</a:t>
            </a:r>
            <a:r>
              <a:rPr lang="en-US" dirty="0">
                <a:hlinkClick r:id="rId3" action="ppaction://hlinksldjump"/>
              </a:rPr>
              <a:t>VITA 86</a:t>
            </a:r>
            <a:r>
              <a:rPr lang="en-US" dirty="0"/>
              <a:t>].</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The table demonstrates that using a [</a:t>
            </a:r>
            <a:r>
              <a:rPr lang="en-US" dirty="0">
                <a:hlinkClick r:id="rId3" action="ppaction://hlinksldjump"/>
              </a:rPr>
              <a:t>VITA 62.2</a:t>
            </a:r>
            <a:r>
              <a:rPr lang="en-US" dirty="0"/>
              <a:t>] connector on the backplane will guarantee that the slot will always mate with a [</a:t>
            </a:r>
            <a:r>
              <a:rPr lang="en-US" dirty="0">
                <a:hlinkClick r:id="rId3" action="ppaction://hlinksldjump"/>
              </a:rPr>
              <a:t>VITA 62.0</a:t>
            </a:r>
            <a:r>
              <a:rPr lang="en-US" dirty="0"/>
              <a:t>] or [</a:t>
            </a:r>
            <a:r>
              <a:rPr lang="en-US" dirty="0">
                <a:hlinkClick r:id="rId3" action="ppaction://hlinksldjump"/>
              </a:rPr>
              <a:t>VITA 62.2</a:t>
            </a:r>
            <a:r>
              <a:rPr lang="en-US" dirty="0"/>
              <a:t>] style connector.</a:t>
            </a:r>
          </a:p>
          <a:p>
            <a:endParaRPr lang="en-US" dirty="0"/>
          </a:p>
        </p:txBody>
      </p:sp>
      <p:graphicFrame>
        <p:nvGraphicFramePr>
          <p:cNvPr id="5" name="Table 4">
            <a:extLst>
              <a:ext uri="{FF2B5EF4-FFF2-40B4-BE49-F238E27FC236}">
                <a16:creationId xmlns:a16="http://schemas.microsoft.com/office/drawing/2014/main" id="{B6D0995E-5AD6-16FB-3A99-DCF0244ADF65}"/>
              </a:ext>
            </a:extLst>
          </p:cNvPr>
          <p:cNvGraphicFramePr>
            <a:graphicFrameLocks noGrp="1"/>
          </p:cNvGraphicFramePr>
          <p:nvPr>
            <p:extLst>
              <p:ext uri="{D42A27DB-BD31-4B8C-83A1-F6EECF244321}">
                <p14:modId xmlns:p14="http://schemas.microsoft.com/office/powerpoint/2010/main" val="80914262"/>
              </p:ext>
            </p:extLst>
          </p:nvPr>
        </p:nvGraphicFramePr>
        <p:xfrm>
          <a:off x="2665413" y="2709671"/>
          <a:ext cx="6781799" cy="2368058"/>
        </p:xfrm>
        <a:graphic>
          <a:graphicData uri="http://schemas.openxmlformats.org/drawingml/2006/table">
            <a:tbl>
              <a:tblPr firstRow="1" firstCol="1" bandRow="1">
                <a:tableStyleId>{5C22544A-7EE6-4342-B048-85BDC9FD1C3A}</a:tableStyleId>
              </a:tblPr>
              <a:tblGrid>
                <a:gridCol w="1177883">
                  <a:extLst>
                    <a:ext uri="{9D8B030D-6E8A-4147-A177-3AD203B41FA5}">
                      <a16:colId xmlns:a16="http://schemas.microsoft.com/office/drawing/2014/main" val="1853196024"/>
                    </a:ext>
                  </a:extLst>
                </a:gridCol>
                <a:gridCol w="1355245">
                  <a:extLst>
                    <a:ext uri="{9D8B030D-6E8A-4147-A177-3AD203B41FA5}">
                      <a16:colId xmlns:a16="http://schemas.microsoft.com/office/drawing/2014/main" val="481070220"/>
                    </a:ext>
                  </a:extLst>
                </a:gridCol>
                <a:gridCol w="1186335">
                  <a:extLst>
                    <a:ext uri="{9D8B030D-6E8A-4147-A177-3AD203B41FA5}">
                      <a16:colId xmlns:a16="http://schemas.microsoft.com/office/drawing/2014/main" val="2373464756"/>
                    </a:ext>
                  </a:extLst>
                </a:gridCol>
                <a:gridCol w="1531168">
                  <a:extLst>
                    <a:ext uri="{9D8B030D-6E8A-4147-A177-3AD203B41FA5}">
                      <a16:colId xmlns:a16="http://schemas.microsoft.com/office/drawing/2014/main" val="4113451118"/>
                    </a:ext>
                  </a:extLst>
                </a:gridCol>
                <a:gridCol w="1531168">
                  <a:extLst>
                    <a:ext uri="{9D8B030D-6E8A-4147-A177-3AD203B41FA5}">
                      <a16:colId xmlns:a16="http://schemas.microsoft.com/office/drawing/2014/main" val="1111830047"/>
                    </a:ext>
                  </a:extLst>
                </a:gridCol>
              </a:tblGrid>
              <a:tr h="260914">
                <a:tc rowSpan="2" gridSpan="2">
                  <a:txBody>
                    <a:bodyPr/>
                    <a:lstStyle/>
                    <a:p>
                      <a:pPr marL="0" marR="0" algn="ctr">
                        <a:lnSpc>
                          <a:spcPct val="107000"/>
                        </a:lnSpc>
                        <a:spcBef>
                          <a:spcPts val="0"/>
                        </a:spcBef>
                        <a:spcAft>
                          <a:spcPts val="0"/>
                        </a:spcAft>
                      </a:pPr>
                      <a:r>
                        <a:rPr lang="en-US" sz="1800" dirty="0">
                          <a:effectLst/>
                        </a:rPr>
                        <a:t>Mating Pair</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hMerge="1">
                  <a:txBody>
                    <a:bodyPr/>
                    <a:lstStyle/>
                    <a:p>
                      <a:endParaRPr lang="en-US"/>
                    </a:p>
                  </a:txBody>
                  <a:tcPr/>
                </a:tc>
                <a:tc gridSpan="3">
                  <a:txBody>
                    <a:bodyPr/>
                    <a:lstStyle/>
                    <a:p>
                      <a:pPr marL="0" marR="0" algn="ctr">
                        <a:lnSpc>
                          <a:spcPct val="107000"/>
                        </a:lnSpc>
                        <a:spcBef>
                          <a:spcPts val="0"/>
                        </a:spcBef>
                        <a:spcAft>
                          <a:spcPts val="0"/>
                        </a:spcAft>
                      </a:pPr>
                      <a:r>
                        <a:rPr lang="en-US" sz="1800" dirty="0">
                          <a:effectLst/>
                        </a:rPr>
                        <a:t>Module</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4963717"/>
                  </a:ext>
                </a:extLst>
              </a:tr>
              <a:tr h="473560">
                <a:tc gridSpan="2" vMerge="1">
                  <a:txBody>
                    <a:bodyPr/>
                    <a:lstStyle/>
                    <a:p>
                      <a:endParaRPr lang="en-US"/>
                    </a:p>
                  </a:txBody>
                  <a:tcPr/>
                </a:tc>
                <a:tc hMerge="1" vMerge="1">
                  <a:txBody>
                    <a:bodyPr/>
                    <a:lstStyle/>
                    <a:p>
                      <a:endParaRPr lang="en-US"/>
                    </a:p>
                  </a:txBody>
                  <a:tcPr/>
                </a:tc>
                <a:tc>
                  <a:txBody>
                    <a:bodyPr/>
                    <a:lstStyle/>
                    <a:p>
                      <a:pPr marL="0" marR="0" algn="ctr">
                        <a:lnSpc>
                          <a:spcPct val="107000"/>
                        </a:lnSpc>
                        <a:spcBef>
                          <a:spcPts val="0"/>
                        </a:spcBef>
                        <a:spcAft>
                          <a:spcPts val="0"/>
                        </a:spcAft>
                      </a:pPr>
                      <a:r>
                        <a:rPr lang="en-US" sz="1800" dirty="0">
                          <a:effectLst/>
                        </a:rPr>
                        <a:t>62.0</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a:effectLst/>
                        </a:rPr>
                        <a:t>62.2 w/o Separators</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a:effectLst/>
                        </a:rPr>
                        <a:t>62.2 with Separators</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80075217"/>
                  </a:ext>
                </a:extLst>
              </a:tr>
              <a:tr h="372759">
                <a:tc rowSpan="3">
                  <a:txBody>
                    <a:bodyPr/>
                    <a:lstStyle/>
                    <a:p>
                      <a:pPr marL="0" marR="0" algn="ctr">
                        <a:lnSpc>
                          <a:spcPct val="107000"/>
                        </a:lnSpc>
                        <a:spcBef>
                          <a:spcPts val="0"/>
                        </a:spcBef>
                        <a:spcAft>
                          <a:spcPts val="0"/>
                        </a:spcAft>
                      </a:pPr>
                      <a:r>
                        <a:rPr lang="en-US" sz="1800">
                          <a:effectLst/>
                        </a:rPr>
                        <a:t>Backplane</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rPr>
                        <a:t>62.0</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sym typeface="Wingdings" panose="05000000000000000000" pitchFamily="2" charset="2"/>
                        </a:rPr>
                        <a:t></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sym typeface="Wingdings" panose="05000000000000000000" pitchFamily="2" charset="2"/>
                        </a:rPr>
                        <a:t></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b="0" i="0" kern="1200" dirty="0">
                          <a:solidFill>
                            <a:schemeClr val="dk1"/>
                          </a:solidFill>
                          <a:effectLst/>
                          <a:latin typeface="+mn-lt"/>
                          <a:ea typeface="+mn-ea"/>
                          <a:cs typeface="+mn-cs"/>
                        </a:rPr>
                        <a:t>✘</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33021601"/>
                  </a:ext>
                </a:extLst>
              </a:tr>
              <a:tr h="473560">
                <a:tc vMerge="1">
                  <a:txBody>
                    <a:bodyPr/>
                    <a:lstStyle/>
                    <a:p>
                      <a:endParaRPr lang="en-US"/>
                    </a:p>
                  </a:txBody>
                  <a:tcPr/>
                </a:tc>
                <a:tc>
                  <a:txBody>
                    <a:bodyPr/>
                    <a:lstStyle/>
                    <a:p>
                      <a:pPr marL="0" marR="0">
                        <a:lnSpc>
                          <a:spcPct val="107000"/>
                        </a:lnSpc>
                        <a:spcBef>
                          <a:spcPts val="0"/>
                        </a:spcBef>
                        <a:spcAft>
                          <a:spcPts val="0"/>
                        </a:spcAft>
                      </a:pPr>
                      <a:r>
                        <a:rPr lang="en-US" sz="1800" dirty="0">
                          <a:effectLst/>
                        </a:rPr>
                        <a:t>62.2 w/o Separators</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sym typeface="Wingdings" panose="05000000000000000000" pitchFamily="2" charset="2"/>
                        </a:rPr>
                        <a:t></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sym typeface="Wingdings" panose="05000000000000000000" pitchFamily="2" charset="2"/>
                        </a:rPr>
                        <a:t></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sym typeface="Wingdings" panose="05000000000000000000" pitchFamily="2" charset="2"/>
                        </a:rPr>
                        <a:t></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23220520"/>
                  </a:ext>
                </a:extLst>
              </a:tr>
              <a:tr h="473560">
                <a:tc vMerge="1">
                  <a:txBody>
                    <a:bodyPr/>
                    <a:lstStyle/>
                    <a:p>
                      <a:endParaRPr lang="en-US"/>
                    </a:p>
                  </a:txBody>
                  <a:tcPr/>
                </a:tc>
                <a:tc>
                  <a:txBody>
                    <a:bodyPr/>
                    <a:lstStyle/>
                    <a:p>
                      <a:pPr marL="0" marR="0">
                        <a:lnSpc>
                          <a:spcPct val="107000"/>
                        </a:lnSpc>
                        <a:spcBef>
                          <a:spcPts val="0"/>
                        </a:spcBef>
                        <a:spcAft>
                          <a:spcPts val="0"/>
                        </a:spcAft>
                      </a:pPr>
                      <a:r>
                        <a:rPr lang="en-US" sz="1800">
                          <a:effectLst/>
                        </a:rPr>
                        <a:t>62.2 with Separators</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sym typeface="Wingdings" panose="05000000000000000000" pitchFamily="2" charset="2"/>
                        </a:rPr>
                        <a:t></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sym typeface="Wingdings" panose="05000000000000000000" pitchFamily="2" charset="2"/>
                        </a:rPr>
                        <a:t></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sym typeface="Wingdings" panose="05000000000000000000" pitchFamily="2" charset="2"/>
                        </a:rPr>
                        <a:t></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90849309"/>
                  </a:ext>
                </a:extLst>
              </a:tr>
            </a:tbl>
          </a:graphicData>
        </a:graphic>
      </p:graphicFrame>
      <p:sp>
        <p:nvSpPr>
          <p:cNvPr id="3" name="Title 2">
            <a:extLst>
              <a:ext uri="{FF2B5EF4-FFF2-40B4-BE49-F238E27FC236}">
                <a16:creationId xmlns:a16="http://schemas.microsoft.com/office/drawing/2014/main" id="{624F9B5C-C5BC-17DB-3499-1D7C751F05E6}"/>
              </a:ext>
            </a:extLst>
          </p:cNvPr>
          <p:cNvSpPr>
            <a:spLocks noGrp="1"/>
          </p:cNvSpPr>
          <p:nvPr>
            <p:ph type="title"/>
          </p:nvPr>
        </p:nvSpPr>
        <p:spPr>
          <a:xfrm>
            <a:off x="2436812" y="152399"/>
            <a:ext cx="9144000" cy="528637"/>
          </a:xfrm>
        </p:spPr>
        <p:txBody>
          <a:bodyPr/>
          <a:lstStyle/>
          <a:p>
            <a:r>
              <a:rPr lang="en-US" dirty="0"/>
              <a:t>Intermate-ability</a:t>
            </a:r>
          </a:p>
        </p:txBody>
      </p:sp>
    </p:spTree>
    <p:extLst>
      <p:ext uri="{BB962C8B-B14F-4D97-AF65-F5344CB8AC3E}">
        <p14:creationId xmlns:p14="http://schemas.microsoft.com/office/powerpoint/2010/main" val="1837207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3FC9529-E32A-0CB8-2155-74C397FBD6C1}"/>
              </a:ext>
            </a:extLst>
          </p:cNvPr>
          <p:cNvPicPr>
            <a:picLocks noChangeAspect="1"/>
          </p:cNvPicPr>
          <p:nvPr/>
        </p:nvPicPr>
        <p:blipFill>
          <a:blip r:embed="rId3"/>
          <a:stretch>
            <a:fillRect/>
          </a:stretch>
        </p:blipFill>
        <p:spPr>
          <a:xfrm>
            <a:off x="7687999" y="1676400"/>
            <a:ext cx="3886201" cy="2332606"/>
          </a:xfrm>
          <a:prstGeom prst="rect">
            <a:avLst/>
          </a:prstGeom>
        </p:spPr>
      </p:pic>
      <p:pic>
        <p:nvPicPr>
          <p:cNvPr id="8" name="Picture 7">
            <a:extLst>
              <a:ext uri="{FF2B5EF4-FFF2-40B4-BE49-F238E27FC236}">
                <a16:creationId xmlns:a16="http://schemas.microsoft.com/office/drawing/2014/main" id="{B107C742-F1D3-96E5-634C-0D744C9EF954}"/>
              </a:ext>
            </a:extLst>
          </p:cNvPr>
          <p:cNvPicPr>
            <a:picLocks noChangeAspect="1"/>
          </p:cNvPicPr>
          <p:nvPr/>
        </p:nvPicPr>
        <p:blipFill>
          <a:blip r:embed="rId4"/>
          <a:stretch>
            <a:fillRect/>
          </a:stretch>
        </p:blipFill>
        <p:spPr>
          <a:xfrm>
            <a:off x="7694611" y="4624166"/>
            <a:ext cx="3886201" cy="962470"/>
          </a:xfrm>
          <a:prstGeom prst="rect">
            <a:avLst/>
          </a:prstGeom>
        </p:spPr>
      </p:pic>
      <p:sp>
        <p:nvSpPr>
          <p:cNvPr id="12" name="Text Placeholder 11">
            <a:extLst>
              <a:ext uri="{FF2B5EF4-FFF2-40B4-BE49-F238E27FC236}">
                <a16:creationId xmlns:a16="http://schemas.microsoft.com/office/drawing/2014/main" id="{3B9E2E6F-ADE1-C59C-3DF3-D358263E3A62}"/>
              </a:ext>
            </a:extLst>
          </p:cNvPr>
          <p:cNvSpPr>
            <a:spLocks noGrp="1"/>
          </p:cNvSpPr>
          <p:nvPr>
            <p:ph type="body" idx="1"/>
          </p:nvPr>
        </p:nvSpPr>
        <p:spPr/>
        <p:txBody>
          <a:bodyPr/>
          <a:lstStyle/>
          <a:p>
            <a:r>
              <a:rPr lang="it-IT" dirty="0"/>
              <a:t>Backplane Design</a:t>
            </a:r>
          </a:p>
        </p:txBody>
      </p:sp>
      <p:sp>
        <p:nvSpPr>
          <p:cNvPr id="9" name="Content Placeholder 8">
            <a:extLst>
              <a:ext uri="{FF2B5EF4-FFF2-40B4-BE49-F238E27FC236}">
                <a16:creationId xmlns:a16="http://schemas.microsoft.com/office/drawing/2014/main" id="{F0578491-A455-7D79-8D70-BCCD505758A4}"/>
              </a:ext>
            </a:extLst>
          </p:cNvPr>
          <p:cNvSpPr>
            <a:spLocks noGrp="1"/>
          </p:cNvSpPr>
          <p:nvPr>
            <p:ph sz="half" idx="2"/>
          </p:nvPr>
        </p:nvSpPr>
        <p:spPr>
          <a:xfrm>
            <a:off x="608012" y="1981200"/>
            <a:ext cx="6629400" cy="4208463"/>
          </a:xfrm>
        </p:spPr>
        <p:txBody>
          <a:bodyPr>
            <a:normAutofit/>
          </a:bodyPr>
          <a:lstStyle/>
          <a:p>
            <a:r>
              <a:rPr lang="it-IT" sz="1600" dirty="0"/>
              <a:t>It is recommended to design all Backplanes with </a:t>
            </a:r>
            <a:r>
              <a:rPr lang="en-US" sz="1600" dirty="0"/>
              <a:t>[</a:t>
            </a:r>
            <a:r>
              <a:rPr lang="en-US" sz="1600" dirty="0">
                <a:hlinkClick r:id="rId5" action="ppaction://hlinksldjump"/>
              </a:rPr>
              <a:t>VITA 62.2</a:t>
            </a:r>
            <a:r>
              <a:rPr lang="en-US" sz="1600" dirty="0"/>
              <a:t>] </a:t>
            </a:r>
            <a:r>
              <a:rPr lang="it-IT" sz="1600" dirty="0"/>
              <a:t>cutouts.</a:t>
            </a:r>
          </a:p>
          <a:p>
            <a:r>
              <a:rPr lang="en-US" sz="1600" dirty="0"/>
              <a:t>[</a:t>
            </a:r>
            <a:r>
              <a:rPr lang="en-US" sz="1600" dirty="0">
                <a:hlinkClick r:id="rId5" action="ppaction://hlinksldjump"/>
              </a:rPr>
              <a:t>VITA 62.2</a:t>
            </a:r>
            <a:r>
              <a:rPr lang="en-US" sz="1600" dirty="0"/>
              <a:t>] </a:t>
            </a:r>
            <a:r>
              <a:rPr lang="it-IT" sz="1600" dirty="0"/>
              <a:t>Seperators are optional at the assembly level.</a:t>
            </a:r>
          </a:p>
          <a:p>
            <a:pPr lvl="1"/>
            <a:r>
              <a:rPr lang="it-IT" sz="1400" dirty="0"/>
              <a:t>Separators can not be installed once the connector is pressed in !!!</a:t>
            </a:r>
          </a:p>
          <a:p>
            <a:r>
              <a:rPr lang="it-IT" sz="1600" dirty="0"/>
              <a:t>Use </a:t>
            </a:r>
            <a:r>
              <a:rPr lang="en-US" sz="1600" dirty="0"/>
              <a:t>[</a:t>
            </a:r>
            <a:r>
              <a:rPr lang="en-US" sz="1600" dirty="0">
                <a:hlinkClick r:id="rId5" action="ppaction://hlinksldjump"/>
              </a:rPr>
              <a:t>VITA 62.2</a:t>
            </a:r>
            <a:r>
              <a:rPr lang="en-US" sz="1600" dirty="0"/>
              <a:t>]</a:t>
            </a:r>
            <a:r>
              <a:rPr lang="it-IT" sz="1600" dirty="0"/>
              <a:t> connector for </a:t>
            </a:r>
            <a:r>
              <a:rPr lang="en-US" sz="1600" dirty="0"/>
              <a:t>[</a:t>
            </a:r>
            <a:r>
              <a:rPr lang="en-US" sz="1600" dirty="0">
                <a:hlinkClick r:id="rId5" action="ppaction://hlinksldjump"/>
              </a:rPr>
              <a:t>VITA 62.0</a:t>
            </a:r>
            <a:r>
              <a:rPr lang="en-US" sz="1600" dirty="0"/>
              <a:t>]</a:t>
            </a:r>
            <a:r>
              <a:rPr lang="it-IT" sz="1600" dirty="0"/>
              <a:t> and </a:t>
            </a:r>
            <a:r>
              <a:rPr lang="en-US" sz="1600" dirty="0"/>
              <a:t>[</a:t>
            </a:r>
            <a:r>
              <a:rPr lang="en-US" sz="1600" dirty="0">
                <a:hlinkClick r:id="rId5" action="ppaction://hlinksldjump"/>
              </a:rPr>
              <a:t>VITA 62.2</a:t>
            </a:r>
            <a:r>
              <a:rPr lang="en-US" sz="1600" dirty="0"/>
              <a:t>]</a:t>
            </a:r>
            <a:r>
              <a:rPr lang="it-IT" sz="1600" dirty="0"/>
              <a:t> applications – Extra voids will not affect mating.</a:t>
            </a:r>
          </a:p>
          <a:p>
            <a:r>
              <a:rPr lang="it-IT" sz="1600" dirty="0"/>
              <a:t>Design input voltage nodes to handle full pin current rating with 10 to 20˚C rise.</a:t>
            </a:r>
          </a:p>
          <a:p>
            <a:r>
              <a:rPr lang="it-IT" sz="1600" dirty="0"/>
              <a:t>Recommend to use 180˚C minimum Tg rated material.</a:t>
            </a:r>
          </a:p>
          <a:p>
            <a:r>
              <a:rPr lang="it-IT" sz="1600" dirty="0"/>
              <a:t>Design traces to support 270 VDC. Separators improve creepage and clearance.</a:t>
            </a:r>
          </a:p>
          <a:p>
            <a:endParaRPr lang="it-IT" sz="1600" dirty="0"/>
          </a:p>
          <a:p>
            <a:endParaRPr lang="en-US" sz="1600" dirty="0"/>
          </a:p>
        </p:txBody>
      </p:sp>
      <p:sp>
        <p:nvSpPr>
          <p:cNvPr id="13" name="Text Placeholder 12">
            <a:extLst>
              <a:ext uri="{FF2B5EF4-FFF2-40B4-BE49-F238E27FC236}">
                <a16:creationId xmlns:a16="http://schemas.microsoft.com/office/drawing/2014/main" id="{0734F0CF-1B30-1B38-E0D9-8C44566F4448}"/>
              </a:ext>
            </a:extLst>
          </p:cNvPr>
          <p:cNvSpPr>
            <a:spLocks noGrp="1"/>
          </p:cNvSpPr>
          <p:nvPr>
            <p:ph type="body" sz="quarter" idx="3"/>
          </p:nvPr>
        </p:nvSpPr>
        <p:spPr/>
        <p:txBody>
          <a:bodyPr/>
          <a:lstStyle/>
          <a:p>
            <a:endParaRPr lang="en-US"/>
          </a:p>
        </p:txBody>
      </p:sp>
      <p:sp>
        <p:nvSpPr>
          <p:cNvPr id="3" name="Title 2">
            <a:extLst>
              <a:ext uri="{FF2B5EF4-FFF2-40B4-BE49-F238E27FC236}">
                <a16:creationId xmlns:a16="http://schemas.microsoft.com/office/drawing/2014/main" id="{B0EA2FFA-3256-87C2-ECEC-ADA6AEA94E8B}"/>
              </a:ext>
            </a:extLst>
          </p:cNvPr>
          <p:cNvSpPr>
            <a:spLocks noGrp="1"/>
          </p:cNvSpPr>
          <p:nvPr>
            <p:ph type="title"/>
          </p:nvPr>
        </p:nvSpPr>
        <p:spPr/>
        <p:txBody>
          <a:bodyPr/>
          <a:lstStyle/>
          <a:p>
            <a:r>
              <a:rPr lang="en-US" dirty="0"/>
              <a:t>Intermate-ability (continued)</a:t>
            </a:r>
          </a:p>
        </p:txBody>
      </p:sp>
    </p:spTree>
    <p:extLst>
      <p:ext uri="{BB962C8B-B14F-4D97-AF65-F5344CB8AC3E}">
        <p14:creationId xmlns:p14="http://schemas.microsoft.com/office/powerpoint/2010/main" val="11821012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6EEE016-7B0B-EDBC-AFF0-298A47A92F8E}"/>
              </a:ext>
            </a:extLst>
          </p:cNvPr>
          <p:cNvPicPr>
            <a:picLocks noChangeAspect="1"/>
          </p:cNvPicPr>
          <p:nvPr/>
        </p:nvPicPr>
        <p:blipFill>
          <a:blip r:embed="rId3"/>
          <a:stretch>
            <a:fillRect/>
          </a:stretch>
        </p:blipFill>
        <p:spPr>
          <a:xfrm>
            <a:off x="5824065" y="3465834"/>
            <a:ext cx="6103291" cy="2715084"/>
          </a:xfrm>
          <a:prstGeom prst="rect">
            <a:avLst/>
          </a:prstGeom>
        </p:spPr>
      </p:pic>
      <p:pic>
        <p:nvPicPr>
          <p:cNvPr id="5" name="Picture 4">
            <a:extLst>
              <a:ext uri="{FF2B5EF4-FFF2-40B4-BE49-F238E27FC236}">
                <a16:creationId xmlns:a16="http://schemas.microsoft.com/office/drawing/2014/main" id="{07056AF2-A59C-3C34-A1B3-55A9ACEA566F}"/>
              </a:ext>
            </a:extLst>
          </p:cNvPr>
          <p:cNvPicPr>
            <a:picLocks noChangeAspect="1"/>
          </p:cNvPicPr>
          <p:nvPr/>
        </p:nvPicPr>
        <p:blipFill>
          <a:blip r:embed="rId4"/>
          <a:stretch>
            <a:fillRect/>
          </a:stretch>
        </p:blipFill>
        <p:spPr>
          <a:xfrm>
            <a:off x="6618286" y="1303361"/>
            <a:ext cx="4962525" cy="1484634"/>
          </a:xfrm>
          <a:prstGeom prst="rect">
            <a:avLst/>
          </a:prstGeom>
        </p:spPr>
      </p:pic>
      <p:sp>
        <p:nvSpPr>
          <p:cNvPr id="7" name="Text Placeholder 6">
            <a:extLst>
              <a:ext uri="{FF2B5EF4-FFF2-40B4-BE49-F238E27FC236}">
                <a16:creationId xmlns:a16="http://schemas.microsoft.com/office/drawing/2014/main" id="{CEDDC535-6327-0F65-D1EA-3C7479A64542}"/>
              </a:ext>
            </a:extLst>
          </p:cNvPr>
          <p:cNvSpPr>
            <a:spLocks noGrp="1"/>
          </p:cNvSpPr>
          <p:nvPr>
            <p:ph type="body" idx="1"/>
          </p:nvPr>
        </p:nvSpPr>
        <p:spPr>
          <a:xfrm>
            <a:off x="608012" y="1066800"/>
            <a:ext cx="5387976" cy="685800"/>
          </a:xfrm>
        </p:spPr>
        <p:txBody>
          <a:bodyPr>
            <a:normAutofit fontScale="85000" lnSpcReduction="20000"/>
          </a:bodyPr>
          <a:lstStyle/>
          <a:p>
            <a:r>
              <a:rPr lang="it-IT" dirty="0"/>
              <a:t>Module Design</a:t>
            </a:r>
          </a:p>
          <a:p>
            <a:r>
              <a:rPr lang="it-IT" dirty="0"/>
              <a:t>(NAI Version Shown)</a:t>
            </a:r>
          </a:p>
        </p:txBody>
      </p:sp>
      <p:sp>
        <p:nvSpPr>
          <p:cNvPr id="8" name="Content Placeholder 7">
            <a:extLst>
              <a:ext uri="{FF2B5EF4-FFF2-40B4-BE49-F238E27FC236}">
                <a16:creationId xmlns:a16="http://schemas.microsoft.com/office/drawing/2014/main" id="{B4D14543-28DB-AA35-310A-39C0D8974117}"/>
              </a:ext>
            </a:extLst>
          </p:cNvPr>
          <p:cNvSpPr>
            <a:spLocks noGrp="1"/>
          </p:cNvSpPr>
          <p:nvPr>
            <p:ph sz="half" idx="2"/>
          </p:nvPr>
        </p:nvSpPr>
        <p:spPr>
          <a:xfrm>
            <a:off x="608012" y="1981200"/>
            <a:ext cx="5387976" cy="4208463"/>
          </a:xfrm>
        </p:spPr>
        <p:txBody>
          <a:bodyPr>
            <a:normAutofit fontScale="70000" lnSpcReduction="20000"/>
          </a:bodyPr>
          <a:lstStyle/>
          <a:p>
            <a:r>
              <a:rPr lang="en-US" dirty="0"/>
              <a:t>[</a:t>
            </a:r>
            <a:r>
              <a:rPr lang="en-US" dirty="0">
                <a:hlinkClick r:id="rId5" action="ppaction://hlinksldjump"/>
              </a:rPr>
              <a:t>VITA 62.2</a:t>
            </a:r>
            <a:r>
              <a:rPr lang="en-US" dirty="0"/>
              <a:t>] </a:t>
            </a:r>
            <a:r>
              <a:rPr lang="it-IT" dirty="0"/>
              <a:t>Module Separators protrude into the connector seating plane.</a:t>
            </a:r>
          </a:p>
          <a:p>
            <a:pPr lvl="1"/>
            <a:r>
              <a:rPr lang="it-IT" dirty="0"/>
              <a:t>May Lead to inter-mateability issue.</a:t>
            </a:r>
          </a:p>
          <a:p>
            <a:r>
              <a:rPr lang="it-IT" dirty="0"/>
              <a:t>Consider designing modules to support </a:t>
            </a:r>
            <a:r>
              <a:rPr lang="en-US" dirty="0"/>
              <a:t>[</a:t>
            </a:r>
            <a:r>
              <a:rPr lang="en-US" dirty="0">
                <a:hlinkClick r:id="rId5" action="ppaction://hlinksldjump"/>
              </a:rPr>
              <a:t>VITA 62.2</a:t>
            </a:r>
            <a:r>
              <a:rPr lang="en-US" dirty="0"/>
              <a:t>] </a:t>
            </a:r>
            <a:r>
              <a:rPr lang="it-IT" dirty="0"/>
              <a:t>cutouts. One board can address multiple applications.</a:t>
            </a:r>
          </a:p>
          <a:p>
            <a:r>
              <a:rPr lang="it-IT" dirty="0"/>
              <a:t>Consider using </a:t>
            </a:r>
            <a:r>
              <a:rPr lang="en-US" dirty="0"/>
              <a:t>[</a:t>
            </a:r>
            <a:r>
              <a:rPr lang="en-US" dirty="0">
                <a:hlinkClick r:id="rId5" action="ppaction://hlinksldjump"/>
              </a:rPr>
              <a:t>VITA 62.2</a:t>
            </a:r>
            <a:r>
              <a:rPr lang="en-US" dirty="0"/>
              <a:t>] </a:t>
            </a:r>
            <a:r>
              <a:rPr lang="it-IT" dirty="0"/>
              <a:t>connector for all </a:t>
            </a:r>
            <a:r>
              <a:rPr lang="en-US" dirty="0"/>
              <a:t>[</a:t>
            </a:r>
            <a:r>
              <a:rPr lang="en-US" dirty="0">
                <a:hlinkClick r:id="rId5" action="ppaction://hlinksldjump"/>
              </a:rPr>
              <a:t>VITA 62.2</a:t>
            </a:r>
            <a:r>
              <a:rPr lang="en-US" dirty="0"/>
              <a:t>]</a:t>
            </a:r>
            <a:r>
              <a:rPr lang="it-IT" dirty="0"/>
              <a:t> and </a:t>
            </a:r>
            <a:r>
              <a:rPr lang="en-US" dirty="0"/>
              <a:t>[</a:t>
            </a:r>
            <a:r>
              <a:rPr lang="en-US" dirty="0">
                <a:hlinkClick r:id="rId5" action="ppaction://hlinksldjump"/>
              </a:rPr>
              <a:t>VITA 62.</a:t>
            </a:r>
            <a:r>
              <a:rPr lang="en-US" dirty="0"/>
              <a:t>0]</a:t>
            </a:r>
            <a:r>
              <a:rPr lang="it-IT" dirty="0"/>
              <a:t> applications.</a:t>
            </a:r>
          </a:p>
          <a:p>
            <a:r>
              <a:rPr lang="it-IT" dirty="0"/>
              <a:t>NAI Separatiors can be installed at the final Assembly level</a:t>
            </a:r>
          </a:p>
          <a:p>
            <a:pPr lvl="1"/>
            <a:r>
              <a:rPr lang="it-IT" dirty="0"/>
              <a:t>After the connector has been pressed in.</a:t>
            </a:r>
          </a:p>
          <a:p>
            <a:r>
              <a:rPr lang="it-IT" dirty="0"/>
              <a:t>TE Separators can also be used, however they must be installed before the connector is pressed in.</a:t>
            </a:r>
          </a:p>
          <a:p>
            <a:endParaRPr lang="en-US" dirty="0"/>
          </a:p>
        </p:txBody>
      </p:sp>
      <p:sp>
        <p:nvSpPr>
          <p:cNvPr id="15" name="Text Placeholder 14">
            <a:extLst>
              <a:ext uri="{FF2B5EF4-FFF2-40B4-BE49-F238E27FC236}">
                <a16:creationId xmlns:a16="http://schemas.microsoft.com/office/drawing/2014/main" id="{95370987-77D7-3F38-C1ED-B728E9AD0BC1}"/>
              </a:ext>
            </a:extLst>
          </p:cNvPr>
          <p:cNvSpPr>
            <a:spLocks noGrp="1"/>
          </p:cNvSpPr>
          <p:nvPr>
            <p:ph type="body" sz="quarter" idx="3"/>
          </p:nvPr>
        </p:nvSpPr>
        <p:spPr/>
        <p:txBody>
          <a:bodyPr/>
          <a:lstStyle/>
          <a:p>
            <a:endParaRPr lang="en-US"/>
          </a:p>
        </p:txBody>
      </p:sp>
      <p:sp>
        <p:nvSpPr>
          <p:cNvPr id="16" name="Content Placeholder 15">
            <a:extLst>
              <a:ext uri="{FF2B5EF4-FFF2-40B4-BE49-F238E27FC236}">
                <a16:creationId xmlns:a16="http://schemas.microsoft.com/office/drawing/2014/main" id="{864E5288-4AB2-ACCD-8B76-6726541F8F83}"/>
              </a:ext>
            </a:extLst>
          </p:cNvPr>
          <p:cNvSpPr>
            <a:spLocks noGrp="1"/>
          </p:cNvSpPr>
          <p:nvPr>
            <p:ph sz="quarter" idx="4"/>
          </p:nvPr>
        </p:nvSpPr>
        <p:spPr/>
        <p:txBody>
          <a:bodyPr/>
          <a:lstStyle/>
          <a:p>
            <a:endParaRPr lang="en-US" dirty="0"/>
          </a:p>
        </p:txBody>
      </p:sp>
      <p:sp>
        <p:nvSpPr>
          <p:cNvPr id="3" name="Title 2">
            <a:extLst>
              <a:ext uri="{FF2B5EF4-FFF2-40B4-BE49-F238E27FC236}">
                <a16:creationId xmlns:a16="http://schemas.microsoft.com/office/drawing/2014/main" id="{D890566F-07C1-0F30-4182-6E3A79650D5C}"/>
              </a:ext>
            </a:extLst>
          </p:cNvPr>
          <p:cNvSpPr>
            <a:spLocks noGrp="1"/>
          </p:cNvSpPr>
          <p:nvPr>
            <p:ph type="title"/>
          </p:nvPr>
        </p:nvSpPr>
        <p:spPr>
          <a:xfrm>
            <a:off x="3351212" y="152400"/>
            <a:ext cx="8229599" cy="515938"/>
          </a:xfrm>
        </p:spPr>
        <p:txBody>
          <a:bodyPr/>
          <a:lstStyle/>
          <a:p>
            <a:r>
              <a:rPr lang="en-US" dirty="0"/>
              <a:t>Intermate-ability </a:t>
            </a:r>
            <a:r>
              <a:rPr lang="en-US" sz="2000" i="1" dirty="0"/>
              <a:t>(continued)</a:t>
            </a:r>
            <a:endParaRPr lang="en-US" i="1" dirty="0"/>
          </a:p>
        </p:txBody>
      </p:sp>
    </p:spTree>
    <p:extLst>
      <p:ext uri="{BB962C8B-B14F-4D97-AF65-F5344CB8AC3E}">
        <p14:creationId xmlns:p14="http://schemas.microsoft.com/office/powerpoint/2010/main" val="34400685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AA8C1F-265E-7786-73DE-48AA9CC974A6}"/>
              </a:ext>
            </a:extLst>
          </p:cNvPr>
          <p:cNvPicPr>
            <a:picLocks noChangeAspect="1"/>
          </p:cNvPicPr>
          <p:nvPr/>
        </p:nvPicPr>
        <p:blipFill>
          <a:blip r:embed="rId3"/>
          <a:stretch>
            <a:fillRect/>
          </a:stretch>
        </p:blipFill>
        <p:spPr>
          <a:xfrm>
            <a:off x="8188123" y="1254067"/>
            <a:ext cx="3355848" cy="1624487"/>
          </a:xfrm>
          <a:prstGeom prst="rect">
            <a:avLst/>
          </a:prstGeom>
        </p:spPr>
      </p:pic>
      <p:pic>
        <p:nvPicPr>
          <p:cNvPr id="6" name="Picture 5">
            <a:extLst>
              <a:ext uri="{FF2B5EF4-FFF2-40B4-BE49-F238E27FC236}">
                <a16:creationId xmlns:a16="http://schemas.microsoft.com/office/drawing/2014/main" id="{CD0DF9AE-75C4-E21E-D8E8-7AFA3D0BAA25}"/>
              </a:ext>
            </a:extLst>
          </p:cNvPr>
          <p:cNvPicPr>
            <a:picLocks noChangeAspect="1"/>
          </p:cNvPicPr>
          <p:nvPr/>
        </p:nvPicPr>
        <p:blipFill>
          <a:blip r:embed="rId4">
            <a:extLst>
              <a:ext uri="{FF2B5EF4-FFF2-40B4-BE49-F238E27FC236}">
                <a16:creationId xmlns:lc="http://schemas.openxmlformats.org/drawingml/2006/lockedCanvas" xmlns:a16="http://schemas.microsoft.com/office/drawing/2014/main" xmlns:a14="http://schemas.microsoft.com/office/drawing/2010/main"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http://schemas.openxmlformats.org/wordprocessingml/2006/main" xmlns:w10="urn:schemas-microsoft-com:office:word" xmlns:v="urn:schemas-microsoft-com:vml" xmlns:oel="http://schemas.microsoft.com/office/2019/extlst" xmlns:o="urn:schemas-microsoft-com:office:office" xmlns:am3d="http://schemas.microsoft.com/office/drawing/2017/model3d" xmlns:aink="http://schemas.microsoft.com/office/drawing/2016/ink"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id="{A17D5AF0-3F68-4F9B-B882-EE6D0B455E49}"/>
              </a:ext>
            </a:extLst>
          </a:blip>
          <a:stretch>
            <a:fillRect/>
          </a:stretch>
        </p:blipFill>
        <p:spPr>
          <a:xfrm>
            <a:off x="7765785" y="3736848"/>
            <a:ext cx="4200525" cy="1590791"/>
          </a:xfrm>
          <a:prstGeom prst="rect">
            <a:avLst/>
          </a:prstGeom>
        </p:spPr>
      </p:pic>
      <p:sp>
        <p:nvSpPr>
          <p:cNvPr id="8" name="TextBox 7">
            <a:extLst>
              <a:ext uri="{FF2B5EF4-FFF2-40B4-BE49-F238E27FC236}">
                <a16:creationId xmlns:a16="http://schemas.microsoft.com/office/drawing/2014/main" id="{8E840FA1-1267-CBFE-D444-D76D1580CC4B}"/>
              </a:ext>
            </a:extLst>
          </p:cNvPr>
          <p:cNvSpPr txBox="1"/>
          <p:nvPr/>
        </p:nvSpPr>
        <p:spPr>
          <a:xfrm>
            <a:off x="8370623" y="2846035"/>
            <a:ext cx="2990849" cy="307777"/>
          </a:xfrm>
          <a:prstGeom prst="rect">
            <a:avLst/>
          </a:prstGeom>
          <a:noFill/>
        </p:spPr>
        <p:txBody>
          <a:bodyPr wrap="square">
            <a:spAutoFit/>
          </a:bodyPr>
          <a:lstStyle/>
          <a:p>
            <a:r>
              <a:rPr lang="en-US" sz="1400" dirty="0">
                <a:effectLst/>
                <a:latin typeface="Arial" panose="020B0604020202020204" pitchFamily="34" charset="0"/>
                <a:ea typeface="Calibri" panose="020F0502020204030204" pitchFamily="34" charset="0"/>
                <a:cs typeface="Times New Roman" panose="02020603050405020304" pitchFamily="18" charset="0"/>
              </a:rPr>
              <a:t>VITA 86 3U Backplane Connector</a:t>
            </a:r>
            <a:endParaRPr lang="en-US" sz="1400" dirty="0"/>
          </a:p>
        </p:txBody>
      </p:sp>
      <p:sp>
        <p:nvSpPr>
          <p:cNvPr id="9" name="TextBox 8">
            <a:extLst>
              <a:ext uri="{FF2B5EF4-FFF2-40B4-BE49-F238E27FC236}">
                <a16:creationId xmlns:a16="http://schemas.microsoft.com/office/drawing/2014/main" id="{96045958-D128-DA06-21D5-4E8EB42B581A}"/>
              </a:ext>
            </a:extLst>
          </p:cNvPr>
          <p:cNvSpPr txBox="1"/>
          <p:nvPr/>
        </p:nvSpPr>
        <p:spPr>
          <a:xfrm>
            <a:off x="7879820" y="5370611"/>
            <a:ext cx="3972455" cy="307777"/>
          </a:xfrm>
          <a:prstGeom prst="rect">
            <a:avLst/>
          </a:prstGeom>
          <a:noFill/>
        </p:spPr>
        <p:txBody>
          <a:bodyPr wrap="square">
            <a:spAutoFit/>
          </a:bodyPr>
          <a:lstStyle/>
          <a:p>
            <a:r>
              <a:rPr lang="en-US" sz="1400" dirty="0">
                <a:effectLst/>
                <a:latin typeface="Arial" panose="020B0604020202020204" pitchFamily="34" charset="0"/>
                <a:ea typeface="Calibri" panose="020F0502020204030204" pitchFamily="34" charset="0"/>
                <a:cs typeface="Times New Roman" panose="02020603050405020304" pitchFamily="18" charset="0"/>
              </a:rPr>
              <a:t>Corrosion Intrusion Due to Primary Seal Failure</a:t>
            </a:r>
            <a:endParaRPr lang="en-US" sz="1400" dirty="0"/>
          </a:p>
        </p:txBody>
      </p:sp>
      <p:sp>
        <p:nvSpPr>
          <p:cNvPr id="7" name="Content Placeholder 6">
            <a:extLst>
              <a:ext uri="{FF2B5EF4-FFF2-40B4-BE49-F238E27FC236}">
                <a16:creationId xmlns:a16="http://schemas.microsoft.com/office/drawing/2014/main" id="{4431A973-6C2E-E425-3346-DEC9A2B92F43}"/>
              </a:ext>
            </a:extLst>
          </p:cNvPr>
          <p:cNvSpPr>
            <a:spLocks noGrp="1"/>
          </p:cNvSpPr>
          <p:nvPr>
            <p:ph idx="1"/>
          </p:nvPr>
        </p:nvSpPr>
        <p:spPr>
          <a:xfrm>
            <a:off x="608013" y="1219200"/>
            <a:ext cx="6934199" cy="4957763"/>
          </a:xfrm>
        </p:spPr>
        <p:txBody>
          <a:bodyPr>
            <a:normAutofit fontScale="62500" lnSpcReduction="20000"/>
          </a:bodyPr>
          <a:lstStyle/>
          <a:p>
            <a:pPr marL="0" indent="0">
              <a:buNone/>
            </a:pPr>
            <a:r>
              <a:rPr lang="en-US" dirty="0"/>
              <a:t>Certain environments and applications cause condensation to take place within the system chassis. Connectors designed to the [</a:t>
            </a:r>
            <a:r>
              <a:rPr lang="en-US" dirty="0">
                <a:hlinkClick r:id="rId5" action="ppaction://hlinksldjump"/>
              </a:rPr>
              <a:t>VITA 62.2</a:t>
            </a:r>
            <a:r>
              <a:rPr lang="en-US" dirty="0"/>
              <a:t>] standard allow for improved creepage and clearance on the printed circuit board mating surface and the connector-to-connector mating surface. With proper implementation, design guides such as [</a:t>
            </a:r>
            <a:r>
              <a:rPr lang="en-US" dirty="0">
                <a:hlinkClick r:id="rId5" action="ppaction://hlinksldjump"/>
              </a:rPr>
              <a:t>IPC-2221</a:t>
            </a:r>
            <a:r>
              <a:rPr lang="en-US" dirty="0"/>
              <a:t>] can be met.</a:t>
            </a:r>
          </a:p>
          <a:p>
            <a:pPr marL="0" indent="0">
              <a:buNone/>
            </a:pPr>
            <a:r>
              <a:rPr lang="en-US" dirty="0"/>
              <a:t>With that understood, it should be recognized that [</a:t>
            </a:r>
            <a:r>
              <a:rPr lang="en-US" dirty="0">
                <a:hlinkClick r:id="rId5" action="ppaction://hlinksldjump"/>
              </a:rPr>
              <a:t>VITA 62</a:t>
            </a:r>
            <a:r>
              <a:rPr lang="en-US" dirty="0"/>
              <a:t>] and other solutions derived from it are not sealed. For applications requiring a sealed interface, connectors designed to the VITA 86 standard offer the best solution for VPX plugin Power Supply modules.</a:t>
            </a:r>
          </a:p>
          <a:p>
            <a:pPr marL="0" indent="0">
              <a:buNone/>
            </a:pPr>
            <a:r>
              <a:rPr lang="en-US" dirty="0"/>
              <a:t>A case for using such connectors might be in an environment where condensation or corrosion is expected to reach the high voltage nodes on the backplane. Another use case might be to provide a secondary seal. Harsh environments with many temperature and altitude cycles can age the primary seal. To extend the life of such an application, a secondary seal designed to the VITA 86 standard could be applied.</a:t>
            </a:r>
          </a:p>
          <a:p>
            <a:endParaRPr lang="en-US" dirty="0"/>
          </a:p>
        </p:txBody>
      </p:sp>
      <p:sp>
        <p:nvSpPr>
          <p:cNvPr id="3" name="Title 2">
            <a:extLst>
              <a:ext uri="{FF2B5EF4-FFF2-40B4-BE49-F238E27FC236}">
                <a16:creationId xmlns:a16="http://schemas.microsoft.com/office/drawing/2014/main" id="{8DE5EB50-9A6F-1EA3-0C4E-5C1CCD958D49}"/>
              </a:ext>
            </a:extLst>
          </p:cNvPr>
          <p:cNvSpPr>
            <a:spLocks noGrp="1"/>
          </p:cNvSpPr>
          <p:nvPr>
            <p:ph type="title"/>
          </p:nvPr>
        </p:nvSpPr>
        <p:spPr>
          <a:xfrm>
            <a:off x="2436812" y="152399"/>
            <a:ext cx="9144000" cy="528637"/>
          </a:xfrm>
        </p:spPr>
        <p:txBody>
          <a:bodyPr/>
          <a:lstStyle/>
          <a:p>
            <a:r>
              <a:rPr lang="en-US" dirty="0"/>
              <a:t>Use Case for VITA 86</a:t>
            </a:r>
          </a:p>
        </p:txBody>
      </p:sp>
    </p:spTree>
    <p:extLst>
      <p:ext uri="{BB962C8B-B14F-4D97-AF65-F5344CB8AC3E}">
        <p14:creationId xmlns:p14="http://schemas.microsoft.com/office/powerpoint/2010/main" val="29821018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66125DA-F6D1-584B-BE3B-C2C00B2E4937}"/>
              </a:ext>
            </a:extLst>
          </p:cNvPr>
          <p:cNvSpPr>
            <a:spLocks noGrp="1"/>
          </p:cNvSpPr>
          <p:nvPr>
            <p:ph idx="1"/>
          </p:nvPr>
        </p:nvSpPr>
        <p:spPr>
          <a:xfrm>
            <a:off x="608012" y="1219200"/>
            <a:ext cx="10972800" cy="4957763"/>
          </a:xfrm>
        </p:spPr>
        <p:txBody>
          <a:bodyPr>
            <a:normAutofit fontScale="47500" lnSpcReduction="20000"/>
          </a:bodyPr>
          <a:lstStyle/>
          <a:p>
            <a:pPr marL="0" indent="0">
              <a:buNone/>
            </a:pPr>
            <a:r>
              <a:rPr lang="en-US" sz="3400" b="1" dirty="0"/>
              <a:t>[</a:t>
            </a:r>
            <a:r>
              <a:rPr lang="en-US" sz="3400" b="1" dirty="0">
                <a:hlinkClick r:id="rId3" action="ppaction://hlinksldjump"/>
              </a:rPr>
              <a:t>VITA 86</a:t>
            </a:r>
            <a:r>
              <a:rPr lang="en-US" sz="3400" b="1" dirty="0"/>
              <a:t>] </a:t>
            </a:r>
            <a:r>
              <a:rPr lang="it-IT" sz="3400" b="1" dirty="0"/>
              <a:t>Assembly Concerns</a:t>
            </a:r>
          </a:p>
          <a:p>
            <a:pPr marL="0" indent="0">
              <a:buNone/>
            </a:pPr>
            <a:r>
              <a:rPr lang="en-US" dirty="0"/>
              <a:t>The right-angle connector designed to the [</a:t>
            </a:r>
            <a:r>
              <a:rPr lang="en-US" dirty="0">
                <a:hlinkClick r:id="rId3" action="ppaction://hlinksldjump"/>
              </a:rPr>
              <a:t>VITA 86</a:t>
            </a:r>
            <a:r>
              <a:rPr lang="en-US" dirty="0"/>
              <a:t>] standard inherently provides a seal on the connector-to-connector interface but does not address the connector to PCB interface. To enhance this interface, the assembly process can include the application of underfill, or a vapor deposited coating such as </a:t>
            </a:r>
            <a:r>
              <a:rPr lang="en-US" dirty="0" err="1"/>
              <a:t>Parylene</a:t>
            </a:r>
            <a:r>
              <a:rPr lang="en-US" dirty="0"/>
              <a:t>.</a:t>
            </a:r>
          </a:p>
          <a:p>
            <a:pPr marL="0" indent="0">
              <a:buNone/>
            </a:pPr>
            <a:r>
              <a:rPr lang="en-US" dirty="0"/>
              <a:t>The [</a:t>
            </a:r>
            <a:r>
              <a:rPr lang="en-US" dirty="0">
                <a:hlinkClick r:id="rId3" action="ppaction://hlinksldjump"/>
              </a:rPr>
              <a:t>VITA 86</a:t>
            </a:r>
            <a:r>
              <a:rPr lang="en-US" dirty="0"/>
              <a:t>] straight pin module connector includes integrated spacers to enhance creepage along the printed circuit board surface. In this case, a urethane based coating compound may be sufficient.</a:t>
            </a:r>
          </a:p>
          <a:p>
            <a:pPr marL="0" indent="0">
              <a:buNone/>
            </a:pPr>
            <a:endParaRPr lang="it-IT" dirty="0"/>
          </a:p>
          <a:p>
            <a:pPr marL="0" indent="0">
              <a:buNone/>
            </a:pPr>
            <a:r>
              <a:rPr lang="en-US" sz="3400" b="1" dirty="0"/>
              <a:t>[</a:t>
            </a:r>
            <a:r>
              <a:rPr lang="en-US" sz="3400" b="1" dirty="0">
                <a:hlinkClick r:id="rId3" action="ppaction://hlinksldjump"/>
              </a:rPr>
              <a:t>VITA 86</a:t>
            </a:r>
            <a:r>
              <a:rPr lang="en-US" sz="3400" b="1" dirty="0"/>
              <a:t>] </a:t>
            </a:r>
            <a:r>
              <a:rPr lang="it-IT" sz="3400" b="1" dirty="0"/>
              <a:t>Design Concerns</a:t>
            </a:r>
          </a:p>
          <a:p>
            <a:pPr marL="0" indent="0">
              <a:buNone/>
            </a:pPr>
            <a:r>
              <a:rPr lang="en-US" dirty="0"/>
              <a:t>Full engagement of the connector is vital to achieve the seal at the connector-to-connector interface. VPX modules have several features in the same plane as the connector seating plane. These features are the extractor levers and the guide modules. The Power Supply should be designed such that the connector seating plane is the first feature to fully engage. The levers and guide module position cannot interfere with the seating of the connector surfaces.</a:t>
            </a:r>
          </a:p>
          <a:p>
            <a:pPr marL="0" indent="0">
              <a:buNone/>
            </a:pPr>
            <a:r>
              <a:rPr lang="en-US" dirty="0"/>
              <a:t>Another concern is the alignment of the connector to guide modules. The [</a:t>
            </a:r>
            <a:r>
              <a:rPr lang="en-US" dirty="0">
                <a:hlinkClick r:id="rId3" action="ppaction://hlinksldjump"/>
              </a:rPr>
              <a:t>VITA 62.0</a:t>
            </a:r>
            <a:r>
              <a:rPr lang="en-US" dirty="0"/>
              <a:t>] standard and its derivatives have a common seating plane for the connector shell and the guide modules. This single plane minimizes the tolerance chain between the guide module location and the connector pin locations.</a:t>
            </a:r>
          </a:p>
          <a:p>
            <a:pPr marL="0" indent="0">
              <a:buNone/>
            </a:pPr>
            <a:r>
              <a:rPr lang="en-US" dirty="0"/>
              <a:t>The [</a:t>
            </a:r>
            <a:r>
              <a:rPr lang="en-US" dirty="0">
                <a:hlinkClick r:id="rId3" action="ppaction://hlinksldjump"/>
              </a:rPr>
              <a:t>VITA 86</a:t>
            </a:r>
            <a:r>
              <a:rPr lang="en-US" dirty="0"/>
              <a:t>] shell cannot sit on the Power supply module PCB board. To maintain a common backplane design, the [</a:t>
            </a:r>
            <a:r>
              <a:rPr lang="en-US" dirty="0">
                <a:hlinkClick r:id="rId3" action="ppaction://hlinksldjump"/>
              </a:rPr>
              <a:t>VITA 86</a:t>
            </a:r>
            <a:r>
              <a:rPr lang="en-US" dirty="0"/>
              <a:t>] style connector shell needs to sit below flush of the PC Board. This means that there can be more components involved in the tolerance chain to achieve the same alignment as compared to [</a:t>
            </a:r>
            <a:r>
              <a:rPr lang="en-US" dirty="0">
                <a:hlinkClick r:id="rId3" action="ppaction://hlinksldjump"/>
              </a:rPr>
              <a:t>VITA 62.0</a:t>
            </a:r>
            <a:r>
              <a:rPr lang="en-US" dirty="0"/>
              <a:t>] . The [</a:t>
            </a:r>
            <a:r>
              <a:rPr lang="en-US" dirty="0">
                <a:hlinkClick r:id="rId3" action="ppaction://hlinksldjump"/>
              </a:rPr>
              <a:t>VITA 86</a:t>
            </a:r>
            <a:r>
              <a:rPr lang="en-US" dirty="0"/>
              <a:t>] straight pin module connector provides integrated guide modules to alleviate this issue. </a:t>
            </a:r>
          </a:p>
          <a:p>
            <a:pPr marL="0" indent="0">
              <a:buNone/>
            </a:pPr>
            <a:r>
              <a:rPr lang="en-US" dirty="0"/>
              <a:t>With the integrated guides seated on the PC Board, the alignment of the connector pins to guide modules is, once again, automatic.</a:t>
            </a:r>
          </a:p>
        </p:txBody>
      </p:sp>
      <p:sp>
        <p:nvSpPr>
          <p:cNvPr id="3" name="Title 2">
            <a:extLst>
              <a:ext uri="{FF2B5EF4-FFF2-40B4-BE49-F238E27FC236}">
                <a16:creationId xmlns:a16="http://schemas.microsoft.com/office/drawing/2014/main" id="{98C227A0-21E5-5CE4-B96A-31C15E260875}"/>
              </a:ext>
            </a:extLst>
          </p:cNvPr>
          <p:cNvSpPr>
            <a:spLocks noGrp="1"/>
          </p:cNvSpPr>
          <p:nvPr>
            <p:ph type="title"/>
          </p:nvPr>
        </p:nvSpPr>
        <p:spPr>
          <a:xfrm>
            <a:off x="2436812" y="152399"/>
            <a:ext cx="9144000" cy="528637"/>
          </a:xfrm>
        </p:spPr>
        <p:txBody>
          <a:bodyPr/>
          <a:lstStyle/>
          <a:p>
            <a:r>
              <a:rPr lang="en-US" dirty="0"/>
              <a:t>Use Case for VITA 86 </a:t>
            </a:r>
            <a:r>
              <a:rPr lang="en-US" sz="2000" i="1" dirty="0"/>
              <a:t>(continued)</a:t>
            </a:r>
            <a:endParaRPr lang="en-US" i="1" dirty="0"/>
          </a:p>
        </p:txBody>
      </p:sp>
    </p:spTree>
    <p:extLst>
      <p:ext uri="{BB962C8B-B14F-4D97-AF65-F5344CB8AC3E}">
        <p14:creationId xmlns:p14="http://schemas.microsoft.com/office/powerpoint/2010/main" val="5881675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6529237-FA29-4721-36B1-E21F6B5F53C6}"/>
              </a:ext>
            </a:extLst>
          </p:cNvPr>
          <p:cNvPicPr>
            <a:picLocks noChangeAspect="1"/>
          </p:cNvPicPr>
          <p:nvPr/>
        </p:nvPicPr>
        <p:blipFill>
          <a:blip r:embed="rId3"/>
          <a:stretch>
            <a:fillRect/>
          </a:stretch>
        </p:blipFill>
        <p:spPr>
          <a:xfrm>
            <a:off x="10254310" y="1143000"/>
            <a:ext cx="1478902" cy="1828800"/>
          </a:xfrm>
          <a:prstGeom prst="rect">
            <a:avLst/>
          </a:prstGeom>
        </p:spPr>
      </p:pic>
      <p:pic>
        <p:nvPicPr>
          <p:cNvPr id="7" name="Picture 6">
            <a:extLst>
              <a:ext uri="{FF2B5EF4-FFF2-40B4-BE49-F238E27FC236}">
                <a16:creationId xmlns:a16="http://schemas.microsoft.com/office/drawing/2014/main" id="{2C2C318F-D556-3556-876F-375F95E31070}"/>
              </a:ext>
            </a:extLst>
          </p:cNvPr>
          <p:cNvPicPr>
            <a:picLocks noChangeAspect="1"/>
          </p:cNvPicPr>
          <p:nvPr/>
        </p:nvPicPr>
        <p:blipFill>
          <a:blip r:embed="rId4"/>
          <a:stretch>
            <a:fillRect/>
          </a:stretch>
        </p:blipFill>
        <p:spPr>
          <a:xfrm>
            <a:off x="10254310" y="3581400"/>
            <a:ext cx="1582433" cy="1828800"/>
          </a:xfrm>
          <a:prstGeom prst="rect">
            <a:avLst/>
          </a:prstGeom>
        </p:spPr>
      </p:pic>
      <p:sp>
        <p:nvSpPr>
          <p:cNvPr id="8" name="TextBox 7">
            <a:extLst>
              <a:ext uri="{FF2B5EF4-FFF2-40B4-BE49-F238E27FC236}">
                <a16:creationId xmlns:a16="http://schemas.microsoft.com/office/drawing/2014/main" id="{2170D2BC-CD82-0CBB-C686-54CCCCC9EB1A}"/>
              </a:ext>
            </a:extLst>
          </p:cNvPr>
          <p:cNvSpPr txBox="1"/>
          <p:nvPr/>
        </p:nvSpPr>
        <p:spPr>
          <a:xfrm>
            <a:off x="9521825" y="2981325"/>
            <a:ext cx="2667000" cy="307777"/>
          </a:xfrm>
          <a:prstGeom prst="rect">
            <a:avLst/>
          </a:prstGeom>
          <a:noFill/>
        </p:spPr>
        <p:txBody>
          <a:bodyPr wrap="square">
            <a:spAutoFit/>
          </a:bodyPr>
          <a:lstStyle/>
          <a:p>
            <a:r>
              <a:rPr lang="en-US" sz="1400" dirty="0">
                <a:effectLst/>
                <a:latin typeface="Arial" panose="020B0604020202020204" pitchFamily="34" charset="0"/>
                <a:ea typeface="Calibri" panose="020F0502020204030204" pitchFamily="34" charset="0"/>
                <a:cs typeface="Times New Roman" panose="02020603050405020304" pitchFamily="18" charset="0"/>
              </a:rPr>
              <a:t>Cast Guide Module with Tang</a:t>
            </a:r>
            <a:endParaRPr lang="en-US" sz="1400" dirty="0"/>
          </a:p>
        </p:txBody>
      </p:sp>
      <p:sp>
        <p:nvSpPr>
          <p:cNvPr id="9" name="TextBox 8">
            <a:extLst>
              <a:ext uri="{FF2B5EF4-FFF2-40B4-BE49-F238E27FC236}">
                <a16:creationId xmlns:a16="http://schemas.microsoft.com/office/drawing/2014/main" id="{EA725B79-1BAA-7D3F-0838-CB5DC48BA7A6}"/>
              </a:ext>
            </a:extLst>
          </p:cNvPr>
          <p:cNvSpPr txBox="1"/>
          <p:nvPr/>
        </p:nvSpPr>
        <p:spPr>
          <a:xfrm>
            <a:off x="9660261" y="5356027"/>
            <a:ext cx="2667000" cy="523220"/>
          </a:xfrm>
          <a:prstGeom prst="rect">
            <a:avLst/>
          </a:prstGeom>
          <a:noFill/>
        </p:spPr>
        <p:txBody>
          <a:bodyPr wrap="square">
            <a:spAutoFit/>
          </a:bodyPr>
          <a:lstStyle/>
          <a:p>
            <a:r>
              <a:rPr lang="en-US" sz="1400" dirty="0">
                <a:effectLst/>
                <a:latin typeface="Arial" panose="020B0604020202020204" pitchFamily="34" charset="0"/>
                <a:ea typeface="Calibri" panose="020F0502020204030204" pitchFamily="34" charset="0"/>
                <a:cs typeface="Times New Roman" panose="02020603050405020304" pitchFamily="18" charset="0"/>
              </a:rPr>
              <a:t>Machined Guide Module with Collar</a:t>
            </a:r>
            <a:endParaRPr lang="en-US" sz="1400" dirty="0"/>
          </a:p>
        </p:txBody>
      </p:sp>
      <p:sp>
        <p:nvSpPr>
          <p:cNvPr id="10" name="TextBox 9">
            <a:extLst>
              <a:ext uri="{FF2B5EF4-FFF2-40B4-BE49-F238E27FC236}">
                <a16:creationId xmlns:a16="http://schemas.microsoft.com/office/drawing/2014/main" id="{4F99A65B-F0DB-435B-C29C-9D9B3F345C1A}"/>
              </a:ext>
            </a:extLst>
          </p:cNvPr>
          <p:cNvSpPr txBox="1"/>
          <p:nvPr/>
        </p:nvSpPr>
        <p:spPr>
          <a:xfrm>
            <a:off x="9660261" y="6047491"/>
            <a:ext cx="2667000" cy="261610"/>
          </a:xfrm>
          <a:prstGeom prst="rect">
            <a:avLst/>
          </a:prstGeom>
          <a:noFill/>
        </p:spPr>
        <p:txBody>
          <a:bodyPr wrap="square">
            <a:spAutoFit/>
          </a:bodyPr>
          <a:lstStyle/>
          <a:p>
            <a:r>
              <a:rPr lang="en-US" sz="1100" dirty="0">
                <a:effectLst/>
                <a:latin typeface="Arial" panose="020B0604020202020204" pitchFamily="34" charset="0"/>
                <a:ea typeface="Calibri" panose="020F0502020204030204" pitchFamily="34" charset="0"/>
                <a:cs typeface="Times New Roman" panose="02020603050405020304" pitchFamily="18" charset="0"/>
              </a:rPr>
              <a:t>Pictures Courtesy of TE Connectivity</a:t>
            </a:r>
            <a:endParaRPr lang="en-US" sz="1100" dirty="0"/>
          </a:p>
        </p:txBody>
      </p:sp>
      <p:sp>
        <p:nvSpPr>
          <p:cNvPr id="6" name="Content Placeholder 5">
            <a:extLst>
              <a:ext uri="{FF2B5EF4-FFF2-40B4-BE49-F238E27FC236}">
                <a16:creationId xmlns:a16="http://schemas.microsoft.com/office/drawing/2014/main" id="{020CD77A-2484-1E38-88DF-C87A1FA27A02}"/>
              </a:ext>
            </a:extLst>
          </p:cNvPr>
          <p:cNvSpPr>
            <a:spLocks noGrp="1"/>
          </p:cNvSpPr>
          <p:nvPr>
            <p:ph idx="1"/>
          </p:nvPr>
        </p:nvSpPr>
        <p:spPr>
          <a:xfrm>
            <a:off x="608013" y="1219200"/>
            <a:ext cx="8686799" cy="4957763"/>
          </a:xfrm>
        </p:spPr>
        <p:txBody>
          <a:bodyPr>
            <a:normAutofit fontScale="47500" lnSpcReduction="20000"/>
          </a:bodyPr>
          <a:lstStyle/>
          <a:p>
            <a:pPr marL="0" indent="0">
              <a:buNone/>
            </a:pPr>
            <a:r>
              <a:rPr lang="it-IT" sz="2900" b="1" dirty="0"/>
              <a:t>Plating – 30u Au vs. 50u Au</a:t>
            </a:r>
          </a:p>
          <a:p>
            <a:r>
              <a:rPr lang="en-US" dirty="0"/>
              <a:t>The [</a:t>
            </a:r>
            <a:r>
              <a:rPr lang="en-US" dirty="0">
                <a:hlinkClick r:id="rId5" action="ppaction://hlinksldjump"/>
              </a:rPr>
              <a:t>VITA 62.0</a:t>
            </a:r>
            <a:r>
              <a:rPr lang="en-US" dirty="0"/>
              <a:t>] connectors are offered with two plating styles. They are 30u thickness gold and 50u thickness gold.</a:t>
            </a:r>
          </a:p>
          <a:p>
            <a:r>
              <a:rPr lang="en-US" dirty="0"/>
              <a:t>The thicker plating will be better able to resist wear due to </a:t>
            </a:r>
            <a:r>
              <a:rPr lang="en-US" dirty="0">
                <a:hlinkClick r:id="rId6" action="ppaction://hlinksldjump"/>
              </a:rPr>
              <a:t>fretting</a:t>
            </a:r>
            <a:r>
              <a:rPr lang="en-US" dirty="0"/>
              <a:t>. </a:t>
            </a:r>
            <a:r>
              <a:rPr lang="en-US" dirty="0">
                <a:hlinkClick r:id="rId6" action="ppaction://hlinksldjump"/>
              </a:rPr>
              <a:t>Fretting</a:t>
            </a:r>
            <a:r>
              <a:rPr lang="en-US" dirty="0"/>
              <a:t> occurs due to vibration and / or repeated injection and ejection of the connector. It is best to use the 50u plating whenever possible.</a:t>
            </a:r>
          </a:p>
          <a:p>
            <a:r>
              <a:rPr lang="en-US" dirty="0"/>
              <a:t>In addition to being thicker, the 50u plating style connector has additional features intended to mitigate tin whiskers.</a:t>
            </a:r>
          </a:p>
          <a:p>
            <a:r>
              <a:rPr lang="en-US" dirty="0"/>
              <a:t>The newer standards, [</a:t>
            </a:r>
            <a:r>
              <a:rPr lang="en-US" dirty="0">
                <a:hlinkClick r:id="rId5" action="ppaction://hlinksldjump"/>
              </a:rPr>
              <a:t>VITA 62.1</a:t>
            </a:r>
            <a:r>
              <a:rPr lang="en-US" dirty="0"/>
              <a:t>] and [</a:t>
            </a:r>
            <a:r>
              <a:rPr lang="en-US" dirty="0">
                <a:hlinkClick r:id="rId5" action="ppaction://hlinksldjump"/>
              </a:rPr>
              <a:t>VITA 62.2</a:t>
            </a:r>
            <a:r>
              <a:rPr lang="en-US" dirty="0"/>
              <a:t>] only offer connectors with the 50u plating.</a:t>
            </a:r>
          </a:p>
          <a:p>
            <a:pPr marL="0" indent="0">
              <a:buNone/>
            </a:pPr>
            <a:endParaRPr lang="en-US" dirty="0"/>
          </a:p>
          <a:p>
            <a:pPr marL="0" indent="0">
              <a:buNone/>
            </a:pPr>
            <a:r>
              <a:rPr lang="it-IT" sz="2900" b="1" dirty="0"/>
              <a:t>Guide Modules</a:t>
            </a:r>
          </a:p>
          <a:p>
            <a:r>
              <a:rPr lang="en-US" dirty="0"/>
              <a:t>Guides that meet [</a:t>
            </a:r>
            <a:r>
              <a:rPr lang="en-US" dirty="0">
                <a:hlinkClick r:id="rId5" action="ppaction://hlinksldjump"/>
              </a:rPr>
              <a:t>VITA 62.0</a:t>
            </a:r>
            <a:r>
              <a:rPr lang="en-US" dirty="0"/>
              <a:t>] are available in three types. They are Casted, Machined Aluminum and Machined Stainless Steel.</a:t>
            </a:r>
          </a:p>
          <a:p>
            <a:r>
              <a:rPr lang="en-US" dirty="0"/>
              <a:t>The casted type are made to less precise specifications and have a grounding </a:t>
            </a:r>
            <a:r>
              <a:rPr lang="en-US" dirty="0">
                <a:hlinkClick r:id="rId6" action="ppaction://hlinksldjump"/>
              </a:rPr>
              <a:t>tang</a:t>
            </a:r>
            <a:r>
              <a:rPr lang="en-US" dirty="0"/>
              <a:t> to provide an ESD connection. The </a:t>
            </a:r>
            <a:r>
              <a:rPr lang="en-US" dirty="0">
                <a:hlinkClick r:id="rId6" action="ppaction://hlinksldjump"/>
              </a:rPr>
              <a:t>tang</a:t>
            </a:r>
            <a:r>
              <a:rPr lang="en-US" dirty="0"/>
              <a:t> occupies position angles 135, 180, and 225. This is why the earlier [</a:t>
            </a:r>
            <a:r>
              <a:rPr lang="en-US" dirty="0">
                <a:hlinkClick r:id="rId5" action="ppaction://hlinksldjump"/>
              </a:rPr>
              <a:t>VITA 62</a:t>
            </a:r>
            <a:r>
              <a:rPr lang="en-US" dirty="0"/>
              <a:t>] specification only listed 5 of 8 possible guide angles.</a:t>
            </a:r>
          </a:p>
          <a:p>
            <a:r>
              <a:rPr lang="en-US" dirty="0"/>
              <a:t>The Stainless Steel and machined aluminum guides use a more robust grounding collar which does not restrict angles for the guides.</a:t>
            </a:r>
          </a:p>
          <a:p>
            <a:r>
              <a:rPr lang="en-US" dirty="0"/>
              <a:t>The additional 3 positions are an added offering to the machined aluminum type (only).</a:t>
            </a:r>
          </a:p>
          <a:p>
            <a:r>
              <a:rPr lang="en-US" dirty="0"/>
              <a:t>The tighter fit of the grounding collar restricts vibration and can reduce </a:t>
            </a:r>
            <a:r>
              <a:rPr lang="en-US" dirty="0">
                <a:hlinkClick r:id="rId6" action="ppaction://hlinksldjump"/>
              </a:rPr>
              <a:t>fretting</a:t>
            </a:r>
            <a:r>
              <a:rPr lang="en-US" dirty="0"/>
              <a:t>. It is recommended to use the Stainless Steel or machined aluminum guides.</a:t>
            </a:r>
          </a:p>
        </p:txBody>
      </p:sp>
      <p:sp>
        <p:nvSpPr>
          <p:cNvPr id="3" name="Title 2">
            <a:extLst>
              <a:ext uri="{FF2B5EF4-FFF2-40B4-BE49-F238E27FC236}">
                <a16:creationId xmlns:a16="http://schemas.microsoft.com/office/drawing/2014/main" id="{7F725EFC-C457-1C6B-2FEF-48A7E0726DD9}"/>
              </a:ext>
            </a:extLst>
          </p:cNvPr>
          <p:cNvSpPr>
            <a:spLocks noGrp="1"/>
          </p:cNvSpPr>
          <p:nvPr>
            <p:ph type="title"/>
          </p:nvPr>
        </p:nvSpPr>
        <p:spPr>
          <a:xfrm>
            <a:off x="2436812" y="152399"/>
            <a:ext cx="9144000" cy="528637"/>
          </a:xfrm>
        </p:spPr>
        <p:txBody>
          <a:bodyPr/>
          <a:lstStyle/>
          <a:p>
            <a:r>
              <a:rPr lang="en-US" dirty="0"/>
              <a:t>Plating and Guides</a:t>
            </a:r>
          </a:p>
        </p:txBody>
      </p:sp>
    </p:spTree>
    <p:extLst>
      <p:ext uri="{BB962C8B-B14F-4D97-AF65-F5344CB8AC3E}">
        <p14:creationId xmlns:p14="http://schemas.microsoft.com/office/powerpoint/2010/main" val="15858639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2DDC5395-73EC-4207-3EE5-24DFB09B5520}"/>
              </a:ext>
            </a:extLst>
          </p:cNvPr>
          <p:cNvSpPr txBox="1">
            <a:spLocks/>
          </p:cNvSpPr>
          <p:nvPr/>
        </p:nvSpPr>
        <p:spPr>
          <a:xfrm>
            <a:off x="5027612" y="5035228"/>
            <a:ext cx="3071906" cy="1203649"/>
          </a:xfrm>
          <a:prstGeom prst="rect">
            <a:avLst/>
          </a:prstGeom>
        </p:spPr>
        <p:txBody>
          <a:bodyPr lIns="91440" tIns="45720" rIns="91440" bIns="45720" anchorCtr="0">
            <a:normAutofit fontScale="55000" lnSpcReduction="20000"/>
          </a:bodyPr>
          <a:lstStyle>
            <a:lvl1pPr marL="0" indent="0" algn="ctr" rtl="0" eaLnBrk="1" fontAlgn="base" hangingPunct="1">
              <a:lnSpc>
                <a:spcPct val="100000"/>
              </a:lnSpc>
              <a:spcBef>
                <a:spcPts val="0"/>
              </a:spcBef>
              <a:spcAft>
                <a:spcPts val="2400"/>
              </a:spcAft>
              <a:buSzPct val="125000"/>
              <a:buFontTx/>
              <a:buNone/>
              <a:defRPr sz="2200" b="1">
                <a:solidFill>
                  <a:schemeClr val="tx1"/>
                </a:solidFill>
                <a:latin typeface="+mn-lt"/>
                <a:ea typeface="+mn-ea"/>
                <a:cs typeface="+mn-cs"/>
              </a:defRPr>
            </a:lvl1pPr>
            <a:lvl2pPr marL="862013" indent="-341313" algn="l" rtl="0" eaLnBrk="1" fontAlgn="base" hangingPunct="1">
              <a:lnSpc>
                <a:spcPct val="90000"/>
              </a:lnSpc>
              <a:spcBef>
                <a:spcPct val="25000"/>
              </a:spcBef>
              <a:spcAft>
                <a:spcPct val="0"/>
              </a:spcAft>
              <a:buSzPct val="100000"/>
              <a:buChar char="–"/>
              <a:defRPr b="1">
                <a:solidFill>
                  <a:schemeClr val="tx1"/>
                </a:solidFill>
                <a:latin typeface="+mn-lt"/>
                <a:ea typeface="ＭＳ Ｐゴシック" pitchFamily="-110" charset="-128"/>
              </a:defRPr>
            </a:lvl2pPr>
            <a:lvl3pPr marL="1204913" indent="-228600" algn="l" rtl="0" eaLnBrk="1" fontAlgn="base" hangingPunct="1">
              <a:lnSpc>
                <a:spcPct val="90000"/>
              </a:lnSpc>
              <a:spcBef>
                <a:spcPct val="25000"/>
              </a:spcBef>
              <a:spcAft>
                <a:spcPct val="0"/>
              </a:spcAft>
              <a:buSzPct val="100000"/>
              <a:buChar char=" "/>
              <a:defRPr sz="1600" b="1">
                <a:solidFill>
                  <a:schemeClr val="tx1"/>
                </a:solidFill>
                <a:latin typeface="+mn-lt"/>
                <a:ea typeface="ＭＳ Ｐゴシック" pitchFamily="-110" charset="-128"/>
              </a:defRPr>
            </a:lvl3pPr>
            <a:lvl4pPr marL="1546225" indent="-119063"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4pPr>
            <a:lvl5pPr marL="18288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5pPr>
            <a:lvl6pPr marL="22860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6pPr>
            <a:lvl7pPr marL="27432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7pPr>
            <a:lvl8pPr marL="32004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8pPr>
            <a:lvl9pPr marL="36576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9pPr>
          </a:lstStyle>
          <a:p>
            <a:pPr marR="0" algn="l">
              <a:lnSpc>
                <a:spcPct val="90000"/>
              </a:lnSpc>
              <a:spcBef>
                <a:spcPts val="0"/>
              </a:spcBef>
              <a:spcAft>
                <a:spcPts val="600"/>
              </a:spcAft>
            </a:pPr>
            <a:r>
              <a:rPr lang="en-US" sz="2400" dirty="0"/>
              <a:t>Note: These connectors are protected under the following patents.</a:t>
            </a:r>
          </a:p>
          <a:p>
            <a:pPr marL="285750" marR="0" indent="-285750" algn="l">
              <a:lnSpc>
                <a:spcPct val="90000"/>
              </a:lnSpc>
              <a:spcBef>
                <a:spcPts val="0"/>
              </a:spcBef>
              <a:spcAft>
                <a:spcPts val="600"/>
              </a:spcAft>
              <a:buFont typeface="Arial" panose="020B0604020202020204" pitchFamily="34" charset="0"/>
              <a:buChar char="•"/>
            </a:pPr>
            <a:r>
              <a:rPr lang="en-US" sz="2400" dirty="0"/>
              <a:t>US 5,630,720</a:t>
            </a:r>
          </a:p>
          <a:p>
            <a:pPr marL="285750" marR="0" indent="-285750" algn="l">
              <a:lnSpc>
                <a:spcPct val="90000"/>
              </a:lnSpc>
              <a:spcBef>
                <a:spcPts val="0"/>
              </a:spcBef>
              <a:spcAft>
                <a:spcPts val="600"/>
              </a:spcAft>
              <a:buFont typeface="Arial" panose="020B0604020202020204" pitchFamily="34" charset="0"/>
              <a:buChar char="•"/>
            </a:pPr>
            <a:r>
              <a:rPr lang="en-US" sz="2400" dirty="0"/>
              <a:t>US 6,488,549 B1</a:t>
            </a:r>
          </a:p>
          <a:p>
            <a:pPr marL="285750" marR="0" indent="-285750" algn="l">
              <a:lnSpc>
                <a:spcPct val="90000"/>
              </a:lnSpc>
              <a:spcBef>
                <a:spcPts val="0"/>
              </a:spcBef>
              <a:spcAft>
                <a:spcPts val="600"/>
              </a:spcAft>
              <a:buFont typeface="Arial" panose="020B0604020202020204" pitchFamily="34" charset="0"/>
              <a:buChar char="•"/>
            </a:pPr>
            <a:r>
              <a:rPr lang="en-US" sz="2400" dirty="0"/>
              <a:t>US 5,582,519</a:t>
            </a:r>
          </a:p>
          <a:p>
            <a:pPr marR="0" algn="l">
              <a:lnSpc>
                <a:spcPct val="90000"/>
              </a:lnSpc>
              <a:spcBef>
                <a:spcPts val="0"/>
              </a:spcBef>
              <a:spcAft>
                <a:spcPts val="600"/>
              </a:spcAft>
            </a:pPr>
            <a:endParaRPr lang="en-US" sz="1800" b="0" dirty="0">
              <a:latin typeface="Arial" panose="020B0604020202020204" pitchFamily="34" charset="0"/>
              <a:cs typeface="Arial" panose="020B0604020202020204" pitchFamily="34" charset="0"/>
            </a:endParaRPr>
          </a:p>
          <a:p>
            <a:pPr marR="0" algn="l">
              <a:lnSpc>
                <a:spcPct val="90000"/>
              </a:lnSpc>
              <a:spcBef>
                <a:spcPts val="0"/>
              </a:spcBef>
              <a:spcAft>
                <a:spcPts val="600"/>
              </a:spcAft>
            </a:pPr>
            <a:endParaRPr lang="en-US" sz="1800" b="0" dirty="0">
              <a:latin typeface="Arial" panose="020B0604020202020204" pitchFamily="34" charset="0"/>
              <a:cs typeface="Arial" panose="020B0604020202020204" pitchFamily="34" charset="0"/>
            </a:endParaRPr>
          </a:p>
          <a:p>
            <a:pPr marL="285750" marR="0" indent="-285750" algn="l">
              <a:lnSpc>
                <a:spcPct val="90000"/>
              </a:lnSpc>
              <a:spcBef>
                <a:spcPts val="0"/>
              </a:spcBef>
              <a:spcAft>
                <a:spcPts val="600"/>
              </a:spcAft>
              <a:buFont typeface="Arial" panose="020B0604020202020204" pitchFamily="34" charset="0"/>
              <a:buChar char="•"/>
            </a:pPr>
            <a:endParaRPr lang="en-US" sz="1800" b="0" dirty="0">
              <a:effectLst/>
              <a:latin typeface="Arial" panose="020B0604020202020204" pitchFamily="34" charset="0"/>
              <a:ea typeface="Calibri" panose="020F0502020204030204" pitchFamily="34" charset="0"/>
              <a:cs typeface="Times New Roman" panose="02020603050405020304" pitchFamily="18" charset="0"/>
            </a:endParaRPr>
          </a:p>
          <a:p>
            <a:pPr marR="0" algn="l">
              <a:lnSpc>
                <a:spcPct val="90000"/>
              </a:lnSpc>
              <a:spcBef>
                <a:spcPts val="0"/>
              </a:spcBef>
              <a:spcAft>
                <a:spcPts val="600"/>
              </a:spcAft>
            </a:pPr>
            <a:endParaRPr lang="en-US" sz="1400" b="0" dirty="0">
              <a:effectLst/>
              <a:latin typeface="Arial" panose="020B0604020202020204" pitchFamily="34" charset="0"/>
              <a:ea typeface="Calibri" panose="020F0502020204030204" pitchFamily="34"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id="{05BE7AAC-2164-D78C-4F7A-08C785D3BBCC}"/>
              </a:ext>
            </a:extLst>
          </p:cNvPr>
          <p:cNvGraphicFramePr>
            <a:graphicFrameLocks noGrp="1"/>
          </p:cNvGraphicFramePr>
          <p:nvPr>
            <p:extLst>
              <p:ext uri="{D42A27DB-BD31-4B8C-83A1-F6EECF244321}">
                <p14:modId xmlns:p14="http://schemas.microsoft.com/office/powerpoint/2010/main" val="3548805442"/>
              </p:ext>
            </p:extLst>
          </p:nvPr>
        </p:nvGraphicFramePr>
        <p:xfrm>
          <a:off x="742299" y="1529339"/>
          <a:ext cx="3828114" cy="4719063"/>
        </p:xfrm>
        <a:graphic>
          <a:graphicData uri="http://schemas.openxmlformats.org/drawingml/2006/table">
            <a:tbl>
              <a:tblPr firstRow="1" firstCol="1" bandRow="1">
                <a:tableStyleId>{5C22544A-7EE6-4342-B048-85BDC9FD1C3A}</a:tableStyleId>
              </a:tblPr>
              <a:tblGrid>
                <a:gridCol w="812836">
                  <a:extLst>
                    <a:ext uri="{9D8B030D-6E8A-4147-A177-3AD203B41FA5}">
                      <a16:colId xmlns:a16="http://schemas.microsoft.com/office/drawing/2014/main" val="3105458507"/>
                    </a:ext>
                  </a:extLst>
                </a:gridCol>
                <a:gridCol w="812836">
                  <a:extLst>
                    <a:ext uri="{9D8B030D-6E8A-4147-A177-3AD203B41FA5}">
                      <a16:colId xmlns:a16="http://schemas.microsoft.com/office/drawing/2014/main" val="1424292150"/>
                    </a:ext>
                  </a:extLst>
                </a:gridCol>
                <a:gridCol w="812836">
                  <a:extLst>
                    <a:ext uri="{9D8B030D-6E8A-4147-A177-3AD203B41FA5}">
                      <a16:colId xmlns:a16="http://schemas.microsoft.com/office/drawing/2014/main" val="4011427016"/>
                    </a:ext>
                  </a:extLst>
                </a:gridCol>
                <a:gridCol w="694803">
                  <a:extLst>
                    <a:ext uri="{9D8B030D-6E8A-4147-A177-3AD203B41FA5}">
                      <a16:colId xmlns:a16="http://schemas.microsoft.com/office/drawing/2014/main" val="1430459297"/>
                    </a:ext>
                  </a:extLst>
                </a:gridCol>
                <a:gridCol w="694803">
                  <a:extLst>
                    <a:ext uri="{9D8B030D-6E8A-4147-A177-3AD203B41FA5}">
                      <a16:colId xmlns:a16="http://schemas.microsoft.com/office/drawing/2014/main" val="4124344506"/>
                    </a:ext>
                  </a:extLst>
                </a:gridCol>
              </a:tblGrid>
              <a:tr h="284747">
                <a:tc>
                  <a:txBody>
                    <a:bodyPr/>
                    <a:lstStyle/>
                    <a:p>
                      <a:pPr marL="0" marR="0">
                        <a:lnSpc>
                          <a:spcPct val="107000"/>
                        </a:lnSpc>
                        <a:spcBef>
                          <a:spcPts val="0"/>
                        </a:spcBef>
                        <a:spcAft>
                          <a:spcPts val="0"/>
                        </a:spcAft>
                      </a:pPr>
                      <a:r>
                        <a:rPr lang="en-US" sz="800" dirty="0">
                          <a:effectLst/>
                        </a:rPr>
                        <a:t>Standard</a:t>
                      </a:r>
                      <a:endParaRPr lang="en-US" sz="900" dirty="0">
                        <a:effectLst/>
                        <a:latin typeface="Arial" panose="020B0604020202020204" pitchFamily="34" charset="0"/>
                        <a:ea typeface="Calibri" panose="020F0502020204030204" pitchFamily="34" charset="0"/>
                        <a:cs typeface="Times New Roman" panose="02020603050405020304" pitchFamily="18" charset="0"/>
                      </a:endParaRPr>
                    </a:p>
                  </a:txBody>
                  <a:tcPr marL="54014" marR="54014" marT="7502" marB="75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effectLst/>
                        </a:rPr>
                        <a:t>Size</a:t>
                      </a:r>
                      <a:endParaRPr lang="en-US" sz="900">
                        <a:effectLst/>
                        <a:latin typeface="Arial" panose="020B0604020202020204" pitchFamily="34" charset="0"/>
                        <a:ea typeface="Calibri" panose="020F0502020204030204" pitchFamily="34" charset="0"/>
                        <a:cs typeface="Times New Roman" panose="02020603050405020304" pitchFamily="18" charset="0"/>
                      </a:endParaRPr>
                    </a:p>
                  </a:txBody>
                  <a:tcPr marL="54014" marR="54014" marT="7502" marB="75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effectLst/>
                        </a:rPr>
                        <a:t>Style</a:t>
                      </a:r>
                      <a:endParaRPr lang="en-US" sz="900">
                        <a:effectLst/>
                        <a:latin typeface="Arial" panose="020B0604020202020204" pitchFamily="34" charset="0"/>
                        <a:ea typeface="Calibri" panose="020F0502020204030204" pitchFamily="34" charset="0"/>
                        <a:cs typeface="Times New Roman" panose="02020603050405020304" pitchFamily="18" charset="0"/>
                      </a:endParaRPr>
                    </a:p>
                  </a:txBody>
                  <a:tcPr marL="54014" marR="54014" marT="7502" marB="75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effectLst/>
                        </a:rPr>
                        <a:t>Termination</a:t>
                      </a:r>
                      <a:endParaRPr lang="en-US" sz="900">
                        <a:effectLst/>
                        <a:latin typeface="Arial" panose="020B0604020202020204" pitchFamily="34" charset="0"/>
                        <a:ea typeface="Calibri" panose="020F0502020204030204" pitchFamily="34" charset="0"/>
                        <a:cs typeface="Times New Roman" panose="02020603050405020304" pitchFamily="18" charset="0"/>
                      </a:endParaRPr>
                    </a:p>
                  </a:txBody>
                  <a:tcPr marL="54014" marR="54014" marT="7502" marB="75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effectLst/>
                        </a:rPr>
                        <a:t>TE Part Number</a:t>
                      </a:r>
                      <a:endParaRPr lang="en-US" sz="900">
                        <a:effectLst/>
                        <a:latin typeface="Arial" panose="020B0604020202020204" pitchFamily="34" charset="0"/>
                        <a:ea typeface="Calibri" panose="020F0502020204030204" pitchFamily="34" charset="0"/>
                        <a:cs typeface="Times New Roman" panose="02020603050405020304" pitchFamily="18" charset="0"/>
                      </a:endParaRPr>
                    </a:p>
                  </a:txBody>
                  <a:tcPr marL="54014" marR="54014" marT="7502" marB="75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22263418"/>
                  </a:ext>
                </a:extLst>
              </a:tr>
              <a:tr h="145336">
                <a:tc rowSpan="9">
                  <a:txBody>
                    <a:bodyPr/>
                    <a:lstStyle/>
                    <a:p>
                      <a:pPr marL="0" marR="0" algn="ctr">
                        <a:lnSpc>
                          <a:spcPct val="107000"/>
                        </a:lnSpc>
                        <a:spcBef>
                          <a:spcPts val="0"/>
                        </a:spcBef>
                        <a:spcAft>
                          <a:spcPts val="0"/>
                        </a:spcAft>
                      </a:pPr>
                      <a:r>
                        <a:rPr lang="en-US" sz="800" dirty="0">
                          <a:effectLst/>
                        </a:rPr>
                        <a:t>62.0</a:t>
                      </a:r>
                      <a:endParaRPr lang="en-US" sz="900" dirty="0">
                        <a:effectLst/>
                        <a:latin typeface="Arial" panose="020B0604020202020204" pitchFamily="34" charset="0"/>
                        <a:ea typeface="Calibri" panose="020F0502020204030204" pitchFamily="34" charset="0"/>
                        <a:cs typeface="Times New Roman" panose="02020603050405020304" pitchFamily="18" charset="0"/>
                      </a:endParaRPr>
                    </a:p>
                  </a:txBody>
                  <a:tcPr marL="54014" marR="54014" marT="7502" marB="75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marL="0" marR="0" algn="ctr">
                        <a:lnSpc>
                          <a:spcPct val="107000"/>
                        </a:lnSpc>
                        <a:spcBef>
                          <a:spcPts val="0"/>
                        </a:spcBef>
                        <a:spcAft>
                          <a:spcPts val="0"/>
                        </a:spcAft>
                      </a:pPr>
                      <a:r>
                        <a:rPr lang="en-US" sz="800" dirty="0">
                          <a:effectLst/>
                        </a:rPr>
                        <a:t>3U</a:t>
                      </a:r>
                      <a:endParaRPr lang="en-US" sz="900" dirty="0">
                        <a:effectLst/>
                        <a:latin typeface="Arial" panose="020B0604020202020204" pitchFamily="34" charset="0"/>
                        <a:ea typeface="Calibri" panose="020F0502020204030204" pitchFamily="34" charset="0"/>
                        <a:cs typeface="Times New Roman" panose="02020603050405020304" pitchFamily="18" charset="0"/>
                      </a:endParaRPr>
                    </a:p>
                  </a:txBody>
                  <a:tcPr marL="54014" marR="54014" marT="7502" marB="75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effectLst/>
                        </a:rPr>
                        <a:t>Backplane</a:t>
                      </a:r>
                      <a:endParaRPr lang="en-US" sz="900">
                        <a:effectLst/>
                        <a:latin typeface="Arial" panose="020B0604020202020204" pitchFamily="34" charset="0"/>
                        <a:ea typeface="Calibri" panose="020F0502020204030204" pitchFamily="34" charset="0"/>
                        <a:cs typeface="Times New Roman" panose="02020603050405020304" pitchFamily="18" charset="0"/>
                      </a:endParaRPr>
                    </a:p>
                  </a:txBody>
                  <a:tcPr marL="54014" marR="54014" marT="7502" marB="75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effectLst/>
                        </a:rPr>
                        <a:t>Press Fit</a:t>
                      </a:r>
                      <a:endParaRPr lang="en-US" sz="900">
                        <a:effectLst/>
                        <a:latin typeface="Arial" panose="020B0604020202020204" pitchFamily="34" charset="0"/>
                        <a:ea typeface="Calibri" panose="020F0502020204030204" pitchFamily="34" charset="0"/>
                        <a:cs typeface="Times New Roman" panose="02020603050405020304" pitchFamily="18" charset="0"/>
                      </a:endParaRPr>
                    </a:p>
                  </a:txBody>
                  <a:tcPr marL="54014" marR="54014" marT="7502" marB="75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effectLst/>
                        </a:rPr>
                        <a:t>2309390-1</a:t>
                      </a:r>
                      <a:endParaRPr lang="en-US" sz="900">
                        <a:effectLst/>
                        <a:latin typeface="Arial" panose="020B0604020202020204" pitchFamily="34" charset="0"/>
                        <a:ea typeface="Calibri" panose="020F0502020204030204" pitchFamily="34" charset="0"/>
                        <a:cs typeface="Times New Roman" panose="02020603050405020304" pitchFamily="18" charset="0"/>
                      </a:endParaRPr>
                    </a:p>
                  </a:txBody>
                  <a:tcPr marL="54014" marR="54014" marT="7502" marB="75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2594197"/>
                  </a:ext>
                </a:extLst>
              </a:tr>
              <a:tr h="284747">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0"/>
                        </a:spcAft>
                      </a:pPr>
                      <a:r>
                        <a:rPr lang="en-US" sz="800">
                          <a:effectLst/>
                        </a:rPr>
                        <a:t>Plug-In Module</a:t>
                      </a:r>
                      <a:endParaRPr lang="en-US" sz="900">
                        <a:effectLst/>
                        <a:latin typeface="Arial" panose="020B0604020202020204" pitchFamily="34" charset="0"/>
                        <a:ea typeface="Calibri" panose="020F0502020204030204" pitchFamily="34" charset="0"/>
                        <a:cs typeface="Times New Roman" panose="02020603050405020304" pitchFamily="18" charset="0"/>
                      </a:endParaRPr>
                    </a:p>
                  </a:txBody>
                  <a:tcPr marL="54014" marR="54014" marT="7502" marB="75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effectLst/>
                        </a:rPr>
                        <a:t>Press Fit</a:t>
                      </a:r>
                      <a:endParaRPr lang="en-US" sz="900">
                        <a:effectLst/>
                        <a:latin typeface="Arial" panose="020B0604020202020204" pitchFamily="34" charset="0"/>
                        <a:ea typeface="Calibri" panose="020F0502020204030204" pitchFamily="34" charset="0"/>
                        <a:cs typeface="Times New Roman" panose="02020603050405020304" pitchFamily="18" charset="0"/>
                      </a:endParaRPr>
                    </a:p>
                  </a:txBody>
                  <a:tcPr marL="54014" marR="54014" marT="7502" marB="75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effectLst/>
                        </a:rPr>
                        <a:t>2314578-2</a:t>
                      </a:r>
                      <a:endParaRPr lang="en-US" sz="900">
                        <a:effectLst/>
                        <a:latin typeface="Arial" panose="020B0604020202020204" pitchFamily="34" charset="0"/>
                        <a:ea typeface="Calibri" panose="020F0502020204030204" pitchFamily="34" charset="0"/>
                        <a:cs typeface="Times New Roman" panose="02020603050405020304" pitchFamily="18" charset="0"/>
                      </a:endParaRPr>
                    </a:p>
                  </a:txBody>
                  <a:tcPr marL="54014" marR="54014" marT="7502" marB="75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0481320"/>
                  </a:ext>
                </a:extLst>
              </a:tr>
              <a:tr h="284747">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0"/>
                        </a:spcAft>
                      </a:pPr>
                      <a:r>
                        <a:rPr lang="en-US" sz="800">
                          <a:effectLst/>
                        </a:rPr>
                        <a:t>Plug-In Module</a:t>
                      </a:r>
                      <a:endParaRPr lang="en-US" sz="900">
                        <a:effectLst/>
                        <a:latin typeface="Arial" panose="020B0604020202020204" pitchFamily="34" charset="0"/>
                        <a:ea typeface="Calibri" panose="020F0502020204030204" pitchFamily="34" charset="0"/>
                        <a:cs typeface="Times New Roman" panose="02020603050405020304" pitchFamily="18" charset="0"/>
                      </a:endParaRPr>
                    </a:p>
                  </a:txBody>
                  <a:tcPr marL="54014" marR="54014" marT="7502" marB="75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effectLst/>
                        </a:rPr>
                        <a:t>Solder</a:t>
                      </a:r>
                      <a:endParaRPr lang="en-US" sz="900">
                        <a:effectLst/>
                        <a:latin typeface="Arial" panose="020B0604020202020204" pitchFamily="34" charset="0"/>
                        <a:ea typeface="Calibri" panose="020F0502020204030204" pitchFamily="34" charset="0"/>
                        <a:cs typeface="Times New Roman" panose="02020603050405020304" pitchFamily="18" charset="0"/>
                      </a:endParaRPr>
                    </a:p>
                  </a:txBody>
                  <a:tcPr marL="54014" marR="54014" marT="7502" marB="75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effectLst/>
                        </a:rPr>
                        <a:t>2317477-1</a:t>
                      </a:r>
                      <a:endParaRPr lang="en-US" sz="900">
                        <a:effectLst/>
                        <a:latin typeface="Arial" panose="020B0604020202020204" pitchFamily="34" charset="0"/>
                        <a:ea typeface="Calibri" panose="020F0502020204030204" pitchFamily="34" charset="0"/>
                        <a:cs typeface="Times New Roman" panose="02020603050405020304" pitchFamily="18" charset="0"/>
                      </a:endParaRPr>
                    </a:p>
                  </a:txBody>
                  <a:tcPr marL="54014" marR="54014" marT="7502" marB="75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92661000"/>
                  </a:ext>
                </a:extLst>
              </a:tr>
              <a:tr h="145336">
                <a:tc vMerge="1">
                  <a:txBody>
                    <a:bodyPr/>
                    <a:lstStyle/>
                    <a:p>
                      <a:endParaRPr lang="en-US"/>
                    </a:p>
                  </a:txBody>
                  <a:tcPr/>
                </a:tc>
                <a:tc rowSpan="6">
                  <a:txBody>
                    <a:bodyPr/>
                    <a:lstStyle/>
                    <a:p>
                      <a:pPr marL="0" marR="0" algn="ctr">
                        <a:lnSpc>
                          <a:spcPct val="107000"/>
                        </a:lnSpc>
                        <a:spcBef>
                          <a:spcPts val="0"/>
                        </a:spcBef>
                        <a:spcAft>
                          <a:spcPts val="0"/>
                        </a:spcAft>
                      </a:pPr>
                      <a:r>
                        <a:rPr lang="en-US" sz="800" dirty="0">
                          <a:effectLst/>
                        </a:rPr>
                        <a:t>6U</a:t>
                      </a:r>
                      <a:endParaRPr lang="en-US" sz="900" dirty="0">
                        <a:effectLst/>
                        <a:latin typeface="Arial" panose="020B0604020202020204" pitchFamily="34" charset="0"/>
                        <a:ea typeface="Calibri" panose="020F0502020204030204" pitchFamily="34" charset="0"/>
                        <a:cs typeface="Times New Roman" panose="02020603050405020304" pitchFamily="18" charset="0"/>
                      </a:endParaRPr>
                    </a:p>
                  </a:txBody>
                  <a:tcPr marL="54014" marR="54014" marT="7502" marB="75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effectLst/>
                        </a:rPr>
                        <a:t>Backplane</a:t>
                      </a:r>
                      <a:endParaRPr lang="en-US" sz="900">
                        <a:effectLst/>
                        <a:latin typeface="Arial" panose="020B0604020202020204" pitchFamily="34" charset="0"/>
                        <a:ea typeface="Calibri" panose="020F0502020204030204" pitchFamily="34" charset="0"/>
                        <a:cs typeface="Times New Roman" panose="02020603050405020304" pitchFamily="18" charset="0"/>
                      </a:endParaRPr>
                    </a:p>
                  </a:txBody>
                  <a:tcPr marL="54014" marR="54014" marT="7502" marB="75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effectLst/>
                        </a:rPr>
                        <a:t>Press Fit</a:t>
                      </a:r>
                      <a:endParaRPr lang="en-US" sz="900">
                        <a:effectLst/>
                        <a:latin typeface="Arial" panose="020B0604020202020204" pitchFamily="34" charset="0"/>
                        <a:ea typeface="Calibri" panose="020F0502020204030204" pitchFamily="34" charset="0"/>
                        <a:cs typeface="Times New Roman" panose="02020603050405020304" pitchFamily="18" charset="0"/>
                      </a:endParaRPr>
                    </a:p>
                  </a:txBody>
                  <a:tcPr marL="54014" marR="54014" marT="7502" marB="75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effectLst/>
                        </a:rPr>
                        <a:t>2314581-1</a:t>
                      </a:r>
                      <a:endParaRPr lang="en-US" sz="900">
                        <a:effectLst/>
                        <a:latin typeface="Arial" panose="020B0604020202020204" pitchFamily="34" charset="0"/>
                        <a:ea typeface="Calibri" panose="020F0502020204030204" pitchFamily="34" charset="0"/>
                        <a:cs typeface="Times New Roman" panose="02020603050405020304" pitchFamily="18" charset="0"/>
                      </a:endParaRPr>
                    </a:p>
                  </a:txBody>
                  <a:tcPr marL="54014" marR="54014" marT="7502" marB="75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55667360"/>
                  </a:ext>
                </a:extLst>
              </a:tr>
              <a:tr h="284747">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0"/>
                        </a:spcAft>
                      </a:pPr>
                      <a:r>
                        <a:rPr lang="en-US" sz="800">
                          <a:effectLst/>
                        </a:rPr>
                        <a:t>Plug-In Module</a:t>
                      </a:r>
                      <a:endParaRPr lang="en-US" sz="900">
                        <a:effectLst/>
                        <a:latin typeface="Arial" panose="020B0604020202020204" pitchFamily="34" charset="0"/>
                        <a:ea typeface="Calibri" panose="020F0502020204030204" pitchFamily="34" charset="0"/>
                        <a:cs typeface="Times New Roman" panose="02020603050405020304" pitchFamily="18" charset="0"/>
                      </a:endParaRPr>
                    </a:p>
                  </a:txBody>
                  <a:tcPr marL="54014" marR="54014" marT="7502" marB="75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effectLst/>
                        </a:rPr>
                        <a:t>Press Fit</a:t>
                      </a:r>
                      <a:endParaRPr lang="en-US" sz="900">
                        <a:effectLst/>
                        <a:latin typeface="Arial" panose="020B0604020202020204" pitchFamily="34" charset="0"/>
                        <a:ea typeface="Calibri" panose="020F0502020204030204" pitchFamily="34" charset="0"/>
                        <a:cs typeface="Times New Roman" panose="02020603050405020304" pitchFamily="18" charset="0"/>
                      </a:endParaRPr>
                    </a:p>
                  </a:txBody>
                  <a:tcPr marL="54014" marR="54014" marT="7502" marB="75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effectLst/>
                        </a:rPr>
                        <a:t>2314577-1</a:t>
                      </a:r>
                      <a:endParaRPr lang="en-US" sz="900">
                        <a:effectLst/>
                        <a:latin typeface="Arial" panose="020B0604020202020204" pitchFamily="34" charset="0"/>
                        <a:ea typeface="Calibri" panose="020F0502020204030204" pitchFamily="34" charset="0"/>
                        <a:cs typeface="Times New Roman" panose="02020603050405020304" pitchFamily="18" charset="0"/>
                      </a:endParaRPr>
                    </a:p>
                  </a:txBody>
                  <a:tcPr marL="54014" marR="54014" marT="7502" marB="75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03831501"/>
                  </a:ext>
                </a:extLst>
              </a:tr>
              <a:tr h="284747">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0"/>
                        </a:spcAft>
                      </a:pPr>
                      <a:r>
                        <a:rPr lang="en-US" sz="800" dirty="0">
                          <a:effectLst/>
                        </a:rPr>
                        <a:t>Plug-In Module</a:t>
                      </a:r>
                      <a:endParaRPr lang="en-US" sz="900" dirty="0">
                        <a:effectLst/>
                        <a:latin typeface="Arial" panose="020B0604020202020204" pitchFamily="34" charset="0"/>
                        <a:ea typeface="Calibri" panose="020F0502020204030204" pitchFamily="34" charset="0"/>
                        <a:cs typeface="Times New Roman" panose="02020603050405020304" pitchFamily="18" charset="0"/>
                      </a:endParaRPr>
                    </a:p>
                  </a:txBody>
                  <a:tcPr marL="54014" marR="54014" marT="7502" marB="75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effectLst/>
                        </a:rPr>
                        <a:t>Solder</a:t>
                      </a:r>
                      <a:endParaRPr lang="en-US" sz="900">
                        <a:effectLst/>
                        <a:latin typeface="Arial" panose="020B0604020202020204" pitchFamily="34" charset="0"/>
                        <a:ea typeface="Calibri" panose="020F0502020204030204" pitchFamily="34" charset="0"/>
                        <a:cs typeface="Times New Roman" panose="02020603050405020304" pitchFamily="18" charset="0"/>
                      </a:endParaRPr>
                    </a:p>
                  </a:txBody>
                  <a:tcPr marL="54014" marR="54014" marT="7502" marB="75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effectLst/>
                        </a:rPr>
                        <a:t>2314579-1</a:t>
                      </a:r>
                      <a:endParaRPr lang="en-US" sz="900">
                        <a:effectLst/>
                        <a:latin typeface="Arial" panose="020B0604020202020204" pitchFamily="34" charset="0"/>
                        <a:ea typeface="Calibri" panose="020F0502020204030204" pitchFamily="34" charset="0"/>
                        <a:cs typeface="Times New Roman" panose="02020603050405020304" pitchFamily="18" charset="0"/>
                      </a:endParaRPr>
                    </a:p>
                  </a:txBody>
                  <a:tcPr marL="54014" marR="54014" marT="7502" marB="75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0027264"/>
                  </a:ext>
                </a:extLst>
              </a:tr>
              <a:tr h="145336">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0"/>
                        </a:spcAft>
                      </a:pPr>
                      <a:r>
                        <a:rPr lang="en-US" sz="800" dirty="0">
                          <a:effectLst/>
                        </a:rPr>
                        <a:t>Backplane</a:t>
                      </a:r>
                      <a:endParaRPr lang="en-US" sz="900" dirty="0">
                        <a:effectLst/>
                        <a:latin typeface="Arial" panose="020B0604020202020204" pitchFamily="34" charset="0"/>
                        <a:ea typeface="Calibri" panose="020F0502020204030204" pitchFamily="34" charset="0"/>
                        <a:cs typeface="Times New Roman" panose="02020603050405020304" pitchFamily="18" charset="0"/>
                      </a:endParaRPr>
                    </a:p>
                  </a:txBody>
                  <a:tcPr marL="54014" marR="54014" marT="7502" marB="75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effectLst/>
                        </a:rPr>
                        <a:t>Press Fit</a:t>
                      </a:r>
                      <a:endParaRPr lang="en-US" sz="900">
                        <a:effectLst/>
                        <a:latin typeface="Arial" panose="020B0604020202020204" pitchFamily="34" charset="0"/>
                        <a:ea typeface="Calibri" panose="020F0502020204030204" pitchFamily="34" charset="0"/>
                        <a:cs typeface="Times New Roman" panose="02020603050405020304" pitchFamily="18" charset="0"/>
                      </a:endParaRPr>
                    </a:p>
                  </a:txBody>
                  <a:tcPr marL="54014" marR="54014" marT="7502" marB="75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effectLst/>
                        </a:rPr>
                        <a:t>2309390-2</a:t>
                      </a:r>
                      <a:endParaRPr lang="en-US" sz="900">
                        <a:effectLst/>
                        <a:latin typeface="Arial" panose="020B0604020202020204" pitchFamily="34" charset="0"/>
                        <a:ea typeface="Calibri" panose="020F0502020204030204" pitchFamily="34" charset="0"/>
                        <a:cs typeface="Times New Roman" panose="02020603050405020304" pitchFamily="18" charset="0"/>
                      </a:endParaRPr>
                    </a:p>
                  </a:txBody>
                  <a:tcPr marL="54014" marR="54014" marT="7502" marB="75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6422005"/>
                  </a:ext>
                </a:extLst>
              </a:tr>
              <a:tr h="284747">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0"/>
                        </a:spcAft>
                      </a:pPr>
                      <a:r>
                        <a:rPr lang="en-US" sz="800" dirty="0">
                          <a:effectLst/>
                        </a:rPr>
                        <a:t>Plug-In Module</a:t>
                      </a:r>
                      <a:endParaRPr lang="en-US" sz="900" dirty="0">
                        <a:effectLst/>
                        <a:latin typeface="Arial" panose="020B0604020202020204" pitchFamily="34" charset="0"/>
                        <a:ea typeface="Calibri" panose="020F0502020204030204" pitchFamily="34" charset="0"/>
                        <a:cs typeface="Times New Roman" panose="02020603050405020304" pitchFamily="18" charset="0"/>
                      </a:endParaRPr>
                    </a:p>
                  </a:txBody>
                  <a:tcPr marL="54014" marR="54014" marT="7502" marB="75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effectLst/>
                        </a:rPr>
                        <a:t>Press Fit</a:t>
                      </a:r>
                      <a:endParaRPr lang="en-US" sz="900">
                        <a:effectLst/>
                        <a:latin typeface="Arial" panose="020B0604020202020204" pitchFamily="34" charset="0"/>
                        <a:ea typeface="Calibri" panose="020F0502020204030204" pitchFamily="34" charset="0"/>
                        <a:cs typeface="Times New Roman" panose="02020603050405020304" pitchFamily="18" charset="0"/>
                      </a:endParaRPr>
                    </a:p>
                  </a:txBody>
                  <a:tcPr marL="54014" marR="54014" marT="7502" marB="75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effectLst/>
                        </a:rPr>
                        <a:t>2314578-1</a:t>
                      </a:r>
                      <a:endParaRPr lang="en-US" sz="900">
                        <a:effectLst/>
                        <a:latin typeface="Arial" panose="020B0604020202020204" pitchFamily="34" charset="0"/>
                        <a:ea typeface="Calibri" panose="020F0502020204030204" pitchFamily="34" charset="0"/>
                        <a:cs typeface="Times New Roman" panose="02020603050405020304" pitchFamily="18" charset="0"/>
                      </a:endParaRPr>
                    </a:p>
                  </a:txBody>
                  <a:tcPr marL="54014" marR="54014" marT="7502" marB="75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54582718"/>
                  </a:ext>
                </a:extLst>
              </a:tr>
              <a:tr h="284747">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0"/>
                        </a:spcAft>
                      </a:pPr>
                      <a:r>
                        <a:rPr lang="en-US" sz="800" dirty="0">
                          <a:effectLst/>
                        </a:rPr>
                        <a:t>Plug-In Module</a:t>
                      </a:r>
                      <a:endParaRPr lang="en-US" sz="900" dirty="0">
                        <a:effectLst/>
                        <a:latin typeface="Arial" panose="020B0604020202020204" pitchFamily="34" charset="0"/>
                        <a:ea typeface="Calibri" panose="020F0502020204030204" pitchFamily="34" charset="0"/>
                        <a:cs typeface="Times New Roman" panose="02020603050405020304" pitchFamily="18" charset="0"/>
                      </a:endParaRPr>
                    </a:p>
                  </a:txBody>
                  <a:tcPr marL="54014" marR="54014" marT="7502" marB="75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effectLst/>
                        </a:rPr>
                        <a:t>Solder</a:t>
                      </a:r>
                      <a:endParaRPr lang="en-US" sz="900">
                        <a:effectLst/>
                        <a:latin typeface="Arial" panose="020B0604020202020204" pitchFamily="34" charset="0"/>
                        <a:ea typeface="Calibri" panose="020F0502020204030204" pitchFamily="34" charset="0"/>
                        <a:cs typeface="Times New Roman" panose="02020603050405020304" pitchFamily="18" charset="0"/>
                      </a:endParaRPr>
                    </a:p>
                  </a:txBody>
                  <a:tcPr marL="54014" marR="54014" marT="7502" marB="75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effectLst/>
                        </a:rPr>
                        <a:t>2314580-1</a:t>
                      </a:r>
                      <a:endParaRPr lang="en-US" sz="900">
                        <a:effectLst/>
                        <a:latin typeface="Arial" panose="020B0604020202020204" pitchFamily="34" charset="0"/>
                        <a:ea typeface="Calibri" panose="020F0502020204030204" pitchFamily="34" charset="0"/>
                        <a:cs typeface="Times New Roman" panose="02020603050405020304" pitchFamily="18" charset="0"/>
                      </a:endParaRPr>
                    </a:p>
                  </a:txBody>
                  <a:tcPr marL="54014" marR="54014" marT="7502" marB="75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91005211"/>
                  </a:ext>
                </a:extLst>
              </a:tr>
              <a:tr h="284747">
                <a:tc rowSpan="3">
                  <a:txBody>
                    <a:bodyPr/>
                    <a:lstStyle/>
                    <a:p>
                      <a:pPr marL="0" marR="0" algn="ctr">
                        <a:lnSpc>
                          <a:spcPct val="107000"/>
                        </a:lnSpc>
                        <a:spcBef>
                          <a:spcPts val="0"/>
                        </a:spcBef>
                        <a:spcAft>
                          <a:spcPts val="0"/>
                        </a:spcAft>
                      </a:pPr>
                      <a:r>
                        <a:rPr lang="en-US" sz="800">
                          <a:effectLst/>
                        </a:rPr>
                        <a:t>62.1</a:t>
                      </a:r>
                      <a:endParaRPr lang="en-US" sz="900">
                        <a:effectLst/>
                        <a:latin typeface="Arial" panose="020B0604020202020204" pitchFamily="34" charset="0"/>
                        <a:ea typeface="Calibri" panose="020F0502020204030204" pitchFamily="34" charset="0"/>
                        <a:cs typeface="Times New Roman" panose="02020603050405020304" pitchFamily="18" charset="0"/>
                      </a:endParaRPr>
                    </a:p>
                  </a:txBody>
                  <a:tcPr marL="54014" marR="54014" marT="7502" marB="75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marL="0" marR="0" algn="ctr">
                        <a:lnSpc>
                          <a:spcPct val="107000"/>
                        </a:lnSpc>
                        <a:spcBef>
                          <a:spcPts val="0"/>
                        </a:spcBef>
                        <a:spcAft>
                          <a:spcPts val="0"/>
                        </a:spcAft>
                      </a:pPr>
                      <a:r>
                        <a:rPr lang="en-US" sz="800">
                          <a:effectLst/>
                        </a:rPr>
                        <a:t>3U</a:t>
                      </a:r>
                      <a:endParaRPr lang="en-US" sz="900">
                        <a:effectLst/>
                        <a:latin typeface="Arial" panose="020B0604020202020204" pitchFamily="34" charset="0"/>
                        <a:ea typeface="Calibri" panose="020F0502020204030204" pitchFamily="34" charset="0"/>
                        <a:cs typeface="Times New Roman" panose="02020603050405020304" pitchFamily="18" charset="0"/>
                      </a:endParaRPr>
                    </a:p>
                  </a:txBody>
                  <a:tcPr marL="54014" marR="54014" marT="7502" marB="75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effectLst/>
                        </a:rPr>
                        <a:t>Plug-In Module</a:t>
                      </a:r>
                      <a:endParaRPr lang="en-US" sz="900">
                        <a:effectLst/>
                        <a:latin typeface="Arial" panose="020B0604020202020204" pitchFamily="34" charset="0"/>
                        <a:ea typeface="Calibri" panose="020F0502020204030204" pitchFamily="34" charset="0"/>
                        <a:cs typeface="Times New Roman" panose="02020603050405020304" pitchFamily="18" charset="0"/>
                      </a:endParaRPr>
                    </a:p>
                  </a:txBody>
                  <a:tcPr marL="54014" marR="54014" marT="7502" marB="75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dirty="0">
                          <a:effectLst/>
                        </a:rPr>
                        <a:t>Solder</a:t>
                      </a:r>
                      <a:endParaRPr lang="en-US" sz="900" dirty="0">
                        <a:effectLst/>
                        <a:latin typeface="Arial" panose="020B0604020202020204" pitchFamily="34" charset="0"/>
                        <a:ea typeface="Calibri" panose="020F0502020204030204" pitchFamily="34" charset="0"/>
                        <a:cs typeface="Times New Roman" panose="02020603050405020304" pitchFamily="18" charset="0"/>
                      </a:endParaRPr>
                    </a:p>
                  </a:txBody>
                  <a:tcPr marL="54014" marR="54014" marT="7502" marB="75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effectLst/>
                        </a:rPr>
                        <a:t>2332791-1</a:t>
                      </a:r>
                      <a:endParaRPr lang="en-US" sz="900">
                        <a:effectLst/>
                        <a:latin typeface="Arial" panose="020B0604020202020204" pitchFamily="34" charset="0"/>
                        <a:ea typeface="Calibri" panose="020F0502020204030204" pitchFamily="34" charset="0"/>
                        <a:cs typeface="Times New Roman" panose="02020603050405020304" pitchFamily="18" charset="0"/>
                      </a:endParaRPr>
                    </a:p>
                  </a:txBody>
                  <a:tcPr marL="54014" marR="54014" marT="7502" marB="75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39159234"/>
                  </a:ext>
                </a:extLst>
              </a:tr>
              <a:tr h="284747">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0"/>
                        </a:spcAft>
                      </a:pPr>
                      <a:r>
                        <a:rPr lang="en-US" sz="800">
                          <a:effectLst/>
                        </a:rPr>
                        <a:t>Plug-In Module</a:t>
                      </a:r>
                      <a:endParaRPr lang="en-US" sz="900">
                        <a:effectLst/>
                        <a:latin typeface="Arial" panose="020B0604020202020204" pitchFamily="34" charset="0"/>
                        <a:ea typeface="Calibri" panose="020F0502020204030204" pitchFamily="34" charset="0"/>
                        <a:cs typeface="Times New Roman" panose="02020603050405020304" pitchFamily="18" charset="0"/>
                      </a:endParaRPr>
                    </a:p>
                  </a:txBody>
                  <a:tcPr marL="54014" marR="54014" marT="7502" marB="75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dirty="0">
                          <a:effectLst/>
                        </a:rPr>
                        <a:t>Press Fit</a:t>
                      </a:r>
                      <a:endParaRPr lang="en-US" sz="900" dirty="0">
                        <a:effectLst/>
                        <a:latin typeface="Arial" panose="020B0604020202020204" pitchFamily="34" charset="0"/>
                        <a:ea typeface="Calibri" panose="020F0502020204030204" pitchFamily="34" charset="0"/>
                        <a:cs typeface="Times New Roman" panose="02020603050405020304" pitchFamily="18" charset="0"/>
                      </a:endParaRPr>
                    </a:p>
                  </a:txBody>
                  <a:tcPr marL="54014" marR="54014" marT="7502" marB="75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effectLst/>
                        </a:rPr>
                        <a:t>2332793-1</a:t>
                      </a:r>
                      <a:endParaRPr lang="en-US" sz="900">
                        <a:effectLst/>
                        <a:latin typeface="Arial" panose="020B0604020202020204" pitchFamily="34" charset="0"/>
                        <a:ea typeface="Calibri" panose="020F0502020204030204" pitchFamily="34" charset="0"/>
                        <a:cs typeface="Times New Roman" panose="02020603050405020304" pitchFamily="18" charset="0"/>
                      </a:endParaRPr>
                    </a:p>
                  </a:txBody>
                  <a:tcPr marL="54014" marR="54014" marT="7502" marB="75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58574565"/>
                  </a:ext>
                </a:extLst>
              </a:tr>
              <a:tr h="145336">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0"/>
                        </a:spcAft>
                      </a:pPr>
                      <a:r>
                        <a:rPr lang="en-US" sz="800">
                          <a:effectLst/>
                        </a:rPr>
                        <a:t>Backplane</a:t>
                      </a:r>
                      <a:endParaRPr lang="en-US" sz="900">
                        <a:effectLst/>
                        <a:latin typeface="Arial" panose="020B0604020202020204" pitchFamily="34" charset="0"/>
                        <a:ea typeface="Calibri" panose="020F0502020204030204" pitchFamily="34" charset="0"/>
                        <a:cs typeface="Times New Roman" panose="02020603050405020304" pitchFamily="18" charset="0"/>
                      </a:endParaRPr>
                    </a:p>
                  </a:txBody>
                  <a:tcPr marL="54014" marR="54014" marT="7502" marB="75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dirty="0">
                          <a:effectLst/>
                        </a:rPr>
                        <a:t>Press Fit</a:t>
                      </a:r>
                      <a:endParaRPr lang="en-US" sz="900" dirty="0">
                        <a:effectLst/>
                        <a:latin typeface="Arial" panose="020B0604020202020204" pitchFamily="34" charset="0"/>
                        <a:ea typeface="Calibri" panose="020F0502020204030204" pitchFamily="34" charset="0"/>
                        <a:cs typeface="Times New Roman" panose="02020603050405020304" pitchFamily="18" charset="0"/>
                      </a:endParaRPr>
                    </a:p>
                  </a:txBody>
                  <a:tcPr marL="54014" marR="54014" marT="7502" marB="75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effectLst/>
                        </a:rPr>
                        <a:t>2332795-1</a:t>
                      </a:r>
                      <a:endParaRPr lang="en-US" sz="900">
                        <a:effectLst/>
                        <a:latin typeface="Arial" panose="020B0604020202020204" pitchFamily="34" charset="0"/>
                        <a:ea typeface="Calibri" panose="020F0502020204030204" pitchFamily="34" charset="0"/>
                        <a:cs typeface="Times New Roman" panose="02020603050405020304" pitchFamily="18" charset="0"/>
                      </a:endParaRPr>
                    </a:p>
                  </a:txBody>
                  <a:tcPr marL="54014" marR="54014" marT="7502" marB="75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95566840"/>
                  </a:ext>
                </a:extLst>
              </a:tr>
              <a:tr h="284747">
                <a:tc rowSpan="5">
                  <a:txBody>
                    <a:bodyPr/>
                    <a:lstStyle/>
                    <a:p>
                      <a:pPr marL="0" marR="0" algn="ctr">
                        <a:lnSpc>
                          <a:spcPct val="107000"/>
                        </a:lnSpc>
                        <a:spcBef>
                          <a:spcPts val="0"/>
                        </a:spcBef>
                        <a:spcAft>
                          <a:spcPts val="0"/>
                        </a:spcAft>
                      </a:pPr>
                      <a:r>
                        <a:rPr lang="en-US" sz="800">
                          <a:effectLst/>
                        </a:rPr>
                        <a:t>62.2</a:t>
                      </a:r>
                      <a:endParaRPr lang="en-US" sz="900">
                        <a:effectLst/>
                        <a:latin typeface="Arial" panose="020B0604020202020204" pitchFamily="34" charset="0"/>
                        <a:ea typeface="Calibri" panose="020F0502020204030204" pitchFamily="34" charset="0"/>
                        <a:cs typeface="Times New Roman" panose="02020603050405020304" pitchFamily="18" charset="0"/>
                      </a:endParaRPr>
                    </a:p>
                  </a:txBody>
                  <a:tcPr marL="54014" marR="54014" marT="7502" marB="75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marL="0" marR="0" algn="ctr">
                        <a:lnSpc>
                          <a:spcPct val="107000"/>
                        </a:lnSpc>
                        <a:spcBef>
                          <a:spcPts val="0"/>
                        </a:spcBef>
                        <a:spcAft>
                          <a:spcPts val="0"/>
                        </a:spcAft>
                      </a:pPr>
                      <a:r>
                        <a:rPr lang="en-US" sz="800">
                          <a:effectLst/>
                        </a:rPr>
                        <a:t>3U</a:t>
                      </a:r>
                      <a:endParaRPr lang="en-US" sz="900">
                        <a:effectLst/>
                        <a:latin typeface="Arial" panose="020B0604020202020204" pitchFamily="34" charset="0"/>
                        <a:ea typeface="Calibri" panose="020F0502020204030204" pitchFamily="34" charset="0"/>
                        <a:cs typeface="Times New Roman" panose="02020603050405020304" pitchFamily="18" charset="0"/>
                      </a:endParaRPr>
                    </a:p>
                  </a:txBody>
                  <a:tcPr marL="54014" marR="54014" marT="7502" marB="75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effectLst/>
                        </a:rPr>
                        <a:t>Plug-In Module</a:t>
                      </a:r>
                      <a:endParaRPr lang="en-US" sz="900">
                        <a:effectLst/>
                        <a:latin typeface="Arial" panose="020B0604020202020204" pitchFamily="34" charset="0"/>
                        <a:ea typeface="Calibri" panose="020F0502020204030204" pitchFamily="34" charset="0"/>
                        <a:cs typeface="Times New Roman" panose="02020603050405020304" pitchFamily="18" charset="0"/>
                      </a:endParaRPr>
                    </a:p>
                  </a:txBody>
                  <a:tcPr marL="54014" marR="54014" marT="7502" marB="75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dirty="0">
                          <a:effectLst/>
                        </a:rPr>
                        <a:t>Solder</a:t>
                      </a:r>
                      <a:endParaRPr lang="en-US" sz="900" dirty="0">
                        <a:effectLst/>
                        <a:latin typeface="Arial" panose="020B0604020202020204" pitchFamily="34" charset="0"/>
                        <a:ea typeface="Calibri" panose="020F0502020204030204" pitchFamily="34" charset="0"/>
                        <a:cs typeface="Times New Roman" panose="02020603050405020304" pitchFamily="18" charset="0"/>
                      </a:endParaRPr>
                    </a:p>
                  </a:txBody>
                  <a:tcPr marL="54014" marR="54014" marT="7502" marB="75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effectLst/>
                        </a:rPr>
                        <a:t>2313443-1</a:t>
                      </a:r>
                      <a:endParaRPr lang="en-US" sz="900">
                        <a:effectLst/>
                        <a:latin typeface="Arial" panose="020B0604020202020204" pitchFamily="34" charset="0"/>
                        <a:ea typeface="Calibri" panose="020F0502020204030204" pitchFamily="34" charset="0"/>
                        <a:cs typeface="Times New Roman" panose="02020603050405020304" pitchFamily="18" charset="0"/>
                      </a:endParaRPr>
                    </a:p>
                  </a:txBody>
                  <a:tcPr marL="54014" marR="54014" marT="7502" marB="75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15717009"/>
                  </a:ext>
                </a:extLst>
              </a:tr>
              <a:tr h="284747">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0"/>
                        </a:spcAft>
                      </a:pPr>
                      <a:r>
                        <a:rPr lang="en-US" sz="800">
                          <a:effectLst/>
                        </a:rPr>
                        <a:t>Plug-In Module</a:t>
                      </a:r>
                      <a:endParaRPr lang="en-US" sz="900">
                        <a:effectLst/>
                        <a:latin typeface="Arial" panose="020B0604020202020204" pitchFamily="34" charset="0"/>
                        <a:ea typeface="Calibri" panose="020F0502020204030204" pitchFamily="34" charset="0"/>
                        <a:cs typeface="Times New Roman" panose="02020603050405020304" pitchFamily="18" charset="0"/>
                      </a:endParaRPr>
                    </a:p>
                  </a:txBody>
                  <a:tcPr marL="54014" marR="54014" marT="7502" marB="75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dirty="0">
                          <a:effectLst/>
                        </a:rPr>
                        <a:t>Press Fit</a:t>
                      </a:r>
                      <a:endParaRPr lang="en-US" sz="900" dirty="0">
                        <a:effectLst/>
                        <a:latin typeface="Arial" panose="020B0604020202020204" pitchFamily="34" charset="0"/>
                        <a:ea typeface="Calibri" panose="020F0502020204030204" pitchFamily="34" charset="0"/>
                        <a:cs typeface="Times New Roman" panose="02020603050405020304" pitchFamily="18" charset="0"/>
                      </a:endParaRPr>
                    </a:p>
                  </a:txBody>
                  <a:tcPr marL="54014" marR="54014" marT="7502" marB="75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effectLst/>
                        </a:rPr>
                        <a:t>2313442-1</a:t>
                      </a:r>
                      <a:endParaRPr lang="en-US" sz="900">
                        <a:effectLst/>
                        <a:latin typeface="Arial" panose="020B0604020202020204" pitchFamily="34" charset="0"/>
                        <a:ea typeface="Calibri" panose="020F0502020204030204" pitchFamily="34" charset="0"/>
                        <a:cs typeface="Times New Roman" panose="02020603050405020304" pitchFamily="18" charset="0"/>
                      </a:endParaRPr>
                    </a:p>
                  </a:txBody>
                  <a:tcPr marL="54014" marR="54014" marT="7502" marB="75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12910189"/>
                  </a:ext>
                </a:extLst>
              </a:tr>
              <a:tr h="145336">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0"/>
                        </a:spcAft>
                      </a:pPr>
                      <a:r>
                        <a:rPr lang="en-US" sz="800">
                          <a:effectLst/>
                        </a:rPr>
                        <a:t>Backplane</a:t>
                      </a:r>
                      <a:endParaRPr lang="en-US" sz="900">
                        <a:effectLst/>
                        <a:latin typeface="Arial" panose="020B0604020202020204" pitchFamily="34" charset="0"/>
                        <a:ea typeface="Calibri" panose="020F0502020204030204" pitchFamily="34" charset="0"/>
                        <a:cs typeface="Times New Roman" panose="02020603050405020304" pitchFamily="18" charset="0"/>
                      </a:endParaRPr>
                    </a:p>
                  </a:txBody>
                  <a:tcPr marL="54014" marR="54014" marT="7502" marB="75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effectLst/>
                        </a:rPr>
                        <a:t>Press Fit</a:t>
                      </a:r>
                      <a:endParaRPr lang="en-US" sz="900">
                        <a:effectLst/>
                        <a:latin typeface="Arial" panose="020B0604020202020204" pitchFamily="34" charset="0"/>
                        <a:ea typeface="Calibri" panose="020F0502020204030204" pitchFamily="34" charset="0"/>
                        <a:cs typeface="Times New Roman" panose="02020603050405020304" pitchFamily="18" charset="0"/>
                      </a:endParaRPr>
                    </a:p>
                  </a:txBody>
                  <a:tcPr marL="54014" marR="54014" marT="7502" marB="75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effectLst/>
                        </a:rPr>
                        <a:t>2313441-1</a:t>
                      </a:r>
                      <a:endParaRPr lang="en-US" sz="900">
                        <a:effectLst/>
                        <a:latin typeface="Arial" panose="020B0604020202020204" pitchFamily="34" charset="0"/>
                        <a:ea typeface="Calibri" panose="020F0502020204030204" pitchFamily="34" charset="0"/>
                        <a:cs typeface="Times New Roman" panose="02020603050405020304" pitchFamily="18" charset="0"/>
                      </a:endParaRPr>
                    </a:p>
                  </a:txBody>
                  <a:tcPr marL="54014" marR="54014" marT="7502" marB="75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24157301"/>
                  </a:ext>
                </a:extLst>
              </a:tr>
              <a:tr h="145336">
                <a:tc vMerge="1">
                  <a:txBody>
                    <a:bodyPr/>
                    <a:lstStyle/>
                    <a:p>
                      <a:endParaRPr lang="en-US"/>
                    </a:p>
                  </a:txBody>
                  <a:tcPr/>
                </a:tc>
                <a:tc rowSpan="2">
                  <a:txBody>
                    <a:bodyPr/>
                    <a:lstStyle/>
                    <a:p>
                      <a:pPr marL="0" marR="0" algn="ctr">
                        <a:lnSpc>
                          <a:spcPct val="107000"/>
                        </a:lnSpc>
                        <a:spcBef>
                          <a:spcPts val="0"/>
                        </a:spcBef>
                        <a:spcAft>
                          <a:spcPts val="0"/>
                        </a:spcAft>
                      </a:pPr>
                      <a:r>
                        <a:rPr lang="en-US" sz="800">
                          <a:effectLst/>
                        </a:rPr>
                        <a:t>6U</a:t>
                      </a:r>
                      <a:endParaRPr lang="en-US" sz="900">
                        <a:effectLst/>
                        <a:latin typeface="Arial" panose="020B0604020202020204" pitchFamily="34" charset="0"/>
                        <a:ea typeface="Calibri" panose="020F0502020204030204" pitchFamily="34" charset="0"/>
                        <a:cs typeface="Times New Roman" panose="02020603050405020304" pitchFamily="18" charset="0"/>
                      </a:endParaRPr>
                    </a:p>
                  </a:txBody>
                  <a:tcPr marL="54014" marR="54014" marT="7502" marB="75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effectLst/>
                        </a:rPr>
                        <a:t>Backplane</a:t>
                      </a:r>
                      <a:endParaRPr lang="en-US" sz="900">
                        <a:effectLst/>
                        <a:latin typeface="Arial" panose="020B0604020202020204" pitchFamily="34" charset="0"/>
                        <a:ea typeface="Calibri" panose="020F0502020204030204" pitchFamily="34" charset="0"/>
                        <a:cs typeface="Times New Roman" panose="02020603050405020304" pitchFamily="18" charset="0"/>
                      </a:endParaRPr>
                    </a:p>
                  </a:txBody>
                  <a:tcPr marL="54014" marR="54014" marT="7502" marB="75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effectLst/>
                        </a:rPr>
                        <a:t>Press Fit</a:t>
                      </a:r>
                      <a:endParaRPr lang="en-US" sz="900">
                        <a:effectLst/>
                        <a:latin typeface="Arial" panose="020B0604020202020204" pitchFamily="34" charset="0"/>
                        <a:ea typeface="Calibri" panose="020F0502020204030204" pitchFamily="34" charset="0"/>
                        <a:cs typeface="Times New Roman" panose="02020603050405020304" pitchFamily="18" charset="0"/>
                      </a:endParaRPr>
                    </a:p>
                  </a:txBody>
                  <a:tcPr marL="54014" marR="54014" marT="7502" marB="75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dirty="0">
                          <a:effectLst/>
                        </a:rPr>
                        <a:t>2348888-1</a:t>
                      </a:r>
                      <a:endParaRPr lang="en-US" sz="900" dirty="0">
                        <a:effectLst/>
                        <a:latin typeface="Arial" panose="020B0604020202020204" pitchFamily="34" charset="0"/>
                        <a:ea typeface="Calibri" panose="020F0502020204030204" pitchFamily="34" charset="0"/>
                        <a:cs typeface="Times New Roman" panose="02020603050405020304" pitchFamily="18" charset="0"/>
                      </a:endParaRPr>
                    </a:p>
                  </a:txBody>
                  <a:tcPr marL="54014" marR="54014" marT="7502" marB="75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11614162"/>
                  </a:ext>
                </a:extLst>
              </a:tr>
              <a:tr h="284747">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0"/>
                        </a:spcAft>
                      </a:pPr>
                      <a:r>
                        <a:rPr lang="en-US" sz="800">
                          <a:effectLst/>
                        </a:rPr>
                        <a:t>Plug-In Module</a:t>
                      </a:r>
                      <a:endParaRPr lang="en-US" sz="900">
                        <a:effectLst/>
                        <a:latin typeface="Arial" panose="020B0604020202020204" pitchFamily="34" charset="0"/>
                        <a:ea typeface="Calibri" panose="020F0502020204030204" pitchFamily="34" charset="0"/>
                        <a:cs typeface="Times New Roman" panose="02020603050405020304" pitchFamily="18" charset="0"/>
                      </a:endParaRPr>
                    </a:p>
                  </a:txBody>
                  <a:tcPr marL="54014" marR="54014" marT="7502" marB="75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effectLst/>
                        </a:rPr>
                        <a:t>Press Fit</a:t>
                      </a:r>
                      <a:endParaRPr lang="en-US" sz="900">
                        <a:effectLst/>
                        <a:latin typeface="Arial" panose="020B0604020202020204" pitchFamily="34" charset="0"/>
                        <a:ea typeface="Calibri" panose="020F0502020204030204" pitchFamily="34" charset="0"/>
                        <a:cs typeface="Times New Roman" panose="02020603050405020304" pitchFamily="18" charset="0"/>
                      </a:endParaRPr>
                    </a:p>
                  </a:txBody>
                  <a:tcPr marL="54014" marR="54014" marT="7502" marB="75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dirty="0">
                          <a:effectLst/>
                        </a:rPr>
                        <a:t>2348886-1</a:t>
                      </a:r>
                      <a:endParaRPr lang="en-US" sz="900" dirty="0">
                        <a:effectLst/>
                        <a:latin typeface="Arial" panose="020B0604020202020204" pitchFamily="34" charset="0"/>
                        <a:ea typeface="Calibri" panose="020F0502020204030204" pitchFamily="34" charset="0"/>
                        <a:cs typeface="Times New Roman" panose="02020603050405020304" pitchFamily="18" charset="0"/>
                      </a:endParaRPr>
                    </a:p>
                  </a:txBody>
                  <a:tcPr marL="54014" marR="54014" marT="7502" marB="75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76439949"/>
                  </a:ext>
                </a:extLst>
              </a:tr>
              <a:tr h="284747">
                <a:tc rowSpan="2">
                  <a:txBody>
                    <a:bodyPr/>
                    <a:lstStyle/>
                    <a:p>
                      <a:pPr>
                        <a:lnSpc>
                          <a:spcPct val="107000"/>
                        </a:lnSpc>
                      </a:pPr>
                      <a:endParaRPr lang="en-US" sz="900">
                        <a:effectLst/>
                        <a:latin typeface="Calibri" panose="020F0502020204030204" pitchFamily="34" charset="0"/>
                        <a:cs typeface="Times New Roman" panose="02020603050405020304" pitchFamily="18" charset="0"/>
                      </a:endParaRPr>
                    </a:p>
                  </a:txBody>
                  <a:tcPr marL="54014" marR="54014" marT="7502" marB="75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effectLst/>
                        </a:rPr>
                        <a:t>Separator</a:t>
                      </a:r>
                      <a:endParaRPr lang="en-US" sz="900">
                        <a:effectLst/>
                        <a:latin typeface="Arial" panose="020B0604020202020204" pitchFamily="34" charset="0"/>
                        <a:ea typeface="Calibri" panose="020F0502020204030204" pitchFamily="34" charset="0"/>
                        <a:cs typeface="Times New Roman" panose="02020603050405020304" pitchFamily="18" charset="0"/>
                      </a:endParaRPr>
                    </a:p>
                  </a:txBody>
                  <a:tcPr marL="54014" marR="54014" marT="7502" marB="75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effectLst/>
                        </a:rPr>
                        <a:t>Plug-In Module</a:t>
                      </a:r>
                      <a:endParaRPr lang="en-US" sz="900">
                        <a:effectLst/>
                        <a:latin typeface="Arial" panose="020B0604020202020204" pitchFamily="34" charset="0"/>
                        <a:ea typeface="Calibri" panose="020F0502020204030204" pitchFamily="34" charset="0"/>
                        <a:cs typeface="Times New Roman" panose="02020603050405020304" pitchFamily="18" charset="0"/>
                      </a:endParaRPr>
                    </a:p>
                  </a:txBody>
                  <a:tcPr marL="54014" marR="54014" marT="7502" marB="75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effectLst/>
                        </a:rPr>
                        <a:t>N/A</a:t>
                      </a:r>
                      <a:endParaRPr lang="en-US" sz="900">
                        <a:effectLst/>
                        <a:latin typeface="Arial" panose="020B0604020202020204" pitchFamily="34" charset="0"/>
                        <a:ea typeface="Calibri" panose="020F0502020204030204" pitchFamily="34" charset="0"/>
                        <a:cs typeface="Times New Roman" panose="02020603050405020304" pitchFamily="18" charset="0"/>
                      </a:endParaRPr>
                    </a:p>
                  </a:txBody>
                  <a:tcPr marL="54014" marR="54014" marT="7502" marB="75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dirty="0">
                          <a:effectLst/>
                        </a:rPr>
                        <a:t>2313445-1</a:t>
                      </a:r>
                      <a:endParaRPr lang="en-US" sz="900" dirty="0">
                        <a:effectLst/>
                        <a:latin typeface="Arial" panose="020B0604020202020204" pitchFamily="34" charset="0"/>
                        <a:ea typeface="Calibri" panose="020F0502020204030204" pitchFamily="34" charset="0"/>
                        <a:cs typeface="Times New Roman" panose="02020603050405020304" pitchFamily="18" charset="0"/>
                      </a:endParaRPr>
                    </a:p>
                  </a:txBody>
                  <a:tcPr marL="54014" marR="54014" marT="7502" marB="75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13415915"/>
                  </a:ext>
                </a:extLst>
              </a:tr>
              <a:tr h="145336">
                <a:tc vMerge="1">
                  <a:txBody>
                    <a:bodyPr/>
                    <a:lstStyle/>
                    <a:p>
                      <a:endParaRPr lang="en-US"/>
                    </a:p>
                  </a:txBody>
                  <a:tcPr/>
                </a:tc>
                <a:tc>
                  <a:txBody>
                    <a:bodyPr/>
                    <a:lstStyle/>
                    <a:p>
                      <a:pPr marL="0" marR="0">
                        <a:lnSpc>
                          <a:spcPct val="107000"/>
                        </a:lnSpc>
                        <a:spcBef>
                          <a:spcPts val="0"/>
                        </a:spcBef>
                        <a:spcAft>
                          <a:spcPts val="0"/>
                        </a:spcAft>
                      </a:pPr>
                      <a:r>
                        <a:rPr lang="en-US" sz="800">
                          <a:effectLst/>
                        </a:rPr>
                        <a:t>Separator</a:t>
                      </a:r>
                      <a:endParaRPr lang="en-US" sz="900">
                        <a:effectLst/>
                        <a:latin typeface="Arial" panose="020B0604020202020204" pitchFamily="34" charset="0"/>
                        <a:ea typeface="Calibri" panose="020F0502020204030204" pitchFamily="34" charset="0"/>
                        <a:cs typeface="Times New Roman" panose="02020603050405020304" pitchFamily="18" charset="0"/>
                      </a:endParaRPr>
                    </a:p>
                  </a:txBody>
                  <a:tcPr marL="54014" marR="54014" marT="7502" marB="75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effectLst/>
                        </a:rPr>
                        <a:t>Backplane</a:t>
                      </a:r>
                      <a:endParaRPr lang="en-US" sz="900">
                        <a:effectLst/>
                        <a:latin typeface="Arial" panose="020B0604020202020204" pitchFamily="34" charset="0"/>
                        <a:ea typeface="Calibri" panose="020F0502020204030204" pitchFamily="34" charset="0"/>
                        <a:cs typeface="Times New Roman" panose="02020603050405020304" pitchFamily="18" charset="0"/>
                      </a:endParaRPr>
                    </a:p>
                  </a:txBody>
                  <a:tcPr marL="54014" marR="54014" marT="7502" marB="75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effectLst/>
                        </a:rPr>
                        <a:t>N/A</a:t>
                      </a:r>
                      <a:endParaRPr lang="en-US" sz="900">
                        <a:effectLst/>
                        <a:latin typeface="Arial" panose="020B0604020202020204" pitchFamily="34" charset="0"/>
                        <a:ea typeface="Calibri" panose="020F0502020204030204" pitchFamily="34" charset="0"/>
                        <a:cs typeface="Times New Roman" panose="02020603050405020304" pitchFamily="18" charset="0"/>
                      </a:endParaRPr>
                    </a:p>
                  </a:txBody>
                  <a:tcPr marL="54014" marR="54014" marT="7502" marB="75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dirty="0">
                          <a:effectLst/>
                        </a:rPr>
                        <a:t>2313444-1</a:t>
                      </a:r>
                      <a:endParaRPr lang="en-US" sz="900" dirty="0">
                        <a:effectLst/>
                        <a:latin typeface="Arial" panose="020B0604020202020204" pitchFamily="34" charset="0"/>
                        <a:ea typeface="Calibri" panose="020F0502020204030204" pitchFamily="34" charset="0"/>
                        <a:cs typeface="Times New Roman" panose="02020603050405020304" pitchFamily="18" charset="0"/>
                      </a:endParaRPr>
                    </a:p>
                  </a:txBody>
                  <a:tcPr marL="54014" marR="54014" marT="7502" marB="75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27214659"/>
                  </a:ext>
                </a:extLst>
              </a:tr>
            </a:tbl>
          </a:graphicData>
        </a:graphic>
      </p:graphicFrame>
      <p:sp>
        <p:nvSpPr>
          <p:cNvPr id="6" name="TextBox 5">
            <a:extLst>
              <a:ext uri="{FF2B5EF4-FFF2-40B4-BE49-F238E27FC236}">
                <a16:creationId xmlns:a16="http://schemas.microsoft.com/office/drawing/2014/main" id="{9AA08B5D-FB63-5D09-B26D-69FDF2DA6AA6}"/>
              </a:ext>
            </a:extLst>
          </p:cNvPr>
          <p:cNvSpPr txBox="1"/>
          <p:nvPr/>
        </p:nvSpPr>
        <p:spPr>
          <a:xfrm>
            <a:off x="303212" y="1162123"/>
            <a:ext cx="5486400" cy="306109"/>
          </a:xfrm>
          <a:prstGeom prst="rect">
            <a:avLst/>
          </a:prstGeom>
          <a:noFill/>
        </p:spPr>
        <p:txBody>
          <a:bodyPr wrap="square">
            <a:spAutoFit/>
          </a:bodyPr>
          <a:lstStyle/>
          <a:p>
            <a:pPr marR="0" lvl="0">
              <a:lnSpc>
                <a:spcPct val="107000"/>
              </a:lnSpc>
              <a:spcBef>
                <a:spcPts val="1800"/>
              </a:spcBef>
              <a:spcAft>
                <a:spcPts val="600"/>
              </a:spcAft>
            </a:pPr>
            <a:r>
              <a:rPr lang="en-US" sz="1400" b="1" kern="0"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TE Connectivity Connector Part Numbers (50u Au Only)</a:t>
            </a:r>
          </a:p>
        </p:txBody>
      </p:sp>
      <p:graphicFrame>
        <p:nvGraphicFramePr>
          <p:cNvPr id="5" name="Table 4">
            <a:extLst>
              <a:ext uri="{FF2B5EF4-FFF2-40B4-BE49-F238E27FC236}">
                <a16:creationId xmlns:a16="http://schemas.microsoft.com/office/drawing/2014/main" id="{94D4265D-333D-4C71-27F6-02218FD45146}"/>
              </a:ext>
            </a:extLst>
          </p:cNvPr>
          <p:cNvGraphicFramePr>
            <a:graphicFrameLocks noGrp="1"/>
          </p:cNvGraphicFramePr>
          <p:nvPr>
            <p:extLst>
              <p:ext uri="{D42A27DB-BD31-4B8C-83A1-F6EECF244321}">
                <p14:modId xmlns:p14="http://schemas.microsoft.com/office/powerpoint/2010/main" val="2307263532"/>
              </p:ext>
            </p:extLst>
          </p:nvPr>
        </p:nvGraphicFramePr>
        <p:xfrm>
          <a:off x="7008812" y="1671137"/>
          <a:ext cx="3810000" cy="2249805"/>
        </p:xfrm>
        <a:graphic>
          <a:graphicData uri="http://schemas.openxmlformats.org/drawingml/2006/table">
            <a:tbl>
              <a:tblPr>
                <a:tableStyleId>{5C22544A-7EE6-4342-B048-85BDC9FD1C3A}</a:tableStyleId>
              </a:tblPr>
              <a:tblGrid>
                <a:gridCol w="800100">
                  <a:extLst>
                    <a:ext uri="{9D8B030D-6E8A-4147-A177-3AD203B41FA5}">
                      <a16:colId xmlns:a16="http://schemas.microsoft.com/office/drawing/2014/main" val="3481469241"/>
                    </a:ext>
                  </a:extLst>
                </a:gridCol>
                <a:gridCol w="1019175">
                  <a:extLst>
                    <a:ext uri="{9D8B030D-6E8A-4147-A177-3AD203B41FA5}">
                      <a16:colId xmlns:a16="http://schemas.microsoft.com/office/drawing/2014/main" val="3767225255"/>
                    </a:ext>
                  </a:extLst>
                </a:gridCol>
                <a:gridCol w="1000125">
                  <a:extLst>
                    <a:ext uri="{9D8B030D-6E8A-4147-A177-3AD203B41FA5}">
                      <a16:colId xmlns:a16="http://schemas.microsoft.com/office/drawing/2014/main" val="3871369238"/>
                    </a:ext>
                  </a:extLst>
                </a:gridCol>
                <a:gridCol w="990600">
                  <a:extLst>
                    <a:ext uri="{9D8B030D-6E8A-4147-A177-3AD203B41FA5}">
                      <a16:colId xmlns:a16="http://schemas.microsoft.com/office/drawing/2014/main" val="2530923428"/>
                    </a:ext>
                  </a:extLst>
                </a:gridCol>
              </a:tblGrid>
              <a:tr h="190500">
                <a:tc rowSpan="2">
                  <a:txBody>
                    <a:bodyPr/>
                    <a:lstStyle/>
                    <a:p>
                      <a:pPr algn="ctr" fontAlgn="ctr"/>
                      <a:r>
                        <a:rPr lang="en-US" sz="1100" u="none" strike="noStrike" dirty="0">
                          <a:effectLst/>
                        </a:rPr>
                        <a:t>Key Position</a:t>
                      </a:r>
                      <a:endParaRPr lang="en-US" sz="11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fontAlgn="ctr"/>
                      <a:r>
                        <a:rPr lang="en-US" sz="1100" u="none" strike="noStrike" dirty="0">
                          <a:effectLst/>
                        </a:rPr>
                        <a:t>Material / Ground</a:t>
                      </a:r>
                      <a:endParaRPr lang="en-US" sz="11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86216689"/>
                  </a:ext>
                </a:extLst>
              </a:tr>
              <a:tr h="190500">
                <a:tc vMerge="1">
                  <a:txBody>
                    <a:bodyPr/>
                    <a:lstStyle/>
                    <a:p>
                      <a:endParaRPr lang="en-US"/>
                    </a:p>
                  </a:txBody>
                  <a:tcPr/>
                </a:tc>
                <a:tc>
                  <a:txBody>
                    <a:bodyPr/>
                    <a:lstStyle/>
                    <a:p>
                      <a:pPr algn="ctr" fontAlgn="b"/>
                      <a:r>
                        <a:rPr lang="en-US" sz="1100" u="none" strike="noStrike" dirty="0">
                          <a:effectLst/>
                        </a:rPr>
                        <a:t>Casted Al / Tang</a:t>
                      </a:r>
                      <a:endParaRPr lang="en-US" sz="11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effectLst/>
                        </a:rPr>
                        <a:t>Machined Al / Collar</a:t>
                      </a:r>
                      <a:endParaRPr lang="en-US" sz="11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effectLst/>
                        </a:rPr>
                        <a:t>Machined St / Collar</a:t>
                      </a:r>
                      <a:endParaRPr lang="en-US" sz="11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12801149"/>
                  </a:ext>
                </a:extLst>
              </a:tr>
              <a:tr h="190500">
                <a:tc>
                  <a:txBody>
                    <a:bodyPr/>
                    <a:lstStyle/>
                    <a:p>
                      <a:pPr algn="ct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rPr>
                        <a:t>1-1469492-1</a:t>
                      </a:r>
                      <a:endParaRPr lang="en-US" sz="11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rPr>
                        <a:t>2000713-1</a:t>
                      </a:r>
                      <a:endParaRPr lang="en-US" sz="11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rPr>
                        <a:t>2000713-7</a:t>
                      </a:r>
                      <a:endParaRPr lang="en-US" sz="11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25713150"/>
                  </a:ext>
                </a:extLst>
              </a:tr>
              <a:tr h="190500">
                <a:tc>
                  <a:txBody>
                    <a:bodyPr/>
                    <a:lstStyle/>
                    <a:p>
                      <a:pPr algn="ctr" fontAlgn="b"/>
                      <a:r>
                        <a:rPr lang="en-US" sz="1100" u="none" strike="noStrike">
                          <a:effectLst/>
                        </a:rPr>
                        <a:t>45</a:t>
                      </a:r>
                      <a:endParaRPr lang="en-US" sz="11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rPr>
                        <a:t>1-1469492-2</a:t>
                      </a:r>
                      <a:endParaRPr lang="en-US" sz="11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rPr>
                        <a:t>2000713-2</a:t>
                      </a:r>
                      <a:endParaRPr lang="en-US" sz="11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rPr>
                        <a:t>2000713-8</a:t>
                      </a:r>
                      <a:endParaRPr lang="en-US" sz="11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6191108"/>
                  </a:ext>
                </a:extLst>
              </a:tr>
              <a:tr h="190500">
                <a:tc>
                  <a:txBody>
                    <a:bodyPr/>
                    <a:lstStyle/>
                    <a:p>
                      <a:pPr algn="ctr" fontAlgn="b"/>
                      <a:r>
                        <a:rPr lang="en-US" sz="1100" u="none" strike="noStrike">
                          <a:effectLst/>
                        </a:rPr>
                        <a:t>90</a:t>
                      </a:r>
                      <a:endParaRPr lang="en-US" sz="11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rPr>
                        <a:t>1-1469492-3</a:t>
                      </a:r>
                      <a:endParaRPr lang="en-US" sz="11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rPr>
                        <a:t>2000713-3</a:t>
                      </a:r>
                      <a:endParaRPr lang="en-US" sz="11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rPr>
                        <a:t>2000713-9</a:t>
                      </a:r>
                      <a:endParaRPr lang="en-US" sz="11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93748695"/>
                  </a:ext>
                </a:extLst>
              </a:tr>
              <a:tr h="190500">
                <a:tc>
                  <a:txBody>
                    <a:bodyPr/>
                    <a:lstStyle/>
                    <a:p>
                      <a:pPr algn="ctr" fontAlgn="b"/>
                      <a:r>
                        <a:rPr lang="en-US" sz="1100" u="none" strike="noStrike">
                          <a:effectLst/>
                        </a:rPr>
                        <a:t>135</a:t>
                      </a:r>
                      <a:endParaRPr lang="en-US" sz="11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rPr>
                        <a:t>1-2000713-4</a:t>
                      </a:r>
                      <a:endParaRPr lang="en-US" sz="11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91369509"/>
                  </a:ext>
                </a:extLst>
              </a:tr>
              <a:tr h="190500">
                <a:tc>
                  <a:txBody>
                    <a:bodyPr/>
                    <a:lstStyle/>
                    <a:p>
                      <a:pPr algn="ctr" fontAlgn="b"/>
                      <a:r>
                        <a:rPr lang="en-US" sz="1100" u="none" strike="noStrike">
                          <a:effectLst/>
                        </a:rPr>
                        <a:t>180</a:t>
                      </a:r>
                      <a:endParaRPr lang="en-US" sz="11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rPr>
                        <a:t>1-2000713-5</a:t>
                      </a:r>
                      <a:endParaRPr lang="en-US" sz="11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6710629"/>
                  </a:ext>
                </a:extLst>
              </a:tr>
              <a:tr h="190500">
                <a:tc>
                  <a:txBody>
                    <a:bodyPr/>
                    <a:lstStyle/>
                    <a:p>
                      <a:pPr algn="ctr" fontAlgn="b"/>
                      <a:r>
                        <a:rPr lang="en-US" sz="1100" u="none" strike="noStrike">
                          <a:effectLst/>
                        </a:rPr>
                        <a:t>225</a:t>
                      </a:r>
                      <a:endParaRPr lang="en-US" sz="11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rPr>
                        <a:t>1-2000713-6</a:t>
                      </a:r>
                      <a:endParaRPr lang="en-US" sz="11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97111382"/>
                  </a:ext>
                </a:extLst>
              </a:tr>
              <a:tr h="190500">
                <a:tc>
                  <a:txBody>
                    <a:bodyPr/>
                    <a:lstStyle/>
                    <a:p>
                      <a:pPr algn="ctr" fontAlgn="b"/>
                      <a:r>
                        <a:rPr lang="en-US" sz="1100" u="none" strike="noStrike">
                          <a:effectLst/>
                        </a:rPr>
                        <a:t>270</a:t>
                      </a:r>
                      <a:endParaRPr lang="en-US" sz="11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rPr>
                        <a:t>1-1469492-7</a:t>
                      </a:r>
                      <a:endParaRPr lang="en-US" sz="11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rPr>
                        <a:t>2000713-4</a:t>
                      </a:r>
                      <a:endParaRPr lang="en-US" sz="11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rPr>
                        <a:t>1-2000713-0</a:t>
                      </a:r>
                      <a:endParaRPr lang="en-US" sz="11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98061658"/>
                  </a:ext>
                </a:extLst>
              </a:tr>
              <a:tr h="190500">
                <a:tc>
                  <a:txBody>
                    <a:bodyPr/>
                    <a:lstStyle/>
                    <a:p>
                      <a:pPr algn="ctr" fontAlgn="b"/>
                      <a:r>
                        <a:rPr lang="en-US" sz="1100" u="none" strike="noStrike">
                          <a:effectLst/>
                        </a:rPr>
                        <a:t>315</a:t>
                      </a:r>
                      <a:endParaRPr lang="en-US" sz="11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rPr>
                        <a:t>1-1469492-8</a:t>
                      </a:r>
                      <a:endParaRPr lang="en-US" sz="11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rPr>
                        <a:t>2000713-5</a:t>
                      </a:r>
                      <a:endParaRPr lang="en-US" sz="11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rPr>
                        <a:t>1-2000713-3</a:t>
                      </a:r>
                      <a:endParaRPr lang="en-US" sz="11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99085074"/>
                  </a:ext>
                </a:extLst>
              </a:tr>
              <a:tr h="190500">
                <a:tc>
                  <a:txBody>
                    <a:bodyPr/>
                    <a:lstStyle/>
                    <a:p>
                      <a:pPr algn="ctr" fontAlgn="b"/>
                      <a:r>
                        <a:rPr lang="en-US" sz="1100" u="none" strike="noStrike">
                          <a:effectLst/>
                        </a:rPr>
                        <a:t>No Key</a:t>
                      </a:r>
                      <a:endParaRPr lang="en-US" sz="11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rPr>
                        <a:t>1-1469492-9</a:t>
                      </a:r>
                      <a:endParaRPr lang="en-US" sz="11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rPr>
                        <a:t>2000713-6</a:t>
                      </a:r>
                      <a:endParaRPr lang="en-US" sz="11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effectLst/>
                        </a:rPr>
                        <a:t>1-2000713-2</a:t>
                      </a:r>
                      <a:endParaRPr lang="en-US" sz="11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42819742"/>
                  </a:ext>
                </a:extLst>
              </a:tr>
            </a:tbl>
          </a:graphicData>
        </a:graphic>
      </p:graphicFrame>
      <p:sp>
        <p:nvSpPr>
          <p:cNvPr id="7" name="TextBox 6">
            <a:extLst>
              <a:ext uri="{FF2B5EF4-FFF2-40B4-BE49-F238E27FC236}">
                <a16:creationId xmlns:a16="http://schemas.microsoft.com/office/drawing/2014/main" id="{4494D382-B43A-A714-AEF5-1872E73DEF73}"/>
              </a:ext>
            </a:extLst>
          </p:cNvPr>
          <p:cNvSpPr txBox="1"/>
          <p:nvPr/>
        </p:nvSpPr>
        <p:spPr>
          <a:xfrm>
            <a:off x="6822281" y="1242744"/>
            <a:ext cx="4183061" cy="306109"/>
          </a:xfrm>
          <a:prstGeom prst="rect">
            <a:avLst/>
          </a:prstGeom>
          <a:noFill/>
        </p:spPr>
        <p:txBody>
          <a:bodyPr wrap="square">
            <a:spAutoFit/>
          </a:bodyPr>
          <a:lstStyle/>
          <a:p>
            <a:pPr marR="0" lvl="0">
              <a:lnSpc>
                <a:spcPct val="107000"/>
              </a:lnSpc>
              <a:spcBef>
                <a:spcPts val="1800"/>
              </a:spcBef>
              <a:spcAft>
                <a:spcPts val="600"/>
              </a:spcAft>
            </a:pPr>
            <a:r>
              <a:rPr lang="en-US" sz="1400" b="1" kern="0"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TE Connectivity Guide Module Part Numbers</a:t>
            </a:r>
          </a:p>
        </p:txBody>
      </p:sp>
      <p:sp>
        <p:nvSpPr>
          <p:cNvPr id="8" name="Title 7">
            <a:extLst>
              <a:ext uri="{FF2B5EF4-FFF2-40B4-BE49-F238E27FC236}">
                <a16:creationId xmlns:a16="http://schemas.microsoft.com/office/drawing/2014/main" id="{3AF2CC27-5775-9DB0-63BA-7802E486B61F}"/>
              </a:ext>
            </a:extLst>
          </p:cNvPr>
          <p:cNvSpPr>
            <a:spLocks noGrp="1"/>
          </p:cNvSpPr>
          <p:nvPr>
            <p:ph type="title"/>
          </p:nvPr>
        </p:nvSpPr>
        <p:spPr/>
        <p:txBody>
          <a:bodyPr/>
          <a:lstStyle/>
          <a:p>
            <a:r>
              <a:rPr lang="en-US" sz="3600" kern="0" dirty="0">
                <a:solidFill>
                  <a:srgbClr val="002060"/>
                </a:solidFill>
              </a:rPr>
              <a:t>TE Connectivity</a:t>
            </a:r>
            <a:r>
              <a:rPr lang="en-US" sz="3600" kern="0" baseline="30000" dirty="0">
                <a:solidFill>
                  <a:srgbClr val="002060"/>
                </a:solidFill>
                <a:latin typeface="Arial" panose="020B0604020202020204" pitchFamily="34" charset="0"/>
                <a:cs typeface="Arial" panose="020B0604020202020204" pitchFamily="34" charset="0"/>
              </a:rPr>
              <a:t>™</a:t>
            </a:r>
            <a:r>
              <a:rPr lang="en-US" sz="3600" kern="0" dirty="0">
                <a:solidFill>
                  <a:srgbClr val="002060"/>
                </a:solidFill>
              </a:rPr>
              <a:t> Part Numbers </a:t>
            </a:r>
            <a:endParaRPr lang="en-US" dirty="0"/>
          </a:p>
        </p:txBody>
      </p:sp>
    </p:spTree>
    <p:extLst>
      <p:ext uri="{BB962C8B-B14F-4D97-AF65-F5344CB8AC3E}">
        <p14:creationId xmlns:p14="http://schemas.microsoft.com/office/powerpoint/2010/main" val="2097859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F8B631-8E4F-A155-0265-B54FED606A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812" y="1476266"/>
            <a:ext cx="6046043" cy="4282413"/>
          </a:xfrm>
          <a:prstGeom prst="rect">
            <a:avLst/>
          </a:prstGeom>
        </p:spPr>
      </p:pic>
      <p:sp>
        <p:nvSpPr>
          <p:cNvPr id="6" name="TextBox 5">
            <a:extLst>
              <a:ext uri="{FF2B5EF4-FFF2-40B4-BE49-F238E27FC236}">
                <a16:creationId xmlns:a16="http://schemas.microsoft.com/office/drawing/2014/main" id="{9AA08B5D-FB63-5D09-B26D-69FDF2DA6AA6}"/>
              </a:ext>
            </a:extLst>
          </p:cNvPr>
          <p:cNvSpPr txBox="1"/>
          <p:nvPr/>
        </p:nvSpPr>
        <p:spPr>
          <a:xfrm>
            <a:off x="303212" y="1162123"/>
            <a:ext cx="4800600" cy="367216"/>
          </a:xfrm>
          <a:prstGeom prst="rect">
            <a:avLst/>
          </a:prstGeom>
          <a:noFill/>
        </p:spPr>
        <p:txBody>
          <a:bodyPr wrap="square">
            <a:spAutoFit/>
          </a:bodyPr>
          <a:lstStyle/>
          <a:p>
            <a:pPr marR="0" lvl="0">
              <a:lnSpc>
                <a:spcPct val="107000"/>
              </a:lnSpc>
              <a:spcBef>
                <a:spcPts val="1800"/>
              </a:spcBef>
              <a:spcAft>
                <a:spcPts val="600"/>
              </a:spcAft>
            </a:pPr>
            <a:r>
              <a:rPr lang="en-US" sz="1800" b="1" kern="0"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North Atlantic Industries, Inc. Insulators</a:t>
            </a:r>
          </a:p>
        </p:txBody>
      </p:sp>
      <p:graphicFrame>
        <p:nvGraphicFramePr>
          <p:cNvPr id="7" name="Table 6">
            <a:extLst>
              <a:ext uri="{FF2B5EF4-FFF2-40B4-BE49-F238E27FC236}">
                <a16:creationId xmlns:a16="http://schemas.microsoft.com/office/drawing/2014/main" id="{BD6381FD-9D42-AAE0-F8F2-14EF2FD819AE}"/>
              </a:ext>
            </a:extLst>
          </p:cNvPr>
          <p:cNvGraphicFramePr>
            <a:graphicFrameLocks noGrp="1"/>
          </p:cNvGraphicFramePr>
          <p:nvPr>
            <p:extLst>
              <p:ext uri="{D42A27DB-BD31-4B8C-83A1-F6EECF244321}">
                <p14:modId xmlns:p14="http://schemas.microsoft.com/office/powerpoint/2010/main" val="1005840685"/>
              </p:ext>
            </p:extLst>
          </p:nvPr>
        </p:nvGraphicFramePr>
        <p:xfrm>
          <a:off x="5633507" y="4103306"/>
          <a:ext cx="6252106" cy="2145095"/>
        </p:xfrm>
        <a:graphic>
          <a:graphicData uri="http://schemas.openxmlformats.org/drawingml/2006/table">
            <a:tbl>
              <a:tblPr firstRow="1" firstCol="1">
                <a:tableStyleId>{5C22544A-7EE6-4342-B048-85BDC9FD1C3A}</a:tableStyleId>
              </a:tblPr>
              <a:tblGrid>
                <a:gridCol w="893158">
                  <a:extLst>
                    <a:ext uri="{9D8B030D-6E8A-4147-A177-3AD203B41FA5}">
                      <a16:colId xmlns:a16="http://schemas.microsoft.com/office/drawing/2014/main" val="1993971879"/>
                    </a:ext>
                  </a:extLst>
                </a:gridCol>
                <a:gridCol w="893158">
                  <a:extLst>
                    <a:ext uri="{9D8B030D-6E8A-4147-A177-3AD203B41FA5}">
                      <a16:colId xmlns:a16="http://schemas.microsoft.com/office/drawing/2014/main" val="972120457"/>
                    </a:ext>
                  </a:extLst>
                </a:gridCol>
                <a:gridCol w="893158">
                  <a:extLst>
                    <a:ext uri="{9D8B030D-6E8A-4147-A177-3AD203B41FA5}">
                      <a16:colId xmlns:a16="http://schemas.microsoft.com/office/drawing/2014/main" val="1361191904"/>
                    </a:ext>
                  </a:extLst>
                </a:gridCol>
                <a:gridCol w="893158">
                  <a:extLst>
                    <a:ext uri="{9D8B030D-6E8A-4147-A177-3AD203B41FA5}">
                      <a16:colId xmlns:a16="http://schemas.microsoft.com/office/drawing/2014/main" val="1330782460"/>
                    </a:ext>
                  </a:extLst>
                </a:gridCol>
                <a:gridCol w="893158">
                  <a:extLst>
                    <a:ext uri="{9D8B030D-6E8A-4147-A177-3AD203B41FA5}">
                      <a16:colId xmlns:a16="http://schemas.microsoft.com/office/drawing/2014/main" val="4289136151"/>
                    </a:ext>
                  </a:extLst>
                </a:gridCol>
                <a:gridCol w="893158">
                  <a:extLst>
                    <a:ext uri="{9D8B030D-6E8A-4147-A177-3AD203B41FA5}">
                      <a16:colId xmlns:a16="http://schemas.microsoft.com/office/drawing/2014/main" val="3850765627"/>
                    </a:ext>
                  </a:extLst>
                </a:gridCol>
                <a:gridCol w="893158">
                  <a:extLst>
                    <a:ext uri="{9D8B030D-6E8A-4147-A177-3AD203B41FA5}">
                      <a16:colId xmlns:a16="http://schemas.microsoft.com/office/drawing/2014/main" val="644673391"/>
                    </a:ext>
                  </a:extLst>
                </a:gridCol>
              </a:tblGrid>
              <a:tr h="606964">
                <a:tc rowSpan="3">
                  <a:txBody>
                    <a:bodyPr/>
                    <a:lstStyle/>
                    <a:p>
                      <a:pPr marL="0" marR="0" algn="ctr">
                        <a:lnSpc>
                          <a:spcPct val="107000"/>
                        </a:lnSpc>
                        <a:spcBef>
                          <a:spcPts val="0"/>
                        </a:spcBef>
                        <a:spcAft>
                          <a:spcPts val="600"/>
                        </a:spcAft>
                      </a:pPr>
                      <a:r>
                        <a:rPr lang="en-US" sz="1200" dirty="0">
                          <a:effectLst/>
                        </a:rPr>
                        <a:t>NAI Insulators</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marR="0" algn="ctr">
                        <a:lnSpc>
                          <a:spcPct val="107000"/>
                        </a:lnSpc>
                        <a:spcBef>
                          <a:spcPts val="0"/>
                        </a:spcBef>
                        <a:spcAft>
                          <a:spcPts val="600"/>
                        </a:spcAft>
                      </a:pPr>
                      <a:r>
                        <a:rPr lang="en-US" sz="1200" dirty="0">
                          <a:effectLst/>
                        </a:rPr>
                        <a:t>VITA 62.1</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gridSpan="4">
                  <a:txBody>
                    <a:bodyPr/>
                    <a:lstStyle/>
                    <a:p>
                      <a:pPr marL="0" marR="0" algn="ctr">
                        <a:lnSpc>
                          <a:spcPct val="107000"/>
                        </a:lnSpc>
                        <a:spcBef>
                          <a:spcPts val="0"/>
                        </a:spcBef>
                        <a:spcAft>
                          <a:spcPts val="600"/>
                        </a:spcAft>
                      </a:pPr>
                      <a:r>
                        <a:rPr lang="en-US" sz="1200">
                          <a:effectLst/>
                        </a:rPr>
                        <a:t>VITA 62.2</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68849324"/>
                  </a:ext>
                </a:extLst>
              </a:tr>
              <a:tr h="219580">
                <a:tc vMerge="1">
                  <a:txBody>
                    <a:bodyPr/>
                    <a:lstStyle/>
                    <a:p>
                      <a:endParaRPr lang="en-US"/>
                    </a:p>
                  </a:txBody>
                  <a:tcPr/>
                </a:tc>
                <a:tc gridSpan="2">
                  <a:txBody>
                    <a:bodyPr/>
                    <a:lstStyle/>
                    <a:p>
                      <a:pPr marL="0" marR="0" algn="ctr">
                        <a:lnSpc>
                          <a:spcPct val="107000"/>
                        </a:lnSpc>
                        <a:spcBef>
                          <a:spcPts val="0"/>
                        </a:spcBef>
                        <a:spcAft>
                          <a:spcPts val="600"/>
                        </a:spcAft>
                      </a:pPr>
                      <a:r>
                        <a:rPr lang="en-US" sz="1200" dirty="0">
                          <a:effectLst/>
                        </a:rPr>
                        <a:t>3U Only</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pPr marL="0" marR="0" algn="ctr">
                        <a:lnSpc>
                          <a:spcPct val="107000"/>
                        </a:lnSpc>
                        <a:spcBef>
                          <a:spcPts val="0"/>
                        </a:spcBef>
                        <a:spcAft>
                          <a:spcPts val="600"/>
                        </a:spcAft>
                      </a:pPr>
                      <a:r>
                        <a:rPr lang="en-US" sz="1200">
                          <a:effectLst/>
                        </a:rPr>
                        <a:t>3U</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pPr marL="0" marR="0" algn="ctr">
                        <a:lnSpc>
                          <a:spcPct val="107000"/>
                        </a:lnSpc>
                        <a:spcBef>
                          <a:spcPts val="0"/>
                        </a:spcBef>
                        <a:spcAft>
                          <a:spcPts val="600"/>
                        </a:spcAft>
                      </a:pPr>
                      <a:r>
                        <a:rPr lang="en-US" sz="1200">
                          <a:effectLst/>
                        </a:rPr>
                        <a:t>6U</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839351413"/>
                  </a:ext>
                </a:extLst>
              </a:tr>
              <a:tr h="439517">
                <a:tc vMerge="1">
                  <a:txBody>
                    <a:bodyPr/>
                    <a:lstStyle/>
                    <a:p>
                      <a:endParaRPr lang="en-US"/>
                    </a:p>
                  </a:txBody>
                  <a:tcPr/>
                </a:tc>
                <a:tc>
                  <a:txBody>
                    <a:bodyPr/>
                    <a:lstStyle/>
                    <a:p>
                      <a:pPr marL="0" marR="0" algn="ctr">
                        <a:lnSpc>
                          <a:spcPct val="107000"/>
                        </a:lnSpc>
                        <a:spcBef>
                          <a:spcPts val="0"/>
                        </a:spcBef>
                        <a:spcAft>
                          <a:spcPts val="600"/>
                        </a:spcAft>
                      </a:pPr>
                      <a:r>
                        <a:rPr lang="en-US" sz="1200" dirty="0">
                          <a:effectLst/>
                        </a:rPr>
                        <a:t>With Separators</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600"/>
                        </a:spcAft>
                      </a:pPr>
                      <a:r>
                        <a:rPr lang="en-US" sz="1200">
                          <a:effectLst/>
                        </a:rPr>
                        <a:t>Without Separators</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600"/>
                        </a:spcAft>
                      </a:pPr>
                      <a:r>
                        <a:rPr lang="en-US" sz="1200">
                          <a:effectLst/>
                        </a:rPr>
                        <a:t>With Separators</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600"/>
                        </a:spcAft>
                      </a:pPr>
                      <a:r>
                        <a:rPr lang="en-US" sz="1200">
                          <a:effectLst/>
                        </a:rPr>
                        <a:t>Without Separators</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600"/>
                        </a:spcAft>
                      </a:pPr>
                      <a:r>
                        <a:rPr lang="en-US" sz="1200">
                          <a:effectLst/>
                        </a:rPr>
                        <a:t>With Separators</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600"/>
                        </a:spcAft>
                      </a:pPr>
                      <a:r>
                        <a:rPr lang="en-US" sz="1200">
                          <a:effectLst/>
                        </a:rPr>
                        <a:t>Without Separators</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73150695"/>
                  </a:ext>
                </a:extLst>
              </a:tr>
              <a:tr h="439517">
                <a:tc>
                  <a:txBody>
                    <a:bodyPr/>
                    <a:lstStyle/>
                    <a:p>
                      <a:pPr marL="0" marR="0" algn="ctr">
                        <a:lnSpc>
                          <a:spcPct val="107000"/>
                        </a:lnSpc>
                        <a:spcBef>
                          <a:spcPts val="0"/>
                        </a:spcBef>
                        <a:spcAft>
                          <a:spcPts val="600"/>
                        </a:spcAft>
                      </a:pPr>
                      <a:r>
                        <a:rPr lang="en-US" sz="1200">
                          <a:effectLst/>
                        </a:rPr>
                        <a:t>Drawing</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600"/>
                        </a:spcAft>
                      </a:pPr>
                      <a:r>
                        <a:rPr lang="en-US" sz="1200">
                          <a:effectLst/>
                        </a:rPr>
                        <a:t>VPX56-31HUB023</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600"/>
                        </a:spcAft>
                      </a:pPr>
                      <a:r>
                        <a:rPr lang="en-US" sz="1200" dirty="0">
                          <a:effectLst/>
                        </a:rPr>
                        <a:t>VPX56-31HUB033</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600"/>
                        </a:spcAft>
                      </a:pPr>
                      <a:r>
                        <a:rPr lang="en-US" sz="1200" dirty="0">
                          <a:effectLst/>
                        </a:rPr>
                        <a:t>VPX57-31B021</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600"/>
                        </a:spcAft>
                      </a:pPr>
                      <a:r>
                        <a:rPr lang="en-US" sz="1200" dirty="0">
                          <a:effectLst/>
                        </a:rPr>
                        <a:t>VPX57HS-31B021</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600"/>
                        </a:spcAft>
                      </a:pPr>
                      <a:r>
                        <a:rPr lang="en-US" sz="1200">
                          <a:effectLst/>
                        </a:rPr>
                        <a:t>VPX56H2-61B031</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600"/>
                        </a:spcAft>
                      </a:pPr>
                      <a:r>
                        <a:rPr lang="en-US" sz="1200">
                          <a:effectLst/>
                        </a:rPr>
                        <a:t>VPX56H2-61B041</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30184007"/>
                  </a:ext>
                </a:extLst>
              </a:tr>
              <a:tr h="439517">
                <a:tc>
                  <a:txBody>
                    <a:bodyPr/>
                    <a:lstStyle/>
                    <a:p>
                      <a:pPr marL="0" marR="0" algn="ctr">
                        <a:lnSpc>
                          <a:spcPct val="107000"/>
                        </a:lnSpc>
                        <a:spcBef>
                          <a:spcPts val="0"/>
                        </a:spcBef>
                        <a:spcAft>
                          <a:spcPts val="600"/>
                        </a:spcAft>
                      </a:pPr>
                      <a:r>
                        <a:rPr lang="en-US" sz="1200">
                          <a:effectLst/>
                        </a:rPr>
                        <a:t>P/N</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600"/>
                        </a:spcAft>
                      </a:pPr>
                      <a:r>
                        <a:rPr lang="en-US" sz="1200">
                          <a:effectLst/>
                        </a:rPr>
                        <a:t>VPX56-31HUB024-1 </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600"/>
                        </a:spcAft>
                      </a:pPr>
                      <a:r>
                        <a:rPr lang="en-US" sz="1200">
                          <a:effectLst/>
                        </a:rPr>
                        <a:t>VPX56-31HUB034-1</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600"/>
                        </a:spcAft>
                      </a:pPr>
                      <a:r>
                        <a:rPr lang="en-US" sz="1200" dirty="0">
                          <a:effectLst/>
                        </a:rPr>
                        <a:t>VPX57-31B031-1 </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600"/>
                        </a:spcAft>
                      </a:pPr>
                      <a:r>
                        <a:rPr lang="en-US" sz="1200" dirty="0">
                          <a:effectLst/>
                        </a:rPr>
                        <a:t>VPX57HS-31B031-1</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600"/>
                        </a:spcAft>
                      </a:pPr>
                      <a:r>
                        <a:rPr lang="en-US" sz="1200" dirty="0">
                          <a:effectLst/>
                        </a:rPr>
                        <a:t>VPX56H2-61B032-1</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600"/>
                        </a:spcAft>
                      </a:pPr>
                      <a:r>
                        <a:rPr lang="en-US" sz="1200" dirty="0">
                          <a:effectLst/>
                        </a:rPr>
                        <a:t>VPX56H2-61B062-1</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49474006"/>
                  </a:ext>
                </a:extLst>
              </a:tr>
            </a:tbl>
          </a:graphicData>
        </a:graphic>
      </p:graphicFrame>
      <p:sp>
        <p:nvSpPr>
          <p:cNvPr id="2" name="Content Placeholder 2">
            <a:extLst>
              <a:ext uri="{FF2B5EF4-FFF2-40B4-BE49-F238E27FC236}">
                <a16:creationId xmlns:a16="http://schemas.microsoft.com/office/drawing/2014/main" id="{F10975FC-22B9-848F-B439-ABF147374955}"/>
              </a:ext>
            </a:extLst>
          </p:cNvPr>
          <p:cNvSpPr txBox="1">
            <a:spLocks/>
          </p:cNvSpPr>
          <p:nvPr/>
        </p:nvSpPr>
        <p:spPr>
          <a:xfrm>
            <a:off x="6704012" y="1179533"/>
            <a:ext cx="4038600" cy="649267"/>
          </a:xfrm>
          <a:prstGeom prst="rect">
            <a:avLst/>
          </a:prstGeom>
        </p:spPr>
        <p:txBody>
          <a:bodyPr lIns="91440" tIns="45720" rIns="91440" bIns="45720" anchorCtr="0">
            <a:normAutofit/>
          </a:bodyPr>
          <a:lstStyle>
            <a:lvl1pPr marL="0" indent="0" algn="ctr" rtl="0" eaLnBrk="1" fontAlgn="base" hangingPunct="1">
              <a:lnSpc>
                <a:spcPct val="100000"/>
              </a:lnSpc>
              <a:spcBef>
                <a:spcPts val="0"/>
              </a:spcBef>
              <a:spcAft>
                <a:spcPts val="2400"/>
              </a:spcAft>
              <a:buSzPct val="125000"/>
              <a:buFontTx/>
              <a:buNone/>
              <a:defRPr sz="2200" b="1">
                <a:solidFill>
                  <a:schemeClr val="tx1"/>
                </a:solidFill>
                <a:latin typeface="+mn-lt"/>
                <a:ea typeface="+mn-ea"/>
                <a:cs typeface="+mn-cs"/>
              </a:defRPr>
            </a:lvl1pPr>
            <a:lvl2pPr marL="862013" indent="-341313" algn="l" rtl="0" eaLnBrk="1" fontAlgn="base" hangingPunct="1">
              <a:lnSpc>
                <a:spcPct val="90000"/>
              </a:lnSpc>
              <a:spcBef>
                <a:spcPct val="25000"/>
              </a:spcBef>
              <a:spcAft>
                <a:spcPct val="0"/>
              </a:spcAft>
              <a:buSzPct val="100000"/>
              <a:buChar char="–"/>
              <a:defRPr b="1">
                <a:solidFill>
                  <a:schemeClr val="tx1"/>
                </a:solidFill>
                <a:latin typeface="+mn-lt"/>
                <a:ea typeface="ＭＳ Ｐゴシック" pitchFamily="-110" charset="-128"/>
              </a:defRPr>
            </a:lvl2pPr>
            <a:lvl3pPr marL="1204913" indent="-228600" algn="l" rtl="0" eaLnBrk="1" fontAlgn="base" hangingPunct="1">
              <a:lnSpc>
                <a:spcPct val="90000"/>
              </a:lnSpc>
              <a:spcBef>
                <a:spcPct val="25000"/>
              </a:spcBef>
              <a:spcAft>
                <a:spcPct val="0"/>
              </a:spcAft>
              <a:buSzPct val="100000"/>
              <a:buChar char=" "/>
              <a:defRPr sz="1600" b="1">
                <a:solidFill>
                  <a:schemeClr val="tx1"/>
                </a:solidFill>
                <a:latin typeface="+mn-lt"/>
                <a:ea typeface="ＭＳ Ｐゴシック" pitchFamily="-110" charset="-128"/>
              </a:defRPr>
            </a:lvl3pPr>
            <a:lvl4pPr marL="1546225" indent="-119063"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4pPr>
            <a:lvl5pPr marL="18288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5pPr>
            <a:lvl6pPr marL="22860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6pPr>
            <a:lvl7pPr marL="27432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7pPr>
            <a:lvl8pPr marL="32004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8pPr>
            <a:lvl9pPr marL="36576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9pPr>
          </a:lstStyle>
          <a:p>
            <a:pPr marR="0" algn="l">
              <a:lnSpc>
                <a:spcPct val="90000"/>
              </a:lnSpc>
              <a:spcBef>
                <a:spcPts val="0"/>
              </a:spcBef>
              <a:spcAft>
                <a:spcPts val="600"/>
              </a:spcAft>
            </a:pPr>
            <a:r>
              <a:rPr lang="en-US" sz="1100" dirty="0"/>
              <a:t>Note: These insulators are protected under U.S. Patent No. 11,276,948</a:t>
            </a:r>
          </a:p>
          <a:p>
            <a:pPr marR="0" algn="l">
              <a:lnSpc>
                <a:spcPct val="90000"/>
              </a:lnSpc>
              <a:spcBef>
                <a:spcPts val="0"/>
              </a:spcBef>
              <a:spcAft>
                <a:spcPts val="600"/>
              </a:spcAft>
            </a:pPr>
            <a:endParaRPr lang="en-US" sz="1800" b="0" dirty="0">
              <a:latin typeface="Arial" panose="020B0604020202020204" pitchFamily="34" charset="0"/>
              <a:cs typeface="Arial" panose="020B0604020202020204" pitchFamily="34" charset="0"/>
            </a:endParaRPr>
          </a:p>
          <a:p>
            <a:pPr marR="0" algn="l">
              <a:lnSpc>
                <a:spcPct val="90000"/>
              </a:lnSpc>
              <a:spcBef>
                <a:spcPts val="0"/>
              </a:spcBef>
              <a:spcAft>
                <a:spcPts val="600"/>
              </a:spcAft>
            </a:pPr>
            <a:endParaRPr lang="en-US" sz="1800" b="0" dirty="0">
              <a:latin typeface="Arial" panose="020B0604020202020204" pitchFamily="34" charset="0"/>
              <a:cs typeface="Arial" panose="020B0604020202020204" pitchFamily="34" charset="0"/>
            </a:endParaRPr>
          </a:p>
          <a:p>
            <a:pPr marL="285750" marR="0" indent="-285750" algn="l">
              <a:lnSpc>
                <a:spcPct val="90000"/>
              </a:lnSpc>
              <a:spcBef>
                <a:spcPts val="0"/>
              </a:spcBef>
              <a:spcAft>
                <a:spcPts val="600"/>
              </a:spcAft>
              <a:buFont typeface="Arial" panose="020B0604020202020204" pitchFamily="34" charset="0"/>
              <a:buChar char="•"/>
            </a:pPr>
            <a:endParaRPr lang="en-US" sz="1800" b="0" dirty="0">
              <a:effectLst/>
              <a:latin typeface="Arial" panose="020B0604020202020204" pitchFamily="34" charset="0"/>
              <a:ea typeface="Calibri" panose="020F0502020204030204" pitchFamily="34" charset="0"/>
              <a:cs typeface="Times New Roman" panose="02020603050405020304" pitchFamily="18" charset="0"/>
            </a:endParaRPr>
          </a:p>
          <a:p>
            <a:pPr marR="0" algn="l">
              <a:lnSpc>
                <a:spcPct val="90000"/>
              </a:lnSpc>
              <a:spcBef>
                <a:spcPts val="0"/>
              </a:spcBef>
              <a:spcAft>
                <a:spcPts val="600"/>
              </a:spcAft>
            </a:pPr>
            <a:endParaRPr lang="en-US" sz="1400" b="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3" name="Title 2">
            <a:extLst>
              <a:ext uri="{FF2B5EF4-FFF2-40B4-BE49-F238E27FC236}">
                <a16:creationId xmlns:a16="http://schemas.microsoft.com/office/drawing/2014/main" id="{657634F6-914F-9739-DA61-2730D3B44D1B}"/>
              </a:ext>
            </a:extLst>
          </p:cNvPr>
          <p:cNvSpPr>
            <a:spLocks noGrp="1"/>
          </p:cNvSpPr>
          <p:nvPr>
            <p:ph type="title"/>
          </p:nvPr>
        </p:nvSpPr>
        <p:spPr/>
        <p:txBody>
          <a:bodyPr/>
          <a:lstStyle/>
          <a:p>
            <a:r>
              <a:rPr lang="en-US" sz="3600" kern="0" dirty="0">
                <a:solidFill>
                  <a:srgbClr val="002060"/>
                </a:solidFill>
              </a:rPr>
              <a:t>North Atlantic Industries Part Numbers </a:t>
            </a:r>
            <a:endParaRPr lang="en-US" dirty="0"/>
          </a:p>
        </p:txBody>
      </p:sp>
    </p:spTree>
    <p:extLst>
      <p:ext uri="{BB962C8B-B14F-4D97-AF65-F5344CB8AC3E}">
        <p14:creationId xmlns:p14="http://schemas.microsoft.com/office/powerpoint/2010/main" val="9138851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B6B5D638-A87F-CD5D-54CE-C9A40FE30DF7}"/>
              </a:ext>
            </a:extLst>
          </p:cNvPr>
          <p:cNvSpPr>
            <a:spLocks noGrp="1"/>
          </p:cNvSpPr>
          <p:nvPr>
            <p:ph sz="half" idx="1"/>
          </p:nvPr>
        </p:nvSpPr>
        <p:spPr>
          <a:xfrm>
            <a:off x="608012" y="1219200"/>
            <a:ext cx="5867400" cy="4957763"/>
          </a:xfrm>
        </p:spPr>
        <p:txBody>
          <a:bodyPr>
            <a:noAutofit/>
          </a:bodyPr>
          <a:lstStyle/>
          <a:p>
            <a:r>
              <a:rPr lang="en-US" sz="2000" dirty="0">
                <a:hlinkClick r:id="rId2" action="ppaction://hlinksldjump"/>
              </a:rPr>
              <a:t>Introduction</a:t>
            </a:r>
            <a:endParaRPr lang="en-US" sz="2000" dirty="0"/>
          </a:p>
          <a:p>
            <a:r>
              <a:rPr lang="en-US" sz="2000" dirty="0">
                <a:hlinkClick r:id="rId3" action="ppaction://hlinksldjump"/>
              </a:rPr>
              <a:t>Available Power Supply Connector Standards</a:t>
            </a:r>
            <a:endParaRPr lang="en-US" sz="2000" dirty="0"/>
          </a:p>
          <a:p>
            <a:r>
              <a:rPr lang="en-US" sz="2000" dirty="0">
                <a:hlinkClick r:id="rId4" action="ppaction://hlinksldjump"/>
              </a:rPr>
              <a:t>Input Power Types</a:t>
            </a:r>
            <a:endParaRPr lang="en-US" sz="2000" dirty="0"/>
          </a:p>
          <a:p>
            <a:r>
              <a:rPr lang="en-US" sz="2000" dirty="0">
                <a:hlinkClick r:id="rId5" action="ppaction://hlinksldjump"/>
              </a:rPr>
              <a:t>Recommended Standard</a:t>
            </a:r>
            <a:endParaRPr lang="en-US" sz="2000" dirty="0"/>
          </a:p>
          <a:p>
            <a:r>
              <a:rPr lang="it-IT" sz="2000" dirty="0">
                <a:hlinkClick r:id="rId6" action="ppaction://hlinksldjump"/>
              </a:rPr>
              <a:t>Similarities in VITA 62.0, VITA 62.2 and VITA 86</a:t>
            </a:r>
            <a:endParaRPr lang="it-IT" sz="2000" dirty="0"/>
          </a:p>
          <a:p>
            <a:r>
              <a:rPr lang="it-IT" sz="2000" dirty="0">
                <a:hlinkClick r:id="rId7" action="ppaction://hlinksldjump"/>
              </a:rPr>
              <a:t>VITA 62.0, VITA 62.2 Intermate-ability</a:t>
            </a:r>
            <a:endParaRPr lang="it-IT" sz="2000" dirty="0"/>
          </a:p>
          <a:p>
            <a:r>
              <a:rPr lang="en-US" sz="2000" dirty="0">
                <a:hlinkClick r:id="rId8" action="ppaction://hlinksldjump"/>
              </a:rPr>
              <a:t>Use Case for VITA 86</a:t>
            </a:r>
            <a:endParaRPr lang="en-US" sz="2000" dirty="0"/>
          </a:p>
          <a:p>
            <a:r>
              <a:rPr lang="en-US" sz="2000" dirty="0">
                <a:hlinkClick r:id="rId9" action="ppaction://hlinksldjump"/>
              </a:rPr>
              <a:t>Plating and Guides</a:t>
            </a:r>
            <a:endParaRPr lang="en-US" sz="2000" dirty="0"/>
          </a:p>
          <a:p>
            <a:r>
              <a:rPr lang="en-US" sz="2000" dirty="0">
                <a:hlinkClick r:id="rId10" action="ppaction://hlinksldjump"/>
              </a:rPr>
              <a:t>TE </a:t>
            </a:r>
            <a:r>
              <a:rPr lang="en-US" sz="2000" dirty="0" err="1">
                <a:hlinkClick r:id="rId10" action="ppaction://hlinksldjump"/>
              </a:rPr>
              <a:t>ConnectivityTM</a:t>
            </a:r>
            <a:r>
              <a:rPr lang="en-US" sz="2000" dirty="0">
                <a:hlinkClick r:id="rId10" action="ppaction://hlinksldjump"/>
              </a:rPr>
              <a:t> Part Numbers</a:t>
            </a:r>
            <a:endParaRPr lang="en-US" sz="2000" dirty="0"/>
          </a:p>
          <a:p>
            <a:r>
              <a:rPr lang="en-US" sz="2000" dirty="0">
                <a:hlinkClick r:id="rId11" action="ppaction://hlinksldjump"/>
              </a:rPr>
              <a:t>North Atlantic Industries Part Numbers</a:t>
            </a:r>
            <a:endParaRPr lang="en-US" sz="2000" dirty="0"/>
          </a:p>
        </p:txBody>
      </p:sp>
      <p:sp>
        <p:nvSpPr>
          <p:cNvPr id="23" name="Content Placeholder 22">
            <a:extLst>
              <a:ext uri="{FF2B5EF4-FFF2-40B4-BE49-F238E27FC236}">
                <a16:creationId xmlns:a16="http://schemas.microsoft.com/office/drawing/2014/main" id="{0993B70F-63B8-27E2-1196-64594A41C7DD}"/>
              </a:ext>
            </a:extLst>
          </p:cNvPr>
          <p:cNvSpPr>
            <a:spLocks noGrp="1"/>
          </p:cNvSpPr>
          <p:nvPr>
            <p:ph sz="half" idx="2"/>
          </p:nvPr>
        </p:nvSpPr>
        <p:spPr>
          <a:xfrm>
            <a:off x="6780211" y="1219200"/>
            <a:ext cx="4800601" cy="4957763"/>
          </a:xfrm>
        </p:spPr>
        <p:txBody>
          <a:bodyPr>
            <a:normAutofit/>
          </a:bodyPr>
          <a:lstStyle/>
          <a:p>
            <a:r>
              <a:rPr lang="en-US" sz="2000" dirty="0">
                <a:hlinkClick r:id="rId12" action="ppaction://hlinksldjump"/>
              </a:rPr>
              <a:t>[VITA 86] Part Numbers </a:t>
            </a:r>
            <a:endParaRPr lang="en-US" sz="2000" dirty="0"/>
          </a:p>
          <a:p>
            <a:r>
              <a:rPr lang="en-US" sz="2000" dirty="0">
                <a:hlinkClick r:id="rId13" action="ppaction://hlinksldjump"/>
              </a:rPr>
              <a:t>VITA 62 to 62.0 Migration</a:t>
            </a:r>
            <a:endParaRPr lang="en-US" sz="2000" dirty="0"/>
          </a:p>
          <a:p>
            <a:r>
              <a:rPr lang="en-US" sz="2000" dirty="0">
                <a:hlinkClick r:id="rId14" action="ppaction://hlinksldjump"/>
              </a:rPr>
              <a:t>Current Share for Redundancy</a:t>
            </a:r>
            <a:endParaRPr lang="en-US" sz="2000" dirty="0"/>
          </a:p>
          <a:p>
            <a:r>
              <a:rPr lang="en-US" sz="2000" dirty="0">
                <a:hlinkClick r:id="rId15" action="ppaction://hlinksldjump"/>
              </a:rPr>
              <a:t>Holdup</a:t>
            </a:r>
            <a:endParaRPr lang="en-US" sz="2000" dirty="0"/>
          </a:p>
          <a:p>
            <a:r>
              <a:rPr lang="en-US" sz="2000" dirty="0">
                <a:hlinkClick r:id="rId16" action="ppaction://hlinksldjump"/>
              </a:rPr>
              <a:t>Future Signal - Load-Shedding</a:t>
            </a:r>
            <a:endParaRPr lang="en-US" sz="2000" dirty="0"/>
          </a:p>
          <a:p>
            <a:r>
              <a:rPr lang="en-US" sz="2000" dirty="0">
                <a:hlinkClick r:id="rId17" action="ppaction://hlinksldjump"/>
              </a:rPr>
              <a:t>Future Voltage Forms</a:t>
            </a:r>
            <a:endParaRPr lang="en-US" sz="2000" dirty="0"/>
          </a:p>
          <a:p>
            <a:r>
              <a:rPr lang="en-US" sz="2000" dirty="0">
                <a:hlinkClick r:id="rId18" action="ppaction://hlinksldjump"/>
              </a:rPr>
              <a:t>Summary</a:t>
            </a:r>
            <a:endParaRPr lang="en-US" sz="2000" dirty="0"/>
          </a:p>
          <a:p>
            <a:r>
              <a:rPr lang="en-US" sz="2000" dirty="0">
                <a:hlinkClick r:id="rId19" action="ppaction://hlinksldjump"/>
              </a:rPr>
              <a:t>References</a:t>
            </a:r>
            <a:endParaRPr lang="en-US" sz="2000" dirty="0"/>
          </a:p>
          <a:p>
            <a:r>
              <a:rPr lang="en-US" sz="2000" dirty="0">
                <a:hlinkClick r:id="rId20" action="ppaction://hlinksldjump"/>
              </a:rPr>
              <a:t>Definitions</a:t>
            </a:r>
            <a:endParaRPr lang="en-US" sz="2000" dirty="0"/>
          </a:p>
          <a:p>
            <a:endParaRPr lang="en-US" sz="2000" dirty="0"/>
          </a:p>
        </p:txBody>
      </p:sp>
      <p:sp>
        <p:nvSpPr>
          <p:cNvPr id="21" name="Title 20">
            <a:extLst>
              <a:ext uri="{FF2B5EF4-FFF2-40B4-BE49-F238E27FC236}">
                <a16:creationId xmlns:a16="http://schemas.microsoft.com/office/drawing/2014/main" id="{8EA53CE0-B3C5-1636-7E83-42BACB9CE1D2}"/>
              </a:ext>
            </a:extLst>
          </p:cNvPr>
          <p:cNvSpPr>
            <a:spLocks noGrp="1"/>
          </p:cNvSpPr>
          <p:nvPr>
            <p:ph type="title"/>
          </p:nvPr>
        </p:nvSpPr>
        <p:spPr>
          <a:xfrm>
            <a:off x="3351212" y="152400"/>
            <a:ext cx="8229601" cy="528638"/>
          </a:xfrm>
        </p:spPr>
        <p:txBody>
          <a:bodyPr/>
          <a:lstStyle/>
          <a:p>
            <a:r>
              <a:rPr lang="en-US" dirty="0"/>
              <a:t>Contents</a:t>
            </a:r>
          </a:p>
        </p:txBody>
      </p:sp>
    </p:spTree>
    <p:extLst>
      <p:ext uri="{BB962C8B-B14F-4D97-AF65-F5344CB8AC3E}">
        <p14:creationId xmlns:p14="http://schemas.microsoft.com/office/powerpoint/2010/main" val="31091558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3A1C4C51-A773-D316-656F-74188A60EBE3}"/>
              </a:ext>
            </a:extLst>
          </p:cNvPr>
          <p:cNvGraphicFramePr>
            <a:graphicFrameLocks noGrp="1"/>
          </p:cNvGraphicFramePr>
          <p:nvPr>
            <p:extLst>
              <p:ext uri="{D42A27DB-BD31-4B8C-83A1-F6EECF244321}">
                <p14:modId xmlns:p14="http://schemas.microsoft.com/office/powerpoint/2010/main" val="2866876967"/>
              </p:ext>
            </p:extLst>
          </p:nvPr>
        </p:nvGraphicFramePr>
        <p:xfrm>
          <a:off x="608012" y="2047874"/>
          <a:ext cx="10972800" cy="2386841"/>
        </p:xfrm>
        <a:graphic>
          <a:graphicData uri="http://schemas.openxmlformats.org/drawingml/2006/table">
            <a:tbl>
              <a:tblPr firstRow="1" firstCol="1" bandRow="1" bandCol="1">
                <a:tableStyleId>{5C22544A-7EE6-4342-B048-85BDC9FD1C3A}</a:tableStyleId>
              </a:tblPr>
              <a:tblGrid>
                <a:gridCol w="2028658">
                  <a:extLst>
                    <a:ext uri="{9D8B030D-6E8A-4147-A177-3AD203B41FA5}">
                      <a16:colId xmlns:a16="http://schemas.microsoft.com/office/drawing/2014/main" val="2650238634"/>
                    </a:ext>
                  </a:extLst>
                </a:gridCol>
                <a:gridCol w="2028658">
                  <a:extLst>
                    <a:ext uri="{9D8B030D-6E8A-4147-A177-3AD203B41FA5}">
                      <a16:colId xmlns:a16="http://schemas.microsoft.com/office/drawing/2014/main" val="3640710066"/>
                    </a:ext>
                  </a:extLst>
                </a:gridCol>
                <a:gridCol w="2028658">
                  <a:extLst>
                    <a:ext uri="{9D8B030D-6E8A-4147-A177-3AD203B41FA5}">
                      <a16:colId xmlns:a16="http://schemas.microsoft.com/office/drawing/2014/main" val="982616316"/>
                    </a:ext>
                  </a:extLst>
                </a:gridCol>
                <a:gridCol w="1121777">
                  <a:extLst>
                    <a:ext uri="{9D8B030D-6E8A-4147-A177-3AD203B41FA5}">
                      <a16:colId xmlns:a16="http://schemas.microsoft.com/office/drawing/2014/main" val="2808293830"/>
                    </a:ext>
                  </a:extLst>
                </a:gridCol>
                <a:gridCol w="1121777">
                  <a:extLst>
                    <a:ext uri="{9D8B030D-6E8A-4147-A177-3AD203B41FA5}">
                      <a16:colId xmlns:a16="http://schemas.microsoft.com/office/drawing/2014/main" val="2488363811"/>
                    </a:ext>
                  </a:extLst>
                </a:gridCol>
                <a:gridCol w="2643272">
                  <a:extLst>
                    <a:ext uri="{9D8B030D-6E8A-4147-A177-3AD203B41FA5}">
                      <a16:colId xmlns:a16="http://schemas.microsoft.com/office/drawing/2014/main" val="1073454566"/>
                    </a:ext>
                  </a:extLst>
                </a:gridCol>
              </a:tblGrid>
              <a:tr h="466726">
                <a:tc rowSpan="2">
                  <a:txBody>
                    <a:bodyPr/>
                    <a:lstStyle/>
                    <a:p>
                      <a:pPr algn="ctr" rtl="0" fontAlgn="ctr"/>
                      <a:r>
                        <a:rPr lang="en-US" sz="1600" u="none" strike="noStrike" dirty="0">
                          <a:effectLst/>
                        </a:rPr>
                        <a:t>Connector Type</a:t>
                      </a:r>
                      <a:endParaRPr lang="en-US" sz="16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rtl="0" fontAlgn="ctr"/>
                      <a:r>
                        <a:rPr lang="en-US" sz="1600" u="none" strike="noStrike" dirty="0">
                          <a:effectLst/>
                        </a:rPr>
                        <a:t>Pin Orientation</a:t>
                      </a:r>
                      <a:endParaRPr lang="en-US" sz="16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rtl="0" fontAlgn="ctr"/>
                      <a:r>
                        <a:rPr lang="en-US" sz="1600" u="none" strike="noStrike">
                          <a:effectLst/>
                        </a:rPr>
                        <a:t>Guides</a:t>
                      </a:r>
                      <a:endParaRPr lang="en-US" sz="1600" b="0" i="0" u="none" strike="noStrike">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rtl="0" fontAlgn="ctr"/>
                      <a:r>
                        <a:rPr lang="en-US" sz="1600" u="none" strike="noStrike" dirty="0">
                          <a:effectLst/>
                        </a:rPr>
                        <a:t>Part Number</a:t>
                      </a:r>
                      <a:endParaRPr lang="en-US" sz="16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94180879"/>
                  </a:ext>
                </a:extLst>
              </a:tr>
              <a:tr h="386932">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rtl="0" fontAlgn="ctr"/>
                      <a:r>
                        <a:rPr lang="en-US" sz="1600" u="none" strike="noStrike" dirty="0" err="1">
                          <a:effectLst/>
                        </a:rPr>
                        <a:t>Rantec</a:t>
                      </a:r>
                      <a:r>
                        <a:rPr lang="en-US" dirty="0"/>
                        <a:t>™</a:t>
                      </a:r>
                      <a:endParaRPr lang="en-US" sz="16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u="none" strike="noStrike" dirty="0">
                          <a:effectLst/>
                        </a:rPr>
                        <a:t>Glenair</a:t>
                      </a:r>
                      <a:r>
                        <a:rPr lang="en-US" dirty="0"/>
                        <a:t>™</a:t>
                      </a:r>
                      <a:r>
                        <a:rPr lang="en-US" sz="1600" u="none" strike="noStrike" dirty="0">
                          <a:effectLst/>
                        </a:rPr>
                        <a:t> </a:t>
                      </a:r>
                      <a:endParaRPr lang="en-US" sz="16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u="none" strike="noStrike" dirty="0">
                          <a:effectLst/>
                        </a:rPr>
                        <a:t>TE Connectivity</a:t>
                      </a:r>
                      <a:r>
                        <a:rPr lang="en-US" dirty="0"/>
                        <a:t>™</a:t>
                      </a:r>
                      <a:r>
                        <a:rPr lang="en-US" sz="1600" u="none" strike="noStrike" dirty="0">
                          <a:effectLst/>
                        </a:rPr>
                        <a:t> Part Number</a:t>
                      </a:r>
                      <a:endParaRPr lang="en-US" sz="16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03835543"/>
                  </a:ext>
                </a:extLst>
              </a:tr>
              <a:tr h="386932">
                <a:tc>
                  <a:txBody>
                    <a:bodyPr/>
                    <a:lstStyle/>
                    <a:p>
                      <a:pPr algn="l" rtl="0" fontAlgn="ctr"/>
                      <a:r>
                        <a:rPr lang="en-US" sz="1600" u="none" strike="noStrike">
                          <a:effectLst/>
                        </a:rPr>
                        <a:t>Backplane Connector</a:t>
                      </a:r>
                      <a:endParaRPr lang="en-US" sz="1600" b="0" i="0" u="none" strike="noStrike">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u="none" strike="noStrike" dirty="0">
                          <a:effectLst/>
                        </a:rPr>
                        <a:t>Straight</a:t>
                      </a:r>
                      <a:endParaRPr lang="en-US" sz="16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u="none" strike="noStrike" dirty="0">
                          <a:effectLst/>
                        </a:rPr>
                        <a:t>Separate Guide Pins</a:t>
                      </a:r>
                      <a:endParaRPr lang="en-US" sz="16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u="none" strike="noStrike">
                          <a:effectLst/>
                        </a:rPr>
                        <a:t>37133</a:t>
                      </a:r>
                      <a:endParaRPr lang="en-US" sz="1600" b="0" i="0" u="none" strike="noStrike">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u="none" strike="noStrike">
                          <a:effectLst/>
                        </a:rPr>
                        <a:t>797-470</a:t>
                      </a:r>
                      <a:endParaRPr lang="en-US" sz="1600" b="0" i="0" u="none" strike="noStrike">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u="none" strike="noStrike">
                          <a:effectLst/>
                        </a:rPr>
                        <a:t>2373384-2</a:t>
                      </a:r>
                      <a:endParaRPr lang="en-US" sz="1600" b="0" i="0" u="none" strike="noStrike">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2522769"/>
                  </a:ext>
                </a:extLst>
              </a:tr>
              <a:tr h="759319">
                <a:tc>
                  <a:txBody>
                    <a:bodyPr/>
                    <a:lstStyle/>
                    <a:p>
                      <a:pPr algn="l" rtl="0" fontAlgn="ctr"/>
                      <a:r>
                        <a:rPr lang="en-US" sz="1600" u="none" strike="noStrike">
                          <a:effectLst/>
                        </a:rPr>
                        <a:t>PSU Module Connector</a:t>
                      </a:r>
                      <a:endParaRPr lang="en-US" sz="1600" b="0" i="0" u="none" strike="noStrike">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u="none" strike="noStrike" dirty="0">
                          <a:effectLst/>
                        </a:rPr>
                        <a:t>Right Angle - Towards Mezzanine</a:t>
                      </a:r>
                      <a:endParaRPr lang="en-US" sz="16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u="none" strike="noStrike" dirty="0">
                          <a:effectLst/>
                        </a:rPr>
                        <a:t>Separate Modules</a:t>
                      </a:r>
                      <a:endParaRPr lang="en-US" sz="16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u="none" strike="noStrike">
                          <a:effectLst/>
                        </a:rPr>
                        <a:t>37174</a:t>
                      </a:r>
                      <a:endParaRPr lang="en-US" sz="1600" b="0" i="0" u="none" strike="noStrike">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u="none" strike="noStrike">
                          <a:effectLst/>
                        </a:rPr>
                        <a:t>797-471</a:t>
                      </a:r>
                      <a:endParaRPr lang="en-US" sz="1600" b="0" i="0" u="none" strike="noStrike">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u="none" strike="noStrike">
                          <a:effectLst/>
                        </a:rPr>
                        <a:t> </a:t>
                      </a:r>
                      <a:endParaRPr lang="en-US" sz="1600" b="0" i="0" u="none" strike="noStrike">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59858306"/>
                  </a:ext>
                </a:extLst>
              </a:tr>
              <a:tr h="386932">
                <a:tc>
                  <a:txBody>
                    <a:bodyPr/>
                    <a:lstStyle/>
                    <a:p>
                      <a:pPr algn="l" rtl="0" fontAlgn="ctr"/>
                      <a:r>
                        <a:rPr lang="en-US" sz="1600" u="none" strike="noStrike">
                          <a:effectLst/>
                        </a:rPr>
                        <a:t>PSU Module Connector</a:t>
                      </a:r>
                      <a:endParaRPr lang="en-US" sz="1600" b="0" i="0" u="none" strike="noStrike">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u="none" strike="noStrike" dirty="0">
                          <a:effectLst/>
                        </a:rPr>
                        <a:t>Straight</a:t>
                      </a:r>
                      <a:endParaRPr lang="en-US" sz="16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u="none" strike="noStrike" dirty="0">
                          <a:effectLst/>
                        </a:rPr>
                        <a:t>Integrated Modules</a:t>
                      </a:r>
                      <a:endParaRPr lang="en-US" sz="16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u="none" strike="noStrike">
                          <a:effectLst/>
                        </a:rPr>
                        <a:t> </a:t>
                      </a:r>
                      <a:endParaRPr lang="en-US" sz="1600" b="0" i="0" u="none" strike="noStrike">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u="none" strike="noStrike">
                          <a:effectLst/>
                        </a:rPr>
                        <a:t> </a:t>
                      </a:r>
                      <a:endParaRPr lang="en-US" sz="1600" b="0" i="0" u="none" strike="noStrike">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u="none" strike="noStrike" dirty="0">
                          <a:effectLst/>
                        </a:rPr>
                        <a:t>2383876-1</a:t>
                      </a:r>
                      <a:endParaRPr lang="en-US" sz="16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20274855"/>
                  </a:ext>
                </a:extLst>
              </a:tr>
            </a:tbl>
          </a:graphicData>
        </a:graphic>
      </p:graphicFrame>
      <p:sp>
        <p:nvSpPr>
          <p:cNvPr id="2" name="Title 1">
            <a:extLst>
              <a:ext uri="{FF2B5EF4-FFF2-40B4-BE49-F238E27FC236}">
                <a16:creationId xmlns:a16="http://schemas.microsoft.com/office/drawing/2014/main" id="{2CA1408F-E1AE-46FA-506E-7C26376F5A9A}"/>
              </a:ext>
            </a:extLst>
          </p:cNvPr>
          <p:cNvSpPr>
            <a:spLocks noGrp="1"/>
          </p:cNvSpPr>
          <p:nvPr>
            <p:ph type="title"/>
          </p:nvPr>
        </p:nvSpPr>
        <p:spPr/>
        <p:txBody>
          <a:bodyPr/>
          <a:lstStyle/>
          <a:p>
            <a:r>
              <a:rPr lang="en-US" sz="3600" dirty="0">
                <a:solidFill>
                  <a:srgbClr val="002060"/>
                </a:solidFill>
                <a:latin typeface="Arial" panose="020B0604020202020204" pitchFamily="34" charset="0"/>
                <a:ea typeface="Calibri" panose="020F0502020204030204" pitchFamily="34" charset="0"/>
                <a:cs typeface="Times New Roman" panose="02020603050405020304" pitchFamily="18" charset="0"/>
              </a:rPr>
              <a:t>[</a:t>
            </a:r>
            <a:r>
              <a:rPr lang="en-US" sz="3600" dirty="0">
                <a:solidFill>
                  <a:srgbClr val="002060"/>
                </a:solidFill>
                <a:latin typeface="Arial" panose="020B0604020202020204" pitchFamily="34" charset="0"/>
                <a:ea typeface="Calibri" panose="020F0502020204030204" pitchFamily="34" charset="0"/>
                <a:cs typeface="Times New Roman" panose="02020603050405020304" pitchFamily="18" charset="0"/>
                <a:hlinkClick r:id="rId3" action="ppaction://hlinksldjump">
                  <a:extLst>
                    <a:ext uri="{A12FA001-AC4F-418D-AE19-62706E023703}">
                      <ahyp:hlinkClr xmlns:ahyp="http://schemas.microsoft.com/office/drawing/2018/hyperlinkcolor" val="tx"/>
                    </a:ext>
                  </a:extLst>
                </a:hlinkClick>
              </a:rPr>
              <a:t>VITA 86</a:t>
            </a:r>
            <a:r>
              <a:rPr lang="en-US" sz="3600" dirty="0">
                <a:solidFill>
                  <a:srgbClr val="002060"/>
                </a:solidFill>
                <a:latin typeface="Arial" panose="020B0604020202020204" pitchFamily="34" charset="0"/>
                <a:ea typeface="Calibri" panose="020F0502020204030204" pitchFamily="34" charset="0"/>
                <a:cs typeface="Times New Roman" panose="02020603050405020304" pitchFamily="18" charset="0"/>
              </a:rPr>
              <a:t>] </a:t>
            </a:r>
            <a:r>
              <a:rPr lang="en-US" sz="3600" kern="0" dirty="0">
                <a:solidFill>
                  <a:srgbClr val="002060"/>
                </a:solidFill>
              </a:rPr>
              <a:t>Part Numbers </a:t>
            </a:r>
            <a:endParaRPr lang="en-US" dirty="0"/>
          </a:p>
        </p:txBody>
      </p:sp>
    </p:spTree>
    <p:extLst>
      <p:ext uri="{BB962C8B-B14F-4D97-AF65-F5344CB8AC3E}">
        <p14:creationId xmlns:p14="http://schemas.microsoft.com/office/powerpoint/2010/main" val="31696511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9FC90A8-3137-2A48-7E9C-3CA7E3946A83}"/>
              </a:ext>
            </a:extLst>
          </p:cNvPr>
          <p:cNvSpPr>
            <a:spLocks noGrp="1"/>
          </p:cNvSpPr>
          <p:nvPr>
            <p:ph idx="1"/>
          </p:nvPr>
        </p:nvSpPr>
        <p:spPr>
          <a:xfrm>
            <a:off x="608012" y="1219200"/>
            <a:ext cx="10972800" cy="4957763"/>
          </a:xfrm>
        </p:spPr>
        <p:txBody>
          <a:bodyPr>
            <a:normAutofit fontScale="62500" lnSpcReduction="20000"/>
          </a:bodyPr>
          <a:lstStyle/>
          <a:p>
            <a:r>
              <a:rPr lang="en-US" dirty="0"/>
              <a:t>+12V heavy, +5V Heavy and +12V Only options were introduced.</a:t>
            </a:r>
          </a:p>
          <a:p>
            <a:pPr lvl="1"/>
            <a:r>
              <a:rPr lang="en-US" dirty="0"/>
              <a:t>On 3U, Heavy Option, the 5V Vs3 node (Pin P3) is reassigned to Vs1 to allow for increased current from Vs1.</a:t>
            </a:r>
          </a:p>
          <a:p>
            <a:pPr lvl="1"/>
            <a:r>
              <a:rPr lang="en-US" dirty="0"/>
              <a:t>On 3U, 12V Only Option, in addition to reassigning Pin P3 to Vs1, The 3.3 Vs2 node (Pin LP2) is reassigned to 3.3 Aux to allow for 20A for system management. It is not expected to have the +/-12V Aux outputs for this configuration.</a:t>
            </a:r>
          </a:p>
          <a:p>
            <a:pPr lvl="1"/>
            <a:r>
              <a:rPr lang="en-US" dirty="0"/>
              <a:t>On 6U, 12V Only Option and Heavy Option, Vs3 nodes (Pin P5 and P6) is assigned to Vs1 to allow for higher current.</a:t>
            </a:r>
          </a:p>
          <a:p>
            <a:r>
              <a:rPr lang="en-US" dirty="0"/>
              <a:t>Geographical Addressing expanded from 4 to 8 on 3U.</a:t>
            </a:r>
          </a:p>
          <a:p>
            <a:r>
              <a:rPr lang="en-US" dirty="0"/>
              <a:t>More suggested uses were assigned to UD pins.</a:t>
            </a:r>
          </a:p>
          <a:p>
            <a:r>
              <a:rPr lang="en-US" dirty="0"/>
              <a:t>Added key rotations and modified definitions.</a:t>
            </a:r>
          </a:p>
          <a:p>
            <a:pPr lvl="1"/>
            <a:r>
              <a:rPr lang="en-US" dirty="0"/>
              <a:t>3U now has one key dedicated for input and one key for output.</a:t>
            </a:r>
          </a:p>
          <a:p>
            <a:r>
              <a:rPr lang="en-US" dirty="0"/>
              <a:t>Grounding parameters were changed from recommendations to rules.</a:t>
            </a:r>
          </a:p>
          <a:p>
            <a:r>
              <a:rPr lang="en-US" dirty="0"/>
              <a:t>The two (UD) Sync Pins have been defined as Sync In and Sync Out</a:t>
            </a:r>
          </a:p>
          <a:p>
            <a:r>
              <a:rPr lang="en-US" dirty="0"/>
              <a:t>Inhibit / Enable logic changed from recommendations to rules.</a:t>
            </a:r>
          </a:p>
          <a:p>
            <a:r>
              <a:rPr lang="en-US" dirty="0"/>
              <a:t>Guide Rail Clearance for conduction cooled modules was made optional per VITA 48.</a:t>
            </a:r>
          </a:p>
          <a:p>
            <a:r>
              <a:rPr lang="en-US" dirty="0"/>
              <a:t>Foxconn connector part numbers were removed.</a:t>
            </a:r>
          </a:p>
          <a:p>
            <a:r>
              <a:rPr lang="en-US" dirty="0"/>
              <a:t>Connector part numbers for 50u plating added.</a:t>
            </a:r>
          </a:p>
        </p:txBody>
      </p:sp>
      <p:sp>
        <p:nvSpPr>
          <p:cNvPr id="2" name="Title 1">
            <a:extLst>
              <a:ext uri="{FF2B5EF4-FFF2-40B4-BE49-F238E27FC236}">
                <a16:creationId xmlns:a16="http://schemas.microsoft.com/office/drawing/2014/main" id="{812A7D6C-8C16-7385-7C61-99E7C627BE1A}"/>
              </a:ext>
            </a:extLst>
          </p:cNvPr>
          <p:cNvSpPr>
            <a:spLocks noGrp="1"/>
          </p:cNvSpPr>
          <p:nvPr>
            <p:ph type="title"/>
          </p:nvPr>
        </p:nvSpPr>
        <p:spPr>
          <a:xfrm>
            <a:off x="2436812" y="152399"/>
            <a:ext cx="9144000" cy="528637"/>
          </a:xfrm>
        </p:spPr>
        <p:txBody>
          <a:bodyPr/>
          <a:lstStyle/>
          <a:p>
            <a:r>
              <a:rPr lang="en-US" dirty="0"/>
              <a:t>[</a:t>
            </a:r>
            <a:r>
              <a:rPr lang="en-US" dirty="0">
                <a:hlinkClick r:id="rId3" action="ppaction://hlinksldjump">
                  <a:extLst>
                    <a:ext uri="{A12FA001-AC4F-418D-AE19-62706E023703}">
                      <ahyp:hlinkClr xmlns:ahyp="http://schemas.microsoft.com/office/drawing/2018/hyperlinkcolor" val="tx"/>
                    </a:ext>
                  </a:extLst>
                </a:hlinkClick>
              </a:rPr>
              <a:t>VITA 62</a:t>
            </a:r>
            <a:r>
              <a:rPr lang="en-US" dirty="0"/>
              <a:t>] to [</a:t>
            </a:r>
            <a:r>
              <a:rPr lang="en-US" dirty="0">
                <a:hlinkClick r:id="rId3" action="ppaction://hlinksldjump">
                  <a:extLst>
                    <a:ext uri="{A12FA001-AC4F-418D-AE19-62706E023703}">
                      <ahyp:hlinkClr xmlns:ahyp="http://schemas.microsoft.com/office/drawing/2018/hyperlinkcolor" val="tx"/>
                    </a:ext>
                  </a:extLst>
                </a:hlinkClick>
              </a:rPr>
              <a:t>VITA 62.0</a:t>
            </a:r>
            <a:r>
              <a:rPr lang="en-US" dirty="0"/>
              <a:t>] Migration</a:t>
            </a:r>
          </a:p>
        </p:txBody>
      </p:sp>
    </p:spTree>
    <p:extLst>
      <p:ext uri="{BB962C8B-B14F-4D97-AF65-F5344CB8AC3E}">
        <p14:creationId xmlns:p14="http://schemas.microsoft.com/office/powerpoint/2010/main" val="23207072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ACCFFA8-0E2E-D4B5-67D1-CEC0E70660BB}"/>
              </a:ext>
            </a:extLst>
          </p:cNvPr>
          <p:cNvSpPr txBox="1"/>
          <p:nvPr/>
        </p:nvSpPr>
        <p:spPr>
          <a:xfrm>
            <a:off x="531812" y="1371600"/>
            <a:ext cx="10515600" cy="930896"/>
          </a:xfrm>
          <a:prstGeom prst="rect">
            <a:avLst/>
          </a:prstGeom>
          <a:noFill/>
        </p:spPr>
        <p:txBody>
          <a:bodyPr wrap="square">
            <a:spAutoFit/>
          </a:bodyPr>
          <a:lstStyle/>
          <a:p>
            <a:pPr marL="0" marR="0">
              <a:lnSpc>
                <a:spcPct val="107000"/>
              </a:lnSpc>
              <a:spcBef>
                <a:spcPts val="0"/>
              </a:spcBef>
              <a:spcAft>
                <a:spcPts val="600"/>
              </a:spcAft>
            </a:pPr>
            <a:r>
              <a:rPr lang="en-US" sz="2400" dirty="0">
                <a:effectLst/>
                <a:latin typeface="Arial" panose="020B0604020202020204" pitchFamily="34" charset="0"/>
                <a:ea typeface="Calibri" panose="020F0502020204030204" pitchFamily="34" charset="0"/>
                <a:cs typeface="Times New Roman" panose="02020603050405020304" pitchFamily="18" charset="0"/>
              </a:rPr>
              <a:t>UD Pin assignments have been updated.</a:t>
            </a:r>
          </a:p>
          <a:p>
            <a:pPr marL="0" marR="0">
              <a:lnSpc>
                <a:spcPct val="107000"/>
              </a:lnSpc>
              <a:spcBef>
                <a:spcPts val="0"/>
              </a:spcBef>
              <a:spcAft>
                <a:spcPts val="600"/>
              </a:spcAft>
            </a:pPr>
            <a:r>
              <a:rPr lang="en-US" sz="2400" dirty="0">
                <a:effectLst/>
                <a:latin typeface="Arial" panose="020B0604020202020204" pitchFamily="34" charset="0"/>
                <a:ea typeface="Calibri" panose="020F0502020204030204" pitchFamily="34" charset="0"/>
                <a:cs typeface="Times New Roman" panose="02020603050405020304" pitchFamily="18" charset="0"/>
              </a:rPr>
              <a:t> </a:t>
            </a:r>
          </a:p>
        </p:txBody>
      </p:sp>
      <p:graphicFrame>
        <p:nvGraphicFramePr>
          <p:cNvPr id="2" name="Table 1">
            <a:extLst>
              <a:ext uri="{FF2B5EF4-FFF2-40B4-BE49-F238E27FC236}">
                <a16:creationId xmlns:a16="http://schemas.microsoft.com/office/drawing/2014/main" id="{EBB9D54C-6ACE-8632-5BB2-AF96C3BECDBB}"/>
              </a:ext>
            </a:extLst>
          </p:cNvPr>
          <p:cNvGraphicFramePr>
            <a:graphicFrameLocks noGrp="1"/>
          </p:cNvGraphicFramePr>
          <p:nvPr>
            <p:extLst>
              <p:ext uri="{D42A27DB-BD31-4B8C-83A1-F6EECF244321}">
                <p14:modId xmlns:p14="http://schemas.microsoft.com/office/powerpoint/2010/main" val="2266406367"/>
              </p:ext>
            </p:extLst>
          </p:nvPr>
        </p:nvGraphicFramePr>
        <p:xfrm>
          <a:off x="544364" y="1922766"/>
          <a:ext cx="11036447" cy="3716036"/>
        </p:xfrm>
        <a:graphic>
          <a:graphicData uri="http://schemas.openxmlformats.org/drawingml/2006/table">
            <a:tbl>
              <a:tblPr firstRow="1" firstCol="1" lastRow="1" lastCol="1" bandRow="1" bandCol="1">
                <a:tableStyleId>{5C22544A-7EE6-4342-B048-85BDC9FD1C3A}</a:tableStyleId>
              </a:tblPr>
              <a:tblGrid>
                <a:gridCol w="1200031">
                  <a:extLst>
                    <a:ext uri="{9D8B030D-6E8A-4147-A177-3AD203B41FA5}">
                      <a16:colId xmlns:a16="http://schemas.microsoft.com/office/drawing/2014/main" val="1789425953"/>
                    </a:ext>
                  </a:extLst>
                </a:gridCol>
                <a:gridCol w="2252605">
                  <a:extLst>
                    <a:ext uri="{9D8B030D-6E8A-4147-A177-3AD203B41FA5}">
                      <a16:colId xmlns:a16="http://schemas.microsoft.com/office/drawing/2014/main" val="1152799803"/>
                    </a:ext>
                  </a:extLst>
                </a:gridCol>
                <a:gridCol w="2252605">
                  <a:extLst>
                    <a:ext uri="{9D8B030D-6E8A-4147-A177-3AD203B41FA5}">
                      <a16:colId xmlns:a16="http://schemas.microsoft.com/office/drawing/2014/main" val="1139649177"/>
                    </a:ext>
                  </a:extLst>
                </a:gridCol>
                <a:gridCol w="2382079">
                  <a:extLst>
                    <a:ext uri="{9D8B030D-6E8A-4147-A177-3AD203B41FA5}">
                      <a16:colId xmlns:a16="http://schemas.microsoft.com/office/drawing/2014/main" val="3614050416"/>
                    </a:ext>
                  </a:extLst>
                </a:gridCol>
                <a:gridCol w="2949127">
                  <a:extLst>
                    <a:ext uri="{9D8B030D-6E8A-4147-A177-3AD203B41FA5}">
                      <a16:colId xmlns:a16="http://schemas.microsoft.com/office/drawing/2014/main" val="272549237"/>
                    </a:ext>
                  </a:extLst>
                </a:gridCol>
              </a:tblGrid>
              <a:tr h="761251">
                <a:tc>
                  <a:txBody>
                    <a:bodyPr/>
                    <a:lstStyle/>
                    <a:p>
                      <a:pPr marL="144145" marR="139700" indent="74295" algn="l">
                        <a:spcBef>
                          <a:spcPts val="190"/>
                        </a:spcBef>
                        <a:spcAft>
                          <a:spcPts val="0"/>
                        </a:spcAft>
                      </a:pPr>
                      <a:r>
                        <a:rPr lang="en-US" sz="2000" spc="-20">
                          <a:effectLst/>
                        </a:rPr>
                        <a:t>Pin Name</a:t>
                      </a:r>
                      <a:endParaRPr lang="en-US" sz="20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235585" marR="0" indent="165735" algn="l">
                        <a:spcBef>
                          <a:spcPts val="190"/>
                        </a:spcBef>
                        <a:spcAft>
                          <a:spcPts val="0"/>
                        </a:spcAft>
                      </a:pPr>
                      <a:r>
                        <a:rPr lang="en-US" sz="2000">
                          <a:effectLst/>
                        </a:rPr>
                        <a:t>3U Pin </a:t>
                      </a:r>
                      <a:r>
                        <a:rPr lang="en-US" sz="2000" spc="-10">
                          <a:effectLst/>
                        </a:rPr>
                        <a:t>Assignment</a:t>
                      </a:r>
                      <a:endParaRPr lang="en-US" sz="20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235585" marR="0" indent="165735" algn="l">
                        <a:spcBef>
                          <a:spcPts val="190"/>
                        </a:spcBef>
                        <a:spcAft>
                          <a:spcPts val="0"/>
                        </a:spcAft>
                      </a:pPr>
                      <a:r>
                        <a:rPr lang="en-US" sz="2000">
                          <a:effectLst/>
                        </a:rPr>
                        <a:t>6U Pin </a:t>
                      </a:r>
                      <a:r>
                        <a:rPr lang="en-US" sz="2000" spc="-10">
                          <a:effectLst/>
                        </a:rPr>
                        <a:t>Assignment</a:t>
                      </a:r>
                      <a:endParaRPr lang="en-US" sz="20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363855" marR="71120" indent="-285115" algn="l">
                        <a:spcBef>
                          <a:spcPts val="190"/>
                        </a:spcBef>
                        <a:spcAft>
                          <a:spcPts val="0"/>
                        </a:spcAft>
                      </a:pPr>
                      <a:r>
                        <a:rPr lang="en-US" sz="2000">
                          <a:effectLst/>
                        </a:rPr>
                        <a:t>3U</a:t>
                      </a:r>
                      <a:r>
                        <a:rPr lang="en-US" sz="2000" spc="-70">
                          <a:effectLst/>
                        </a:rPr>
                        <a:t> </a:t>
                      </a:r>
                      <a:r>
                        <a:rPr lang="en-US" sz="2000">
                          <a:effectLst/>
                        </a:rPr>
                        <a:t>Recommended </a:t>
                      </a:r>
                      <a:r>
                        <a:rPr lang="en-US" sz="2000" spc="-10">
                          <a:effectLst/>
                        </a:rPr>
                        <a:t>Function</a:t>
                      </a:r>
                      <a:endParaRPr lang="en-US" sz="20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514985" marR="217170" indent="-285115" algn="l">
                        <a:spcBef>
                          <a:spcPts val="190"/>
                        </a:spcBef>
                        <a:spcAft>
                          <a:spcPts val="0"/>
                        </a:spcAft>
                      </a:pPr>
                      <a:r>
                        <a:rPr lang="en-US" sz="2000" dirty="0">
                          <a:effectLst/>
                        </a:rPr>
                        <a:t>6U</a:t>
                      </a:r>
                      <a:r>
                        <a:rPr lang="en-US" sz="2000" spc="-70" dirty="0">
                          <a:effectLst/>
                        </a:rPr>
                        <a:t> </a:t>
                      </a:r>
                      <a:r>
                        <a:rPr lang="en-US" sz="2000" dirty="0">
                          <a:effectLst/>
                        </a:rPr>
                        <a:t>Recommended </a:t>
                      </a:r>
                      <a:r>
                        <a:rPr lang="en-US" sz="2000" spc="-10" dirty="0">
                          <a:effectLst/>
                        </a:rPr>
                        <a:t>Function</a:t>
                      </a: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252512884"/>
                  </a:ext>
                </a:extLst>
              </a:tr>
              <a:tr h="421508">
                <a:tc>
                  <a:txBody>
                    <a:bodyPr/>
                    <a:lstStyle/>
                    <a:p>
                      <a:pPr marL="0" marR="184150" algn="r">
                        <a:spcBef>
                          <a:spcPts val="155"/>
                        </a:spcBef>
                        <a:spcAft>
                          <a:spcPts val="0"/>
                        </a:spcAft>
                      </a:pPr>
                      <a:r>
                        <a:rPr lang="en-US" sz="2000" spc="-25">
                          <a:effectLst/>
                        </a:rPr>
                        <a:t>UD0</a:t>
                      </a:r>
                      <a:endParaRPr lang="en-US" sz="20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434340" marR="431800" algn="ctr">
                        <a:spcBef>
                          <a:spcPts val="155"/>
                        </a:spcBef>
                        <a:spcAft>
                          <a:spcPts val="0"/>
                        </a:spcAft>
                      </a:pPr>
                      <a:r>
                        <a:rPr lang="en-US" sz="2000" spc="-25">
                          <a:effectLst/>
                        </a:rPr>
                        <a:t>A3</a:t>
                      </a:r>
                      <a:endParaRPr lang="en-US" sz="20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435610" marR="431165" algn="ctr">
                        <a:spcBef>
                          <a:spcPts val="155"/>
                        </a:spcBef>
                        <a:spcAft>
                          <a:spcPts val="0"/>
                        </a:spcAft>
                      </a:pPr>
                      <a:r>
                        <a:rPr lang="en-US" sz="2000" spc="-25" dirty="0">
                          <a:effectLst/>
                        </a:rPr>
                        <a:t>D9</a:t>
                      </a: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tc>
                <a:tc gridSpan="2">
                  <a:txBody>
                    <a:bodyPr/>
                    <a:lstStyle/>
                    <a:p>
                      <a:pPr marL="1056005" marR="1051560" algn="ctr">
                        <a:spcBef>
                          <a:spcPts val="155"/>
                        </a:spcBef>
                        <a:spcAft>
                          <a:spcPts val="0"/>
                        </a:spcAft>
                      </a:pPr>
                      <a:r>
                        <a:rPr lang="en-US" sz="2000" spc="-10">
                          <a:effectLst/>
                        </a:rPr>
                        <a:t>SYNC_IN</a:t>
                      </a:r>
                      <a:endParaRPr lang="en-US" sz="20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tc>
                <a:tc hMerge="1">
                  <a:txBody>
                    <a:bodyPr/>
                    <a:lstStyle/>
                    <a:p>
                      <a:endParaRPr lang="en-US"/>
                    </a:p>
                  </a:txBody>
                  <a:tcPr/>
                </a:tc>
                <a:extLst>
                  <a:ext uri="{0D108BD9-81ED-4DB2-BD59-A6C34878D82A}">
                    <a16:rowId xmlns:a16="http://schemas.microsoft.com/office/drawing/2014/main" val="1153729765"/>
                  </a:ext>
                </a:extLst>
              </a:tr>
              <a:tr h="421508">
                <a:tc>
                  <a:txBody>
                    <a:bodyPr/>
                    <a:lstStyle/>
                    <a:p>
                      <a:pPr marL="0" marR="184150" algn="r">
                        <a:spcBef>
                          <a:spcPts val="150"/>
                        </a:spcBef>
                        <a:spcAft>
                          <a:spcPts val="0"/>
                        </a:spcAft>
                      </a:pPr>
                      <a:r>
                        <a:rPr lang="en-US" sz="2000" spc="-25">
                          <a:effectLst/>
                        </a:rPr>
                        <a:t>UD1</a:t>
                      </a:r>
                      <a:endParaRPr lang="en-US" sz="20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434340" marR="431800" algn="ctr">
                        <a:spcBef>
                          <a:spcPts val="150"/>
                        </a:spcBef>
                        <a:spcAft>
                          <a:spcPts val="0"/>
                        </a:spcAft>
                      </a:pPr>
                      <a:r>
                        <a:rPr lang="en-US" sz="2000" spc="-25">
                          <a:effectLst/>
                        </a:rPr>
                        <a:t>A1</a:t>
                      </a:r>
                      <a:endParaRPr lang="en-US" sz="20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435610" marR="431165" algn="ctr">
                        <a:spcBef>
                          <a:spcPts val="150"/>
                        </a:spcBef>
                        <a:spcAft>
                          <a:spcPts val="0"/>
                        </a:spcAft>
                      </a:pPr>
                      <a:r>
                        <a:rPr lang="en-US" sz="2000" spc="-25">
                          <a:effectLst/>
                        </a:rPr>
                        <a:t>D8</a:t>
                      </a:r>
                      <a:endParaRPr lang="en-US" sz="20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tc>
                <a:tc gridSpan="2">
                  <a:txBody>
                    <a:bodyPr/>
                    <a:lstStyle/>
                    <a:p>
                      <a:pPr marL="1056005" marR="1053465" algn="ctr">
                        <a:spcBef>
                          <a:spcPts val="150"/>
                        </a:spcBef>
                        <a:spcAft>
                          <a:spcPts val="0"/>
                        </a:spcAft>
                      </a:pPr>
                      <a:r>
                        <a:rPr lang="en-US" sz="2000" spc="-10">
                          <a:effectLst/>
                        </a:rPr>
                        <a:t>SYNC_OUT</a:t>
                      </a:r>
                      <a:endParaRPr lang="en-US" sz="20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tc>
                <a:tc hMerge="1">
                  <a:txBody>
                    <a:bodyPr/>
                    <a:lstStyle/>
                    <a:p>
                      <a:endParaRPr lang="en-US"/>
                    </a:p>
                  </a:txBody>
                  <a:tcPr/>
                </a:tc>
                <a:extLst>
                  <a:ext uri="{0D108BD9-81ED-4DB2-BD59-A6C34878D82A}">
                    <a16:rowId xmlns:a16="http://schemas.microsoft.com/office/drawing/2014/main" val="2517099762"/>
                  </a:ext>
                </a:extLst>
              </a:tr>
              <a:tr h="421508">
                <a:tc>
                  <a:txBody>
                    <a:bodyPr/>
                    <a:lstStyle/>
                    <a:p>
                      <a:pPr marL="0" marR="184150" algn="r">
                        <a:spcBef>
                          <a:spcPts val="150"/>
                        </a:spcBef>
                        <a:spcAft>
                          <a:spcPts val="0"/>
                        </a:spcAft>
                      </a:pPr>
                      <a:r>
                        <a:rPr lang="en-US" sz="2000" spc="-25">
                          <a:effectLst/>
                        </a:rPr>
                        <a:t>UD2</a:t>
                      </a:r>
                      <a:endParaRPr lang="en-US" sz="20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434340" marR="431800" algn="ctr">
                        <a:spcBef>
                          <a:spcPts val="150"/>
                        </a:spcBef>
                        <a:spcAft>
                          <a:spcPts val="0"/>
                        </a:spcAft>
                      </a:pPr>
                      <a:r>
                        <a:rPr lang="en-US" sz="2000" spc="-25">
                          <a:effectLst/>
                        </a:rPr>
                        <a:t>B1</a:t>
                      </a:r>
                      <a:endParaRPr lang="en-US" sz="20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434340" marR="431800" algn="ctr">
                        <a:spcBef>
                          <a:spcPts val="150"/>
                        </a:spcBef>
                        <a:spcAft>
                          <a:spcPts val="0"/>
                        </a:spcAft>
                      </a:pPr>
                      <a:r>
                        <a:rPr lang="en-US" sz="2000" spc="-25">
                          <a:effectLst/>
                        </a:rPr>
                        <a:t>A3</a:t>
                      </a:r>
                      <a:endParaRPr lang="en-US" sz="20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tc>
                <a:tc gridSpan="2">
                  <a:txBody>
                    <a:bodyPr/>
                    <a:lstStyle/>
                    <a:p>
                      <a:pPr marL="1056005" marR="1053465" algn="ctr">
                        <a:spcBef>
                          <a:spcPts val="150"/>
                        </a:spcBef>
                        <a:spcAft>
                          <a:spcPts val="0"/>
                        </a:spcAft>
                      </a:pPr>
                      <a:r>
                        <a:rPr lang="en-US" sz="2000" spc="-10">
                          <a:effectLst/>
                        </a:rPr>
                        <a:t>NVMRO</a:t>
                      </a:r>
                      <a:endParaRPr lang="en-US" sz="20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tc>
                <a:tc hMerge="1">
                  <a:txBody>
                    <a:bodyPr/>
                    <a:lstStyle/>
                    <a:p>
                      <a:endParaRPr lang="en-US"/>
                    </a:p>
                  </a:txBody>
                  <a:tcPr/>
                </a:tc>
                <a:extLst>
                  <a:ext uri="{0D108BD9-81ED-4DB2-BD59-A6C34878D82A}">
                    <a16:rowId xmlns:a16="http://schemas.microsoft.com/office/drawing/2014/main" val="2225966984"/>
                  </a:ext>
                </a:extLst>
              </a:tr>
              <a:tr h="421508">
                <a:tc>
                  <a:txBody>
                    <a:bodyPr/>
                    <a:lstStyle/>
                    <a:p>
                      <a:pPr marL="0" marR="184150" algn="r">
                        <a:spcBef>
                          <a:spcPts val="150"/>
                        </a:spcBef>
                        <a:spcAft>
                          <a:spcPts val="0"/>
                        </a:spcAft>
                      </a:pPr>
                      <a:r>
                        <a:rPr lang="en-US" sz="2000" spc="-25">
                          <a:effectLst/>
                        </a:rPr>
                        <a:t>UD3</a:t>
                      </a:r>
                      <a:endParaRPr lang="en-US" sz="20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435610" marR="431165" algn="ctr">
                        <a:spcBef>
                          <a:spcPts val="150"/>
                        </a:spcBef>
                        <a:spcAft>
                          <a:spcPts val="0"/>
                        </a:spcAft>
                      </a:pPr>
                      <a:r>
                        <a:rPr lang="en-US" sz="2000" spc="-25">
                          <a:effectLst/>
                        </a:rPr>
                        <a:t>C1</a:t>
                      </a:r>
                      <a:endParaRPr lang="en-US" sz="20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434340" marR="431800" algn="ctr">
                        <a:spcBef>
                          <a:spcPts val="150"/>
                        </a:spcBef>
                        <a:spcAft>
                          <a:spcPts val="0"/>
                        </a:spcAft>
                      </a:pPr>
                      <a:r>
                        <a:rPr lang="en-US" sz="2000" spc="-25">
                          <a:effectLst/>
                        </a:rPr>
                        <a:t>A1</a:t>
                      </a:r>
                      <a:endParaRPr lang="en-US" sz="20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78105" marR="74295" algn="ctr">
                        <a:spcBef>
                          <a:spcPts val="150"/>
                        </a:spcBef>
                        <a:spcAft>
                          <a:spcPts val="0"/>
                        </a:spcAft>
                      </a:pPr>
                      <a:r>
                        <a:rPr lang="en-US" sz="2000" spc="-20">
                          <a:effectLst/>
                        </a:rPr>
                        <a:t>GA2*</a:t>
                      </a:r>
                      <a:endParaRPr lang="en-US" sz="20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63500" marR="61595" algn="ctr">
                        <a:spcBef>
                          <a:spcPts val="150"/>
                        </a:spcBef>
                        <a:spcAft>
                          <a:spcPts val="0"/>
                        </a:spcAft>
                      </a:pPr>
                      <a:r>
                        <a:rPr lang="en-US" sz="2000" spc="-20">
                          <a:effectLst/>
                        </a:rPr>
                        <a:t>None</a:t>
                      </a:r>
                      <a:endParaRPr lang="en-US" sz="20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052795594"/>
                  </a:ext>
                </a:extLst>
              </a:tr>
              <a:tr h="425737">
                <a:tc>
                  <a:txBody>
                    <a:bodyPr/>
                    <a:lstStyle/>
                    <a:p>
                      <a:pPr marL="0" marR="184150" algn="r">
                        <a:spcBef>
                          <a:spcPts val="165"/>
                        </a:spcBef>
                        <a:spcAft>
                          <a:spcPts val="0"/>
                        </a:spcAft>
                      </a:pPr>
                      <a:r>
                        <a:rPr lang="en-US" sz="2000" spc="-25">
                          <a:effectLst/>
                        </a:rPr>
                        <a:t>UD4</a:t>
                      </a:r>
                      <a:endParaRPr lang="en-US" sz="20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435610" marR="431165" algn="ctr">
                        <a:spcBef>
                          <a:spcPts val="165"/>
                        </a:spcBef>
                        <a:spcAft>
                          <a:spcPts val="0"/>
                        </a:spcAft>
                      </a:pPr>
                      <a:r>
                        <a:rPr lang="en-US" sz="2000" spc="-25">
                          <a:effectLst/>
                        </a:rPr>
                        <a:t>D1</a:t>
                      </a:r>
                      <a:endParaRPr lang="en-US" sz="20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434340" marR="431800" algn="ctr">
                        <a:spcBef>
                          <a:spcPts val="165"/>
                        </a:spcBef>
                        <a:spcAft>
                          <a:spcPts val="0"/>
                        </a:spcAft>
                      </a:pPr>
                      <a:r>
                        <a:rPr lang="en-US" sz="2000" spc="-25">
                          <a:effectLst/>
                        </a:rPr>
                        <a:t>B1</a:t>
                      </a:r>
                      <a:endParaRPr lang="en-US" sz="20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78105" marR="74930" algn="ctr">
                        <a:spcBef>
                          <a:spcPts val="165"/>
                        </a:spcBef>
                        <a:spcAft>
                          <a:spcPts val="0"/>
                        </a:spcAft>
                      </a:pPr>
                      <a:r>
                        <a:rPr lang="en-US" sz="2000" spc="-10">
                          <a:effectLst/>
                        </a:rPr>
                        <a:t>3.3V_AUX_SENSE</a:t>
                      </a:r>
                      <a:endParaRPr lang="en-US" sz="20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64770" marR="60960" algn="ctr">
                        <a:spcBef>
                          <a:spcPts val="165"/>
                        </a:spcBef>
                        <a:spcAft>
                          <a:spcPts val="0"/>
                        </a:spcAft>
                      </a:pPr>
                      <a:r>
                        <a:rPr lang="en-US" sz="2000" spc="-10">
                          <a:effectLst/>
                        </a:rPr>
                        <a:t>SHARE_4</a:t>
                      </a:r>
                      <a:endParaRPr lang="en-US" sz="20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237275217"/>
                  </a:ext>
                </a:extLst>
              </a:tr>
              <a:tr h="421508">
                <a:tc>
                  <a:txBody>
                    <a:bodyPr/>
                    <a:lstStyle/>
                    <a:p>
                      <a:pPr marL="0" marR="184150" algn="r">
                        <a:spcBef>
                          <a:spcPts val="150"/>
                        </a:spcBef>
                        <a:spcAft>
                          <a:spcPts val="0"/>
                        </a:spcAft>
                      </a:pPr>
                      <a:r>
                        <a:rPr lang="en-US" sz="2000" spc="-25">
                          <a:effectLst/>
                        </a:rPr>
                        <a:t>UD5</a:t>
                      </a:r>
                      <a:endParaRPr lang="en-US" sz="20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435610" marR="431800" algn="ctr">
                        <a:spcBef>
                          <a:spcPts val="150"/>
                        </a:spcBef>
                        <a:spcAft>
                          <a:spcPts val="0"/>
                        </a:spcAft>
                      </a:pPr>
                      <a:r>
                        <a:rPr lang="en-US" sz="2000" spc="-20">
                          <a:effectLst/>
                        </a:rPr>
                        <a:t>None</a:t>
                      </a:r>
                      <a:endParaRPr lang="en-US" sz="20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435610" marR="431165" algn="ctr">
                        <a:spcBef>
                          <a:spcPts val="150"/>
                        </a:spcBef>
                        <a:spcAft>
                          <a:spcPts val="0"/>
                        </a:spcAft>
                      </a:pPr>
                      <a:r>
                        <a:rPr lang="en-US" sz="2000" spc="-25">
                          <a:effectLst/>
                        </a:rPr>
                        <a:t>C1</a:t>
                      </a:r>
                      <a:endParaRPr lang="en-US" sz="20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77470" marR="74930" algn="ctr">
                        <a:spcBef>
                          <a:spcPts val="150"/>
                        </a:spcBef>
                        <a:spcAft>
                          <a:spcPts val="0"/>
                        </a:spcAft>
                      </a:pPr>
                      <a:r>
                        <a:rPr lang="en-US" sz="2000">
                          <a:effectLst/>
                        </a:rPr>
                        <a:t>Not</a:t>
                      </a:r>
                      <a:r>
                        <a:rPr lang="en-US" sz="2000" spc="-30">
                          <a:effectLst/>
                        </a:rPr>
                        <a:t> </a:t>
                      </a:r>
                      <a:r>
                        <a:rPr lang="en-US" sz="2000" spc="-10">
                          <a:effectLst/>
                        </a:rPr>
                        <a:t>Applicable</a:t>
                      </a:r>
                      <a:endParaRPr lang="en-US" sz="20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64770" marR="59690" algn="ctr">
                        <a:spcBef>
                          <a:spcPts val="150"/>
                        </a:spcBef>
                        <a:spcAft>
                          <a:spcPts val="0"/>
                        </a:spcAft>
                      </a:pPr>
                      <a:r>
                        <a:rPr lang="en-US" sz="2000" spc="-10">
                          <a:effectLst/>
                        </a:rPr>
                        <a:t>3.3V_AUX_SENSE</a:t>
                      </a:r>
                      <a:endParaRPr lang="en-US" sz="20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962199721"/>
                  </a:ext>
                </a:extLst>
              </a:tr>
              <a:tr h="421508">
                <a:tc>
                  <a:txBody>
                    <a:bodyPr/>
                    <a:lstStyle/>
                    <a:p>
                      <a:pPr marL="0" marR="184150" algn="r">
                        <a:spcBef>
                          <a:spcPts val="150"/>
                        </a:spcBef>
                        <a:spcAft>
                          <a:spcPts val="0"/>
                        </a:spcAft>
                      </a:pPr>
                      <a:r>
                        <a:rPr lang="en-US" sz="2000" spc="-25">
                          <a:effectLst/>
                        </a:rPr>
                        <a:t>UD6</a:t>
                      </a:r>
                      <a:endParaRPr lang="en-US" sz="20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435610" marR="431800" algn="ctr">
                        <a:spcBef>
                          <a:spcPts val="150"/>
                        </a:spcBef>
                        <a:spcAft>
                          <a:spcPts val="0"/>
                        </a:spcAft>
                      </a:pPr>
                      <a:r>
                        <a:rPr lang="en-US" sz="2000" spc="-20">
                          <a:effectLst/>
                        </a:rPr>
                        <a:t>None</a:t>
                      </a:r>
                      <a:endParaRPr lang="en-US" sz="20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435610" marR="431165" algn="ctr">
                        <a:spcBef>
                          <a:spcPts val="150"/>
                        </a:spcBef>
                        <a:spcAft>
                          <a:spcPts val="0"/>
                        </a:spcAft>
                      </a:pPr>
                      <a:r>
                        <a:rPr lang="en-US" sz="2000" spc="-25">
                          <a:effectLst/>
                        </a:rPr>
                        <a:t>D1</a:t>
                      </a:r>
                      <a:endParaRPr lang="en-US" sz="20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77470" marR="74930" algn="ctr">
                        <a:spcBef>
                          <a:spcPts val="150"/>
                        </a:spcBef>
                        <a:spcAft>
                          <a:spcPts val="0"/>
                        </a:spcAft>
                      </a:pPr>
                      <a:r>
                        <a:rPr lang="en-US" sz="2000">
                          <a:effectLst/>
                        </a:rPr>
                        <a:t>Not</a:t>
                      </a:r>
                      <a:r>
                        <a:rPr lang="en-US" sz="2000" spc="-30">
                          <a:effectLst/>
                        </a:rPr>
                        <a:t> </a:t>
                      </a:r>
                      <a:r>
                        <a:rPr lang="en-US" sz="2000" spc="-10">
                          <a:effectLst/>
                        </a:rPr>
                        <a:t>Applicable</a:t>
                      </a:r>
                      <a:endParaRPr lang="en-US" sz="20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64770" marR="61595" algn="ctr">
                        <a:spcBef>
                          <a:spcPts val="150"/>
                        </a:spcBef>
                        <a:spcAft>
                          <a:spcPts val="0"/>
                        </a:spcAft>
                      </a:pPr>
                      <a:r>
                        <a:rPr lang="en-US" sz="2000" spc="-10" dirty="0">
                          <a:effectLst/>
                        </a:rPr>
                        <a:t>3.3V_AUX_SENSE_RTN</a:t>
                      </a: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031121172"/>
                  </a:ext>
                </a:extLst>
              </a:tr>
            </a:tbl>
          </a:graphicData>
        </a:graphic>
      </p:graphicFrame>
      <p:sp>
        <p:nvSpPr>
          <p:cNvPr id="5" name="Title 4">
            <a:extLst>
              <a:ext uri="{FF2B5EF4-FFF2-40B4-BE49-F238E27FC236}">
                <a16:creationId xmlns:a16="http://schemas.microsoft.com/office/drawing/2014/main" id="{CF614B40-C996-8492-E2BD-D787403F48B7}"/>
              </a:ext>
            </a:extLst>
          </p:cNvPr>
          <p:cNvSpPr>
            <a:spLocks noGrp="1"/>
          </p:cNvSpPr>
          <p:nvPr>
            <p:ph type="title"/>
          </p:nvPr>
        </p:nvSpPr>
        <p:spPr>
          <a:xfrm>
            <a:off x="3351212" y="152401"/>
            <a:ext cx="8229600" cy="533400"/>
          </a:xfrm>
        </p:spPr>
        <p:txBody>
          <a:bodyPr/>
          <a:lstStyle/>
          <a:p>
            <a:r>
              <a:rPr lang="en-US" dirty="0"/>
              <a:t>[</a:t>
            </a:r>
            <a:r>
              <a:rPr lang="en-US" dirty="0">
                <a:hlinkClick r:id="rId3" action="ppaction://hlinksldjump">
                  <a:extLst>
                    <a:ext uri="{A12FA001-AC4F-418D-AE19-62706E023703}">
                      <ahyp:hlinkClr xmlns:ahyp="http://schemas.microsoft.com/office/drawing/2018/hyperlinkcolor" val="tx"/>
                    </a:ext>
                  </a:extLst>
                </a:hlinkClick>
              </a:rPr>
              <a:t>VITA 62</a:t>
            </a:r>
            <a:r>
              <a:rPr lang="en-US" dirty="0"/>
              <a:t>] to [</a:t>
            </a:r>
            <a:r>
              <a:rPr lang="en-US" dirty="0">
                <a:hlinkClick r:id="rId3" action="ppaction://hlinksldjump">
                  <a:extLst>
                    <a:ext uri="{A12FA001-AC4F-418D-AE19-62706E023703}">
                      <ahyp:hlinkClr xmlns:ahyp="http://schemas.microsoft.com/office/drawing/2018/hyperlinkcolor" val="tx"/>
                    </a:ext>
                  </a:extLst>
                </a:hlinkClick>
              </a:rPr>
              <a:t>VITA 62.0</a:t>
            </a:r>
            <a:r>
              <a:rPr lang="en-US" dirty="0"/>
              <a:t>] Migration </a:t>
            </a:r>
            <a:r>
              <a:rPr lang="en-US" sz="2000" i="1" dirty="0"/>
              <a:t>(continued)</a:t>
            </a:r>
            <a:endParaRPr lang="en-US" i="1" dirty="0"/>
          </a:p>
        </p:txBody>
      </p:sp>
    </p:spTree>
    <p:extLst>
      <p:ext uri="{BB962C8B-B14F-4D97-AF65-F5344CB8AC3E}">
        <p14:creationId xmlns:p14="http://schemas.microsoft.com/office/powerpoint/2010/main" val="35168567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DD7D1DA-DAA0-D907-1881-9089E1E276C3}"/>
              </a:ext>
            </a:extLst>
          </p:cNvPr>
          <p:cNvPicPr>
            <a:picLocks noChangeAspect="1"/>
          </p:cNvPicPr>
          <p:nvPr/>
        </p:nvPicPr>
        <p:blipFill>
          <a:blip r:embed="rId3"/>
          <a:stretch>
            <a:fillRect/>
          </a:stretch>
        </p:blipFill>
        <p:spPr>
          <a:xfrm>
            <a:off x="379411" y="3886200"/>
            <a:ext cx="6451265" cy="2438400"/>
          </a:xfrm>
          <a:prstGeom prst="rect">
            <a:avLst/>
          </a:prstGeom>
        </p:spPr>
      </p:pic>
      <p:sp>
        <p:nvSpPr>
          <p:cNvPr id="9" name="Content Placeholder 2">
            <a:extLst>
              <a:ext uri="{FF2B5EF4-FFF2-40B4-BE49-F238E27FC236}">
                <a16:creationId xmlns:a16="http://schemas.microsoft.com/office/drawing/2014/main" id="{15BF35C8-229C-1C25-5426-BCF5113C0E0E}"/>
              </a:ext>
            </a:extLst>
          </p:cNvPr>
          <p:cNvSpPr txBox="1">
            <a:spLocks/>
          </p:cNvSpPr>
          <p:nvPr/>
        </p:nvSpPr>
        <p:spPr>
          <a:xfrm>
            <a:off x="7313612" y="4572000"/>
            <a:ext cx="4606246" cy="1371599"/>
          </a:xfrm>
          <a:prstGeom prst="rect">
            <a:avLst/>
          </a:prstGeom>
        </p:spPr>
        <p:txBody>
          <a:bodyPr lIns="91440" tIns="45720" rIns="91440" bIns="45720" anchorCtr="0">
            <a:normAutofit/>
          </a:bodyPr>
          <a:lstStyle>
            <a:lvl1pPr marL="0" indent="0" algn="ctr" rtl="0" eaLnBrk="1" fontAlgn="base" hangingPunct="1">
              <a:lnSpc>
                <a:spcPct val="100000"/>
              </a:lnSpc>
              <a:spcBef>
                <a:spcPts val="0"/>
              </a:spcBef>
              <a:spcAft>
                <a:spcPts val="2400"/>
              </a:spcAft>
              <a:buSzPct val="125000"/>
              <a:buFontTx/>
              <a:buNone/>
              <a:defRPr sz="2200" b="1">
                <a:solidFill>
                  <a:schemeClr val="tx1"/>
                </a:solidFill>
                <a:latin typeface="+mn-lt"/>
                <a:ea typeface="+mn-ea"/>
                <a:cs typeface="+mn-cs"/>
              </a:defRPr>
            </a:lvl1pPr>
            <a:lvl2pPr marL="862013" indent="-341313" algn="l" rtl="0" eaLnBrk="1" fontAlgn="base" hangingPunct="1">
              <a:lnSpc>
                <a:spcPct val="90000"/>
              </a:lnSpc>
              <a:spcBef>
                <a:spcPct val="25000"/>
              </a:spcBef>
              <a:spcAft>
                <a:spcPct val="0"/>
              </a:spcAft>
              <a:buSzPct val="100000"/>
              <a:buChar char="–"/>
              <a:defRPr b="1">
                <a:solidFill>
                  <a:schemeClr val="tx1"/>
                </a:solidFill>
                <a:latin typeface="+mn-lt"/>
                <a:ea typeface="ＭＳ Ｐゴシック" pitchFamily="-110" charset="-128"/>
              </a:defRPr>
            </a:lvl2pPr>
            <a:lvl3pPr marL="1204913" indent="-228600" algn="l" rtl="0" eaLnBrk="1" fontAlgn="base" hangingPunct="1">
              <a:lnSpc>
                <a:spcPct val="90000"/>
              </a:lnSpc>
              <a:spcBef>
                <a:spcPct val="25000"/>
              </a:spcBef>
              <a:spcAft>
                <a:spcPct val="0"/>
              </a:spcAft>
              <a:buSzPct val="100000"/>
              <a:buChar char=" "/>
              <a:defRPr sz="1600" b="1">
                <a:solidFill>
                  <a:schemeClr val="tx1"/>
                </a:solidFill>
                <a:latin typeface="+mn-lt"/>
                <a:ea typeface="ＭＳ Ｐゴシック" pitchFamily="-110" charset="-128"/>
              </a:defRPr>
            </a:lvl3pPr>
            <a:lvl4pPr marL="1546225" indent="-119063"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4pPr>
            <a:lvl5pPr marL="18288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5pPr>
            <a:lvl6pPr marL="22860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6pPr>
            <a:lvl7pPr marL="27432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7pPr>
            <a:lvl8pPr marL="32004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8pPr>
            <a:lvl9pPr marL="36576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9pPr>
          </a:lstStyle>
          <a:p>
            <a:pPr marL="285750" indent="-285750" algn="l">
              <a:spcBef>
                <a:spcPts val="600"/>
              </a:spcBef>
              <a:spcAft>
                <a:spcPts val="600"/>
              </a:spcAft>
              <a:buFont typeface="Arial" panose="020B0604020202020204" pitchFamily="34" charset="0"/>
              <a:buChar char="•"/>
            </a:pPr>
            <a:r>
              <a:rPr lang="en-US" sz="1400" b="0" dirty="0">
                <a:latin typeface="Arial" panose="020B0604020202020204" pitchFamily="34" charset="0"/>
                <a:cs typeface="Arial" panose="020B0604020202020204" pitchFamily="34" charset="0"/>
              </a:rPr>
              <a:t>Input Fault Containment can be part of the PDU, a dedicated module or system component or it can be internal to each Power Supply.</a:t>
            </a:r>
          </a:p>
          <a:p>
            <a:pPr marL="285750" indent="-285750" algn="l">
              <a:spcBef>
                <a:spcPts val="600"/>
              </a:spcBef>
              <a:spcAft>
                <a:spcPts val="600"/>
              </a:spcAft>
              <a:buFont typeface="Arial" panose="020B0604020202020204" pitchFamily="34" charset="0"/>
              <a:buChar char="•"/>
            </a:pPr>
            <a:r>
              <a:rPr lang="en-US" sz="1400" b="0" dirty="0">
                <a:latin typeface="Arial" panose="020B0604020202020204" pitchFamily="34" charset="0"/>
                <a:cs typeface="Arial" panose="020B0604020202020204" pitchFamily="34" charset="0"/>
              </a:rPr>
              <a:t>Output Fault Containment can be Internal or External to the Power Supplies.</a:t>
            </a:r>
          </a:p>
        </p:txBody>
      </p:sp>
      <p:sp>
        <p:nvSpPr>
          <p:cNvPr id="5" name="Content Placeholder 4">
            <a:extLst>
              <a:ext uri="{FF2B5EF4-FFF2-40B4-BE49-F238E27FC236}">
                <a16:creationId xmlns:a16="http://schemas.microsoft.com/office/drawing/2014/main" id="{4494FBC1-D839-D14A-19B0-47C83EE71BD9}"/>
              </a:ext>
            </a:extLst>
          </p:cNvPr>
          <p:cNvSpPr>
            <a:spLocks noGrp="1"/>
          </p:cNvSpPr>
          <p:nvPr>
            <p:ph idx="1"/>
          </p:nvPr>
        </p:nvSpPr>
        <p:spPr>
          <a:xfrm>
            <a:off x="608013" y="1066800"/>
            <a:ext cx="10972800" cy="2819399"/>
          </a:xfrm>
        </p:spPr>
        <p:txBody>
          <a:bodyPr>
            <a:normAutofit fontScale="55000" lnSpcReduction="20000"/>
          </a:bodyPr>
          <a:lstStyle/>
          <a:p>
            <a:r>
              <a:rPr lang="en-US" dirty="0"/>
              <a:t>Current share is employed to distribute load current evenly among parallel-connected devices. It enables multiple converters to work together, sharing the load in proportion, preventing a single converter from being overloaded while others remain under-utilized.</a:t>
            </a:r>
          </a:p>
          <a:p>
            <a:r>
              <a:rPr lang="en-US" dirty="0"/>
              <a:t>VITA standards do not require current share performance. The standards do allow for current share by providing a signal bussed between the power supplies on a backplane. The signal is intended to be bi-directional, so there is only need for one signal per power form being shared.</a:t>
            </a:r>
          </a:p>
          <a:p>
            <a:r>
              <a:rPr lang="en-US" dirty="0"/>
              <a:t>It should be expected that the implementation of current share will vary from vendor to vendor.</a:t>
            </a:r>
          </a:p>
          <a:p>
            <a:r>
              <a:rPr lang="en-US" dirty="0"/>
              <a:t>Current share can be configured to provide fault tolerance. In the event of a failure or removal of one power converter, the remaining converters can share the remaining load.</a:t>
            </a:r>
          </a:p>
          <a:p>
            <a:r>
              <a:rPr lang="en-US" dirty="0"/>
              <a:t>Depending on the reliability model being considered, it becomes advantageous to employ fault isolation components so that a short circuit on the input or output of a single power supply does not cause a complete system failure.</a:t>
            </a:r>
          </a:p>
        </p:txBody>
      </p:sp>
      <p:sp>
        <p:nvSpPr>
          <p:cNvPr id="2" name="Title 1">
            <a:extLst>
              <a:ext uri="{FF2B5EF4-FFF2-40B4-BE49-F238E27FC236}">
                <a16:creationId xmlns:a16="http://schemas.microsoft.com/office/drawing/2014/main" id="{5EEB6A23-4047-66A3-500F-17C5F851A805}"/>
              </a:ext>
            </a:extLst>
          </p:cNvPr>
          <p:cNvSpPr>
            <a:spLocks noGrp="1"/>
          </p:cNvSpPr>
          <p:nvPr>
            <p:ph type="title"/>
          </p:nvPr>
        </p:nvSpPr>
        <p:spPr>
          <a:xfrm>
            <a:off x="2436812" y="152399"/>
            <a:ext cx="9144000" cy="528637"/>
          </a:xfrm>
        </p:spPr>
        <p:txBody>
          <a:bodyPr/>
          <a:lstStyle/>
          <a:p>
            <a:r>
              <a:rPr lang="en-US" dirty="0"/>
              <a:t>Current Share for Redundancy</a:t>
            </a:r>
          </a:p>
        </p:txBody>
      </p:sp>
    </p:spTree>
    <p:extLst>
      <p:ext uri="{BB962C8B-B14F-4D97-AF65-F5344CB8AC3E}">
        <p14:creationId xmlns:p14="http://schemas.microsoft.com/office/powerpoint/2010/main" val="3819654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7E4DC91D-A787-1EE3-CF77-40EE177CB6C9}"/>
              </a:ext>
            </a:extLst>
          </p:cNvPr>
          <p:cNvSpPr txBox="1">
            <a:spLocks/>
          </p:cNvSpPr>
          <p:nvPr/>
        </p:nvSpPr>
        <p:spPr>
          <a:xfrm>
            <a:off x="1473774" y="4920505"/>
            <a:ext cx="2247900" cy="426017"/>
          </a:xfrm>
          <a:prstGeom prst="rect">
            <a:avLst/>
          </a:prstGeom>
        </p:spPr>
        <p:txBody>
          <a:bodyPr lIns="91440" tIns="45720" rIns="91440" bIns="45720" anchorCtr="0">
            <a:normAutofit/>
          </a:bodyPr>
          <a:lstStyle>
            <a:lvl1pPr marL="0" indent="0" algn="ctr" rtl="0" eaLnBrk="1" fontAlgn="base" hangingPunct="1">
              <a:lnSpc>
                <a:spcPct val="100000"/>
              </a:lnSpc>
              <a:spcBef>
                <a:spcPts val="0"/>
              </a:spcBef>
              <a:spcAft>
                <a:spcPts val="2400"/>
              </a:spcAft>
              <a:buSzPct val="125000"/>
              <a:buFontTx/>
              <a:buNone/>
              <a:defRPr sz="2200" b="1">
                <a:solidFill>
                  <a:schemeClr val="tx1"/>
                </a:solidFill>
                <a:latin typeface="+mn-lt"/>
                <a:ea typeface="+mn-ea"/>
                <a:cs typeface="+mn-cs"/>
              </a:defRPr>
            </a:lvl1pPr>
            <a:lvl2pPr marL="862013" indent="-341313" algn="l" rtl="0" eaLnBrk="1" fontAlgn="base" hangingPunct="1">
              <a:lnSpc>
                <a:spcPct val="90000"/>
              </a:lnSpc>
              <a:spcBef>
                <a:spcPct val="25000"/>
              </a:spcBef>
              <a:spcAft>
                <a:spcPct val="0"/>
              </a:spcAft>
              <a:buSzPct val="100000"/>
              <a:buChar char="–"/>
              <a:defRPr b="1">
                <a:solidFill>
                  <a:schemeClr val="tx1"/>
                </a:solidFill>
                <a:latin typeface="+mn-lt"/>
                <a:ea typeface="ＭＳ Ｐゴシック" pitchFamily="-110" charset="-128"/>
              </a:defRPr>
            </a:lvl2pPr>
            <a:lvl3pPr marL="1204913" indent="-228600" algn="l" rtl="0" eaLnBrk="1" fontAlgn="base" hangingPunct="1">
              <a:lnSpc>
                <a:spcPct val="90000"/>
              </a:lnSpc>
              <a:spcBef>
                <a:spcPct val="25000"/>
              </a:spcBef>
              <a:spcAft>
                <a:spcPct val="0"/>
              </a:spcAft>
              <a:buSzPct val="100000"/>
              <a:buChar char=" "/>
              <a:defRPr sz="1600" b="1">
                <a:solidFill>
                  <a:schemeClr val="tx1"/>
                </a:solidFill>
                <a:latin typeface="+mn-lt"/>
                <a:ea typeface="ＭＳ Ｐゴシック" pitchFamily="-110" charset="-128"/>
              </a:defRPr>
            </a:lvl3pPr>
            <a:lvl4pPr marL="1546225" indent="-119063"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4pPr>
            <a:lvl5pPr marL="18288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5pPr>
            <a:lvl6pPr marL="22860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6pPr>
            <a:lvl7pPr marL="27432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7pPr>
            <a:lvl8pPr marL="32004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8pPr>
            <a:lvl9pPr marL="36576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9pPr>
          </a:lstStyle>
          <a:p>
            <a:pPr marR="0" algn="l">
              <a:lnSpc>
                <a:spcPct val="90000"/>
              </a:lnSpc>
              <a:spcBef>
                <a:spcPts val="0"/>
              </a:spcBef>
              <a:spcAft>
                <a:spcPts val="600"/>
              </a:spcAft>
            </a:pPr>
            <a:r>
              <a:rPr lang="en-US" sz="1700" b="0" dirty="0"/>
              <a:t>VITA Single Module</a:t>
            </a:r>
          </a:p>
          <a:p>
            <a:pPr marL="285750" marR="0" indent="-285750" algn="l">
              <a:lnSpc>
                <a:spcPct val="90000"/>
              </a:lnSpc>
              <a:spcBef>
                <a:spcPts val="0"/>
              </a:spcBef>
              <a:spcAft>
                <a:spcPts val="600"/>
              </a:spcAft>
              <a:buFont typeface="Arial" panose="020B0604020202020204" pitchFamily="34" charset="0"/>
              <a:buChar char="•"/>
            </a:pPr>
            <a:endParaRPr lang="en-US" sz="1700" b="0" dirty="0"/>
          </a:p>
        </p:txBody>
      </p:sp>
      <p:pic>
        <p:nvPicPr>
          <p:cNvPr id="5" name="Picture 4">
            <a:extLst>
              <a:ext uri="{FF2B5EF4-FFF2-40B4-BE49-F238E27FC236}">
                <a16:creationId xmlns:a16="http://schemas.microsoft.com/office/drawing/2014/main" id="{CEF54416-0DE6-1BC6-0097-FEF69F30AFD6}"/>
              </a:ext>
            </a:extLst>
          </p:cNvPr>
          <p:cNvPicPr>
            <a:picLocks noChangeAspect="1"/>
          </p:cNvPicPr>
          <p:nvPr/>
        </p:nvPicPr>
        <p:blipFill>
          <a:blip r:embed="rId3"/>
          <a:stretch>
            <a:fillRect/>
          </a:stretch>
        </p:blipFill>
        <p:spPr>
          <a:xfrm>
            <a:off x="1067577" y="2971799"/>
            <a:ext cx="2895600" cy="1933074"/>
          </a:xfrm>
          <a:prstGeom prst="rect">
            <a:avLst/>
          </a:prstGeom>
        </p:spPr>
      </p:pic>
      <p:sp>
        <p:nvSpPr>
          <p:cNvPr id="7" name="Content Placeholder 2">
            <a:extLst>
              <a:ext uri="{FF2B5EF4-FFF2-40B4-BE49-F238E27FC236}">
                <a16:creationId xmlns:a16="http://schemas.microsoft.com/office/drawing/2014/main" id="{F3284096-E130-752C-2446-72EDDAFF48A2}"/>
              </a:ext>
            </a:extLst>
          </p:cNvPr>
          <p:cNvSpPr txBox="1">
            <a:spLocks/>
          </p:cNvSpPr>
          <p:nvPr/>
        </p:nvSpPr>
        <p:spPr>
          <a:xfrm>
            <a:off x="1444624" y="5233572"/>
            <a:ext cx="3430588" cy="733928"/>
          </a:xfrm>
          <a:prstGeom prst="rect">
            <a:avLst/>
          </a:prstGeom>
        </p:spPr>
        <p:txBody>
          <a:bodyPr lIns="91440" tIns="45720" rIns="91440" bIns="45720" anchorCtr="0">
            <a:noAutofit/>
          </a:bodyPr>
          <a:lstStyle>
            <a:lvl1pPr marL="0" indent="0" algn="ctr" rtl="0" eaLnBrk="1" fontAlgn="base" hangingPunct="1">
              <a:lnSpc>
                <a:spcPct val="100000"/>
              </a:lnSpc>
              <a:spcBef>
                <a:spcPts val="0"/>
              </a:spcBef>
              <a:spcAft>
                <a:spcPts val="2400"/>
              </a:spcAft>
              <a:buSzPct val="125000"/>
              <a:buFontTx/>
              <a:buNone/>
              <a:defRPr sz="2200" b="1">
                <a:solidFill>
                  <a:schemeClr val="tx1"/>
                </a:solidFill>
                <a:latin typeface="+mn-lt"/>
                <a:ea typeface="+mn-ea"/>
                <a:cs typeface="+mn-cs"/>
              </a:defRPr>
            </a:lvl1pPr>
            <a:lvl2pPr marL="862013" indent="-341313" algn="l" rtl="0" eaLnBrk="1" fontAlgn="base" hangingPunct="1">
              <a:lnSpc>
                <a:spcPct val="90000"/>
              </a:lnSpc>
              <a:spcBef>
                <a:spcPct val="25000"/>
              </a:spcBef>
              <a:spcAft>
                <a:spcPct val="0"/>
              </a:spcAft>
              <a:buSzPct val="100000"/>
              <a:buChar char="–"/>
              <a:defRPr b="1">
                <a:solidFill>
                  <a:schemeClr val="tx1"/>
                </a:solidFill>
                <a:latin typeface="+mn-lt"/>
                <a:ea typeface="ＭＳ Ｐゴシック" pitchFamily="-110" charset="-128"/>
              </a:defRPr>
            </a:lvl2pPr>
            <a:lvl3pPr marL="1204913" indent="-228600" algn="l" rtl="0" eaLnBrk="1" fontAlgn="base" hangingPunct="1">
              <a:lnSpc>
                <a:spcPct val="90000"/>
              </a:lnSpc>
              <a:spcBef>
                <a:spcPct val="25000"/>
              </a:spcBef>
              <a:spcAft>
                <a:spcPct val="0"/>
              </a:spcAft>
              <a:buSzPct val="100000"/>
              <a:buChar char=" "/>
              <a:defRPr sz="1600" b="1">
                <a:solidFill>
                  <a:schemeClr val="tx1"/>
                </a:solidFill>
                <a:latin typeface="+mn-lt"/>
                <a:ea typeface="ＭＳ Ｐゴシック" pitchFamily="-110" charset="-128"/>
              </a:defRPr>
            </a:lvl3pPr>
            <a:lvl4pPr marL="1546225" indent="-119063"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4pPr>
            <a:lvl5pPr marL="18288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5pPr>
            <a:lvl6pPr marL="22860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6pPr>
            <a:lvl7pPr marL="27432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7pPr>
            <a:lvl8pPr marL="32004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8pPr>
            <a:lvl9pPr marL="36576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9pPr>
          </a:lstStyle>
          <a:p>
            <a:pPr marL="285750" marR="0" indent="-285750" algn="l">
              <a:lnSpc>
                <a:spcPct val="90000"/>
              </a:lnSpc>
              <a:spcBef>
                <a:spcPts val="0"/>
              </a:spcBef>
              <a:spcAft>
                <a:spcPts val="600"/>
              </a:spcAft>
              <a:buFont typeface="Arial" panose="020B0604020202020204" pitchFamily="34" charset="0"/>
              <a:buChar char="•"/>
            </a:pPr>
            <a:r>
              <a:rPr lang="en-US" sz="1200" b="0" dirty="0"/>
              <a:t>Compact</a:t>
            </a:r>
          </a:p>
          <a:p>
            <a:pPr marL="285750" marR="0" indent="-285750" algn="l">
              <a:lnSpc>
                <a:spcPct val="90000"/>
              </a:lnSpc>
              <a:spcBef>
                <a:spcPts val="0"/>
              </a:spcBef>
              <a:spcAft>
                <a:spcPts val="600"/>
              </a:spcAft>
              <a:buFont typeface="Arial" panose="020B0604020202020204" pitchFamily="34" charset="0"/>
              <a:buChar char="•"/>
            </a:pPr>
            <a:r>
              <a:rPr lang="en-US" sz="1200" b="0" dirty="0"/>
              <a:t>Limited Performance</a:t>
            </a:r>
          </a:p>
          <a:p>
            <a:pPr marL="285750" marR="0" indent="-285750" algn="l">
              <a:lnSpc>
                <a:spcPct val="90000"/>
              </a:lnSpc>
              <a:spcBef>
                <a:spcPts val="0"/>
              </a:spcBef>
              <a:spcAft>
                <a:spcPts val="600"/>
              </a:spcAft>
              <a:buFont typeface="Arial" panose="020B0604020202020204" pitchFamily="34" charset="0"/>
              <a:buChar char="•"/>
            </a:pPr>
            <a:r>
              <a:rPr lang="en-US" sz="1200" b="0" dirty="0"/>
              <a:t>Intermediate Power is within the Module</a:t>
            </a:r>
          </a:p>
          <a:p>
            <a:pPr marL="285750" marR="0" indent="-285750" algn="l">
              <a:lnSpc>
                <a:spcPct val="90000"/>
              </a:lnSpc>
              <a:spcBef>
                <a:spcPts val="0"/>
              </a:spcBef>
              <a:spcAft>
                <a:spcPts val="600"/>
              </a:spcAft>
              <a:buFont typeface="Arial" panose="020B0604020202020204" pitchFamily="34" charset="0"/>
              <a:buChar char="•"/>
            </a:pPr>
            <a:endParaRPr lang="en-US" sz="1200" b="0" dirty="0"/>
          </a:p>
        </p:txBody>
      </p:sp>
      <p:pic>
        <p:nvPicPr>
          <p:cNvPr id="9" name="Picture 8">
            <a:extLst>
              <a:ext uri="{FF2B5EF4-FFF2-40B4-BE49-F238E27FC236}">
                <a16:creationId xmlns:a16="http://schemas.microsoft.com/office/drawing/2014/main" id="{109C9F98-F5BF-C5F9-5A02-A2C0C651F892}"/>
              </a:ext>
            </a:extLst>
          </p:cNvPr>
          <p:cNvPicPr>
            <a:picLocks noChangeAspect="1"/>
          </p:cNvPicPr>
          <p:nvPr/>
        </p:nvPicPr>
        <p:blipFill>
          <a:blip r:embed="rId4"/>
          <a:stretch>
            <a:fillRect/>
          </a:stretch>
        </p:blipFill>
        <p:spPr>
          <a:xfrm>
            <a:off x="5659436" y="3142998"/>
            <a:ext cx="4676775" cy="1590675"/>
          </a:xfrm>
          <a:prstGeom prst="rect">
            <a:avLst/>
          </a:prstGeom>
        </p:spPr>
      </p:pic>
      <p:sp>
        <p:nvSpPr>
          <p:cNvPr id="12" name="Content Placeholder 2">
            <a:extLst>
              <a:ext uri="{FF2B5EF4-FFF2-40B4-BE49-F238E27FC236}">
                <a16:creationId xmlns:a16="http://schemas.microsoft.com/office/drawing/2014/main" id="{3AA4626C-5C38-9208-AB4D-9D690C598907}"/>
              </a:ext>
            </a:extLst>
          </p:cNvPr>
          <p:cNvSpPr txBox="1">
            <a:spLocks/>
          </p:cNvSpPr>
          <p:nvPr/>
        </p:nvSpPr>
        <p:spPr>
          <a:xfrm>
            <a:off x="6399212" y="4828632"/>
            <a:ext cx="2247900" cy="426017"/>
          </a:xfrm>
          <a:prstGeom prst="rect">
            <a:avLst/>
          </a:prstGeom>
        </p:spPr>
        <p:txBody>
          <a:bodyPr lIns="91440" tIns="45720" rIns="91440" bIns="45720" anchorCtr="0">
            <a:normAutofit/>
          </a:bodyPr>
          <a:lstStyle>
            <a:lvl1pPr marL="0" indent="0" algn="ctr" rtl="0" eaLnBrk="1" fontAlgn="base" hangingPunct="1">
              <a:lnSpc>
                <a:spcPct val="100000"/>
              </a:lnSpc>
              <a:spcBef>
                <a:spcPts val="0"/>
              </a:spcBef>
              <a:spcAft>
                <a:spcPts val="2400"/>
              </a:spcAft>
              <a:buSzPct val="125000"/>
              <a:buFontTx/>
              <a:buNone/>
              <a:defRPr sz="2200" b="1">
                <a:solidFill>
                  <a:schemeClr val="tx1"/>
                </a:solidFill>
                <a:latin typeface="+mn-lt"/>
                <a:ea typeface="+mn-ea"/>
                <a:cs typeface="+mn-cs"/>
              </a:defRPr>
            </a:lvl1pPr>
            <a:lvl2pPr marL="862013" indent="-341313" algn="l" rtl="0" eaLnBrk="1" fontAlgn="base" hangingPunct="1">
              <a:lnSpc>
                <a:spcPct val="90000"/>
              </a:lnSpc>
              <a:spcBef>
                <a:spcPct val="25000"/>
              </a:spcBef>
              <a:spcAft>
                <a:spcPct val="0"/>
              </a:spcAft>
              <a:buSzPct val="100000"/>
              <a:buChar char="–"/>
              <a:defRPr b="1">
                <a:solidFill>
                  <a:schemeClr val="tx1"/>
                </a:solidFill>
                <a:latin typeface="+mn-lt"/>
                <a:ea typeface="ＭＳ Ｐゴシック" pitchFamily="-110" charset="-128"/>
              </a:defRPr>
            </a:lvl2pPr>
            <a:lvl3pPr marL="1204913" indent="-228600" algn="l" rtl="0" eaLnBrk="1" fontAlgn="base" hangingPunct="1">
              <a:lnSpc>
                <a:spcPct val="90000"/>
              </a:lnSpc>
              <a:spcBef>
                <a:spcPct val="25000"/>
              </a:spcBef>
              <a:spcAft>
                <a:spcPct val="0"/>
              </a:spcAft>
              <a:buSzPct val="100000"/>
              <a:buChar char=" "/>
              <a:defRPr sz="1600" b="1">
                <a:solidFill>
                  <a:schemeClr val="tx1"/>
                </a:solidFill>
                <a:latin typeface="+mn-lt"/>
                <a:ea typeface="ＭＳ Ｐゴシック" pitchFamily="-110" charset="-128"/>
              </a:defRPr>
            </a:lvl3pPr>
            <a:lvl4pPr marL="1546225" indent="-119063"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4pPr>
            <a:lvl5pPr marL="18288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5pPr>
            <a:lvl6pPr marL="22860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6pPr>
            <a:lvl7pPr marL="27432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7pPr>
            <a:lvl8pPr marL="32004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8pPr>
            <a:lvl9pPr marL="36576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9pPr>
          </a:lstStyle>
          <a:p>
            <a:pPr marR="0" algn="l">
              <a:lnSpc>
                <a:spcPct val="90000"/>
              </a:lnSpc>
              <a:spcBef>
                <a:spcPts val="0"/>
              </a:spcBef>
              <a:spcAft>
                <a:spcPts val="600"/>
              </a:spcAft>
            </a:pPr>
            <a:r>
              <a:rPr lang="en-US" sz="1700" b="0" dirty="0"/>
              <a:t>VITA Multiple Module</a:t>
            </a:r>
          </a:p>
          <a:p>
            <a:pPr marL="285750" marR="0" indent="-285750" algn="l">
              <a:lnSpc>
                <a:spcPct val="90000"/>
              </a:lnSpc>
              <a:spcBef>
                <a:spcPts val="0"/>
              </a:spcBef>
              <a:spcAft>
                <a:spcPts val="600"/>
              </a:spcAft>
              <a:buFont typeface="Arial" panose="020B0604020202020204" pitchFamily="34" charset="0"/>
              <a:buChar char="•"/>
            </a:pPr>
            <a:endParaRPr lang="en-US" sz="1700" b="0" dirty="0"/>
          </a:p>
        </p:txBody>
      </p:sp>
      <p:sp>
        <p:nvSpPr>
          <p:cNvPr id="13" name="Content Placeholder 2">
            <a:extLst>
              <a:ext uri="{FF2B5EF4-FFF2-40B4-BE49-F238E27FC236}">
                <a16:creationId xmlns:a16="http://schemas.microsoft.com/office/drawing/2014/main" id="{C03C254C-C8C5-7F49-EDD1-E4916357CE43}"/>
              </a:ext>
            </a:extLst>
          </p:cNvPr>
          <p:cNvSpPr txBox="1">
            <a:spLocks/>
          </p:cNvSpPr>
          <p:nvPr/>
        </p:nvSpPr>
        <p:spPr>
          <a:xfrm>
            <a:off x="6399212" y="5233572"/>
            <a:ext cx="4953000" cy="733928"/>
          </a:xfrm>
          <a:prstGeom prst="rect">
            <a:avLst/>
          </a:prstGeom>
        </p:spPr>
        <p:txBody>
          <a:bodyPr lIns="91440" tIns="45720" rIns="91440" bIns="45720" anchorCtr="0">
            <a:noAutofit/>
          </a:bodyPr>
          <a:lstStyle>
            <a:lvl1pPr marL="0" indent="0" algn="ctr" rtl="0" eaLnBrk="1" fontAlgn="base" hangingPunct="1">
              <a:lnSpc>
                <a:spcPct val="100000"/>
              </a:lnSpc>
              <a:spcBef>
                <a:spcPts val="0"/>
              </a:spcBef>
              <a:spcAft>
                <a:spcPts val="2400"/>
              </a:spcAft>
              <a:buSzPct val="125000"/>
              <a:buFontTx/>
              <a:buNone/>
              <a:defRPr sz="2200" b="1">
                <a:solidFill>
                  <a:schemeClr val="tx1"/>
                </a:solidFill>
                <a:latin typeface="+mn-lt"/>
                <a:ea typeface="+mn-ea"/>
                <a:cs typeface="+mn-cs"/>
              </a:defRPr>
            </a:lvl1pPr>
            <a:lvl2pPr marL="862013" indent="-341313" algn="l" rtl="0" eaLnBrk="1" fontAlgn="base" hangingPunct="1">
              <a:lnSpc>
                <a:spcPct val="90000"/>
              </a:lnSpc>
              <a:spcBef>
                <a:spcPct val="25000"/>
              </a:spcBef>
              <a:spcAft>
                <a:spcPct val="0"/>
              </a:spcAft>
              <a:buSzPct val="100000"/>
              <a:buChar char="–"/>
              <a:defRPr b="1">
                <a:solidFill>
                  <a:schemeClr val="tx1"/>
                </a:solidFill>
                <a:latin typeface="+mn-lt"/>
                <a:ea typeface="ＭＳ Ｐゴシック" pitchFamily="-110" charset="-128"/>
              </a:defRPr>
            </a:lvl2pPr>
            <a:lvl3pPr marL="1204913" indent="-228600" algn="l" rtl="0" eaLnBrk="1" fontAlgn="base" hangingPunct="1">
              <a:lnSpc>
                <a:spcPct val="90000"/>
              </a:lnSpc>
              <a:spcBef>
                <a:spcPct val="25000"/>
              </a:spcBef>
              <a:spcAft>
                <a:spcPct val="0"/>
              </a:spcAft>
              <a:buSzPct val="100000"/>
              <a:buChar char=" "/>
              <a:defRPr sz="1600" b="1">
                <a:solidFill>
                  <a:schemeClr val="tx1"/>
                </a:solidFill>
                <a:latin typeface="+mn-lt"/>
                <a:ea typeface="ＭＳ Ｐゴシック" pitchFamily="-110" charset="-128"/>
              </a:defRPr>
            </a:lvl3pPr>
            <a:lvl4pPr marL="1546225" indent="-119063"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4pPr>
            <a:lvl5pPr marL="18288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5pPr>
            <a:lvl6pPr marL="22860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6pPr>
            <a:lvl7pPr marL="27432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7pPr>
            <a:lvl8pPr marL="32004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8pPr>
            <a:lvl9pPr marL="36576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9pPr>
          </a:lstStyle>
          <a:p>
            <a:pPr marL="285750" marR="0" indent="-285750" algn="l">
              <a:lnSpc>
                <a:spcPct val="90000"/>
              </a:lnSpc>
              <a:spcBef>
                <a:spcPts val="0"/>
              </a:spcBef>
              <a:spcAft>
                <a:spcPts val="600"/>
              </a:spcAft>
              <a:buFont typeface="Arial" panose="020B0604020202020204" pitchFamily="34" charset="0"/>
              <a:buChar char="•"/>
            </a:pPr>
            <a:r>
              <a:rPr lang="en-US" sz="1200" b="0" dirty="0"/>
              <a:t>Two, Three, or More Modules</a:t>
            </a:r>
          </a:p>
          <a:p>
            <a:pPr marL="285750" marR="0" indent="-285750" algn="l">
              <a:lnSpc>
                <a:spcPct val="90000"/>
              </a:lnSpc>
              <a:spcBef>
                <a:spcPts val="0"/>
              </a:spcBef>
              <a:spcAft>
                <a:spcPts val="600"/>
              </a:spcAft>
              <a:buFont typeface="Arial" panose="020B0604020202020204" pitchFamily="34" charset="0"/>
              <a:buChar char="•"/>
            </a:pPr>
            <a:r>
              <a:rPr lang="en-US" sz="1200" b="0" dirty="0"/>
              <a:t>Bulk Storage can be P/O Front End, Final or Separate Module</a:t>
            </a:r>
          </a:p>
          <a:p>
            <a:pPr marL="285750" marR="0" indent="-285750" algn="l">
              <a:lnSpc>
                <a:spcPct val="90000"/>
              </a:lnSpc>
              <a:spcBef>
                <a:spcPts val="0"/>
              </a:spcBef>
              <a:spcAft>
                <a:spcPts val="600"/>
              </a:spcAft>
              <a:buFont typeface="Arial" panose="020B0604020202020204" pitchFamily="34" charset="0"/>
              <a:buChar char="•"/>
            </a:pPr>
            <a:r>
              <a:rPr lang="en-US" sz="1200" b="0" dirty="0"/>
              <a:t>Intermediate power is on the Backplane </a:t>
            </a:r>
          </a:p>
          <a:p>
            <a:pPr marR="0" algn="l">
              <a:lnSpc>
                <a:spcPct val="90000"/>
              </a:lnSpc>
              <a:spcBef>
                <a:spcPts val="0"/>
              </a:spcBef>
              <a:spcAft>
                <a:spcPts val="600"/>
              </a:spcAft>
            </a:pPr>
            <a:endParaRPr lang="en-US" sz="1200" b="0" dirty="0"/>
          </a:p>
        </p:txBody>
      </p:sp>
      <p:sp>
        <p:nvSpPr>
          <p:cNvPr id="14" name="Content Placeholder 13">
            <a:extLst>
              <a:ext uri="{FF2B5EF4-FFF2-40B4-BE49-F238E27FC236}">
                <a16:creationId xmlns:a16="http://schemas.microsoft.com/office/drawing/2014/main" id="{7818067B-8449-7D67-AAF5-B7F5C7D990BF}"/>
              </a:ext>
            </a:extLst>
          </p:cNvPr>
          <p:cNvSpPr>
            <a:spLocks noGrp="1"/>
          </p:cNvSpPr>
          <p:nvPr>
            <p:ph idx="1"/>
          </p:nvPr>
        </p:nvSpPr>
        <p:spPr>
          <a:xfrm>
            <a:off x="608013" y="1219200"/>
            <a:ext cx="10972800" cy="1933074"/>
          </a:xfrm>
        </p:spPr>
        <p:txBody>
          <a:bodyPr>
            <a:normAutofit fontScale="55000" lnSpcReduction="20000"/>
          </a:bodyPr>
          <a:lstStyle/>
          <a:p>
            <a:r>
              <a:rPr lang="en-US" dirty="0"/>
              <a:t>Energy storage plays a vital role in meeting the power transfer specifications outlined in [</a:t>
            </a:r>
            <a:r>
              <a:rPr lang="en-US" dirty="0">
                <a:hlinkClick r:id="rId5" action="ppaction://hlinksldjump"/>
              </a:rPr>
              <a:t>MIL-STD-704</a:t>
            </a:r>
            <a:r>
              <a:rPr lang="en-US" dirty="0"/>
              <a:t>]. </a:t>
            </a:r>
          </a:p>
          <a:p>
            <a:r>
              <a:rPr lang="en-US" dirty="0"/>
              <a:t>Energy must be captured and stored for later use. The [</a:t>
            </a:r>
            <a:r>
              <a:rPr lang="en-US" dirty="0">
                <a:hlinkClick r:id="rId5" action="ppaction://hlinksldjump"/>
              </a:rPr>
              <a:t>MIL-STD-704</a:t>
            </a:r>
            <a:r>
              <a:rPr lang="en-US" dirty="0"/>
              <a:t>] specification describes transfer events that can last for 50mS, followed by a normal transient. The next transfer can occur as soon a 500mS later. This requires that the power supply have at least 10% excess capability to charge the bulk storage element(s).</a:t>
            </a:r>
          </a:p>
          <a:p>
            <a:r>
              <a:rPr lang="en-US" dirty="0"/>
              <a:t>VITA depicts two methods to achieve energy storage, but does not discount other methods, provided that existing rules are not violated.</a:t>
            </a:r>
          </a:p>
        </p:txBody>
      </p:sp>
      <p:sp>
        <p:nvSpPr>
          <p:cNvPr id="3" name="Title 2">
            <a:extLst>
              <a:ext uri="{FF2B5EF4-FFF2-40B4-BE49-F238E27FC236}">
                <a16:creationId xmlns:a16="http://schemas.microsoft.com/office/drawing/2014/main" id="{9CE6E14D-FAA2-1131-C779-11E09D4D0DC9}"/>
              </a:ext>
            </a:extLst>
          </p:cNvPr>
          <p:cNvSpPr>
            <a:spLocks noGrp="1"/>
          </p:cNvSpPr>
          <p:nvPr>
            <p:ph type="title"/>
          </p:nvPr>
        </p:nvSpPr>
        <p:spPr>
          <a:xfrm>
            <a:off x="2436812" y="152399"/>
            <a:ext cx="9144000" cy="528637"/>
          </a:xfrm>
        </p:spPr>
        <p:txBody>
          <a:bodyPr/>
          <a:lstStyle/>
          <a:p>
            <a:r>
              <a:rPr lang="en-US" dirty="0"/>
              <a:t>Energy Storage </a:t>
            </a:r>
          </a:p>
        </p:txBody>
      </p:sp>
    </p:spTree>
    <p:extLst>
      <p:ext uri="{BB962C8B-B14F-4D97-AF65-F5344CB8AC3E}">
        <p14:creationId xmlns:p14="http://schemas.microsoft.com/office/powerpoint/2010/main" val="29360765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DDC670B-8E03-E701-A847-2C174DDE66CB}"/>
              </a:ext>
            </a:extLst>
          </p:cNvPr>
          <p:cNvPicPr>
            <a:picLocks noChangeAspect="1"/>
          </p:cNvPicPr>
          <p:nvPr/>
        </p:nvPicPr>
        <p:blipFill>
          <a:blip r:embed="rId3"/>
          <a:stretch>
            <a:fillRect/>
          </a:stretch>
        </p:blipFill>
        <p:spPr>
          <a:xfrm>
            <a:off x="2674937" y="4643438"/>
            <a:ext cx="6924675" cy="1533525"/>
          </a:xfrm>
          <a:prstGeom prst="rect">
            <a:avLst/>
          </a:prstGeom>
        </p:spPr>
      </p:pic>
      <p:sp>
        <p:nvSpPr>
          <p:cNvPr id="6" name="Content Placeholder 5">
            <a:extLst>
              <a:ext uri="{FF2B5EF4-FFF2-40B4-BE49-F238E27FC236}">
                <a16:creationId xmlns:a16="http://schemas.microsoft.com/office/drawing/2014/main" id="{809F18E3-4C33-65AA-5624-654DCFBCE88E}"/>
              </a:ext>
            </a:extLst>
          </p:cNvPr>
          <p:cNvSpPr>
            <a:spLocks noGrp="1"/>
          </p:cNvSpPr>
          <p:nvPr>
            <p:ph idx="1"/>
          </p:nvPr>
        </p:nvSpPr>
        <p:spPr>
          <a:xfrm>
            <a:off x="608012" y="1219200"/>
            <a:ext cx="10972800" cy="4957763"/>
          </a:xfrm>
        </p:spPr>
        <p:txBody>
          <a:bodyPr/>
          <a:lstStyle/>
          <a:p>
            <a:pPr marL="0" indent="0">
              <a:buNone/>
            </a:pPr>
            <a:r>
              <a:rPr lang="en-US" dirty="0"/>
              <a:t>Alternative Method – Back End Storage</a:t>
            </a:r>
          </a:p>
          <a:p>
            <a:r>
              <a:rPr lang="en-US" dirty="0"/>
              <a:t>Approach</a:t>
            </a:r>
          </a:p>
          <a:p>
            <a:pPr lvl="1"/>
            <a:r>
              <a:rPr lang="en-US" dirty="0"/>
              <a:t>Can be used with a Standard VITA Single Stage Power Supply</a:t>
            </a:r>
          </a:p>
          <a:p>
            <a:pPr lvl="1"/>
            <a:r>
              <a:rPr lang="en-US" dirty="0"/>
              <a:t>No impact on efficiency or EMI</a:t>
            </a:r>
          </a:p>
          <a:p>
            <a:pPr lvl="1"/>
            <a:r>
              <a:rPr lang="en-US" dirty="0"/>
              <a:t>All backplane nodes can be bussed between 2 slots.</a:t>
            </a:r>
          </a:p>
          <a:p>
            <a:pPr lvl="1"/>
            <a:r>
              <a:rPr lang="en-US" dirty="0"/>
              <a:t>A backplane designed for redundancy will support a Back End Storage Module</a:t>
            </a:r>
          </a:p>
          <a:p>
            <a:endParaRPr lang="en-US" dirty="0"/>
          </a:p>
          <a:p>
            <a:endParaRPr lang="en-US" dirty="0"/>
          </a:p>
        </p:txBody>
      </p:sp>
      <p:sp>
        <p:nvSpPr>
          <p:cNvPr id="3" name="Title 2">
            <a:extLst>
              <a:ext uri="{FF2B5EF4-FFF2-40B4-BE49-F238E27FC236}">
                <a16:creationId xmlns:a16="http://schemas.microsoft.com/office/drawing/2014/main" id="{7FB8E878-BE45-6450-D954-806B8A49FE53}"/>
              </a:ext>
            </a:extLst>
          </p:cNvPr>
          <p:cNvSpPr>
            <a:spLocks noGrp="1"/>
          </p:cNvSpPr>
          <p:nvPr>
            <p:ph type="title"/>
          </p:nvPr>
        </p:nvSpPr>
        <p:spPr>
          <a:xfrm>
            <a:off x="2436812" y="152399"/>
            <a:ext cx="9144000" cy="528637"/>
          </a:xfrm>
        </p:spPr>
        <p:txBody>
          <a:bodyPr/>
          <a:lstStyle/>
          <a:p>
            <a:r>
              <a:rPr lang="en-US" dirty="0"/>
              <a:t>Energy Storage </a:t>
            </a:r>
            <a:r>
              <a:rPr lang="en-US" sz="2000" i="1" dirty="0"/>
              <a:t>(continued) </a:t>
            </a:r>
            <a:endParaRPr lang="en-US" i="1" dirty="0"/>
          </a:p>
        </p:txBody>
      </p:sp>
    </p:spTree>
    <p:extLst>
      <p:ext uri="{BB962C8B-B14F-4D97-AF65-F5344CB8AC3E}">
        <p14:creationId xmlns:p14="http://schemas.microsoft.com/office/powerpoint/2010/main" val="28107078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1194DDA-A512-F6B0-6151-E92BFB07D01E}"/>
              </a:ext>
            </a:extLst>
          </p:cNvPr>
          <p:cNvSpPr>
            <a:spLocks noGrp="1"/>
          </p:cNvSpPr>
          <p:nvPr>
            <p:ph idx="1"/>
          </p:nvPr>
        </p:nvSpPr>
        <p:spPr>
          <a:xfrm>
            <a:off x="608012" y="1219200"/>
            <a:ext cx="10972800" cy="4957763"/>
          </a:xfrm>
        </p:spPr>
        <p:txBody>
          <a:bodyPr>
            <a:normAutofit fontScale="85000" lnSpcReduction="10000"/>
          </a:bodyPr>
          <a:lstStyle/>
          <a:p>
            <a:pPr marL="0" indent="0">
              <a:buNone/>
            </a:pPr>
            <a:r>
              <a:rPr lang="it-IT" dirty="0"/>
              <a:t>Load-Shed</a:t>
            </a:r>
          </a:p>
          <a:p>
            <a:pPr lvl="1"/>
            <a:r>
              <a:rPr lang="it-IT" dirty="0"/>
              <a:t>As stated earlier, many VPX products are used on platforms that must endure exposure to input power switchover events and abnormal transients.</a:t>
            </a:r>
          </a:p>
          <a:p>
            <a:pPr lvl="1"/>
            <a:r>
              <a:rPr lang="it-IT" dirty="0"/>
              <a:t>These events can last for 100mS or more.</a:t>
            </a:r>
          </a:p>
          <a:p>
            <a:pPr lvl="1"/>
            <a:r>
              <a:rPr lang="it-IT" dirty="0"/>
              <a:t>3U Power products are rated to 750W and greater, while 6U products are at 1500W.</a:t>
            </a:r>
          </a:p>
          <a:p>
            <a:pPr lvl="1"/>
            <a:r>
              <a:rPr lang="it-IT" dirty="0"/>
              <a:t>This amount of energy storage will require excessive cost, size and weight.</a:t>
            </a:r>
          </a:p>
          <a:p>
            <a:pPr lvl="1"/>
            <a:r>
              <a:rPr lang="it-IT" dirty="0"/>
              <a:t>A smarter approach would be to add a ‘Load-Shed’ signal to the system signals (P0).</a:t>
            </a:r>
          </a:p>
          <a:p>
            <a:pPr lvl="1"/>
            <a:r>
              <a:rPr lang="it-IT" dirty="0"/>
              <a:t>Future system Standards should allocate pin(s) for this function.</a:t>
            </a:r>
          </a:p>
          <a:p>
            <a:pPr lvl="1"/>
            <a:r>
              <a:rPr lang="en-US" dirty="0"/>
              <a:t>On [</a:t>
            </a:r>
            <a:r>
              <a:rPr lang="en-US" dirty="0">
                <a:hlinkClick r:id="rId3" action="ppaction://hlinksldjump"/>
              </a:rPr>
              <a:t>VITA 62.0</a:t>
            </a:r>
            <a:r>
              <a:rPr lang="en-US" dirty="0"/>
              <a:t>] and [</a:t>
            </a:r>
            <a:r>
              <a:rPr lang="en-US" dirty="0">
                <a:hlinkClick r:id="rId3" action="ppaction://hlinksldjump"/>
              </a:rPr>
              <a:t>VITA 86</a:t>
            </a:r>
            <a:r>
              <a:rPr lang="en-US" dirty="0"/>
              <a:t>] - Re-purpose Share 4 on 6U and Aux Sense on 3U.</a:t>
            </a:r>
          </a:p>
          <a:p>
            <a:pPr lvl="1"/>
            <a:r>
              <a:rPr lang="it-IT" dirty="0"/>
              <a:t>On VITA 46.11, assign FRU policy BITs for vendors to use to shed Load.</a:t>
            </a:r>
          </a:p>
          <a:p>
            <a:pPr lvl="2"/>
            <a:r>
              <a:rPr lang="it-IT" dirty="0"/>
              <a:t>VITA to make assignments.</a:t>
            </a:r>
          </a:p>
          <a:p>
            <a:pPr lvl="2"/>
            <a:r>
              <a:rPr lang="it-IT" dirty="0"/>
              <a:t>Ensure FRU policy BITs do not overlap SOSA assignments.</a:t>
            </a:r>
          </a:p>
        </p:txBody>
      </p:sp>
      <p:sp>
        <p:nvSpPr>
          <p:cNvPr id="3" name="Title 2">
            <a:extLst>
              <a:ext uri="{FF2B5EF4-FFF2-40B4-BE49-F238E27FC236}">
                <a16:creationId xmlns:a16="http://schemas.microsoft.com/office/drawing/2014/main" id="{902DDDF1-551D-8A14-97B3-9F8FED80FC2C}"/>
              </a:ext>
            </a:extLst>
          </p:cNvPr>
          <p:cNvSpPr>
            <a:spLocks noGrp="1"/>
          </p:cNvSpPr>
          <p:nvPr>
            <p:ph type="title"/>
          </p:nvPr>
        </p:nvSpPr>
        <p:spPr>
          <a:xfrm>
            <a:off x="2436812" y="152399"/>
            <a:ext cx="9144000" cy="528637"/>
          </a:xfrm>
        </p:spPr>
        <p:txBody>
          <a:bodyPr/>
          <a:lstStyle/>
          <a:p>
            <a:r>
              <a:rPr lang="en-US" dirty="0"/>
              <a:t>Future Signal - Load-Shed </a:t>
            </a:r>
            <a:br>
              <a:rPr lang="en-US" dirty="0"/>
            </a:br>
            <a:endParaRPr lang="en-US" dirty="0"/>
          </a:p>
        </p:txBody>
      </p:sp>
    </p:spTree>
    <p:extLst>
      <p:ext uri="{BB962C8B-B14F-4D97-AF65-F5344CB8AC3E}">
        <p14:creationId xmlns:p14="http://schemas.microsoft.com/office/powerpoint/2010/main" val="29932208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E530A6B-B3D1-3461-FBBA-5730363E318D}"/>
              </a:ext>
            </a:extLst>
          </p:cNvPr>
          <p:cNvPicPr>
            <a:picLocks noChangeAspect="1"/>
          </p:cNvPicPr>
          <p:nvPr/>
        </p:nvPicPr>
        <p:blipFill>
          <a:blip r:embed="rId3"/>
          <a:stretch>
            <a:fillRect/>
          </a:stretch>
        </p:blipFill>
        <p:spPr>
          <a:xfrm>
            <a:off x="4189412" y="3581400"/>
            <a:ext cx="7620000" cy="2705100"/>
          </a:xfrm>
          <a:prstGeom prst="rect">
            <a:avLst/>
          </a:prstGeom>
        </p:spPr>
      </p:pic>
      <p:sp>
        <p:nvSpPr>
          <p:cNvPr id="5" name="Content Placeholder 4">
            <a:extLst>
              <a:ext uri="{FF2B5EF4-FFF2-40B4-BE49-F238E27FC236}">
                <a16:creationId xmlns:a16="http://schemas.microsoft.com/office/drawing/2014/main" id="{E757C4BC-D3FC-1779-E889-65EEA75DB54B}"/>
              </a:ext>
            </a:extLst>
          </p:cNvPr>
          <p:cNvSpPr>
            <a:spLocks noGrp="1"/>
          </p:cNvSpPr>
          <p:nvPr>
            <p:ph idx="1"/>
          </p:nvPr>
        </p:nvSpPr>
        <p:spPr>
          <a:xfrm>
            <a:off x="608013" y="1219201"/>
            <a:ext cx="10972800" cy="3047999"/>
          </a:xfrm>
        </p:spPr>
        <p:txBody>
          <a:bodyPr>
            <a:normAutofit fontScale="47500" lnSpcReduction="20000"/>
          </a:bodyPr>
          <a:lstStyle/>
          <a:p>
            <a:r>
              <a:rPr lang="en-US" dirty="0"/>
              <a:t>Existing High-Power Ecosphere is based on +12V Heavy and +12V Only platforms.</a:t>
            </a:r>
          </a:p>
          <a:p>
            <a:r>
              <a:rPr lang="en-US" dirty="0"/>
              <a:t>High Power 12V POL regulators are Abundant from many manufacturers.</a:t>
            </a:r>
          </a:p>
          <a:p>
            <a:pPr lvl="1"/>
            <a:r>
              <a:rPr lang="en-US" dirty="0"/>
              <a:t>If a New Power Form is Specified, there needs to be new POL devices to compliment it.</a:t>
            </a:r>
          </a:p>
          <a:p>
            <a:r>
              <a:rPr lang="en-US" dirty="0"/>
              <a:t>Limits of Existing v62 Connector</a:t>
            </a:r>
          </a:p>
          <a:p>
            <a:pPr lvl="1"/>
            <a:r>
              <a:rPr lang="en-US" dirty="0"/>
              <a:t>3U [</a:t>
            </a:r>
            <a:r>
              <a:rPr lang="en-US" dirty="0">
                <a:hlinkClick r:id="rId4" action="ppaction://hlinksldjump"/>
              </a:rPr>
              <a:t>VITA 62.0</a:t>
            </a:r>
            <a:r>
              <a:rPr lang="en-US" dirty="0"/>
              <a:t>] Limited to 80A for return current = 60A of +12V and 20A of 3.3A = 786W.</a:t>
            </a:r>
          </a:p>
          <a:p>
            <a:pPr lvl="1"/>
            <a:r>
              <a:rPr lang="en-US" dirty="0"/>
              <a:t>6U Limited to 160A of +12V and 40A of 3.3Aux = 2052W.</a:t>
            </a:r>
          </a:p>
          <a:p>
            <a:r>
              <a:rPr lang="en-US" dirty="0"/>
              <a:t>3U Products are offered up to 800W – These are already at the connector limit.</a:t>
            </a:r>
          </a:p>
          <a:p>
            <a:r>
              <a:rPr lang="en-US" dirty="0"/>
              <a:t>6U are offered to 1400W – Limited by efficiency and thermal management as opposed to the connector.</a:t>
            </a:r>
          </a:p>
          <a:p>
            <a:r>
              <a:rPr lang="en-US" dirty="0"/>
              <a:t>A 45V final output is being considered for a power form to significantly increase output power.</a:t>
            </a:r>
          </a:p>
          <a:p>
            <a:pPr lvl="1"/>
            <a:r>
              <a:rPr lang="en-US" dirty="0"/>
              <a:t>Roughly 4x growth</a:t>
            </a:r>
          </a:p>
          <a:p>
            <a:pPr lvl="1"/>
            <a:r>
              <a:rPr lang="en-US" dirty="0"/>
              <a:t>Most Volumetrically efficient Storage Capacitors are rated at 50 VDC.</a:t>
            </a:r>
          </a:p>
          <a:p>
            <a:endParaRPr lang="en-US" dirty="0"/>
          </a:p>
        </p:txBody>
      </p:sp>
      <p:sp>
        <p:nvSpPr>
          <p:cNvPr id="3" name="Title 2">
            <a:extLst>
              <a:ext uri="{FF2B5EF4-FFF2-40B4-BE49-F238E27FC236}">
                <a16:creationId xmlns:a16="http://schemas.microsoft.com/office/drawing/2014/main" id="{9B7AF846-FF26-0E19-97B5-B09EB378C3F3}"/>
              </a:ext>
            </a:extLst>
          </p:cNvPr>
          <p:cNvSpPr>
            <a:spLocks noGrp="1"/>
          </p:cNvSpPr>
          <p:nvPr>
            <p:ph type="title"/>
          </p:nvPr>
        </p:nvSpPr>
        <p:spPr>
          <a:xfrm>
            <a:off x="2436812" y="152399"/>
            <a:ext cx="9144000" cy="528637"/>
          </a:xfrm>
        </p:spPr>
        <p:txBody>
          <a:bodyPr/>
          <a:lstStyle/>
          <a:p>
            <a:r>
              <a:rPr lang="en-US" dirty="0"/>
              <a:t>Future Voltage Forms </a:t>
            </a:r>
          </a:p>
        </p:txBody>
      </p:sp>
    </p:spTree>
    <p:extLst>
      <p:ext uri="{BB962C8B-B14F-4D97-AF65-F5344CB8AC3E}">
        <p14:creationId xmlns:p14="http://schemas.microsoft.com/office/powerpoint/2010/main" val="34849940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F7EADC3-1BA8-D905-77C2-4A7F46285F62}"/>
              </a:ext>
            </a:extLst>
          </p:cNvPr>
          <p:cNvSpPr>
            <a:spLocks noGrp="1"/>
          </p:cNvSpPr>
          <p:nvPr>
            <p:ph idx="1"/>
          </p:nvPr>
        </p:nvSpPr>
        <p:spPr>
          <a:xfrm>
            <a:off x="608012" y="1219200"/>
            <a:ext cx="10972800" cy="4957763"/>
          </a:xfrm>
        </p:spPr>
        <p:txBody>
          <a:bodyPr>
            <a:normAutofit fontScale="62500" lnSpcReduction="20000"/>
          </a:bodyPr>
          <a:lstStyle/>
          <a:p>
            <a:r>
              <a:rPr lang="en-US" dirty="0"/>
              <a:t>There are several available options for connector selection for system designers working within the VPX ecosphere.</a:t>
            </a:r>
          </a:p>
          <a:p>
            <a:r>
              <a:rPr lang="en-US" dirty="0"/>
              <a:t>[</a:t>
            </a:r>
            <a:r>
              <a:rPr lang="en-US" dirty="0">
                <a:hlinkClick r:id="rId3" action="ppaction://hlinksldjump"/>
              </a:rPr>
              <a:t>VITA 62.2</a:t>
            </a:r>
            <a:r>
              <a:rPr lang="en-US" dirty="0"/>
              <a:t>] is a connector standard that offers improvements in creepage and clearance while minimizing the impact on costs. By adopting [</a:t>
            </a:r>
            <a:r>
              <a:rPr lang="en-US" dirty="0">
                <a:hlinkClick r:id="rId3" action="ppaction://hlinksldjump"/>
              </a:rPr>
              <a:t>VITA 62.2</a:t>
            </a:r>
            <a:r>
              <a:rPr lang="en-US" dirty="0"/>
              <a:t>] connectors, system designers can achieve enhanced safety and reliability without incurring significant additional costs.</a:t>
            </a:r>
          </a:p>
          <a:p>
            <a:r>
              <a:rPr lang="en-US" dirty="0"/>
              <a:t>For designers who have previously implemented power supply designs using [VITA 62.0] connectors, migrating to [</a:t>
            </a:r>
            <a:r>
              <a:rPr lang="en-US" dirty="0">
                <a:hlinkClick r:id="rId3" action="ppaction://hlinksldjump"/>
              </a:rPr>
              <a:t>VITA 62.2</a:t>
            </a:r>
            <a:r>
              <a:rPr lang="en-US" dirty="0"/>
              <a:t>] offers several benefits, particularly in terms of future system compatibility. By upgrading to [</a:t>
            </a:r>
            <a:r>
              <a:rPr lang="en-US" dirty="0">
                <a:hlinkClick r:id="rId3" action="ppaction://hlinksldjump"/>
              </a:rPr>
              <a:t>VITA 62.2</a:t>
            </a:r>
            <a:r>
              <a:rPr lang="en-US" dirty="0"/>
              <a:t>] , designers can ensure that their power supply modules remain compatible with newer systems and components built to the latest VITA standards.</a:t>
            </a:r>
          </a:p>
          <a:p>
            <a:r>
              <a:rPr lang="en-US" dirty="0"/>
              <a:t>[</a:t>
            </a:r>
            <a:r>
              <a:rPr lang="en-US" dirty="0">
                <a:hlinkClick r:id="rId3" action="ppaction://hlinksldjump"/>
              </a:rPr>
              <a:t>VITA 86</a:t>
            </a:r>
            <a:r>
              <a:rPr lang="en-US" dirty="0"/>
              <a:t>] provides a sealed connector interface which offers additional protection against environmental factors such as dust, moisture, and contaminants. This sealing ensures a higher degree of ruggedness and reliability, making it suitable for applications directly exposed to harsh or challenging environments. It is essential, however, to note that the adoption of a sealed connector will have a significant impact on costs.</a:t>
            </a:r>
          </a:p>
          <a:p>
            <a:r>
              <a:rPr lang="en-US" dirty="0"/>
              <a:t>[</a:t>
            </a:r>
            <a:r>
              <a:rPr lang="en-US" dirty="0">
                <a:hlinkClick r:id="rId3" action="ppaction://hlinksldjump"/>
              </a:rPr>
              <a:t>VITA 62.1</a:t>
            </a:r>
            <a:r>
              <a:rPr lang="en-US" dirty="0"/>
              <a:t>] is the de facto standard for 3U, three phase applications. It is offered with the creepage, and clearance improvements introduced in [</a:t>
            </a:r>
            <a:r>
              <a:rPr lang="en-US" dirty="0">
                <a:hlinkClick r:id="rId3" action="ppaction://hlinksldjump"/>
              </a:rPr>
              <a:t>VITA 62.2</a:t>
            </a:r>
            <a:r>
              <a:rPr lang="en-US" dirty="0"/>
              <a:t>]</a:t>
            </a:r>
          </a:p>
        </p:txBody>
      </p:sp>
      <p:sp>
        <p:nvSpPr>
          <p:cNvPr id="3" name="Title 2">
            <a:extLst>
              <a:ext uri="{FF2B5EF4-FFF2-40B4-BE49-F238E27FC236}">
                <a16:creationId xmlns:a16="http://schemas.microsoft.com/office/drawing/2014/main" id="{248A92A3-4663-C2DE-1AD2-7BCEC8AD90F9}"/>
              </a:ext>
            </a:extLst>
          </p:cNvPr>
          <p:cNvSpPr>
            <a:spLocks noGrp="1"/>
          </p:cNvSpPr>
          <p:nvPr>
            <p:ph type="title"/>
          </p:nvPr>
        </p:nvSpPr>
        <p:spPr>
          <a:xfrm>
            <a:off x="2436812" y="152399"/>
            <a:ext cx="9144000" cy="528637"/>
          </a:xfrm>
        </p:spPr>
        <p:txBody>
          <a:bodyPr/>
          <a:lstStyle/>
          <a:p>
            <a:r>
              <a:rPr lang="en-US" dirty="0"/>
              <a:t>Summary</a:t>
            </a:r>
          </a:p>
        </p:txBody>
      </p:sp>
    </p:spTree>
    <p:extLst>
      <p:ext uri="{BB962C8B-B14F-4D97-AF65-F5344CB8AC3E}">
        <p14:creationId xmlns:p14="http://schemas.microsoft.com/office/powerpoint/2010/main" val="2661977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0C18A8-189E-1AF6-251E-B9F116A52FBD}"/>
              </a:ext>
            </a:extLst>
          </p:cNvPr>
          <p:cNvSpPr>
            <a:spLocks noGrp="1"/>
          </p:cNvSpPr>
          <p:nvPr>
            <p:ph type="title"/>
          </p:nvPr>
        </p:nvSpPr>
        <p:spPr/>
        <p:txBody>
          <a:bodyPr/>
          <a:lstStyle/>
          <a:p>
            <a:r>
              <a:rPr lang="en-US" dirty="0"/>
              <a:t>References</a:t>
            </a:r>
          </a:p>
        </p:txBody>
      </p:sp>
      <p:graphicFrame>
        <p:nvGraphicFramePr>
          <p:cNvPr id="8" name="Table 7">
            <a:extLst>
              <a:ext uri="{FF2B5EF4-FFF2-40B4-BE49-F238E27FC236}">
                <a16:creationId xmlns:a16="http://schemas.microsoft.com/office/drawing/2014/main" id="{2695E284-99D7-CE59-D909-9FCD2CBA1B50}"/>
              </a:ext>
            </a:extLst>
          </p:cNvPr>
          <p:cNvGraphicFramePr>
            <a:graphicFrameLocks noGrp="1"/>
          </p:cNvGraphicFramePr>
          <p:nvPr>
            <p:extLst>
              <p:ext uri="{D42A27DB-BD31-4B8C-83A1-F6EECF244321}">
                <p14:modId xmlns:p14="http://schemas.microsoft.com/office/powerpoint/2010/main" val="1613224768"/>
              </p:ext>
            </p:extLst>
          </p:nvPr>
        </p:nvGraphicFramePr>
        <p:xfrm>
          <a:off x="584335" y="1371600"/>
          <a:ext cx="10996477" cy="3977640"/>
        </p:xfrm>
        <a:graphic>
          <a:graphicData uri="http://schemas.openxmlformats.org/drawingml/2006/table">
            <a:tbl>
              <a:tblPr firstRow="1" bandRow="1">
                <a:tableStyleId>{5C22544A-7EE6-4342-B048-85BDC9FD1C3A}</a:tableStyleId>
              </a:tblPr>
              <a:tblGrid>
                <a:gridCol w="2239757">
                  <a:extLst>
                    <a:ext uri="{9D8B030D-6E8A-4147-A177-3AD203B41FA5}">
                      <a16:colId xmlns:a16="http://schemas.microsoft.com/office/drawing/2014/main" val="3272165954"/>
                    </a:ext>
                  </a:extLst>
                </a:gridCol>
                <a:gridCol w="7389858">
                  <a:extLst>
                    <a:ext uri="{9D8B030D-6E8A-4147-A177-3AD203B41FA5}">
                      <a16:colId xmlns:a16="http://schemas.microsoft.com/office/drawing/2014/main" val="2037972723"/>
                    </a:ext>
                  </a:extLst>
                </a:gridCol>
                <a:gridCol w="1366862">
                  <a:extLst>
                    <a:ext uri="{9D8B030D-6E8A-4147-A177-3AD203B41FA5}">
                      <a16:colId xmlns:a16="http://schemas.microsoft.com/office/drawing/2014/main" val="4086905497"/>
                    </a:ext>
                  </a:extLst>
                </a:gridCol>
              </a:tblGrid>
              <a:tr h="370840">
                <a:tc>
                  <a:txBody>
                    <a:bodyPr/>
                    <a:lstStyle/>
                    <a:p>
                      <a:r>
                        <a:rPr lang="en-US" dirty="0"/>
                        <a:t>Reference</a:t>
                      </a:r>
                    </a:p>
                  </a:txBody>
                  <a:tcPr anchor="ctr"/>
                </a:tc>
                <a:tc>
                  <a:txBody>
                    <a:bodyPr/>
                    <a:lstStyle/>
                    <a:p>
                      <a:r>
                        <a:rPr lang="en-US" dirty="0"/>
                        <a:t>Description</a:t>
                      </a:r>
                    </a:p>
                  </a:txBody>
                  <a:tcPr anchor="ctr"/>
                </a:tc>
                <a:tc>
                  <a:txBody>
                    <a:bodyPr/>
                    <a:lstStyle/>
                    <a:p>
                      <a:r>
                        <a:rPr lang="en-US" dirty="0"/>
                        <a:t>Website</a:t>
                      </a:r>
                    </a:p>
                  </a:txBody>
                  <a:tcPr anchor="ctr"/>
                </a:tc>
                <a:extLst>
                  <a:ext uri="{0D108BD9-81ED-4DB2-BD59-A6C34878D82A}">
                    <a16:rowId xmlns:a16="http://schemas.microsoft.com/office/drawing/2014/main" val="2139213991"/>
                  </a:ext>
                </a:extLst>
              </a:tr>
              <a:tr h="370840">
                <a:tc>
                  <a:txBody>
                    <a:bodyPr/>
                    <a:lstStyle/>
                    <a:p>
                      <a:r>
                        <a:rPr lang="en-US" dirty="0"/>
                        <a:t>[VITA 62]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ANSI/VITA 62-2016, Modular Power Supply Standard</a:t>
                      </a:r>
                    </a:p>
                  </a:txBody>
                  <a:tcPr anchor="ctr"/>
                </a:tc>
                <a:tc row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VITA.com</a:t>
                      </a:r>
                      <a:endParaRPr lang="en-US" dirty="0"/>
                    </a:p>
                  </a:txBody>
                  <a:tcPr anchor="ctr"/>
                </a:tc>
                <a:extLst>
                  <a:ext uri="{0D108BD9-81ED-4DB2-BD59-A6C34878D82A}">
                    <a16:rowId xmlns:a16="http://schemas.microsoft.com/office/drawing/2014/main" val="3808665951"/>
                  </a:ext>
                </a:extLst>
              </a:tr>
              <a:tr h="370840">
                <a:tc>
                  <a:txBody>
                    <a:bodyPr/>
                    <a:lstStyle/>
                    <a:p>
                      <a:r>
                        <a:rPr lang="en-US" dirty="0"/>
                        <a:t>[VITA 62.0]</a:t>
                      </a:r>
                    </a:p>
                  </a:txBody>
                  <a:tcPr anchor="ctr"/>
                </a:tc>
                <a:tc>
                  <a:txBody>
                    <a:bodyPr/>
                    <a:lstStyle/>
                    <a:p>
                      <a:r>
                        <a:rPr lang="en-US" dirty="0"/>
                        <a:t>ANSI/VITA 62.0-2022, Modular Power Supply Standard</a:t>
                      </a:r>
                    </a:p>
                  </a:txBody>
                  <a:tcPr anchor="ctr"/>
                </a:tc>
                <a:tc vMerge="1">
                  <a:txBody>
                    <a:bodyPr/>
                    <a:lstStyle/>
                    <a:p>
                      <a:endParaRPr lang="en-US" dirty="0"/>
                    </a:p>
                  </a:txBody>
                  <a:tcPr/>
                </a:tc>
                <a:extLst>
                  <a:ext uri="{0D108BD9-81ED-4DB2-BD59-A6C34878D82A}">
                    <a16:rowId xmlns:a16="http://schemas.microsoft.com/office/drawing/2014/main" val="1912160651"/>
                  </a:ext>
                </a:extLst>
              </a:tr>
              <a:tr h="370840">
                <a:tc>
                  <a:txBody>
                    <a:bodyPr/>
                    <a:lstStyle/>
                    <a:p>
                      <a:r>
                        <a:rPr lang="en-US" dirty="0"/>
                        <a:t>[VITA 62.1]</a:t>
                      </a:r>
                    </a:p>
                  </a:txBody>
                  <a:tcPr anchor="ctr"/>
                </a:tc>
                <a:tc>
                  <a:txBody>
                    <a:bodyPr/>
                    <a:lstStyle/>
                    <a:p>
                      <a:r>
                        <a:rPr lang="en-US" dirty="0"/>
                        <a:t>ANSI/VITA 62.1-2023, Three Phase High-Voltage Power Supply Front-End in a 3U Plug-In Module Standard</a:t>
                      </a:r>
                    </a:p>
                  </a:txBody>
                  <a:tcPr anchor="ctr"/>
                </a:tc>
                <a:tc vMerge="1">
                  <a:txBody>
                    <a:bodyPr/>
                    <a:lstStyle/>
                    <a:p>
                      <a:endParaRPr lang="en-US" dirty="0"/>
                    </a:p>
                  </a:txBody>
                  <a:tcPr/>
                </a:tc>
                <a:extLst>
                  <a:ext uri="{0D108BD9-81ED-4DB2-BD59-A6C34878D82A}">
                    <a16:rowId xmlns:a16="http://schemas.microsoft.com/office/drawing/2014/main" val="2730568199"/>
                  </a:ext>
                </a:extLst>
              </a:tr>
              <a:tr h="370840">
                <a:tc>
                  <a:txBody>
                    <a:bodyPr/>
                    <a:lstStyle/>
                    <a:p>
                      <a:r>
                        <a:rPr lang="en-US" dirty="0"/>
                        <a:t>[VITA 62.2]</a:t>
                      </a:r>
                    </a:p>
                  </a:txBody>
                  <a:tcPr anchor="ctr"/>
                </a:tc>
                <a:tc>
                  <a:txBody>
                    <a:bodyPr/>
                    <a:lstStyle/>
                    <a:p>
                      <a:r>
                        <a:rPr lang="en-US" dirty="0"/>
                        <a:t>ANSI/VITA 62.2-2020, Modular Power Supply Standard for 270V Applications</a:t>
                      </a:r>
                    </a:p>
                  </a:txBody>
                  <a:tcPr anchor="ctr"/>
                </a:tc>
                <a:tc vMerge="1">
                  <a:txBody>
                    <a:bodyPr/>
                    <a:lstStyle/>
                    <a:p>
                      <a:endParaRPr lang="en-US" dirty="0"/>
                    </a:p>
                  </a:txBody>
                  <a:tcPr/>
                </a:tc>
                <a:extLst>
                  <a:ext uri="{0D108BD9-81ED-4DB2-BD59-A6C34878D82A}">
                    <a16:rowId xmlns:a16="http://schemas.microsoft.com/office/drawing/2014/main" val="4139937352"/>
                  </a:ext>
                </a:extLst>
              </a:tr>
              <a:tr h="370840">
                <a:tc>
                  <a:txBody>
                    <a:bodyPr/>
                    <a:lstStyle/>
                    <a:p>
                      <a:r>
                        <a:rPr lang="en-US" dirty="0"/>
                        <a:t>[VITA 86]</a:t>
                      </a:r>
                    </a:p>
                  </a:txBody>
                  <a:tcPr anchor="ctr"/>
                </a:tc>
                <a:tc>
                  <a:txBody>
                    <a:bodyPr/>
                    <a:lstStyle/>
                    <a:p>
                      <a:r>
                        <a:rPr lang="en-US" dirty="0"/>
                        <a:t>ANSI/VITA 86-2019, High Voltage Input Sealed Connector Power Supply</a:t>
                      </a:r>
                    </a:p>
                  </a:txBody>
                  <a:tcPr anchor="ctr"/>
                </a:tc>
                <a:tc vMerge="1">
                  <a:txBody>
                    <a:bodyPr/>
                    <a:lstStyle/>
                    <a:p>
                      <a:endParaRPr lang="en-US" dirty="0"/>
                    </a:p>
                  </a:txBody>
                  <a:tcPr/>
                </a:tc>
                <a:extLst>
                  <a:ext uri="{0D108BD9-81ED-4DB2-BD59-A6C34878D82A}">
                    <a16:rowId xmlns:a16="http://schemas.microsoft.com/office/drawing/2014/main" val="983956179"/>
                  </a:ext>
                </a:extLst>
              </a:tr>
              <a:tr h="370840">
                <a:tc>
                  <a:txBody>
                    <a:bodyPr/>
                    <a:lstStyle/>
                    <a:p>
                      <a:r>
                        <a:rPr lang="en-US" dirty="0"/>
                        <a:t>[MIL-STD-704]</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Electrical Power, Aircraft, Characteristics and Utilization Of</a:t>
                      </a:r>
                    </a:p>
                  </a:txBody>
                  <a:tcPr anchor="ctr"/>
                </a:tc>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dsp.dla.mil</a:t>
                      </a:r>
                      <a:endParaRPr lang="en-US" dirty="0"/>
                    </a:p>
                  </a:txBody>
                  <a:tcPr anchor="ctr"/>
                </a:tc>
                <a:extLst>
                  <a:ext uri="{0D108BD9-81ED-4DB2-BD59-A6C34878D82A}">
                    <a16:rowId xmlns:a16="http://schemas.microsoft.com/office/drawing/2014/main" val="321658940"/>
                  </a:ext>
                </a:extLst>
              </a:tr>
              <a:tr h="370840">
                <a:tc>
                  <a:txBody>
                    <a:bodyPr/>
                    <a:lstStyle/>
                    <a:p>
                      <a:r>
                        <a:rPr lang="en-US" dirty="0"/>
                        <a:t>[MIL-STD-1399-300-1]</a:t>
                      </a:r>
                    </a:p>
                  </a:txBody>
                  <a:tcPr anchor="ctr"/>
                </a:tc>
                <a:tc>
                  <a:txBody>
                    <a:bodyPr/>
                    <a:lstStyle/>
                    <a:p>
                      <a:r>
                        <a:rPr lang="en-US" dirty="0"/>
                        <a:t>Section 300, Part 1”, Electrical Power, Alternating Current</a:t>
                      </a:r>
                    </a:p>
                  </a:txBody>
                  <a:tcPr anchor="ct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nchor="ctr"/>
                </a:tc>
                <a:extLst>
                  <a:ext uri="{0D108BD9-81ED-4DB2-BD59-A6C34878D82A}">
                    <a16:rowId xmlns:a16="http://schemas.microsoft.com/office/drawing/2014/main" val="2736790653"/>
                  </a:ext>
                </a:extLst>
              </a:tr>
              <a:tr h="370840">
                <a:tc>
                  <a:txBody>
                    <a:bodyPr/>
                    <a:lstStyle/>
                    <a:p>
                      <a:r>
                        <a:rPr lang="en-US" dirty="0"/>
                        <a:t>[MIL-STD-1275]</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28 Volt DC Input Power to Utilization Equipment in Military Vehicles</a:t>
                      </a:r>
                    </a:p>
                  </a:txBody>
                  <a:tcPr anchor="ct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nchor="ctr"/>
                </a:tc>
                <a:extLst>
                  <a:ext uri="{0D108BD9-81ED-4DB2-BD59-A6C34878D82A}">
                    <a16:rowId xmlns:a16="http://schemas.microsoft.com/office/drawing/2014/main" val="4049900112"/>
                  </a:ext>
                </a:extLst>
              </a:tr>
              <a:tr h="370840">
                <a:tc>
                  <a:txBody>
                    <a:bodyPr/>
                    <a:lstStyle/>
                    <a:p>
                      <a:r>
                        <a:rPr lang="en-US" dirty="0"/>
                        <a:t>[IPC-2221]</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Generic Standard on Printed Board Design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5"/>
                        </a:rPr>
                        <a:t>ipc.org</a:t>
                      </a:r>
                      <a:endParaRPr lang="en-US" dirty="0"/>
                    </a:p>
                  </a:txBody>
                  <a:tcPr anchor="ctr"/>
                </a:tc>
                <a:extLst>
                  <a:ext uri="{0D108BD9-81ED-4DB2-BD59-A6C34878D82A}">
                    <a16:rowId xmlns:a16="http://schemas.microsoft.com/office/drawing/2014/main" val="2588206569"/>
                  </a:ext>
                </a:extLst>
              </a:tr>
            </a:tbl>
          </a:graphicData>
        </a:graphic>
      </p:graphicFrame>
    </p:spTree>
    <p:extLst>
      <p:ext uri="{BB962C8B-B14F-4D97-AF65-F5344CB8AC3E}">
        <p14:creationId xmlns:p14="http://schemas.microsoft.com/office/powerpoint/2010/main" val="22206985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71ED9C-69B7-74CC-A8D5-2CAB19DDC3CE}"/>
              </a:ext>
            </a:extLst>
          </p:cNvPr>
          <p:cNvSpPr>
            <a:spLocks noGrp="1"/>
          </p:cNvSpPr>
          <p:nvPr>
            <p:ph type="title"/>
          </p:nvPr>
        </p:nvSpPr>
        <p:spPr>
          <a:xfrm>
            <a:off x="6512091" y="365125"/>
            <a:ext cx="4838750" cy="1807305"/>
          </a:xfrm>
        </p:spPr>
        <p:txBody>
          <a:bodyPr vert="horz" lIns="91440" tIns="45720" rIns="91440" bIns="45720" rtlCol="0" anchor="ctr">
            <a:normAutofit/>
          </a:bodyPr>
          <a:lstStyle/>
          <a:p>
            <a:pPr algn="l"/>
            <a:r>
              <a:rPr lang="en-US">
                <a:solidFill>
                  <a:schemeClr val="tx1"/>
                </a:solidFill>
              </a:rPr>
              <a:t>Introduction</a:t>
            </a:r>
          </a:p>
        </p:txBody>
      </p:sp>
      <p:pic>
        <p:nvPicPr>
          <p:cNvPr id="8" name="Picture 7">
            <a:extLst>
              <a:ext uri="{FF2B5EF4-FFF2-40B4-BE49-F238E27FC236}">
                <a16:creationId xmlns:a16="http://schemas.microsoft.com/office/drawing/2014/main" id="{17BAE152-9F2A-8AEB-8903-389D5D86CE1A}"/>
              </a:ext>
            </a:extLst>
          </p:cNvPr>
          <p:cNvPicPr>
            <a:picLocks noChangeAspect="1"/>
          </p:cNvPicPr>
          <p:nvPr/>
        </p:nvPicPr>
        <p:blipFill rotWithShape="1">
          <a:blip r:embed="rId2"/>
          <a:srcRect l="11040" r="29441" b="-1"/>
          <a:stretch/>
        </p:blipFill>
        <p:spPr>
          <a:xfrm>
            <a:off x="20" y="10"/>
            <a:ext cx="6114956"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22FC32CF-C4CE-20D4-AF04-CF353EEE2D11}"/>
              </a:ext>
            </a:extLst>
          </p:cNvPr>
          <p:cNvSpPr>
            <a:spLocks noGrp="1"/>
          </p:cNvSpPr>
          <p:nvPr>
            <p:ph idx="1"/>
          </p:nvPr>
        </p:nvSpPr>
        <p:spPr>
          <a:xfrm>
            <a:off x="6512091" y="2333297"/>
            <a:ext cx="4838750" cy="3843666"/>
          </a:xfrm>
        </p:spPr>
        <p:txBody>
          <a:bodyPr vert="horz" lIns="91440" tIns="45720" rIns="91440" bIns="45720" rtlCol="0">
            <a:normAutofit fontScale="92500" lnSpcReduction="10000"/>
          </a:bodyPr>
          <a:lstStyle/>
          <a:p>
            <a:pPr marL="0" indent="0">
              <a:buNone/>
            </a:pPr>
            <a:r>
              <a:rPr lang="en-US" sz="1900" dirty="0"/>
              <a:t>This document provides guidance pertaining to power supply implementation and solutions for designers within the VITA VPX ecosystem. The following subjects are discussed.</a:t>
            </a:r>
          </a:p>
          <a:p>
            <a:r>
              <a:rPr lang="en-US" sz="1900" dirty="0"/>
              <a:t>Selection of VITA Connector Standard.</a:t>
            </a:r>
          </a:p>
          <a:p>
            <a:r>
              <a:rPr lang="en-US" sz="1900" dirty="0"/>
              <a:t>Maximize Interoperability when designing backplanes for power supplies.</a:t>
            </a:r>
          </a:p>
          <a:p>
            <a:r>
              <a:rPr lang="en-US" sz="1900" dirty="0"/>
              <a:t>Highlight differences between </a:t>
            </a:r>
            <a:r>
              <a:rPr lang="en-US" sz="1900" dirty="0">
                <a:hlinkClick r:id="" action="ppaction://noaction"/>
              </a:rPr>
              <a:t>[VITA 62] </a:t>
            </a:r>
            <a:r>
              <a:rPr lang="en-US" sz="1900" dirty="0"/>
              <a:t>and </a:t>
            </a:r>
            <a:r>
              <a:rPr lang="en-US" sz="1900" dirty="0">
                <a:hlinkClick r:id="" action="ppaction://noaction"/>
              </a:rPr>
              <a:t>[VITA 62.0] </a:t>
            </a:r>
            <a:r>
              <a:rPr lang="en-US" sz="1900" dirty="0"/>
              <a:t>.</a:t>
            </a:r>
          </a:p>
          <a:p>
            <a:r>
              <a:rPr lang="en-US" sz="1900" dirty="0"/>
              <a:t>Intermate-ability across Standards.</a:t>
            </a:r>
          </a:p>
          <a:p>
            <a:r>
              <a:rPr lang="en-US" sz="1900" dirty="0"/>
              <a:t>Part Numbers</a:t>
            </a:r>
          </a:p>
          <a:p>
            <a:endParaRPr lang="en-US" sz="1900" dirty="0"/>
          </a:p>
        </p:txBody>
      </p:sp>
    </p:spTree>
    <p:extLst>
      <p:ext uri="{BB962C8B-B14F-4D97-AF65-F5344CB8AC3E}">
        <p14:creationId xmlns:p14="http://schemas.microsoft.com/office/powerpoint/2010/main" val="26481563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79E8694-E2A3-6E55-0DBD-E9FDDD24F951}"/>
              </a:ext>
            </a:extLst>
          </p:cNvPr>
          <p:cNvSpPr>
            <a:spLocks noGrp="1"/>
          </p:cNvSpPr>
          <p:nvPr>
            <p:ph idx="1"/>
          </p:nvPr>
        </p:nvSpPr>
        <p:spPr>
          <a:xfrm>
            <a:off x="608012" y="1219200"/>
            <a:ext cx="10972800" cy="4957763"/>
          </a:xfrm>
        </p:spPr>
        <p:txBody>
          <a:bodyPr>
            <a:normAutofit fontScale="70000" lnSpcReduction="20000"/>
          </a:bodyPr>
          <a:lstStyle/>
          <a:p>
            <a:r>
              <a:rPr lang="en-US" sz="3400" b="1" dirty="0"/>
              <a:t>T-R</a:t>
            </a:r>
            <a:r>
              <a:rPr lang="en-US" dirty="0"/>
              <a:t>: A T-R, in aircraft power terms, is an electrical component that converts AC power from the main electrical system into DC power for an aircraft sub-system. The AC input is typically 3 phase, 400 Hz, wye, 208V RMS line to line. The output is typically 28VDC. These units are typically rated to 3kW. They tend to be heavy and bulky by modern standards, however they are extremely reliable due to the low number of internal components. These units can be replaced by modern power converters which are smaller, lighter and have additional features, however the modern solution will be more complex.</a:t>
            </a:r>
          </a:p>
          <a:p>
            <a:r>
              <a:rPr lang="en-US" sz="3400" b="1" dirty="0"/>
              <a:t>Tang</a:t>
            </a:r>
            <a:r>
              <a:rPr lang="en-US" dirty="0"/>
              <a:t>: A mechanical extension that serves a functional purpose. For the context of this document, it refers to a feature within certain guide modules to provide an ESD grounding path when a VITA Module is inserted.</a:t>
            </a:r>
          </a:p>
          <a:p>
            <a:r>
              <a:rPr lang="en-US" sz="3400" b="1" dirty="0"/>
              <a:t>Fretting</a:t>
            </a:r>
            <a:r>
              <a:rPr lang="en-US" dirty="0"/>
              <a:t>: Corrosion or wear that occurs at the contact interface between mating connector pins. Fretting is commonly caused by vibration or highly repeated mating cycles. The number of tolerated mating cycles will be reduced if connector assemblies meet at an angle outside of the design intent which causes unbalanced  stress on the mating surfaces.</a:t>
            </a:r>
          </a:p>
        </p:txBody>
      </p:sp>
      <p:sp>
        <p:nvSpPr>
          <p:cNvPr id="3" name="Title 2">
            <a:extLst>
              <a:ext uri="{FF2B5EF4-FFF2-40B4-BE49-F238E27FC236}">
                <a16:creationId xmlns:a16="http://schemas.microsoft.com/office/drawing/2014/main" id="{5EB98651-66B5-37C0-31DA-056961C262EB}"/>
              </a:ext>
            </a:extLst>
          </p:cNvPr>
          <p:cNvSpPr>
            <a:spLocks noGrp="1"/>
          </p:cNvSpPr>
          <p:nvPr>
            <p:ph type="title"/>
          </p:nvPr>
        </p:nvSpPr>
        <p:spPr>
          <a:xfrm>
            <a:off x="2436812" y="152399"/>
            <a:ext cx="9144000" cy="528637"/>
          </a:xfrm>
        </p:spPr>
        <p:txBody>
          <a:bodyPr/>
          <a:lstStyle/>
          <a:p>
            <a:r>
              <a:rPr lang="en-US" dirty="0"/>
              <a:t>Definitions</a:t>
            </a:r>
          </a:p>
        </p:txBody>
      </p:sp>
    </p:spTree>
    <p:extLst>
      <p:ext uri="{BB962C8B-B14F-4D97-AF65-F5344CB8AC3E}">
        <p14:creationId xmlns:p14="http://schemas.microsoft.com/office/powerpoint/2010/main" val="2628889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E50186-3480-AEDD-B283-359E23B0B83F}"/>
              </a:ext>
            </a:extLst>
          </p:cNvPr>
          <p:cNvSpPr>
            <a:spLocks noGrp="1"/>
          </p:cNvSpPr>
          <p:nvPr>
            <p:ph idx="1"/>
          </p:nvPr>
        </p:nvSpPr>
        <p:spPr>
          <a:xfrm>
            <a:off x="608012" y="1219200"/>
            <a:ext cx="10972800" cy="4957763"/>
          </a:xfrm>
        </p:spPr>
        <p:txBody>
          <a:bodyPr>
            <a:normAutofit fontScale="70000" lnSpcReduction="20000"/>
          </a:bodyPr>
          <a:lstStyle/>
          <a:p>
            <a:r>
              <a:rPr lang="en-US" dirty="0"/>
              <a:t>[</a:t>
            </a:r>
            <a:r>
              <a:rPr lang="en-US" dirty="0">
                <a:hlinkClick r:id="rId2" action="ppaction://hlinksldjump"/>
              </a:rPr>
              <a:t>VITA 62</a:t>
            </a:r>
            <a:r>
              <a:rPr lang="en-US" dirty="0"/>
              <a:t>] – This is an earlier version of the VPX Power Supply Standard. It allows for 3U and 6U widths and for multiple pitches focusing on 0.8” and 1.0” pitch. It also allows for multiple cooling methods.</a:t>
            </a:r>
          </a:p>
          <a:p>
            <a:r>
              <a:rPr lang="en-US" dirty="0">
                <a:hlinkClick r:id="rId2" action="ppaction://hlinksldjump"/>
              </a:rPr>
              <a:t>[VITA 62.0</a:t>
            </a:r>
            <a:r>
              <a:rPr lang="en-US" dirty="0"/>
              <a:t>] – This standard replaces [</a:t>
            </a:r>
            <a:r>
              <a:rPr lang="en-US" dirty="0">
                <a:hlinkClick r:id="rId2" action="ppaction://hlinksldjump"/>
              </a:rPr>
              <a:t>VITA 62</a:t>
            </a:r>
            <a:r>
              <a:rPr lang="en-US" dirty="0"/>
              <a:t>] . It introduces +12V only, +12V Heavy and 5V Heavy options. Additional key positions have been added to support these new options. Some optional functions have been assigned to specific UD pins, therefore compatibility with backplanes designed to VITA 62 should be reviewed.</a:t>
            </a:r>
          </a:p>
          <a:p>
            <a:r>
              <a:rPr lang="en-US" dirty="0">
                <a:hlinkClick r:id="rId2" action="ppaction://hlinksldjump"/>
              </a:rPr>
              <a:t>[VITA 86</a:t>
            </a:r>
            <a:r>
              <a:rPr lang="en-US" dirty="0"/>
              <a:t>] – This standard defines a sealed connector solution to enhance performance for high voltage applications. A backplane designed for [</a:t>
            </a:r>
            <a:r>
              <a:rPr lang="en-US" dirty="0">
                <a:hlinkClick r:id="rId2" action="ppaction://hlinksldjump"/>
              </a:rPr>
              <a:t>VITA 62</a:t>
            </a:r>
            <a:r>
              <a:rPr lang="en-US" dirty="0"/>
              <a:t>] or [</a:t>
            </a:r>
            <a:r>
              <a:rPr lang="en-US" dirty="0">
                <a:hlinkClick r:id="rId2" action="ppaction://hlinksldjump"/>
              </a:rPr>
              <a:t>VITA 62.0</a:t>
            </a:r>
            <a:r>
              <a:rPr lang="en-US" dirty="0"/>
              <a:t>] will allow this connector to drop in. The backplane manufacturer may need to perform secondary operations to realize performance improvements underneath the connector.</a:t>
            </a:r>
          </a:p>
          <a:p>
            <a:r>
              <a:rPr lang="en-US" dirty="0">
                <a:hlinkClick r:id="rId2" action="ppaction://hlinksldjump"/>
              </a:rPr>
              <a:t>[VITA 62.2</a:t>
            </a:r>
            <a:r>
              <a:rPr lang="en-US" dirty="0"/>
              <a:t>] – This standard is an alternate solution for high voltage applications. Voids and spacers are introduced into the [</a:t>
            </a:r>
            <a:r>
              <a:rPr lang="en-US" dirty="0">
                <a:hlinkClick r:id="rId2" action="ppaction://hlinksldjump"/>
              </a:rPr>
              <a:t>VITA 62</a:t>
            </a:r>
            <a:r>
              <a:rPr lang="en-US" dirty="0"/>
              <a:t>] connector to increase creepage and clearance between the high voltage nodes. Cutouts in the backplane and module are recommended.</a:t>
            </a:r>
          </a:p>
          <a:p>
            <a:r>
              <a:rPr lang="en-US" dirty="0">
                <a:hlinkClick r:id="rId2" action="ppaction://hlinksldjump"/>
              </a:rPr>
              <a:t>[VITA 62.1</a:t>
            </a:r>
            <a:r>
              <a:rPr lang="en-US" dirty="0"/>
              <a:t>] – This standard allows for 3 phase input on a 3U platform.</a:t>
            </a:r>
          </a:p>
        </p:txBody>
      </p:sp>
      <p:sp>
        <p:nvSpPr>
          <p:cNvPr id="2" name="Title 1">
            <a:extLst>
              <a:ext uri="{FF2B5EF4-FFF2-40B4-BE49-F238E27FC236}">
                <a16:creationId xmlns:a16="http://schemas.microsoft.com/office/drawing/2014/main" id="{6CF5CAE9-C644-CA35-E6E4-4A5CB3583097}"/>
              </a:ext>
            </a:extLst>
          </p:cNvPr>
          <p:cNvSpPr>
            <a:spLocks noGrp="1"/>
          </p:cNvSpPr>
          <p:nvPr>
            <p:ph type="title"/>
          </p:nvPr>
        </p:nvSpPr>
        <p:spPr>
          <a:xfrm>
            <a:off x="2436812" y="152399"/>
            <a:ext cx="9144000" cy="528637"/>
          </a:xfrm>
        </p:spPr>
        <p:txBody>
          <a:bodyPr/>
          <a:lstStyle/>
          <a:p>
            <a:r>
              <a:rPr lang="en-US" dirty="0"/>
              <a:t>Available Power Supply Connector Standards</a:t>
            </a:r>
          </a:p>
        </p:txBody>
      </p:sp>
    </p:spTree>
    <p:extLst>
      <p:ext uri="{BB962C8B-B14F-4D97-AF65-F5344CB8AC3E}">
        <p14:creationId xmlns:p14="http://schemas.microsoft.com/office/powerpoint/2010/main" val="26427226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B6617E-6921-F7C5-DC7C-E5075BD6E285}"/>
              </a:ext>
            </a:extLst>
          </p:cNvPr>
          <p:cNvSpPr txBox="1"/>
          <p:nvPr/>
        </p:nvSpPr>
        <p:spPr>
          <a:xfrm>
            <a:off x="9675812" y="6178777"/>
            <a:ext cx="1726793" cy="215444"/>
          </a:xfrm>
          <a:prstGeom prst="rect">
            <a:avLst/>
          </a:prstGeom>
          <a:noFill/>
        </p:spPr>
        <p:txBody>
          <a:bodyPr wrap="square">
            <a:spAutoFit/>
          </a:bodyPr>
          <a:lstStyle/>
          <a:p>
            <a:r>
              <a:rPr lang="en-US" sz="800" dirty="0">
                <a:hlinkClick r:id="rId2"/>
              </a:rPr>
              <a:t>Image by </a:t>
            </a:r>
            <a:r>
              <a:rPr lang="en-US" sz="800" dirty="0" err="1">
                <a:hlinkClick r:id="rId2"/>
              </a:rPr>
              <a:t>DCStudio</a:t>
            </a:r>
            <a:r>
              <a:rPr lang="en-US" sz="800" dirty="0">
                <a:hlinkClick r:id="rId2"/>
              </a:rPr>
              <a:t> on </a:t>
            </a:r>
            <a:r>
              <a:rPr lang="en-US" sz="800" dirty="0" err="1">
                <a:hlinkClick r:id="rId2"/>
              </a:rPr>
              <a:t>Freepik</a:t>
            </a:r>
            <a:endParaRPr lang="en-US" sz="800" dirty="0"/>
          </a:p>
        </p:txBody>
      </p:sp>
      <p:sp>
        <p:nvSpPr>
          <p:cNvPr id="7" name="Text Placeholder 6">
            <a:extLst>
              <a:ext uri="{FF2B5EF4-FFF2-40B4-BE49-F238E27FC236}">
                <a16:creationId xmlns:a16="http://schemas.microsoft.com/office/drawing/2014/main" id="{E7F4349E-183A-2FB6-5A80-8F328BEB744E}"/>
              </a:ext>
            </a:extLst>
          </p:cNvPr>
          <p:cNvSpPr>
            <a:spLocks noGrp="1"/>
          </p:cNvSpPr>
          <p:nvPr>
            <p:ph type="body" idx="1"/>
          </p:nvPr>
        </p:nvSpPr>
        <p:spPr>
          <a:xfrm>
            <a:off x="608012" y="1066800"/>
            <a:ext cx="5387976" cy="685800"/>
          </a:xfrm>
        </p:spPr>
        <p:txBody>
          <a:bodyPr/>
          <a:lstStyle/>
          <a:p>
            <a:r>
              <a:rPr lang="en-US" dirty="0"/>
              <a:t>Low Voltage +24V and +48V</a:t>
            </a:r>
          </a:p>
        </p:txBody>
      </p:sp>
      <p:sp>
        <p:nvSpPr>
          <p:cNvPr id="8" name="Content Placeholder 7">
            <a:extLst>
              <a:ext uri="{FF2B5EF4-FFF2-40B4-BE49-F238E27FC236}">
                <a16:creationId xmlns:a16="http://schemas.microsoft.com/office/drawing/2014/main" id="{6D8F3BF0-044F-C8C4-EF00-C08FE86C5DBB}"/>
              </a:ext>
            </a:extLst>
          </p:cNvPr>
          <p:cNvSpPr>
            <a:spLocks noGrp="1"/>
          </p:cNvSpPr>
          <p:nvPr>
            <p:ph sz="half" idx="2"/>
          </p:nvPr>
        </p:nvSpPr>
        <p:spPr>
          <a:xfrm>
            <a:off x="608012" y="1981200"/>
            <a:ext cx="5387976" cy="4208463"/>
          </a:xfrm>
        </p:spPr>
        <p:txBody>
          <a:bodyPr>
            <a:normAutofit fontScale="62500" lnSpcReduction="20000"/>
          </a:bodyPr>
          <a:lstStyle/>
          <a:p>
            <a:r>
              <a:rPr lang="en-US" dirty="0"/>
              <a:t>The +24V and +48V inputs are commonly used in telecom devices, providing reliable power for their operation. While these devices are designed to deliver dependable performance during their intended operational hours, they are typically not required to withstand extreme environmental conditions. Instead, they are commonly installed within air-cooled equipment racks.</a:t>
            </a:r>
          </a:p>
          <a:p>
            <a:r>
              <a:rPr lang="en-US" dirty="0"/>
              <a:t>To ensure safety, the input voltage of these devices is usually already isolated from voltage rails that pose potential safety hazards. This type of VPX power supply usually incorporates a minor input to output isolation to prevent grounding issues. For connectivity, a connector that is compliant with the [</a:t>
            </a:r>
            <a:r>
              <a:rPr lang="en-US" dirty="0">
                <a:hlinkClick r:id="rId3" action="ppaction://hlinksldjump"/>
              </a:rPr>
              <a:t>VITA 62</a:t>
            </a:r>
            <a:r>
              <a:rPr lang="en-US" dirty="0"/>
              <a:t>] standard is suitable and is recommended for this specific product category.</a:t>
            </a:r>
          </a:p>
          <a:p>
            <a:endParaRPr lang="en-US" dirty="0"/>
          </a:p>
        </p:txBody>
      </p:sp>
      <p:sp>
        <p:nvSpPr>
          <p:cNvPr id="27" name="Text Placeholder 26">
            <a:extLst>
              <a:ext uri="{FF2B5EF4-FFF2-40B4-BE49-F238E27FC236}">
                <a16:creationId xmlns:a16="http://schemas.microsoft.com/office/drawing/2014/main" id="{9A765F37-2AE4-E87F-7EE7-5B698061500F}"/>
              </a:ext>
            </a:extLst>
          </p:cNvPr>
          <p:cNvSpPr>
            <a:spLocks noGrp="1"/>
          </p:cNvSpPr>
          <p:nvPr>
            <p:ph type="body" sz="quarter" idx="3"/>
          </p:nvPr>
        </p:nvSpPr>
        <p:spPr/>
        <p:txBody>
          <a:bodyPr/>
          <a:lstStyle/>
          <a:p>
            <a:endParaRPr lang="en-US"/>
          </a:p>
        </p:txBody>
      </p:sp>
      <p:pic>
        <p:nvPicPr>
          <p:cNvPr id="12" name="Content Placeholder 11">
            <a:extLst>
              <a:ext uri="{FF2B5EF4-FFF2-40B4-BE49-F238E27FC236}">
                <a16:creationId xmlns:a16="http://schemas.microsoft.com/office/drawing/2014/main" id="{F4570C1F-8BCA-2CC1-9B1E-025B24BBAD70}"/>
              </a:ext>
            </a:extLst>
          </p:cNvPr>
          <p:cNvPicPr>
            <a:picLocks noGrp="1" noChangeAspect="1"/>
          </p:cNvPicPr>
          <p:nvPr>
            <p:ph sz="quarter" idx="4"/>
          </p:nvPr>
        </p:nvPicPr>
        <p:blipFill>
          <a:blip r:embed="rId4"/>
          <a:stretch>
            <a:fillRect/>
          </a:stretch>
        </p:blipFill>
        <p:spPr>
          <a:xfrm>
            <a:off x="6558993" y="1981200"/>
            <a:ext cx="4633440" cy="4208463"/>
          </a:xfrm>
        </p:spPr>
      </p:pic>
      <p:sp>
        <p:nvSpPr>
          <p:cNvPr id="6" name="Title 5">
            <a:extLst>
              <a:ext uri="{FF2B5EF4-FFF2-40B4-BE49-F238E27FC236}">
                <a16:creationId xmlns:a16="http://schemas.microsoft.com/office/drawing/2014/main" id="{CBF88749-91B8-5AEA-82FB-5D8FFA17A6BC}"/>
              </a:ext>
            </a:extLst>
          </p:cNvPr>
          <p:cNvSpPr>
            <a:spLocks noGrp="1"/>
          </p:cNvSpPr>
          <p:nvPr>
            <p:ph type="title"/>
          </p:nvPr>
        </p:nvSpPr>
        <p:spPr>
          <a:xfrm>
            <a:off x="3351212" y="152400"/>
            <a:ext cx="8229599" cy="515938"/>
          </a:xfrm>
        </p:spPr>
        <p:txBody>
          <a:bodyPr/>
          <a:lstStyle/>
          <a:p>
            <a:r>
              <a:rPr lang="en-US" dirty="0"/>
              <a:t>Input Power Types</a:t>
            </a:r>
          </a:p>
        </p:txBody>
      </p:sp>
    </p:spTree>
    <p:extLst>
      <p:ext uri="{BB962C8B-B14F-4D97-AF65-F5344CB8AC3E}">
        <p14:creationId xmlns:p14="http://schemas.microsoft.com/office/powerpoint/2010/main" val="24835621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B6617E-6921-F7C5-DC7C-E5075BD6E285}"/>
              </a:ext>
            </a:extLst>
          </p:cNvPr>
          <p:cNvSpPr txBox="1"/>
          <p:nvPr/>
        </p:nvSpPr>
        <p:spPr>
          <a:xfrm>
            <a:off x="8477999" y="5728156"/>
            <a:ext cx="3255213" cy="215444"/>
          </a:xfrm>
          <a:prstGeom prst="rect">
            <a:avLst/>
          </a:prstGeom>
          <a:noFill/>
        </p:spPr>
        <p:txBody>
          <a:bodyPr wrap="square">
            <a:spAutoFit/>
          </a:bodyPr>
          <a:lstStyle/>
          <a:p>
            <a:r>
              <a:rPr lang="en-US" sz="800" dirty="0">
                <a:hlinkClick r:id="rId2"/>
              </a:rPr>
              <a:t>Image by The National Interest</a:t>
            </a:r>
            <a:r>
              <a:rPr lang="en-US" sz="800" dirty="0"/>
              <a:t>                                   M1A2 Abrams</a:t>
            </a:r>
          </a:p>
        </p:txBody>
      </p:sp>
      <p:pic>
        <p:nvPicPr>
          <p:cNvPr id="7" name="Picture 6">
            <a:extLst>
              <a:ext uri="{FF2B5EF4-FFF2-40B4-BE49-F238E27FC236}">
                <a16:creationId xmlns:a16="http://schemas.microsoft.com/office/drawing/2014/main" id="{7D882880-D733-BF81-59A0-01DF5382EC4B}"/>
              </a:ext>
            </a:extLst>
          </p:cNvPr>
          <p:cNvPicPr>
            <a:picLocks noChangeAspect="1"/>
          </p:cNvPicPr>
          <p:nvPr/>
        </p:nvPicPr>
        <p:blipFill>
          <a:blip r:embed="rId3"/>
          <a:stretch>
            <a:fillRect/>
          </a:stretch>
        </p:blipFill>
        <p:spPr>
          <a:xfrm>
            <a:off x="8537981" y="3855916"/>
            <a:ext cx="3355848" cy="1872240"/>
          </a:xfrm>
          <a:prstGeom prst="rect">
            <a:avLst/>
          </a:prstGeom>
        </p:spPr>
      </p:pic>
      <p:pic>
        <p:nvPicPr>
          <p:cNvPr id="9" name="Picture 8">
            <a:extLst>
              <a:ext uri="{FF2B5EF4-FFF2-40B4-BE49-F238E27FC236}">
                <a16:creationId xmlns:a16="http://schemas.microsoft.com/office/drawing/2014/main" id="{3EF79C41-0CFB-D347-CE5D-17346AEDE543}"/>
              </a:ext>
            </a:extLst>
          </p:cNvPr>
          <p:cNvPicPr>
            <a:picLocks noChangeAspect="1"/>
          </p:cNvPicPr>
          <p:nvPr/>
        </p:nvPicPr>
        <p:blipFill>
          <a:blip r:embed="rId4"/>
          <a:stretch>
            <a:fillRect/>
          </a:stretch>
        </p:blipFill>
        <p:spPr>
          <a:xfrm>
            <a:off x="8609012" y="1525802"/>
            <a:ext cx="3352800" cy="1935637"/>
          </a:xfrm>
          <a:prstGeom prst="rect">
            <a:avLst/>
          </a:prstGeom>
        </p:spPr>
      </p:pic>
      <p:sp>
        <p:nvSpPr>
          <p:cNvPr id="10" name="TextBox 9">
            <a:extLst>
              <a:ext uri="{FF2B5EF4-FFF2-40B4-BE49-F238E27FC236}">
                <a16:creationId xmlns:a16="http://schemas.microsoft.com/office/drawing/2014/main" id="{37BBF718-15FB-9B38-9EAE-FE4387EB2309}"/>
              </a:ext>
            </a:extLst>
          </p:cNvPr>
          <p:cNvSpPr txBox="1"/>
          <p:nvPr/>
        </p:nvSpPr>
        <p:spPr>
          <a:xfrm>
            <a:off x="8537981" y="3461439"/>
            <a:ext cx="3195231" cy="215444"/>
          </a:xfrm>
          <a:prstGeom prst="rect">
            <a:avLst/>
          </a:prstGeom>
          <a:noFill/>
        </p:spPr>
        <p:txBody>
          <a:bodyPr wrap="square">
            <a:spAutoFit/>
          </a:bodyPr>
          <a:lstStyle/>
          <a:p>
            <a:r>
              <a:rPr lang="en-US" sz="800" dirty="0">
                <a:hlinkClick r:id="rId5"/>
              </a:rPr>
              <a:t>Image by FlightGlobal.com</a:t>
            </a:r>
            <a:r>
              <a:rPr lang="en-US" sz="800" dirty="0"/>
              <a:t>                                               T7-A</a:t>
            </a:r>
          </a:p>
        </p:txBody>
      </p:sp>
      <p:sp>
        <p:nvSpPr>
          <p:cNvPr id="11" name="Content Placeholder 10">
            <a:extLst>
              <a:ext uri="{FF2B5EF4-FFF2-40B4-BE49-F238E27FC236}">
                <a16:creationId xmlns:a16="http://schemas.microsoft.com/office/drawing/2014/main" id="{33B5C0FA-B4DD-5D88-861A-42601E7D05F5}"/>
              </a:ext>
            </a:extLst>
          </p:cNvPr>
          <p:cNvSpPr>
            <a:spLocks noGrp="1"/>
          </p:cNvSpPr>
          <p:nvPr>
            <p:ph idx="1"/>
          </p:nvPr>
        </p:nvSpPr>
        <p:spPr>
          <a:xfrm>
            <a:off x="608013" y="1219200"/>
            <a:ext cx="7701368" cy="4957763"/>
          </a:xfrm>
        </p:spPr>
        <p:txBody>
          <a:bodyPr>
            <a:normAutofit fontScale="92500" lnSpcReduction="10000"/>
          </a:bodyPr>
          <a:lstStyle/>
          <a:p>
            <a:pPr marL="0" indent="0">
              <a:buNone/>
            </a:pPr>
            <a:r>
              <a:rPr lang="en-US" sz="1700" b="1" dirty="0"/>
              <a:t>Low Voltage +28V Input</a:t>
            </a:r>
          </a:p>
          <a:p>
            <a:pPr marL="0" indent="0">
              <a:buNone/>
            </a:pPr>
            <a:r>
              <a:rPr lang="en-US" sz="1400" dirty="0"/>
              <a:t>This input is typical in high reliability (Hi-Rel) ground vehicles as well as subsystems aboard aircraft. Hi-Rel refers to exposure to extreme environments as well as extended operational availability. In the case of ground vehicles, the power is derived from a low voltage generator which is connected to the vehicle battery. It is common for a procurement authority to invoke a version of [</a:t>
            </a:r>
            <a:r>
              <a:rPr lang="en-US" sz="1400" dirty="0">
                <a:hlinkClick r:id="rId6" action="ppaction://hlinksldjump"/>
              </a:rPr>
              <a:t>MIL-STD-1275</a:t>
            </a:r>
            <a:r>
              <a:rPr lang="en-US" sz="1400" dirty="0"/>
              <a:t>] . This standard describes ripple, transients, spikes and surges that are applied to the input voltage.</a:t>
            </a:r>
          </a:p>
          <a:p>
            <a:pPr marL="0" indent="0">
              <a:buNone/>
            </a:pPr>
            <a:r>
              <a:rPr lang="en-US" sz="1400" dirty="0"/>
              <a:t> For aircraft, the 28V subsystem power is derived from a Transformer-rectifier unit (</a:t>
            </a:r>
            <a:r>
              <a:rPr lang="en-US" sz="1400" dirty="0">
                <a:hlinkClick r:id="rId7" action="ppaction://hlinksldjump"/>
              </a:rPr>
              <a:t>T-R</a:t>
            </a:r>
            <a:r>
              <a:rPr lang="en-US" sz="1400" dirty="0"/>
              <a:t>) or a modern-day equivalent. The (</a:t>
            </a:r>
            <a:r>
              <a:rPr lang="en-US" sz="1400" dirty="0">
                <a:hlinkClick r:id="rId7" action="ppaction://hlinksldjump"/>
              </a:rPr>
              <a:t>T-R</a:t>
            </a:r>
            <a:r>
              <a:rPr lang="en-US" sz="1400" dirty="0"/>
              <a:t>) will run off the aircraft generator, which is typically 115 VAC, 3-phase WYE, 400 Hz. This power configuration minimizes the size of the generator, the (</a:t>
            </a:r>
            <a:r>
              <a:rPr lang="en-US" sz="1400" dirty="0">
                <a:hlinkClick r:id="rId7" action="ppaction://hlinksldjump"/>
              </a:rPr>
              <a:t>T-R</a:t>
            </a:r>
            <a:r>
              <a:rPr lang="en-US" sz="1400" dirty="0"/>
              <a:t>), and the associated wiring. The (</a:t>
            </a:r>
            <a:r>
              <a:rPr lang="en-US" sz="1400" dirty="0">
                <a:hlinkClick r:id="rId7" action="ppaction://hlinksldjump"/>
              </a:rPr>
              <a:t>T-R</a:t>
            </a:r>
            <a:r>
              <a:rPr lang="en-US" sz="1400" dirty="0"/>
              <a:t>) will usually provide safety hazard isolation between the generator power and the 28V subsystem.  Once again, a  minor input to output isolation of the VPX power supply is required to avoid grounding issues. Here, the standard applied to the input power will be a version of [</a:t>
            </a:r>
            <a:r>
              <a:rPr lang="en-US" sz="1400" dirty="0">
                <a:hlinkClick r:id="rId6" action="ppaction://hlinksldjump"/>
              </a:rPr>
              <a:t>MIL-STD-704</a:t>
            </a:r>
            <a:r>
              <a:rPr lang="en-US" sz="1400" dirty="0"/>
              <a:t>] . This standard also describes transients and spikes in addition to power dropouts and switch-over events. Switch-over events occur because aircraft can spend significant amounts of time being prepared for activity. During this time, the engine will be off, and the aircraft will be operating from external power provided by the flight line. Once a level of readiness is achieved, the engines will be started, and power will be switched from external to internal. The characteristic of this switchover is one of the events described in [</a:t>
            </a:r>
            <a:r>
              <a:rPr lang="en-US" sz="1400" dirty="0">
                <a:hlinkClick r:id="rId6" action="ppaction://hlinksldjump"/>
              </a:rPr>
              <a:t>MIL-STD-704</a:t>
            </a:r>
            <a:r>
              <a:rPr lang="en-US" sz="1400" dirty="0"/>
              <a:t>].</a:t>
            </a:r>
          </a:p>
          <a:p>
            <a:pPr marL="0" indent="0">
              <a:buNone/>
            </a:pPr>
            <a:r>
              <a:rPr lang="en-US" sz="1400" dirty="0"/>
              <a:t>For these applications, a connector based on the </a:t>
            </a:r>
            <a:r>
              <a:rPr lang="en-US" sz="1400" dirty="0">
                <a:hlinkClick r:id="rId6" action="ppaction://hlinksldjump"/>
              </a:rPr>
              <a:t>[VITA 62.0] </a:t>
            </a:r>
            <a:r>
              <a:rPr lang="en-US" sz="1400" dirty="0"/>
              <a:t>standard will suffice. Nevertheless, if it is desired to have one backplane design to address high voltage and low voltage applications, it is prudent to adopt the </a:t>
            </a:r>
            <a:r>
              <a:rPr lang="en-US" sz="1400" dirty="0">
                <a:hlinkClick r:id="rId6" action="ppaction://hlinksldjump"/>
              </a:rPr>
              <a:t>[VITA 62.2] </a:t>
            </a:r>
            <a:r>
              <a:rPr lang="en-US" sz="1400" dirty="0"/>
              <a:t>standard, which provides an improved voltage creepage path.</a:t>
            </a:r>
          </a:p>
          <a:p>
            <a:endParaRPr lang="en-US" sz="1400" dirty="0"/>
          </a:p>
        </p:txBody>
      </p:sp>
      <p:sp>
        <p:nvSpPr>
          <p:cNvPr id="3" name="Title 2">
            <a:extLst>
              <a:ext uri="{FF2B5EF4-FFF2-40B4-BE49-F238E27FC236}">
                <a16:creationId xmlns:a16="http://schemas.microsoft.com/office/drawing/2014/main" id="{3B5BB268-4DCC-27D1-AADD-BDC9C11DE846}"/>
              </a:ext>
            </a:extLst>
          </p:cNvPr>
          <p:cNvSpPr>
            <a:spLocks noGrp="1"/>
          </p:cNvSpPr>
          <p:nvPr>
            <p:ph type="title"/>
          </p:nvPr>
        </p:nvSpPr>
        <p:spPr>
          <a:xfrm>
            <a:off x="2436812" y="152399"/>
            <a:ext cx="9144000" cy="528637"/>
          </a:xfrm>
        </p:spPr>
        <p:txBody>
          <a:bodyPr/>
          <a:lstStyle/>
          <a:p>
            <a:r>
              <a:rPr lang="en-US" dirty="0"/>
              <a:t>Input Power Types </a:t>
            </a:r>
            <a:r>
              <a:rPr lang="en-US" sz="2000" i="1" dirty="0"/>
              <a:t>(continued)</a:t>
            </a:r>
            <a:endParaRPr lang="en-US" i="1" dirty="0"/>
          </a:p>
        </p:txBody>
      </p:sp>
    </p:spTree>
    <p:extLst>
      <p:ext uri="{BB962C8B-B14F-4D97-AF65-F5344CB8AC3E}">
        <p14:creationId xmlns:p14="http://schemas.microsoft.com/office/powerpoint/2010/main" val="9487484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B6617E-6921-F7C5-DC7C-E5075BD6E285}"/>
              </a:ext>
            </a:extLst>
          </p:cNvPr>
          <p:cNvSpPr txBox="1"/>
          <p:nvPr/>
        </p:nvSpPr>
        <p:spPr>
          <a:xfrm>
            <a:off x="8498358" y="5915967"/>
            <a:ext cx="3355848" cy="338554"/>
          </a:xfrm>
          <a:prstGeom prst="rect">
            <a:avLst/>
          </a:prstGeom>
          <a:noFill/>
        </p:spPr>
        <p:txBody>
          <a:bodyPr wrap="square">
            <a:spAutoFit/>
          </a:bodyPr>
          <a:lstStyle/>
          <a:p>
            <a:r>
              <a:rPr lang="en-US" sz="800" dirty="0">
                <a:hlinkClick r:id="rId3"/>
              </a:rPr>
              <a:t>Image by Military.com</a:t>
            </a:r>
            <a:r>
              <a:rPr lang="en-US" sz="800" dirty="0"/>
              <a:t>                                  </a:t>
            </a:r>
            <a:r>
              <a:rPr lang="en-US" sz="800" i="0" dirty="0">
                <a:solidFill>
                  <a:srgbClr val="292B2C"/>
                </a:solidFill>
                <a:effectLst/>
                <a:latin typeface="Roboto" panose="02000000000000000000" pitchFamily="2" charset="0"/>
              </a:rPr>
              <a:t>Virginia Class Submarine</a:t>
            </a:r>
          </a:p>
          <a:p>
            <a:endParaRPr lang="en-US" sz="800" dirty="0"/>
          </a:p>
        </p:txBody>
      </p:sp>
      <p:sp>
        <p:nvSpPr>
          <p:cNvPr id="10" name="TextBox 9">
            <a:extLst>
              <a:ext uri="{FF2B5EF4-FFF2-40B4-BE49-F238E27FC236}">
                <a16:creationId xmlns:a16="http://schemas.microsoft.com/office/drawing/2014/main" id="{37BBF718-15FB-9B38-9EAE-FE4387EB2309}"/>
              </a:ext>
            </a:extLst>
          </p:cNvPr>
          <p:cNvSpPr txBox="1"/>
          <p:nvPr/>
        </p:nvSpPr>
        <p:spPr>
          <a:xfrm>
            <a:off x="8462113" y="3198956"/>
            <a:ext cx="3352800" cy="215444"/>
          </a:xfrm>
          <a:prstGeom prst="rect">
            <a:avLst/>
          </a:prstGeom>
          <a:noFill/>
        </p:spPr>
        <p:txBody>
          <a:bodyPr wrap="square">
            <a:spAutoFit/>
          </a:bodyPr>
          <a:lstStyle/>
          <a:p>
            <a:r>
              <a:rPr lang="en-US" sz="800" dirty="0">
                <a:hlinkClick r:id="rId4"/>
              </a:rPr>
              <a:t>Image by AF.mil</a:t>
            </a:r>
            <a:r>
              <a:rPr lang="en-US" sz="800" dirty="0"/>
              <a:t>                                                                      F-35A</a:t>
            </a:r>
          </a:p>
        </p:txBody>
      </p:sp>
      <p:pic>
        <p:nvPicPr>
          <p:cNvPr id="6" name="Picture 5">
            <a:extLst>
              <a:ext uri="{FF2B5EF4-FFF2-40B4-BE49-F238E27FC236}">
                <a16:creationId xmlns:a16="http://schemas.microsoft.com/office/drawing/2014/main" id="{1947A6B9-7F49-645D-8A1F-EF2B9C5B03BA}"/>
              </a:ext>
            </a:extLst>
          </p:cNvPr>
          <p:cNvPicPr>
            <a:picLocks noChangeAspect="1"/>
          </p:cNvPicPr>
          <p:nvPr/>
        </p:nvPicPr>
        <p:blipFill>
          <a:blip r:embed="rId5"/>
          <a:stretch>
            <a:fillRect/>
          </a:stretch>
        </p:blipFill>
        <p:spPr>
          <a:xfrm>
            <a:off x="8529765" y="3703320"/>
            <a:ext cx="3355848" cy="2212647"/>
          </a:xfrm>
          <a:prstGeom prst="rect">
            <a:avLst/>
          </a:prstGeom>
        </p:spPr>
      </p:pic>
      <p:pic>
        <p:nvPicPr>
          <p:cNvPr id="11" name="Picture 10">
            <a:extLst>
              <a:ext uri="{FF2B5EF4-FFF2-40B4-BE49-F238E27FC236}">
                <a16:creationId xmlns:a16="http://schemas.microsoft.com/office/drawing/2014/main" id="{1010CC54-70FD-4E1D-30E1-7B2DE2E290B4}"/>
              </a:ext>
            </a:extLst>
          </p:cNvPr>
          <p:cNvPicPr>
            <a:picLocks noChangeAspect="1"/>
          </p:cNvPicPr>
          <p:nvPr/>
        </p:nvPicPr>
        <p:blipFill>
          <a:blip r:embed="rId6"/>
          <a:stretch>
            <a:fillRect/>
          </a:stretch>
        </p:blipFill>
        <p:spPr>
          <a:xfrm>
            <a:off x="8532813" y="1027822"/>
            <a:ext cx="3352800" cy="2165434"/>
          </a:xfrm>
          <a:prstGeom prst="rect">
            <a:avLst/>
          </a:prstGeom>
        </p:spPr>
      </p:pic>
      <p:sp>
        <p:nvSpPr>
          <p:cNvPr id="7" name="Content Placeholder 6">
            <a:extLst>
              <a:ext uri="{FF2B5EF4-FFF2-40B4-BE49-F238E27FC236}">
                <a16:creationId xmlns:a16="http://schemas.microsoft.com/office/drawing/2014/main" id="{AA0A7A6E-CC33-51BE-5DC0-A737AB14FE98}"/>
              </a:ext>
            </a:extLst>
          </p:cNvPr>
          <p:cNvSpPr>
            <a:spLocks noGrp="1"/>
          </p:cNvSpPr>
          <p:nvPr>
            <p:ph idx="1"/>
          </p:nvPr>
        </p:nvSpPr>
        <p:spPr>
          <a:xfrm>
            <a:off x="608013" y="1219200"/>
            <a:ext cx="7619999" cy="4957763"/>
          </a:xfrm>
        </p:spPr>
        <p:txBody>
          <a:bodyPr>
            <a:normAutofit fontScale="47500" lnSpcReduction="20000"/>
          </a:bodyPr>
          <a:lstStyle/>
          <a:p>
            <a:pPr marL="0" indent="0">
              <a:buNone/>
            </a:pPr>
            <a:r>
              <a:rPr lang="en-US" sz="3400" b="1" dirty="0"/>
              <a:t>High Voltage DC, 270 VDC Input</a:t>
            </a:r>
          </a:p>
          <a:p>
            <a:pPr marL="0" indent="0">
              <a:buNone/>
            </a:pPr>
            <a:r>
              <a:rPr lang="en-US" dirty="0"/>
              <a:t>Newer aircraft and ships use +270 VDC (+- 135 VDC). The generator power is converted to non-isolated DC voltage within or near the generator. For aircraft, this eliminates the need for (</a:t>
            </a:r>
            <a:r>
              <a:rPr lang="en-US" dirty="0">
                <a:hlinkClick r:id="rId7" action="ppaction://hlinksldjump"/>
              </a:rPr>
              <a:t>T-R</a:t>
            </a:r>
            <a:r>
              <a:rPr lang="en-US" dirty="0"/>
              <a:t>) units and reduces the need for +28V subsystems which decreases the weight. DC current also optimizes the wiring since there is no power factor effects and the down-stream equipment is not required to have power factor correction. A disadvantage is that +270 VDC external power will likely be needed for preparation and maintenance. In addition, switch-over events must now take place on high voltage DC lines, which is more difficult than on AC lines.</a:t>
            </a:r>
          </a:p>
          <a:p>
            <a:pPr marL="0" indent="0">
              <a:buNone/>
            </a:pPr>
            <a:r>
              <a:rPr lang="en-US" dirty="0"/>
              <a:t>Ships will have the same advantages with an added advantage of having much less leakage current. Leakage current is caused by filters placed on the input power lines. The power lines require filtering to contain the effects of RF energy. On AC lines, these filters drive leakage current into the hull. Hull currents can cause corrosion, cause safety concerns, and other undesirable traits.</a:t>
            </a:r>
          </a:p>
          <a:p>
            <a:pPr marL="0" indent="0">
              <a:buNone/>
            </a:pPr>
            <a:r>
              <a:rPr lang="en-US" dirty="0"/>
              <a:t>For the +270 VDC application, a connector based on the </a:t>
            </a:r>
            <a:r>
              <a:rPr lang="en-US" dirty="0">
                <a:hlinkClick r:id="rId8" action="ppaction://hlinksldjump"/>
              </a:rPr>
              <a:t>[VITA 62.2] </a:t>
            </a:r>
            <a:r>
              <a:rPr lang="en-US" dirty="0"/>
              <a:t>standard will provide an improved voltage creepage path and with the optional spacers employed, the spacing between the nodes on the connector mating surface improves dramatically.</a:t>
            </a:r>
          </a:p>
          <a:p>
            <a:pPr marL="0" indent="0">
              <a:buNone/>
            </a:pPr>
            <a:r>
              <a:rPr lang="en-US" dirty="0"/>
              <a:t>Designers may also consider using a connector designed to the </a:t>
            </a:r>
            <a:r>
              <a:rPr lang="en-US" dirty="0">
                <a:hlinkClick r:id="rId8" action="ppaction://hlinksldjump"/>
              </a:rPr>
              <a:t>[VITA 86] </a:t>
            </a:r>
            <a:r>
              <a:rPr lang="en-US" dirty="0"/>
              <a:t>standard. This decision will be based on knowledge of the application and target system. If a significant amount of condensation is expected, it may be best to select the </a:t>
            </a:r>
            <a:r>
              <a:rPr lang="en-US" dirty="0">
                <a:hlinkClick r:id="rId8" action="ppaction://hlinksldjump"/>
              </a:rPr>
              <a:t>[VITA 86] </a:t>
            </a:r>
            <a:r>
              <a:rPr lang="en-US" dirty="0"/>
              <a:t>type. This connector, complimented with a vapor deposited PCB coating, should deliver the best solution.</a:t>
            </a:r>
          </a:p>
          <a:p>
            <a:pPr marL="0" indent="0">
              <a:buNone/>
            </a:pPr>
            <a:r>
              <a:rPr lang="en-US" dirty="0"/>
              <a:t>Systems aboard high-performance aircraft will experience several cycles of rapid altitude and temperature changes during even the shortest of flights. Even if the system has an environmental seal, the seal may fail, even intermittently, after many cycles. If the system is expected to last 20 years, it would be best to use the highest performance connector available.</a:t>
            </a:r>
          </a:p>
        </p:txBody>
      </p:sp>
      <p:sp>
        <p:nvSpPr>
          <p:cNvPr id="3" name="Title 2">
            <a:extLst>
              <a:ext uri="{FF2B5EF4-FFF2-40B4-BE49-F238E27FC236}">
                <a16:creationId xmlns:a16="http://schemas.microsoft.com/office/drawing/2014/main" id="{B2ECFB99-585C-83BE-28A5-866703A73E42}"/>
              </a:ext>
            </a:extLst>
          </p:cNvPr>
          <p:cNvSpPr>
            <a:spLocks noGrp="1"/>
          </p:cNvSpPr>
          <p:nvPr>
            <p:ph type="title"/>
          </p:nvPr>
        </p:nvSpPr>
        <p:spPr>
          <a:xfrm>
            <a:off x="2436812" y="152399"/>
            <a:ext cx="9144000" cy="528637"/>
          </a:xfrm>
        </p:spPr>
        <p:txBody>
          <a:bodyPr/>
          <a:lstStyle/>
          <a:p>
            <a:r>
              <a:rPr lang="en-US" dirty="0"/>
              <a:t>Input Power Types </a:t>
            </a:r>
            <a:r>
              <a:rPr lang="en-US" sz="2000" i="1" dirty="0"/>
              <a:t>(continued)</a:t>
            </a:r>
            <a:endParaRPr lang="en-US" i="1" dirty="0"/>
          </a:p>
        </p:txBody>
      </p:sp>
    </p:spTree>
    <p:extLst>
      <p:ext uri="{BB962C8B-B14F-4D97-AF65-F5344CB8AC3E}">
        <p14:creationId xmlns:p14="http://schemas.microsoft.com/office/powerpoint/2010/main" val="35779712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B6617E-6921-F7C5-DC7C-E5075BD6E285}"/>
              </a:ext>
            </a:extLst>
          </p:cNvPr>
          <p:cNvSpPr txBox="1"/>
          <p:nvPr/>
        </p:nvSpPr>
        <p:spPr>
          <a:xfrm>
            <a:off x="8537917" y="6117336"/>
            <a:ext cx="3355848" cy="215444"/>
          </a:xfrm>
          <a:prstGeom prst="rect">
            <a:avLst/>
          </a:prstGeom>
          <a:noFill/>
        </p:spPr>
        <p:txBody>
          <a:bodyPr wrap="square">
            <a:spAutoFit/>
          </a:bodyPr>
          <a:lstStyle/>
          <a:p>
            <a:r>
              <a:rPr lang="en-US" sz="800" dirty="0">
                <a:hlinkClick r:id="rId3"/>
              </a:rPr>
              <a:t>Image by The National Interest</a:t>
            </a:r>
            <a:r>
              <a:rPr lang="en-US" sz="800" dirty="0"/>
              <a:t>                             </a:t>
            </a:r>
            <a:r>
              <a:rPr lang="en-US" sz="800" b="0" dirty="0">
                <a:solidFill>
                  <a:srgbClr val="050607"/>
                </a:solidFill>
                <a:effectLst/>
                <a:latin typeface="+mn-lt"/>
              </a:rPr>
              <a:t>USS Gerald R. Ford</a:t>
            </a:r>
            <a:endParaRPr lang="en-US" sz="800" dirty="0">
              <a:latin typeface="+mn-lt"/>
            </a:endParaRPr>
          </a:p>
        </p:txBody>
      </p:sp>
      <p:sp>
        <p:nvSpPr>
          <p:cNvPr id="10" name="TextBox 9">
            <a:extLst>
              <a:ext uri="{FF2B5EF4-FFF2-40B4-BE49-F238E27FC236}">
                <a16:creationId xmlns:a16="http://schemas.microsoft.com/office/drawing/2014/main" id="{37BBF718-15FB-9B38-9EAE-FE4387EB2309}"/>
              </a:ext>
            </a:extLst>
          </p:cNvPr>
          <p:cNvSpPr txBox="1"/>
          <p:nvPr/>
        </p:nvSpPr>
        <p:spPr>
          <a:xfrm>
            <a:off x="8549030" y="3221831"/>
            <a:ext cx="3415830" cy="215444"/>
          </a:xfrm>
          <a:prstGeom prst="rect">
            <a:avLst/>
          </a:prstGeom>
          <a:noFill/>
        </p:spPr>
        <p:txBody>
          <a:bodyPr wrap="square">
            <a:spAutoFit/>
          </a:bodyPr>
          <a:lstStyle/>
          <a:p>
            <a:r>
              <a:rPr lang="en-US" sz="800" dirty="0">
                <a:hlinkClick r:id="rId4"/>
              </a:rPr>
              <a:t>Image by </a:t>
            </a:r>
            <a:r>
              <a:rPr lang="en-US" sz="800" dirty="0" err="1">
                <a:hlinkClick r:id="rId4"/>
              </a:rPr>
              <a:t>Defencetalk</a:t>
            </a:r>
            <a:r>
              <a:rPr lang="en-US" sz="800" dirty="0"/>
              <a:t>                                                  Seahawk SH-60</a:t>
            </a:r>
          </a:p>
        </p:txBody>
      </p:sp>
      <p:pic>
        <p:nvPicPr>
          <p:cNvPr id="7" name="Picture 6">
            <a:extLst>
              <a:ext uri="{FF2B5EF4-FFF2-40B4-BE49-F238E27FC236}">
                <a16:creationId xmlns:a16="http://schemas.microsoft.com/office/drawing/2014/main" id="{A1999D15-636A-DBC0-C70E-3D4D02EE58F3}"/>
              </a:ext>
            </a:extLst>
          </p:cNvPr>
          <p:cNvPicPr>
            <a:picLocks noChangeAspect="1"/>
          </p:cNvPicPr>
          <p:nvPr/>
        </p:nvPicPr>
        <p:blipFill>
          <a:blip r:embed="rId5"/>
          <a:stretch>
            <a:fillRect/>
          </a:stretch>
        </p:blipFill>
        <p:spPr>
          <a:xfrm>
            <a:off x="8609012" y="3604407"/>
            <a:ext cx="3355848" cy="2512929"/>
          </a:xfrm>
          <a:prstGeom prst="rect">
            <a:avLst/>
          </a:prstGeom>
        </p:spPr>
      </p:pic>
      <p:pic>
        <p:nvPicPr>
          <p:cNvPr id="9" name="Picture 8">
            <a:extLst>
              <a:ext uri="{FF2B5EF4-FFF2-40B4-BE49-F238E27FC236}">
                <a16:creationId xmlns:a16="http://schemas.microsoft.com/office/drawing/2014/main" id="{F034FAB6-8700-DF22-C6E5-9B08B83A7633}"/>
              </a:ext>
            </a:extLst>
          </p:cNvPr>
          <p:cNvPicPr>
            <a:picLocks noChangeAspect="1"/>
          </p:cNvPicPr>
          <p:nvPr/>
        </p:nvPicPr>
        <p:blipFill>
          <a:blip r:embed="rId6"/>
          <a:stretch>
            <a:fillRect/>
          </a:stretch>
        </p:blipFill>
        <p:spPr>
          <a:xfrm>
            <a:off x="8609012" y="1112348"/>
            <a:ext cx="3355848" cy="2109483"/>
          </a:xfrm>
          <a:prstGeom prst="rect">
            <a:avLst/>
          </a:prstGeom>
        </p:spPr>
      </p:pic>
      <p:sp>
        <p:nvSpPr>
          <p:cNvPr id="11" name="Content Placeholder 10">
            <a:extLst>
              <a:ext uri="{FF2B5EF4-FFF2-40B4-BE49-F238E27FC236}">
                <a16:creationId xmlns:a16="http://schemas.microsoft.com/office/drawing/2014/main" id="{E1AFFA0E-6ACE-6750-C8E3-3AF0D5E8D28D}"/>
              </a:ext>
            </a:extLst>
          </p:cNvPr>
          <p:cNvSpPr>
            <a:spLocks noGrp="1"/>
          </p:cNvSpPr>
          <p:nvPr>
            <p:ph idx="1"/>
          </p:nvPr>
        </p:nvSpPr>
        <p:spPr>
          <a:xfrm>
            <a:off x="608013" y="1219200"/>
            <a:ext cx="7315199" cy="4957763"/>
          </a:xfrm>
        </p:spPr>
        <p:txBody>
          <a:bodyPr>
            <a:normAutofit/>
          </a:bodyPr>
          <a:lstStyle/>
          <a:p>
            <a:pPr marL="0" indent="0">
              <a:buNone/>
            </a:pPr>
            <a:r>
              <a:rPr lang="en-US" sz="1600" b="1" dirty="0"/>
              <a:t>115/208 VAC Three Phase Wye, 400 Hz</a:t>
            </a:r>
          </a:p>
          <a:p>
            <a:pPr marL="0" indent="0">
              <a:buNone/>
            </a:pPr>
            <a:r>
              <a:rPr lang="en-US" sz="1400" dirty="0"/>
              <a:t>This input power type is common on many aircraft and associated vehicles that support aircraft. A version of MIL-STD-704 will typically be invoked when using this power. For 6U chassis, both [</a:t>
            </a:r>
            <a:r>
              <a:rPr lang="en-US" sz="1400" dirty="0">
                <a:hlinkClick r:id="rId7" action="ppaction://hlinksldjump"/>
              </a:rPr>
              <a:t>VITA 62.0</a:t>
            </a:r>
            <a:r>
              <a:rPr lang="en-US" sz="1400" dirty="0"/>
              <a:t>] and </a:t>
            </a:r>
            <a:r>
              <a:rPr lang="en-US" sz="1400" dirty="0">
                <a:hlinkClick r:id="rId7" action="ppaction://hlinksldjump"/>
              </a:rPr>
              <a:t>[VITA 62.2] </a:t>
            </a:r>
            <a:r>
              <a:rPr lang="en-US" sz="1400" dirty="0"/>
              <a:t>standards support this power form. It should be recognized that </a:t>
            </a:r>
            <a:r>
              <a:rPr lang="en-US" sz="1400" dirty="0">
                <a:hlinkClick r:id="rId7" action="ppaction://hlinksldjump"/>
              </a:rPr>
              <a:t>[VITA 62.2] </a:t>
            </a:r>
            <a:r>
              <a:rPr lang="en-US" sz="1400" dirty="0"/>
              <a:t>allows for creepage and clearance along the connector the PCB surface as well as the connector intermating surface. The </a:t>
            </a:r>
            <a:r>
              <a:rPr lang="en-US" sz="1400" dirty="0">
                <a:hlinkClick r:id="rId7" action="ppaction://hlinksldjump"/>
              </a:rPr>
              <a:t>[VITA 62.2] </a:t>
            </a:r>
            <a:r>
              <a:rPr lang="en-US" sz="1400" dirty="0"/>
              <a:t>standard would be a better choice to meet design rules.</a:t>
            </a:r>
          </a:p>
          <a:p>
            <a:pPr marL="0" indent="0">
              <a:buNone/>
            </a:pPr>
            <a:r>
              <a:rPr lang="en-US" sz="1400" dirty="0"/>
              <a:t>For a 3U chassis with this power form, there is only one choice, which is the </a:t>
            </a:r>
            <a:r>
              <a:rPr lang="en-US" sz="1400" dirty="0">
                <a:hlinkClick r:id="rId7" action="ppaction://hlinksldjump"/>
              </a:rPr>
              <a:t>[VITA 62.1] </a:t>
            </a:r>
            <a:r>
              <a:rPr lang="en-US" sz="1400" dirty="0"/>
              <a:t>standard. The improved creepage and clearance features of </a:t>
            </a:r>
            <a:r>
              <a:rPr lang="en-US" sz="1400" dirty="0">
                <a:hlinkClick r:id="rId7" action="ppaction://hlinksldjump"/>
              </a:rPr>
              <a:t>[VITA 62.2] </a:t>
            </a:r>
            <a:r>
              <a:rPr lang="en-US" sz="1400" dirty="0"/>
              <a:t>are already integrated into the </a:t>
            </a:r>
            <a:r>
              <a:rPr lang="en-US" sz="1400" dirty="0">
                <a:hlinkClick r:id="rId7" action="ppaction://hlinksldjump"/>
              </a:rPr>
              <a:t>[VITA 62.1] </a:t>
            </a:r>
            <a:r>
              <a:rPr lang="en-US" sz="1400" dirty="0"/>
              <a:t>standard.</a:t>
            </a:r>
          </a:p>
        </p:txBody>
      </p:sp>
      <p:sp>
        <p:nvSpPr>
          <p:cNvPr id="3" name="Title 2">
            <a:extLst>
              <a:ext uri="{FF2B5EF4-FFF2-40B4-BE49-F238E27FC236}">
                <a16:creationId xmlns:a16="http://schemas.microsoft.com/office/drawing/2014/main" id="{1F189B8C-55ED-A886-B9D1-321D03274EA2}"/>
              </a:ext>
            </a:extLst>
          </p:cNvPr>
          <p:cNvSpPr>
            <a:spLocks noGrp="1"/>
          </p:cNvSpPr>
          <p:nvPr>
            <p:ph type="title"/>
          </p:nvPr>
        </p:nvSpPr>
        <p:spPr>
          <a:xfrm>
            <a:off x="2436812" y="152399"/>
            <a:ext cx="9144000" cy="528637"/>
          </a:xfrm>
        </p:spPr>
        <p:txBody>
          <a:bodyPr/>
          <a:lstStyle/>
          <a:p>
            <a:r>
              <a:rPr lang="en-US" dirty="0"/>
              <a:t>Input Power Types </a:t>
            </a:r>
            <a:r>
              <a:rPr lang="en-US" sz="2000" i="1" dirty="0"/>
              <a:t>(continued)</a:t>
            </a:r>
            <a:endParaRPr lang="en-US" i="1" dirty="0"/>
          </a:p>
        </p:txBody>
      </p:sp>
    </p:spTree>
    <p:extLst>
      <p:ext uri="{BB962C8B-B14F-4D97-AF65-F5344CB8AC3E}">
        <p14:creationId xmlns:p14="http://schemas.microsoft.com/office/powerpoint/2010/main" val="25648359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7BBF718-15FB-9B38-9EAE-FE4387EB2309}"/>
              </a:ext>
            </a:extLst>
          </p:cNvPr>
          <p:cNvSpPr txBox="1"/>
          <p:nvPr/>
        </p:nvSpPr>
        <p:spPr>
          <a:xfrm>
            <a:off x="6277191" y="4267200"/>
            <a:ext cx="5277816" cy="338554"/>
          </a:xfrm>
          <a:prstGeom prst="rect">
            <a:avLst/>
          </a:prstGeom>
          <a:noFill/>
        </p:spPr>
        <p:txBody>
          <a:bodyPr wrap="square">
            <a:spAutoFit/>
          </a:bodyPr>
          <a:lstStyle/>
          <a:p>
            <a:r>
              <a:rPr lang="en-US" sz="800" dirty="0">
                <a:hlinkClick r:id="rId3"/>
              </a:rPr>
              <a:t>Image by Marine Link</a:t>
            </a:r>
            <a:r>
              <a:rPr lang="en-US" sz="800" dirty="0"/>
              <a:t>                                                                                            </a:t>
            </a:r>
            <a:r>
              <a:rPr lang="en-US" sz="800" b="0" i="0" dirty="0">
                <a:solidFill>
                  <a:srgbClr val="000000"/>
                </a:solidFill>
                <a:effectLst/>
                <a:latin typeface="+mn-lt"/>
              </a:rPr>
              <a:t>Amphibious transport</a:t>
            </a:r>
          </a:p>
          <a:p>
            <a:endParaRPr lang="en-US" sz="800" dirty="0"/>
          </a:p>
        </p:txBody>
      </p:sp>
      <p:pic>
        <p:nvPicPr>
          <p:cNvPr id="11" name="Picture 10">
            <a:extLst>
              <a:ext uri="{FF2B5EF4-FFF2-40B4-BE49-F238E27FC236}">
                <a16:creationId xmlns:a16="http://schemas.microsoft.com/office/drawing/2014/main" id="{7D7DB4B2-6365-46B8-A078-FE43B6649E4E}"/>
              </a:ext>
            </a:extLst>
          </p:cNvPr>
          <p:cNvPicPr>
            <a:picLocks noChangeAspect="1"/>
          </p:cNvPicPr>
          <p:nvPr/>
        </p:nvPicPr>
        <p:blipFill>
          <a:blip r:embed="rId4"/>
          <a:stretch>
            <a:fillRect/>
          </a:stretch>
        </p:blipFill>
        <p:spPr>
          <a:xfrm>
            <a:off x="6311898" y="1190424"/>
            <a:ext cx="5367055" cy="3076776"/>
          </a:xfrm>
          <a:prstGeom prst="rect">
            <a:avLst/>
          </a:prstGeom>
        </p:spPr>
      </p:pic>
      <p:sp>
        <p:nvSpPr>
          <p:cNvPr id="7" name="Content Placeholder 6">
            <a:extLst>
              <a:ext uri="{FF2B5EF4-FFF2-40B4-BE49-F238E27FC236}">
                <a16:creationId xmlns:a16="http://schemas.microsoft.com/office/drawing/2014/main" id="{AA15ED10-A496-C795-929A-9873CC63788B}"/>
              </a:ext>
            </a:extLst>
          </p:cNvPr>
          <p:cNvSpPr>
            <a:spLocks noGrp="1"/>
          </p:cNvSpPr>
          <p:nvPr>
            <p:ph sz="half" idx="1"/>
          </p:nvPr>
        </p:nvSpPr>
        <p:spPr/>
        <p:txBody>
          <a:bodyPr>
            <a:normAutofit/>
          </a:bodyPr>
          <a:lstStyle/>
          <a:p>
            <a:pPr marL="0" indent="0">
              <a:buNone/>
            </a:pPr>
            <a:r>
              <a:rPr lang="en-US" sz="1600" b="1" dirty="0"/>
              <a:t>115 VAC Three Phase Delta, 60 Hz</a:t>
            </a:r>
          </a:p>
          <a:p>
            <a:pPr marL="0" indent="0">
              <a:buNone/>
            </a:pPr>
            <a:r>
              <a:rPr lang="en-US" sz="1600" dirty="0"/>
              <a:t>This power is used on ships and support equipment. This power form is described in [</a:t>
            </a:r>
            <a:r>
              <a:rPr lang="en-US" sz="1600" dirty="0">
                <a:hlinkClick r:id="rId5" action="ppaction://hlinksldjump"/>
              </a:rPr>
              <a:t>MIL-STD-1399-300-1</a:t>
            </a:r>
            <a:r>
              <a:rPr lang="en-US" sz="1600" dirty="0"/>
              <a:t>]. This power is often referred to as 3-wire ungrounded. On larger ships, higher voltages are used to distribute power. A transformer will be used to translate the power to the subsystem level of 115 VAC phase to phase. None of the secondary wires are connected to ground and there is no neutral wire as part of the subsystem. This is done to avoid unwanted hull currents. The connector selection will be the same as was discussed previously for the Three Phase Wye power.</a:t>
            </a:r>
          </a:p>
        </p:txBody>
      </p:sp>
      <p:sp>
        <p:nvSpPr>
          <p:cNvPr id="12" name="Content Placeholder 11">
            <a:extLst>
              <a:ext uri="{FF2B5EF4-FFF2-40B4-BE49-F238E27FC236}">
                <a16:creationId xmlns:a16="http://schemas.microsoft.com/office/drawing/2014/main" id="{F0101F72-12ED-F4BD-9BEE-3B37B642DFE5}"/>
              </a:ext>
            </a:extLst>
          </p:cNvPr>
          <p:cNvSpPr>
            <a:spLocks noGrp="1"/>
          </p:cNvSpPr>
          <p:nvPr>
            <p:ph sz="half" idx="2"/>
          </p:nvPr>
        </p:nvSpPr>
        <p:spPr/>
        <p:txBody>
          <a:bodyPr/>
          <a:lstStyle/>
          <a:p>
            <a:endParaRPr lang="en-US"/>
          </a:p>
        </p:txBody>
      </p:sp>
      <p:sp>
        <p:nvSpPr>
          <p:cNvPr id="3" name="Title 2">
            <a:extLst>
              <a:ext uri="{FF2B5EF4-FFF2-40B4-BE49-F238E27FC236}">
                <a16:creationId xmlns:a16="http://schemas.microsoft.com/office/drawing/2014/main" id="{D17F973D-4F44-8BF3-C320-E0AC8ABA079D}"/>
              </a:ext>
            </a:extLst>
          </p:cNvPr>
          <p:cNvSpPr>
            <a:spLocks noGrp="1"/>
          </p:cNvSpPr>
          <p:nvPr>
            <p:ph type="title"/>
          </p:nvPr>
        </p:nvSpPr>
        <p:spPr/>
        <p:txBody>
          <a:bodyPr/>
          <a:lstStyle/>
          <a:p>
            <a:r>
              <a:rPr lang="en-US" dirty="0"/>
              <a:t>Input Power Types </a:t>
            </a:r>
            <a:r>
              <a:rPr lang="en-US" sz="2000" i="1" dirty="0"/>
              <a:t>(continued)</a:t>
            </a:r>
            <a:endParaRPr lang="en-US" i="1" dirty="0"/>
          </a:p>
        </p:txBody>
      </p:sp>
    </p:spTree>
    <p:extLst>
      <p:ext uri="{BB962C8B-B14F-4D97-AF65-F5344CB8AC3E}">
        <p14:creationId xmlns:p14="http://schemas.microsoft.com/office/powerpoint/2010/main" val="1038429939"/>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51995</TotalTime>
  <Pages>1</Pages>
  <Words>5130</Words>
  <Application>Microsoft Office PowerPoint</Application>
  <PresentationFormat>Custom</PresentationFormat>
  <Paragraphs>530</Paragraphs>
  <Slides>30</Slides>
  <Notes>25</Notes>
  <HiddenSlides>0</HiddenSlides>
  <MMClips>0</MMClips>
  <ScaleCrop>false</ScaleCrop>
  <HeadingPairs>
    <vt:vector size="8" baseType="variant">
      <vt:variant>
        <vt:lpstr>Fonts Used</vt:lpstr>
      </vt:variant>
      <vt:variant>
        <vt:i4>6</vt:i4>
      </vt:variant>
      <vt:variant>
        <vt:lpstr>Theme</vt:lpstr>
      </vt:variant>
      <vt:variant>
        <vt:i4>1</vt:i4>
      </vt:variant>
      <vt:variant>
        <vt:lpstr>Slide Titles</vt:lpstr>
      </vt:variant>
      <vt:variant>
        <vt:i4>30</vt:i4>
      </vt:variant>
      <vt:variant>
        <vt:lpstr>Custom Shows</vt:lpstr>
      </vt:variant>
      <vt:variant>
        <vt:i4>12</vt:i4>
      </vt:variant>
    </vt:vector>
  </HeadingPairs>
  <TitlesOfParts>
    <vt:vector size="49" baseType="lpstr">
      <vt:lpstr>Arial</vt:lpstr>
      <vt:lpstr>Calibri</vt:lpstr>
      <vt:lpstr>Calibri Light</vt:lpstr>
      <vt:lpstr>Roboto</vt:lpstr>
      <vt:lpstr>Times New Roman</vt:lpstr>
      <vt:lpstr>Wingdings</vt:lpstr>
      <vt:lpstr>Custom Design</vt:lpstr>
      <vt:lpstr>VPX Power Supply Guide</vt:lpstr>
      <vt:lpstr>Contents</vt:lpstr>
      <vt:lpstr>Introduction</vt:lpstr>
      <vt:lpstr>Available Power Supply Connector Standards</vt:lpstr>
      <vt:lpstr>Input Power Types</vt:lpstr>
      <vt:lpstr>Input Power Types (continued)</vt:lpstr>
      <vt:lpstr>Input Power Types (continued)</vt:lpstr>
      <vt:lpstr>Input Power Types (continued)</vt:lpstr>
      <vt:lpstr>Input Power Types (continued)</vt:lpstr>
      <vt:lpstr>Recommended Standard</vt:lpstr>
      <vt:lpstr>Similarities</vt:lpstr>
      <vt:lpstr>Intermate-ability</vt:lpstr>
      <vt:lpstr>Intermate-ability (continued)</vt:lpstr>
      <vt:lpstr>Intermate-ability (continued)</vt:lpstr>
      <vt:lpstr>Use Case for VITA 86</vt:lpstr>
      <vt:lpstr>Use Case for VITA 86 (continued)</vt:lpstr>
      <vt:lpstr>Plating and Guides</vt:lpstr>
      <vt:lpstr>TE Connectivity™ Part Numbers </vt:lpstr>
      <vt:lpstr>North Atlantic Industries Part Numbers </vt:lpstr>
      <vt:lpstr>[VITA 86] Part Numbers </vt:lpstr>
      <vt:lpstr>[VITA 62] to [VITA 62.0] Migration</vt:lpstr>
      <vt:lpstr>[VITA 62] to [VITA 62.0] Migration (continued)</vt:lpstr>
      <vt:lpstr>Current Share for Redundancy</vt:lpstr>
      <vt:lpstr>Energy Storage </vt:lpstr>
      <vt:lpstr>Energy Storage (continued) </vt:lpstr>
      <vt:lpstr>Future Signal - Load-Shed  </vt:lpstr>
      <vt:lpstr>Future Voltage Forms </vt:lpstr>
      <vt:lpstr>Summary</vt:lpstr>
      <vt:lpstr>References</vt:lpstr>
      <vt:lpstr>Definitions</vt:lpstr>
      <vt:lpstr>Sections</vt:lpstr>
      <vt:lpstr>Intro_Moderate_With_Overview</vt:lpstr>
      <vt:lpstr>Profiles_Moderate</vt:lpstr>
      <vt:lpstr>Cooling FF Connectors Moderate</vt:lpstr>
      <vt:lpstr>Utility Plane Moderate</vt:lpstr>
      <vt:lpstr>Bline_Mate_Connectors_Moderate</vt:lpstr>
      <vt:lpstr>Overview</vt:lpstr>
      <vt:lpstr>Full_Detail_Connector_Fretting</vt:lpstr>
      <vt:lpstr>Slot_Backplane_Examples_Moderate</vt:lpstr>
      <vt:lpstr>VITA_F2F_2022-03</vt:lpstr>
      <vt:lpstr>Intro_Moderate_Without_Overview</vt:lpstr>
      <vt:lpstr>Moderate_Overall</vt:lpstr>
    </vt:vector>
  </TitlesOfParts>
  <Company>Group 18</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OpenVPX Tutorial and Common Practices</dc:title>
  <dc:creator>Greg Rocco</dc:creator>
  <cp:lastModifiedBy>Jerry Gipper</cp:lastModifiedBy>
  <cp:revision>3917</cp:revision>
  <cp:lastPrinted>2022-02-25T22:24:50Z</cp:lastPrinted>
  <dcterms:created xsi:type="dcterms:W3CDTF">2008-05-27T20:28:58Z</dcterms:created>
  <dcterms:modified xsi:type="dcterms:W3CDTF">2023-11-15T20:59:25Z</dcterms:modified>
</cp:coreProperties>
</file>